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7"/>
  </p:sldMasterIdLst>
  <p:notesMasterIdLst>
    <p:notesMasterId r:id="rId33"/>
  </p:notesMasterIdLst>
  <p:sldIdLst>
    <p:sldId id="256" r:id="rId18"/>
    <p:sldId id="257" r:id="rId19"/>
    <p:sldId id="258" r:id="rId20"/>
    <p:sldId id="259" r:id="rId21"/>
    <p:sldId id="260" r:id="rId22"/>
    <p:sldId id="261" r:id="rId23"/>
    <p:sldId id="262" r:id="rId24"/>
    <p:sldId id="263" r:id="rId25"/>
    <p:sldId id="265" r:id="rId26"/>
    <p:sldId id="264" r:id="rId27"/>
    <p:sldId id="266" r:id="rId28"/>
    <p:sldId id="268" r:id="rId29"/>
    <p:sldId id="267" r:id="rId30"/>
    <p:sldId id="269" r:id="rId31"/>
    <p:sldId id="270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58" autoAdjust="0"/>
    <p:restoredTop sz="94660"/>
  </p:normalViewPr>
  <p:slideViewPr>
    <p:cSldViewPr snapToGrid="0">
      <p:cViewPr>
        <p:scale>
          <a:sx n="89" d="100"/>
          <a:sy n="89" d="100"/>
        </p:scale>
        <p:origin x="396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1" d="100"/>
        <a:sy n="61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" Type="http://schemas.openxmlformats.org/officeDocument/2006/relationships/customXml" Target="../customXml/item3.xml"/><Relationship Id="rId21" Type="http://schemas.openxmlformats.org/officeDocument/2006/relationships/slide" Target="slides/slide4.xml"/><Relationship Id="rId34" Type="http://schemas.openxmlformats.org/officeDocument/2006/relationships/presProps" Target="pres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Master" Target="slideMasters/slideMaster1.xml"/><Relationship Id="rId25" Type="http://schemas.openxmlformats.org/officeDocument/2006/relationships/slide" Target="slides/slide8.xml"/><Relationship Id="rId33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theme" Target="theme/theme1.xml"/><Relationship Id="rId10" Type="http://schemas.openxmlformats.org/officeDocument/2006/relationships/customXml" Target="../customXml/item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0E792F-91D5-48BF-80C7-EA9565599379}" type="datetimeFigureOut">
              <a:rPr lang="en-US" smtClean="0"/>
              <a:t>6/5/2018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FE9047-C44E-427E-B703-F8BDE925F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731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170E7A-6917-4835-B161-721A07AFE925}" type="slidenum">
              <a:rPr lang="en-US"/>
              <a:pPr/>
              <a:t>1</a:t>
            </a:fld>
            <a:endParaRPr 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810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9AF0-7EF7-4F2B-BD3F-078C33E668B4}" type="datetimeFigureOut">
              <a:rPr lang="en-US" smtClean="0"/>
              <a:t>6/5/2018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D2DD2-AA50-46E7-BE01-D86D3BDC7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07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9AF0-7EF7-4F2B-BD3F-078C33E668B4}" type="datetimeFigureOut">
              <a:rPr lang="en-US" smtClean="0"/>
              <a:t>6/5/2018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D2DD2-AA50-46E7-BE01-D86D3BDC7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24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9AF0-7EF7-4F2B-BD3F-078C33E668B4}" type="datetimeFigureOut">
              <a:rPr lang="en-US" smtClean="0"/>
              <a:t>6/5/2018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D2DD2-AA50-46E7-BE01-D86D3BDC7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999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9AF0-7EF7-4F2B-BD3F-078C33E668B4}" type="datetimeFigureOut">
              <a:rPr lang="en-US" smtClean="0"/>
              <a:t>6/5/2018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D2DD2-AA50-46E7-BE01-D86D3BDC7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849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9AF0-7EF7-4F2B-BD3F-078C33E668B4}" type="datetimeFigureOut">
              <a:rPr lang="en-US" smtClean="0"/>
              <a:t>6/5/2018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D2DD2-AA50-46E7-BE01-D86D3BDC7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691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9AF0-7EF7-4F2B-BD3F-078C33E668B4}" type="datetimeFigureOut">
              <a:rPr lang="en-US" smtClean="0"/>
              <a:t>6/5/2018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D2DD2-AA50-46E7-BE01-D86D3BDC7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679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9AF0-7EF7-4F2B-BD3F-078C33E668B4}" type="datetimeFigureOut">
              <a:rPr lang="en-US" smtClean="0"/>
              <a:t>6/5/2018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D2DD2-AA50-46E7-BE01-D86D3BDC7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448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9AF0-7EF7-4F2B-BD3F-078C33E668B4}" type="datetimeFigureOut">
              <a:rPr lang="en-US" smtClean="0"/>
              <a:t>6/5/2018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D2DD2-AA50-46E7-BE01-D86D3BDC7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175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9AF0-7EF7-4F2B-BD3F-078C33E668B4}" type="datetimeFigureOut">
              <a:rPr lang="en-US" smtClean="0"/>
              <a:t>6/5/2018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D2DD2-AA50-46E7-BE01-D86D3BDC7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967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9AF0-7EF7-4F2B-BD3F-078C33E668B4}" type="datetimeFigureOut">
              <a:rPr lang="en-US" smtClean="0"/>
              <a:t>6/5/2018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D2DD2-AA50-46E7-BE01-D86D3BDC7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804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9AF0-7EF7-4F2B-BD3F-078C33E668B4}" type="datetimeFigureOut">
              <a:rPr lang="en-US" smtClean="0"/>
              <a:t>6/5/2018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D2DD2-AA50-46E7-BE01-D86D3BDC7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277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/>
          <p:cNvSpPr/>
          <p:nvPr userDrawn="1"/>
        </p:nvSpPr>
        <p:spPr>
          <a:xfrm>
            <a:off x="838200" y="365126"/>
            <a:ext cx="10515599" cy="5811838"/>
          </a:xfrm>
          <a:prstGeom prst="round1Rect">
            <a:avLst/>
          </a:prstGeom>
          <a:gradFill flip="none" rotWithShape="1">
            <a:gsLst>
              <a:gs pos="19000">
                <a:schemeClr val="accent5">
                  <a:lumMod val="67000"/>
                </a:schemeClr>
              </a:gs>
              <a:gs pos="60000">
                <a:srgbClr val="002060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269AF0-7EF7-4F2B-BD3F-078C33E668B4}" type="datetimeFigureOut">
              <a:rPr lang="en-US" smtClean="0"/>
              <a:t>6/5/2018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WASP Course Materials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4D2DD2-AA50-46E7-BE01-D86D3BDC791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5041" y="571363"/>
            <a:ext cx="913086" cy="91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81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>
              <a:lumMod val="9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FFFF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FFFF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FFFF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FFFF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4.emf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77158" y="1918138"/>
            <a:ext cx="9049407" cy="2412124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Toxicant Module Examples:</a:t>
            </a:r>
            <a:br>
              <a:rPr lang="en-US" dirty="0">
                <a:ea typeface="+mj-ea"/>
              </a:rPr>
            </a:br>
            <a:r>
              <a:rPr lang="en-US" dirty="0"/>
              <a:t>Gold King Mine (Metals) and </a:t>
            </a:r>
            <a:br>
              <a:rPr lang="en-US" dirty="0"/>
            </a:br>
            <a:r>
              <a:rPr lang="en-US" dirty="0"/>
              <a:t>Sudbury River (Mercury)</a:t>
            </a:r>
            <a:endParaRPr lang="en-US" dirty="0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530122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igB-Reach 3 Contaminants AL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630" y="551012"/>
            <a:ext cx="4214812" cy="553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885702"/>
              </p:ext>
            </p:extLst>
          </p:nvPr>
        </p:nvGraphicFramePr>
        <p:xfrm>
          <a:off x="1151067" y="551012"/>
          <a:ext cx="3611563" cy="553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Acrobat Document" r:id="rId4" imgW="7543519" imgH="11553610" progId="AcroExch.Document.7">
                  <p:embed/>
                </p:oleObj>
              </mc:Choice>
              <mc:Fallback>
                <p:oleObj name="Acrobat Document" r:id="rId4" imgW="7543519" imgH="11553610" progId="AcroExch.Document.7">
                  <p:embed/>
                  <p:pic>
                    <p:nvPicPr>
                      <p:cNvPr id="4096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1067" y="551012"/>
                        <a:ext cx="3611563" cy="5532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Line 6"/>
          <p:cNvSpPr>
            <a:spLocks noChangeShapeType="1"/>
          </p:cNvSpPr>
          <p:nvPr/>
        </p:nvSpPr>
        <p:spPr bwMode="auto">
          <a:xfrm flipV="1">
            <a:off x="3300542" y="1215613"/>
            <a:ext cx="3748088" cy="258183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3116392" y="4208613"/>
            <a:ext cx="2585161" cy="121324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017153" y="1592132"/>
            <a:ext cx="1422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27,800 ug/kg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063612" y="3132564"/>
            <a:ext cx="1305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9,500 ug/kg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075662" y="4023947"/>
            <a:ext cx="1305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5,700 ug/kg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075662" y="4630568"/>
            <a:ext cx="1305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92D050"/>
                </a:solidFill>
              </a:rPr>
              <a:t>2,700 ug/kg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063611" y="5052523"/>
            <a:ext cx="1305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3,400 ug/kg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913504" y="396847"/>
            <a:ext cx="3849126" cy="613184"/>
          </a:xfrm>
          <a:prstGeom prst="rect">
            <a:avLst/>
          </a:prstGeom>
          <a:solidFill>
            <a:schemeClr val="bg1"/>
          </a:solidFill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Sudbury River</a:t>
            </a:r>
          </a:p>
        </p:txBody>
      </p:sp>
    </p:spTree>
    <p:extLst>
      <p:ext uri="{BB962C8B-B14F-4D97-AF65-F5344CB8AC3E}">
        <p14:creationId xmlns:p14="http://schemas.microsoft.com/office/powerpoint/2010/main" val="11198180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32499" y="3087763"/>
            <a:ext cx="5578475" cy="3121025"/>
          </a:xfrm>
          <a:prstGeom prst="rect">
            <a:avLst/>
          </a:prstGeom>
          <a:noFill/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499" y="435050"/>
            <a:ext cx="5578475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8791744"/>
              </p:ext>
            </p:extLst>
          </p:nvPr>
        </p:nvGraphicFramePr>
        <p:xfrm>
          <a:off x="941612" y="390600"/>
          <a:ext cx="2901950" cy="589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Acrobat Document" r:id="rId5" imgW="7543519" imgH="11553610" progId="AcroExch.Document.7">
                  <p:embed/>
                </p:oleObj>
              </mc:Choice>
              <mc:Fallback>
                <p:oleObj name="Acrobat Document" r:id="rId5" imgW="7543519" imgH="11553610" progId="AcroExch.Document.7">
                  <p:embed/>
                  <p:pic>
                    <p:nvPicPr>
                      <p:cNvPr id="4198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8486" t="7915" b="23743"/>
                      <a:stretch>
                        <a:fillRect/>
                      </a:stretch>
                    </p:blipFill>
                    <p:spPr bwMode="auto">
                      <a:xfrm>
                        <a:off x="941612" y="390600"/>
                        <a:ext cx="2901950" cy="589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6"/>
          <p:cNvSpPr txBox="1">
            <a:spLocks noChangeArrowheads="1"/>
          </p:cNvSpPr>
          <p:nvPr/>
        </p:nvSpPr>
        <p:spPr bwMode="auto">
          <a:xfrm rot="16200000">
            <a:off x="1867918" y="3212382"/>
            <a:ext cx="4273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dirty="0">
                <a:solidFill>
                  <a:schemeClr val="bg1"/>
                </a:solidFill>
              </a:rPr>
              <a:t>Sediment			Fish</a:t>
            </a:r>
          </a:p>
        </p:txBody>
      </p:sp>
    </p:spTree>
    <p:extLst>
      <p:ext uri="{BB962C8B-B14F-4D97-AF65-F5344CB8AC3E}">
        <p14:creationId xmlns:p14="http://schemas.microsoft.com/office/powerpoint/2010/main" val="39223012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913504" y="602429"/>
            <a:ext cx="10515600" cy="71000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Sudbury River – WASP Setup</a:t>
            </a:r>
          </a:p>
        </p:txBody>
      </p:sp>
      <p:grpSp>
        <p:nvGrpSpPr>
          <p:cNvPr id="5" name="Group 2"/>
          <p:cNvGrpSpPr>
            <a:grpSpLocks noChangeAspect="1"/>
          </p:cNvGrpSpPr>
          <p:nvPr/>
        </p:nvGrpSpPr>
        <p:grpSpPr bwMode="auto">
          <a:xfrm>
            <a:off x="2291044" y="1534431"/>
            <a:ext cx="8458200" cy="2362200"/>
            <a:chOff x="192" y="960"/>
            <a:chExt cx="5328" cy="1488"/>
          </a:xfrm>
        </p:grpSpPr>
        <p:sp>
          <p:nvSpPr>
            <p:cNvPr id="6" name="Rectangle 3"/>
            <p:cNvSpPr>
              <a:spLocks noChangeAspect="1" noChangeArrowheads="1"/>
            </p:cNvSpPr>
            <p:nvPr/>
          </p:nvSpPr>
          <p:spPr bwMode="auto">
            <a:xfrm>
              <a:off x="3408" y="1008"/>
              <a:ext cx="1440" cy="240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en-US" sz="1000"/>
                <a:t>Segment 5</a:t>
              </a:r>
            </a:p>
          </p:txBody>
        </p:sp>
        <p:grpSp>
          <p:nvGrpSpPr>
            <p:cNvPr id="7" name="Group 4"/>
            <p:cNvGrpSpPr>
              <a:grpSpLocks noChangeAspect="1"/>
            </p:cNvGrpSpPr>
            <p:nvPr/>
          </p:nvGrpSpPr>
          <p:grpSpPr bwMode="auto">
            <a:xfrm>
              <a:off x="3408" y="1248"/>
              <a:ext cx="865" cy="480"/>
              <a:chOff x="5227" y="5407"/>
              <a:chExt cx="4200" cy="1542"/>
            </a:xfrm>
          </p:grpSpPr>
          <p:sp>
            <p:nvSpPr>
              <p:cNvPr id="56" name="Rectangle 5"/>
              <p:cNvSpPr>
                <a:spLocks noChangeAspect="1" noChangeArrowheads="1"/>
              </p:cNvSpPr>
              <p:nvPr/>
            </p:nvSpPr>
            <p:spPr bwMode="auto">
              <a:xfrm>
                <a:off x="5227" y="5407"/>
                <a:ext cx="4200" cy="771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 altLang="en-US" sz="1000"/>
                  <a:t>Segment 38</a:t>
                </a:r>
              </a:p>
            </p:txBody>
          </p:sp>
          <p:sp>
            <p:nvSpPr>
              <p:cNvPr id="57" name="Rectangle 6"/>
              <p:cNvSpPr>
                <a:spLocks noChangeAspect="1" noChangeArrowheads="1"/>
              </p:cNvSpPr>
              <p:nvPr/>
            </p:nvSpPr>
            <p:spPr bwMode="auto">
              <a:xfrm>
                <a:off x="5227" y="6178"/>
                <a:ext cx="4200" cy="771"/>
              </a:xfrm>
              <a:prstGeom prst="rect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 altLang="en-US" sz="1000"/>
                  <a:t>Segment 71</a:t>
                </a:r>
              </a:p>
            </p:txBody>
          </p:sp>
        </p:grpSp>
        <p:sp>
          <p:nvSpPr>
            <p:cNvPr id="8" name="Rectangle 7"/>
            <p:cNvSpPr>
              <a:spLocks noChangeAspect="1" noChangeArrowheads="1"/>
            </p:cNvSpPr>
            <p:nvPr/>
          </p:nvSpPr>
          <p:spPr bwMode="auto">
            <a:xfrm>
              <a:off x="3408" y="1728"/>
              <a:ext cx="865" cy="240"/>
            </a:xfrm>
            <a:prstGeom prst="rect">
              <a:avLst/>
            </a:prstGeom>
            <a:solidFill>
              <a:srgbClr val="CC66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en-US" sz="1000"/>
                <a:t>Segment 109</a:t>
              </a:r>
            </a:p>
          </p:txBody>
        </p:sp>
        <p:sp>
          <p:nvSpPr>
            <p:cNvPr id="9" name="Rectangle 8"/>
            <p:cNvSpPr>
              <a:spLocks noChangeAspect="1" noChangeArrowheads="1"/>
            </p:cNvSpPr>
            <p:nvPr/>
          </p:nvSpPr>
          <p:spPr bwMode="auto">
            <a:xfrm>
              <a:off x="3408" y="1968"/>
              <a:ext cx="865" cy="240"/>
            </a:xfrm>
            <a:prstGeom prst="rect">
              <a:avLst/>
            </a:prstGeom>
            <a:solidFill>
              <a:srgbClr val="CC33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en-US" sz="1000"/>
                <a:t>Segment 116</a:t>
              </a:r>
            </a:p>
          </p:txBody>
        </p:sp>
        <p:sp>
          <p:nvSpPr>
            <p:cNvPr id="10" name="Rectangle 9"/>
            <p:cNvSpPr>
              <a:spLocks noChangeAspect="1" noChangeArrowheads="1"/>
            </p:cNvSpPr>
            <p:nvPr/>
          </p:nvSpPr>
          <p:spPr bwMode="auto">
            <a:xfrm>
              <a:off x="4273" y="1248"/>
              <a:ext cx="575" cy="240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en-US" sz="1000"/>
                <a:t>Segment 100</a:t>
              </a:r>
            </a:p>
          </p:txBody>
        </p:sp>
        <p:grpSp>
          <p:nvGrpSpPr>
            <p:cNvPr id="11" name="Group 10"/>
            <p:cNvGrpSpPr>
              <a:grpSpLocks noChangeAspect="1"/>
            </p:cNvGrpSpPr>
            <p:nvPr/>
          </p:nvGrpSpPr>
          <p:grpSpPr bwMode="auto">
            <a:xfrm>
              <a:off x="4273" y="1488"/>
              <a:ext cx="575" cy="480"/>
              <a:chOff x="5227" y="5407"/>
              <a:chExt cx="4200" cy="1542"/>
            </a:xfrm>
          </p:grpSpPr>
          <p:sp>
            <p:nvSpPr>
              <p:cNvPr id="54" name="Rectangle 11"/>
              <p:cNvSpPr>
                <a:spLocks noChangeAspect="1" noChangeArrowheads="1"/>
              </p:cNvSpPr>
              <p:nvPr/>
            </p:nvSpPr>
            <p:spPr bwMode="auto">
              <a:xfrm>
                <a:off x="5227" y="5407"/>
                <a:ext cx="4200" cy="771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 altLang="en-US" sz="1000"/>
                  <a:t>Segment 101</a:t>
                </a:r>
              </a:p>
            </p:txBody>
          </p:sp>
          <p:sp>
            <p:nvSpPr>
              <p:cNvPr id="55" name="Rectangle 12"/>
              <p:cNvSpPr>
                <a:spLocks noChangeAspect="1" noChangeArrowheads="1"/>
              </p:cNvSpPr>
              <p:nvPr/>
            </p:nvSpPr>
            <p:spPr bwMode="auto">
              <a:xfrm>
                <a:off x="5227" y="6178"/>
                <a:ext cx="4200" cy="771"/>
              </a:xfrm>
              <a:prstGeom prst="rect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 altLang="en-US" sz="1000"/>
                  <a:t>Segment 102</a:t>
                </a:r>
              </a:p>
            </p:txBody>
          </p:sp>
        </p:grpSp>
        <p:sp>
          <p:nvSpPr>
            <p:cNvPr id="12" name="Rectangle 13"/>
            <p:cNvSpPr>
              <a:spLocks noChangeAspect="1" noChangeArrowheads="1"/>
            </p:cNvSpPr>
            <p:nvPr/>
          </p:nvSpPr>
          <p:spPr bwMode="auto">
            <a:xfrm>
              <a:off x="4273" y="1968"/>
              <a:ext cx="575" cy="240"/>
            </a:xfrm>
            <a:prstGeom prst="rect">
              <a:avLst/>
            </a:prstGeom>
            <a:solidFill>
              <a:srgbClr val="CC66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en-US" sz="1000"/>
                <a:t>Segment 103</a:t>
              </a:r>
            </a:p>
          </p:txBody>
        </p:sp>
        <p:sp>
          <p:nvSpPr>
            <p:cNvPr id="13" name="Rectangle 14"/>
            <p:cNvSpPr>
              <a:spLocks noChangeAspect="1" noChangeArrowheads="1"/>
            </p:cNvSpPr>
            <p:nvPr/>
          </p:nvSpPr>
          <p:spPr bwMode="auto">
            <a:xfrm>
              <a:off x="4273" y="2208"/>
              <a:ext cx="575" cy="240"/>
            </a:xfrm>
            <a:prstGeom prst="rect">
              <a:avLst/>
            </a:prstGeom>
            <a:solidFill>
              <a:srgbClr val="CC33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en-US" sz="1000"/>
                <a:t>Segment 104</a:t>
              </a:r>
            </a:p>
          </p:txBody>
        </p:sp>
        <p:grpSp>
          <p:nvGrpSpPr>
            <p:cNvPr id="14" name="Group 15"/>
            <p:cNvGrpSpPr>
              <a:grpSpLocks noChangeAspect="1"/>
            </p:cNvGrpSpPr>
            <p:nvPr/>
          </p:nvGrpSpPr>
          <p:grpSpPr bwMode="auto">
            <a:xfrm>
              <a:off x="2784" y="1008"/>
              <a:ext cx="624" cy="1200"/>
              <a:chOff x="2784" y="1008"/>
              <a:chExt cx="960" cy="1200"/>
            </a:xfrm>
          </p:grpSpPr>
          <p:sp>
            <p:nvSpPr>
              <p:cNvPr id="47" name="Rectangle 16"/>
              <p:cNvSpPr>
                <a:spLocks noChangeAspect="1" noChangeArrowheads="1"/>
              </p:cNvSpPr>
              <p:nvPr/>
            </p:nvSpPr>
            <p:spPr bwMode="auto">
              <a:xfrm>
                <a:off x="2784" y="1008"/>
                <a:ext cx="960" cy="240"/>
              </a:xfrm>
              <a:prstGeom prst="rect">
                <a:avLst/>
              </a:prstGeom>
              <a:solidFill>
                <a:srgbClr val="00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 altLang="en-US" sz="1000"/>
                  <a:t>Segment 4</a:t>
                </a:r>
              </a:p>
            </p:txBody>
          </p:sp>
          <p:grpSp>
            <p:nvGrpSpPr>
              <p:cNvPr id="48" name="Group 17"/>
              <p:cNvGrpSpPr>
                <a:grpSpLocks noChangeAspect="1"/>
              </p:cNvGrpSpPr>
              <p:nvPr/>
            </p:nvGrpSpPr>
            <p:grpSpPr bwMode="auto">
              <a:xfrm>
                <a:off x="2784" y="1248"/>
                <a:ext cx="960" cy="960"/>
                <a:chOff x="2784" y="1248"/>
                <a:chExt cx="940" cy="960"/>
              </a:xfrm>
            </p:grpSpPr>
            <p:grpSp>
              <p:nvGrpSpPr>
                <p:cNvPr id="49" name="Group 18"/>
                <p:cNvGrpSpPr>
                  <a:grpSpLocks noChangeAspect="1"/>
                </p:cNvGrpSpPr>
                <p:nvPr/>
              </p:nvGrpSpPr>
              <p:grpSpPr bwMode="auto">
                <a:xfrm>
                  <a:off x="2784" y="1248"/>
                  <a:ext cx="940" cy="480"/>
                  <a:chOff x="5227" y="5407"/>
                  <a:chExt cx="4200" cy="1542"/>
                </a:xfrm>
              </p:grpSpPr>
              <p:sp>
                <p:nvSpPr>
                  <p:cNvPr id="52" name="Rectangle 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5227" y="5407"/>
                    <a:ext cx="4200" cy="771"/>
                  </a:xfrm>
                  <a:prstGeom prst="rect">
                    <a:avLst/>
                  </a:prstGeom>
                  <a:solidFill>
                    <a:srgbClr val="FF990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r>
                      <a:rPr lang="en-US" altLang="en-US" sz="1000"/>
                      <a:t>Segment 37</a:t>
                    </a:r>
                  </a:p>
                </p:txBody>
              </p:sp>
              <p:sp>
                <p:nvSpPr>
                  <p:cNvPr id="53" name="Rectangle 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5227" y="6178"/>
                    <a:ext cx="4200" cy="771"/>
                  </a:xfrm>
                  <a:prstGeom prst="rect">
                    <a:avLst/>
                  </a:prstGeom>
                  <a:solidFill>
                    <a:srgbClr val="99330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r>
                      <a:rPr lang="en-US" altLang="en-US" sz="1000"/>
                      <a:t>Segment 70</a:t>
                    </a:r>
                  </a:p>
                </p:txBody>
              </p:sp>
            </p:grpSp>
            <p:sp>
              <p:nvSpPr>
                <p:cNvPr id="50" name="Rectangle 21"/>
                <p:cNvSpPr>
                  <a:spLocks noChangeAspect="1" noChangeArrowheads="1"/>
                </p:cNvSpPr>
                <p:nvPr/>
              </p:nvSpPr>
              <p:spPr bwMode="auto">
                <a:xfrm>
                  <a:off x="2784" y="1728"/>
                  <a:ext cx="940" cy="240"/>
                </a:xfrm>
                <a:prstGeom prst="rect">
                  <a:avLst/>
                </a:prstGeom>
                <a:solidFill>
                  <a:srgbClr val="CC66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altLang="en-US" sz="1000"/>
                    <a:t>Segment 108</a:t>
                  </a:r>
                </a:p>
              </p:txBody>
            </p:sp>
            <p:sp>
              <p:nvSpPr>
                <p:cNvPr id="51" name="Rectangle 22"/>
                <p:cNvSpPr>
                  <a:spLocks noChangeAspect="1" noChangeArrowheads="1"/>
                </p:cNvSpPr>
                <p:nvPr/>
              </p:nvSpPr>
              <p:spPr bwMode="auto">
                <a:xfrm>
                  <a:off x="2784" y="1968"/>
                  <a:ext cx="940" cy="240"/>
                </a:xfrm>
                <a:prstGeom prst="rect">
                  <a:avLst/>
                </a:prstGeom>
                <a:solidFill>
                  <a:srgbClr val="CC33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altLang="en-US" sz="1000"/>
                    <a:t>Segment 115</a:t>
                  </a:r>
                </a:p>
              </p:txBody>
            </p:sp>
          </p:grpSp>
        </p:grpSp>
        <p:grpSp>
          <p:nvGrpSpPr>
            <p:cNvPr id="15" name="Group 23"/>
            <p:cNvGrpSpPr>
              <a:grpSpLocks noChangeAspect="1"/>
            </p:cNvGrpSpPr>
            <p:nvPr/>
          </p:nvGrpSpPr>
          <p:grpSpPr bwMode="auto">
            <a:xfrm>
              <a:off x="2160" y="1008"/>
              <a:ext cx="624" cy="1200"/>
              <a:chOff x="2784" y="1008"/>
              <a:chExt cx="960" cy="1200"/>
            </a:xfrm>
          </p:grpSpPr>
          <p:sp>
            <p:nvSpPr>
              <p:cNvPr id="40" name="Rectangle 24"/>
              <p:cNvSpPr>
                <a:spLocks noChangeAspect="1" noChangeArrowheads="1"/>
              </p:cNvSpPr>
              <p:nvPr/>
            </p:nvSpPr>
            <p:spPr bwMode="auto">
              <a:xfrm>
                <a:off x="2784" y="1008"/>
                <a:ext cx="960" cy="240"/>
              </a:xfrm>
              <a:prstGeom prst="rect">
                <a:avLst/>
              </a:prstGeom>
              <a:solidFill>
                <a:srgbClr val="00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 altLang="en-US" sz="1000"/>
                  <a:t>Segment 3</a:t>
                </a:r>
              </a:p>
            </p:txBody>
          </p:sp>
          <p:grpSp>
            <p:nvGrpSpPr>
              <p:cNvPr id="41" name="Group 25"/>
              <p:cNvGrpSpPr>
                <a:grpSpLocks noChangeAspect="1"/>
              </p:cNvGrpSpPr>
              <p:nvPr/>
            </p:nvGrpSpPr>
            <p:grpSpPr bwMode="auto">
              <a:xfrm>
                <a:off x="2784" y="1248"/>
                <a:ext cx="960" cy="960"/>
                <a:chOff x="2784" y="1248"/>
                <a:chExt cx="940" cy="960"/>
              </a:xfrm>
            </p:grpSpPr>
            <p:grpSp>
              <p:nvGrpSpPr>
                <p:cNvPr id="42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2784" y="1248"/>
                  <a:ext cx="940" cy="480"/>
                  <a:chOff x="5227" y="5407"/>
                  <a:chExt cx="4200" cy="1542"/>
                </a:xfrm>
              </p:grpSpPr>
              <p:sp>
                <p:nvSpPr>
                  <p:cNvPr id="45" name="Rectangle 2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5227" y="5407"/>
                    <a:ext cx="4200" cy="771"/>
                  </a:xfrm>
                  <a:prstGeom prst="rect">
                    <a:avLst/>
                  </a:prstGeom>
                  <a:solidFill>
                    <a:srgbClr val="FF990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r>
                      <a:rPr lang="en-US" altLang="en-US" sz="1000"/>
                      <a:t>Segment 36</a:t>
                    </a:r>
                  </a:p>
                </p:txBody>
              </p:sp>
              <p:sp>
                <p:nvSpPr>
                  <p:cNvPr id="46" name="Rectangle 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5227" y="6178"/>
                    <a:ext cx="4200" cy="771"/>
                  </a:xfrm>
                  <a:prstGeom prst="rect">
                    <a:avLst/>
                  </a:prstGeom>
                  <a:solidFill>
                    <a:srgbClr val="99330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r>
                      <a:rPr lang="en-US" altLang="en-US" sz="1000"/>
                      <a:t>Segment 69</a:t>
                    </a:r>
                  </a:p>
                </p:txBody>
              </p:sp>
            </p:grpSp>
            <p:sp>
              <p:nvSpPr>
                <p:cNvPr id="43" name="Rectangle 29"/>
                <p:cNvSpPr>
                  <a:spLocks noChangeAspect="1" noChangeArrowheads="1"/>
                </p:cNvSpPr>
                <p:nvPr/>
              </p:nvSpPr>
              <p:spPr bwMode="auto">
                <a:xfrm>
                  <a:off x="2784" y="1728"/>
                  <a:ext cx="940" cy="240"/>
                </a:xfrm>
                <a:prstGeom prst="rect">
                  <a:avLst/>
                </a:prstGeom>
                <a:solidFill>
                  <a:srgbClr val="CC66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altLang="en-US" sz="1000"/>
                    <a:t>Segment 107</a:t>
                  </a:r>
                </a:p>
              </p:txBody>
            </p:sp>
            <p:sp>
              <p:nvSpPr>
                <p:cNvPr id="44" name="Rectangle 30"/>
                <p:cNvSpPr>
                  <a:spLocks noChangeAspect="1" noChangeArrowheads="1"/>
                </p:cNvSpPr>
                <p:nvPr/>
              </p:nvSpPr>
              <p:spPr bwMode="auto">
                <a:xfrm>
                  <a:off x="2784" y="1968"/>
                  <a:ext cx="940" cy="240"/>
                </a:xfrm>
                <a:prstGeom prst="rect">
                  <a:avLst/>
                </a:prstGeom>
                <a:solidFill>
                  <a:srgbClr val="CC33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altLang="en-US" sz="1000"/>
                    <a:t>Segment 114</a:t>
                  </a:r>
                </a:p>
              </p:txBody>
            </p:sp>
          </p:grpSp>
        </p:grpSp>
        <p:grpSp>
          <p:nvGrpSpPr>
            <p:cNvPr id="16" name="Group 31"/>
            <p:cNvGrpSpPr>
              <a:grpSpLocks noChangeAspect="1"/>
            </p:cNvGrpSpPr>
            <p:nvPr/>
          </p:nvGrpSpPr>
          <p:grpSpPr bwMode="auto">
            <a:xfrm>
              <a:off x="1536" y="1008"/>
              <a:ext cx="624" cy="1200"/>
              <a:chOff x="2784" y="1008"/>
              <a:chExt cx="960" cy="1200"/>
            </a:xfrm>
          </p:grpSpPr>
          <p:sp>
            <p:nvSpPr>
              <p:cNvPr id="33" name="Rectangle 32"/>
              <p:cNvSpPr>
                <a:spLocks noChangeAspect="1" noChangeArrowheads="1"/>
              </p:cNvSpPr>
              <p:nvPr/>
            </p:nvSpPr>
            <p:spPr bwMode="auto">
              <a:xfrm>
                <a:off x="2784" y="1008"/>
                <a:ext cx="960" cy="240"/>
              </a:xfrm>
              <a:prstGeom prst="rect">
                <a:avLst/>
              </a:prstGeom>
              <a:solidFill>
                <a:srgbClr val="00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 altLang="en-US" sz="1000"/>
                  <a:t>Segment 2</a:t>
                </a:r>
              </a:p>
            </p:txBody>
          </p:sp>
          <p:grpSp>
            <p:nvGrpSpPr>
              <p:cNvPr id="34" name="Group 33"/>
              <p:cNvGrpSpPr>
                <a:grpSpLocks noChangeAspect="1"/>
              </p:cNvGrpSpPr>
              <p:nvPr/>
            </p:nvGrpSpPr>
            <p:grpSpPr bwMode="auto">
              <a:xfrm>
                <a:off x="2784" y="1248"/>
                <a:ext cx="960" cy="960"/>
                <a:chOff x="2784" y="1248"/>
                <a:chExt cx="940" cy="960"/>
              </a:xfrm>
            </p:grpSpPr>
            <p:grpSp>
              <p:nvGrpSpPr>
                <p:cNvPr id="35" name="Group 34"/>
                <p:cNvGrpSpPr>
                  <a:grpSpLocks noChangeAspect="1"/>
                </p:cNvGrpSpPr>
                <p:nvPr/>
              </p:nvGrpSpPr>
              <p:grpSpPr bwMode="auto">
                <a:xfrm>
                  <a:off x="2784" y="1248"/>
                  <a:ext cx="940" cy="480"/>
                  <a:chOff x="5227" y="5407"/>
                  <a:chExt cx="4200" cy="1542"/>
                </a:xfrm>
              </p:grpSpPr>
              <p:sp>
                <p:nvSpPr>
                  <p:cNvPr id="38" name="Rectangle 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5227" y="5407"/>
                    <a:ext cx="4200" cy="771"/>
                  </a:xfrm>
                  <a:prstGeom prst="rect">
                    <a:avLst/>
                  </a:prstGeom>
                  <a:solidFill>
                    <a:srgbClr val="FF990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r>
                      <a:rPr lang="en-US" altLang="en-US" sz="1000"/>
                      <a:t>Segment 35</a:t>
                    </a:r>
                  </a:p>
                </p:txBody>
              </p:sp>
              <p:sp>
                <p:nvSpPr>
                  <p:cNvPr id="39" name="Rectangle 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5227" y="6178"/>
                    <a:ext cx="4200" cy="771"/>
                  </a:xfrm>
                  <a:prstGeom prst="rect">
                    <a:avLst/>
                  </a:prstGeom>
                  <a:solidFill>
                    <a:srgbClr val="99330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r>
                      <a:rPr lang="en-US" altLang="en-US" sz="1000"/>
                      <a:t>Segment 68</a:t>
                    </a:r>
                  </a:p>
                </p:txBody>
              </p:sp>
            </p:grpSp>
            <p:sp>
              <p:nvSpPr>
                <p:cNvPr id="36" name="Rectangle 37"/>
                <p:cNvSpPr>
                  <a:spLocks noChangeAspect="1" noChangeArrowheads="1"/>
                </p:cNvSpPr>
                <p:nvPr/>
              </p:nvSpPr>
              <p:spPr bwMode="auto">
                <a:xfrm>
                  <a:off x="2784" y="1728"/>
                  <a:ext cx="940" cy="240"/>
                </a:xfrm>
                <a:prstGeom prst="rect">
                  <a:avLst/>
                </a:prstGeom>
                <a:solidFill>
                  <a:srgbClr val="CC66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altLang="en-US" sz="1000"/>
                    <a:t>Segment 106</a:t>
                  </a:r>
                </a:p>
              </p:txBody>
            </p:sp>
            <p:sp>
              <p:nvSpPr>
                <p:cNvPr id="37" name="Rectangle 38"/>
                <p:cNvSpPr>
                  <a:spLocks noChangeAspect="1" noChangeArrowheads="1"/>
                </p:cNvSpPr>
                <p:nvPr/>
              </p:nvSpPr>
              <p:spPr bwMode="auto">
                <a:xfrm>
                  <a:off x="2784" y="1968"/>
                  <a:ext cx="940" cy="240"/>
                </a:xfrm>
                <a:prstGeom prst="rect">
                  <a:avLst/>
                </a:prstGeom>
                <a:solidFill>
                  <a:srgbClr val="CC33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altLang="en-US" sz="1000"/>
                    <a:t>Segment 113</a:t>
                  </a:r>
                </a:p>
              </p:txBody>
            </p:sp>
          </p:grpSp>
        </p:grpSp>
        <p:grpSp>
          <p:nvGrpSpPr>
            <p:cNvPr id="17" name="Group 39"/>
            <p:cNvGrpSpPr>
              <a:grpSpLocks noChangeAspect="1"/>
            </p:cNvGrpSpPr>
            <p:nvPr/>
          </p:nvGrpSpPr>
          <p:grpSpPr bwMode="auto">
            <a:xfrm>
              <a:off x="912" y="1008"/>
              <a:ext cx="624" cy="1200"/>
              <a:chOff x="2784" y="1008"/>
              <a:chExt cx="960" cy="1200"/>
            </a:xfrm>
          </p:grpSpPr>
          <p:sp>
            <p:nvSpPr>
              <p:cNvPr id="26" name="Rectangle 40"/>
              <p:cNvSpPr>
                <a:spLocks noChangeAspect="1" noChangeArrowheads="1"/>
              </p:cNvSpPr>
              <p:nvPr/>
            </p:nvSpPr>
            <p:spPr bwMode="auto">
              <a:xfrm>
                <a:off x="2784" y="1008"/>
                <a:ext cx="960" cy="240"/>
              </a:xfrm>
              <a:prstGeom prst="rect">
                <a:avLst/>
              </a:prstGeom>
              <a:solidFill>
                <a:srgbClr val="00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 altLang="en-US" sz="1000"/>
                  <a:t>Segment 1</a:t>
                </a:r>
              </a:p>
            </p:txBody>
          </p:sp>
          <p:grpSp>
            <p:nvGrpSpPr>
              <p:cNvPr id="27" name="Group 41"/>
              <p:cNvGrpSpPr>
                <a:grpSpLocks noChangeAspect="1"/>
              </p:cNvGrpSpPr>
              <p:nvPr/>
            </p:nvGrpSpPr>
            <p:grpSpPr bwMode="auto">
              <a:xfrm>
                <a:off x="2784" y="1248"/>
                <a:ext cx="960" cy="960"/>
                <a:chOff x="2784" y="1248"/>
                <a:chExt cx="940" cy="960"/>
              </a:xfrm>
            </p:grpSpPr>
            <p:grpSp>
              <p:nvGrpSpPr>
                <p:cNvPr id="28" name="Group 42"/>
                <p:cNvGrpSpPr>
                  <a:grpSpLocks noChangeAspect="1"/>
                </p:cNvGrpSpPr>
                <p:nvPr/>
              </p:nvGrpSpPr>
              <p:grpSpPr bwMode="auto">
                <a:xfrm>
                  <a:off x="2784" y="1248"/>
                  <a:ext cx="940" cy="480"/>
                  <a:chOff x="5227" y="5407"/>
                  <a:chExt cx="4200" cy="1542"/>
                </a:xfrm>
              </p:grpSpPr>
              <p:sp>
                <p:nvSpPr>
                  <p:cNvPr id="31" name="Rectangle 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5227" y="5407"/>
                    <a:ext cx="4200" cy="771"/>
                  </a:xfrm>
                  <a:prstGeom prst="rect">
                    <a:avLst/>
                  </a:prstGeom>
                  <a:solidFill>
                    <a:srgbClr val="FF990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r>
                      <a:rPr lang="en-US" altLang="en-US" sz="1000"/>
                      <a:t>Segment 34</a:t>
                    </a:r>
                  </a:p>
                </p:txBody>
              </p:sp>
              <p:sp>
                <p:nvSpPr>
                  <p:cNvPr id="32" name="Rectangle 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5227" y="6178"/>
                    <a:ext cx="4200" cy="771"/>
                  </a:xfrm>
                  <a:prstGeom prst="rect">
                    <a:avLst/>
                  </a:prstGeom>
                  <a:solidFill>
                    <a:srgbClr val="99330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r>
                      <a:rPr lang="en-US" altLang="en-US" sz="1000" dirty="0"/>
                      <a:t>Segment 67</a:t>
                    </a:r>
                  </a:p>
                </p:txBody>
              </p:sp>
            </p:grpSp>
            <p:sp>
              <p:nvSpPr>
                <p:cNvPr id="29" name="Rectangle 45"/>
                <p:cNvSpPr>
                  <a:spLocks noChangeAspect="1" noChangeArrowheads="1"/>
                </p:cNvSpPr>
                <p:nvPr/>
              </p:nvSpPr>
              <p:spPr bwMode="auto">
                <a:xfrm>
                  <a:off x="2784" y="1728"/>
                  <a:ext cx="940" cy="240"/>
                </a:xfrm>
                <a:prstGeom prst="rect">
                  <a:avLst/>
                </a:prstGeom>
                <a:solidFill>
                  <a:srgbClr val="CC66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altLang="en-US" sz="1000"/>
                    <a:t>Segment 105</a:t>
                  </a:r>
                </a:p>
              </p:txBody>
            </p:sp>
            <p:sp>
              <p:nvSpPr>
                <p:cNvPr id="30" name="Rectangle 46"/>
                <p:cNvSpPr>
                  <a:spLocks noChangeAspect="1" noChangeArrowheads="1"/>
                </p:cNvSpPr>
                <p:nvPr/>
              </p:nvSpPr>
              <p:spPr bwMode="auto">
                <a:xfrm>
                  <a:off x="2784" y="1968"/>
                  <a:ext cx="940" cy="240"/>
                </a:xfrm>
                <a:prstGeom prst="rect">
                  <a:avLst/>
                </a:prstGeom>
                <a:solidFill>
                  <a:srgbClr val="CC33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altLang="en-US" sz="1000"/>
                    <a:t>Segment 112</a:t>
                  </a:r>
                </a:p>
              </p:txBody>
            </p:sp>
          </p:grpSp>
        </p:grpSp>
        <p:sp>
          <p:nvSpPr>
            <p:cNvPr id="18" name="Line 47"/>
            <p:cNvSpPr>
              <a:spLocks noChangeAspect="1" noChangeShapeType="1"/>
            </p:cNvSpPr>
            <p:nvPr/>
          </p:nvSpPr>
          <p:spPr bwMode="auto">
            <a:xfrm>
              <a:off x="672" y="1176"/>
              <a:ext cx="336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48"/>
            <p:cNvSpPr>
              <a:spLocks noChangeAspect="1" noChangeShapeType="1"/>
            </p:cNvSpPr>
            <p:nvPr/>
          </p:nvSpPr>
          <p:spPr bwMode="auto">
            <a:xfrm>
              <a:off x="1392" y="1176"/>
              <a:ext cx="336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49"/>
            <p:cNvSpPr>
              <a:spLocks noChangeAspect="1" noChangeShapeType="1"/>
            </p:cNvSpPr>
            <p:nvPr/>
          </p:nvSpPr>
          <p:spPr bwMode="auto">
            <a:xfrm>
              <a:off x="2016" y="1176"/>
              <a:ext cx="336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50"/>
            <p:cNvSpPr>
              <a:spLocks noChangeAspect="1" noChangeShapeType="1"/>
            </p:cNvSpPr>
            <p:nvPr/>
          </p:nvSpPr>
          <p:spPr bwMode="auto">
            <a:xfrm>
              <a:off x="2640" y="1176"/>
              <a:ext cx="336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51"/>
            <p:cNvSpPr>
              <a:spLocks noChangeAspect="1" noChangeShapeType="1"/>
            </p:cNvSpPr>
            <p:nvPr/>
          </p:nvSpPr>
          <p:spPr bwMode="auto">
            <a:xfrm>
              <a:off x="3264" y="1182"/>
              <a:ext cx="336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52"/>
            <p:cNvSpPr>
              <a:spLocks noChangeAspect="1" noChangeShapeType="1"/>
            </p:cNvSpPr>
            <p:nvPr/>
          </p:nvSpPr>
          <p:spPr bwMode="auto">
            <a:xfrm>
              <a:off x="4656" y="1200"/>
              <a:ext cx="336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 Box 53"/>
            <p:cNvSpPr txBox="1">
              <a:spLocks noChangeAspect="1" noChangeArrowheads="1"/>
            </p:cNvSpPr>
            <p:nvPr/>
          </p:nvSpPr>
          <p:spPr bwMode="auto">
            <a:xfrm>
              <a:off x="4848" y="1056"/>
              <a:ext cx="67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altLang="en-US" sz="1000" b="1">
                  <a:solidFill>
                    <a:schemeClr val="accent1"/>
                  </a:solidFill>
                </a:rPr>
                <a:t>to segment 7</a:t>
              </a:r>
            </a:p>
          </p:txBody>
        </p:sp>
        <p:sp>
          <p:nvSpPr>
            <p:cNvPr id="25" name="Text Box 54"/>
            <p:cNvSpPr txBox="1">
              <a:spLocks noChangeAspect="1" noChangeArrowheads="1"/>
            </p:cNvSpPr>
            <p:nvPr/>
          </p:nvSpPr>
          <p:spPr bwMode="auto">
            <a:xfrm>
              <a:off x="192" y="960"/>
              <a:ext cx="576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altLang="en-US" sz="1000" b="1">
                  <a:solidFill>
                    <a:schemeClr val="accent1"/>
                  </a:solidFill>
                </a:rPr>
                <a:t>upstream</a:t>
              </a:r>
            </a:p>
            <a:p>
              <a:pPr algn="l"/>
              <a:r>
                <a:rPr lang="en-US" altLang="en-US" sz="1000" b="1">
                  <a:solidFill>
                    <a:schemeClr val="accent1"/>
                  </a:solidFill>
                </a:rPr>
                <a:t>boundary</a:t>
              </a:r>
            </a:p>
            <a:p>
              <a:pPr algn="l"/>
              <a:endParaRPr lang="en-US" altLang="en-US" sz="10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111" name="Group 55"/>
          <p:cNvGrpSpPr>
            <a:grpSpLocks noChangeAspect="1"/>
          </p:cNvGrpSpPr>
          <p:nvPr/>
        </p:nvGrpSpPr>
        <p:grpSpPr bwMode="auto">
          <a:xfrm>
            <a:off x="913504" y="3515065"/>
            <a:ext cx="4343400" cy="2533650"/>
            <a:chOff x="2527" y="4327"/>
            <a:chExt cx="7200" cy="4320"/>
          </a:xfrm>
        </p:grpSpPr>
        <p:sp>
          <p:nvSpPr>
            <p:cNvPr id="112" name="AutoShape 56"/>
            <p:cNvSpPr>
              <a:spLocks noChangeAspect="1" noChangeArrowheads="1"/>
            </p:cNvSpPr>
            <p:nvPr/>
          </p:nvSpPr>
          <p:spPr bwMode="auto">
            <a:xfrm>
              <a:off x="2527" y="4327"/>
              <a:ext cx="720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altLang="en-US"/>
            </a:p>
          </p:txBody>
        </p:sp>
        <p:sp>
          <p:nvSpPr>
            <p:cNvPr id="113" name="Rectangle 57"/>
            <p:cNvSpPr>
              <a:spLocks noChangeArrowheads="1"/>
            </p:cNvSpPr>
            <p:nvPr/>
          </p:nvSpPr>
          <p:spPr bwMode="auto">
            <a:xfrm>
              <a:off x="5227" y="4636"/>
              <a:ext cx="4200" cy="771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4" name="Group 58"/>
            <p:cNvGrpSpPr>
              <a:grpSpLocks/>
            </p:cNvGrpSpPr>
            <p:nvPr/>
          </p:nvGrpSpPr>
          <p:grpSpPr bwMode="auto">
            <a:xfrm>
              <a:off x="5227" y="5407"/>
              <a:ext cx="4200" cy="1542"/>
              <a:chOff x="5227" y="5407"/>
              <a:chExt cx="4200" cy="1542"/>
            </a:xfrm>
          </p:grpSpPr>
          <p:sp>
            <p:nvSpPr>
              <p:cNvPr id="118" name="Rectangle 59"/>
              <p:cNvSpPr>
                <a:spLocks noChangeArrowheads="1"/>
              </p:cNvSpPr>
              <p:nvPr/>
            </p:nvSpPr>
            <p:spPr bwMode="auto">
              <a:xfrm>
                <a:off x="5227" y="5407"/>
                <a:ext cx="4200" cy="771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" name="Rectangle 60"/>
              <p:cNvSpPr>
                <a:spLocks noChangeArrowheads="1"/>
              </p:cNvSpPr>
              <p:nvPr/>
            </p:nvSpPr>
            <p:spPr bwMode="auto">
              <a:xfrm>
                <a:off x="5227" y="6178"/>
                <a:ext cx="4200" cy="771"/>
              </a:xfrm>
              <a:prstGeom prst="rect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5" name="Text Box 61"/>
            <p:cNvSpPr txBox="1">
              <a:spLocks noChangeArrowheads="1"/>
            </p:cNvSpPr>
            <p:nvPr/>
          </p:nvSpPr>
          <p:spPr bwMode="auto">
            <a:xfrm>
              <a:off x="2977" y="4676"/>
              <a:ext cx="2250" cy="38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r>
                <a:rPr lang="en-US" altLang="en-US" sz="1200" dirty="0">
                  <a:latin typeface="Times New Roman" panose="02020603050405020304" pitchFamily="18" charset="0"/>
                </a:rPr>
                <a:t>Surface Water</a:t>
              </a:r>
            </a:p>
            <a:p>
              <a:pPr algn="l"/>
              <a:endParaRPr lang="en-US" altLang="en-US" sz="1200" dirty="0">
                <a:latin typeface="Times New Roman" panose="02020603050405020304" pitchFamily="18" charset="0"/>
              </a:endParaRPr>
            </a:p>
            <a:p>
              <a:pPr algn="l"/>
              <a:r>
                <a:rPr lang="en-US" altLang="en-US" sz="1200" dirty="0">
                  <a:latin typeface="Times New Roman" panose="02020603050405020304" pitchFamily="18" charset="0"/>
                </a:rPr>
                <a:t>Surface Sediments</a:t>
              </a:r>
            </a:p>
            <a:p>
              <a:pPr algn="l"/>
              <a:endParaRPr lang="en-US" altLang="en-US" sz="1200" dirty="0">
                <a:latin typeface="Times New Roman" panose="02020603050405020304" pitchFamily="18" charset="0"/>
              </a:endParaRPr>
            </a:p>
            <a:p>
              <a:pPr algn="l"/>
              <a:r>
                <a:rPr lang="en-US" altLang="en-US" sz="1200" dirty="0">
                  <a:latin typeface="Times New Roman" panose="02020603050405020304" pitchFamily="18" charset="0"/>
                </a:rPr>
                <a:t>Subsurface Sediments</a:t>
              </a:r>
            </a:p>
            <a:p>
              <a:pPr algn="l"/>
              <a:endParaRPr lang="en-US" altLang="en-US" sz="1200" dirty="0">
                <a:latin typeface="Times New Roman" panose="02020603050405020304" pitchFamily="18" charset="0"/>
              </a:endParaRPr>
            </a:p>
            <a:p>
              <a:pPr algn="l"/>
              <a:r>
                <a:rPr lang="en-US" altLang="en-US" sz="1200" dirty="0">
                  <a:latin typeface="Times New Roman" panose="02020603050405020304" pitchFamily="18" charset="0"/>
                </a:rPr>
                <a:t>Subsurface Sediment</a:t>
              </a:r>
            </a:p>
            <a:p>
              <a:pPr algn="l"/>
              <a:endParaRPr lang="en-US" altLang="en-US" sz="1200" dirty="0">
                <a:latin typeface="Times New Roman" panose="02020603050405020304" pitchFamily="18" charset="0"/>
              </a:endParaRPr>
            </a:p>
            <a:p>
              <a:pPr algn="l"/>
              <a:r>
                <a:rPr lang="en-US" altLang="en-US" sz="1200" dirty="0">
                  <a:latin typeface="Times New Roman" panose="02020603050405020304" pitchFamily="18" charset="0"/>
                </a:rPr>
                <a:t>Bottom Sediment</a:t>
              </a:r>
            </a:p>
            <a:p>
              <a:pPr algn="l"/>
              <a:endParaRPr lang="en-US" altLang="en-US" dirty="0"/>
            </a:p>
          </p:txBody>
        </p:sp>
        <p:sp>
          <p:nvSpPr>
            <p:cNvPr id="116" name="Rectangle 62"/>
            <p:cNvSpPr>
              <a:spLocks noChangeArrowheads="1"/>
            </p:cNvSpPr>
            <p:nvPr/>
          </p:nvSpPr>
          <p:spPr bwMode="auto">
            <a:xfrm>
              <a:off x="5243" y="6950"/>
              <a:ext cx="4184" cy="771"/>
            </a:xfrm>
            <a:prstGeom prst="rect">
              <a:avLst/>
            </a:prstGeom>
            <a:solidFill>
              <a:srgbClr val="CC66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Rectangle 63"/>
            <p:cNvSpPr>
              <a:spLocks noChangeArrowheads="1"/>
            </p:cNvSpPr>
            <p:nvPr/>
          </p:nvSpPr>
          <p:spPr bwMode="auto">
            <a:xfrm>
              <a:off x="5244" y="7721"/>
              <a:ext cx="4183" cy="771"/>
            </a:xfrm>
            <a:prstGeom prst="rect">
              <a:avLst/>
            </a:prstGeom>
            <a:solidFill>
              <a:srgbClr val="CC33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221642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913504" y="602429"/>
            <a:ext cx="10515600" cy="71000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Simulated  Water Column Dissolved [MeHg]</a:t>
            </a:r>
          </a:p>
        </p:txBody>
      </p:sp>
      <p:pic>
        <p:nvPicPr>
          <p:cNvPr id="3" name="Picture 4" descr="dMeHg_Presenta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" t="6015" r="5822" b="3163"/>
          <a:stretch/>
        </p:blipFill>
        <p:spPr bwMode="auto">
          <a:xfrm>
            <a:off x="2786231" y="1215614"/>
            <a:ext cx="6572922" cy="487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92910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7" b="6561"/>
          <a:stretch/>
        </p:blipFill>
        <p:spPr bwMode="auto">
          <a:xfrm>
            <a:off x="1194099" y="1312435"/>
            <a:ext cx="9144000" cy="4615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913504" y="602429"/>
            <a:ext cx="10515600" cy="71000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Simulated  Water Column Dissolved [MeHg]</a:t>
            </a:r>
          </a:p>
        </p:txBody>
      </p:sp>
    </p:spTree>
    <p:extLst>
      <p:ext uri="{BB962C8B-B14F-4D97-AF65-F5344CB8AC3E}">
        <p14:creationId xmlns:p14="http://schemas.microsoft.com/office/powerpoint/2010/main" val="42470871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913504" y="602429"/>
            <a:ext cx="10515600" cy="71000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Simulated  Future Fish Tissue [Hg]</a:t>
            </a:r>
          </a:p>
        </p:txBody>
      </p:sp>
      <p:pic>
        <p:nvPicPr>
          <p:cNvPr id="3" name="Picture 5" descr="Reach3_Alt_Presen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4" t="5990" r="8825" b="4137"/>
          <a:stretch/>
        </p:blipFill>
        <p:spPr bwMode="auto">
          <a:xfrm>
            <a:off x="913504" y="1635161"/>
            <a:ext cx="5182685" cy="3980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Reach8_Alt_Present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9" t="6011" r="8471" b="3105"/>
          <a:stretch/>
        </p:blipFill>
        <p:spPr bwMode="auto">
          <a:xfrm>
            <a:off x="6133500" y="1635161"/>
            <a:ext cx="5170670" cy="3980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8247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Gold King Mine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666388" cy="4351338"/>
          </a:xfrm>
        </p:spPr>
        <p:txBody>
          <a:bodyPr/>
          <a:lstStyle/>
          <a:p>
            <a:r>
              <a:rPr lang="en-US" dirty="0"/>
              <a:t>Aug 5, 2015. 3 000 000 gal of acid mine drainage released from Gold King Mine</a:t>
            </a:r>
          </a:p>
          <a:p>
            <a:r>
              <a:rPr lang="en-US" dirty="0"/>
              <a:t>Release mobilized a large mass of solids, colloids, and dissolved metals</a:t>
            </a:r>
          </a:p>
          <a:p>
            <a:r>
              <a:rPr lang="en-US" dirty="0"/>
              <a:t>Low pH of release, pH of plume increased moving downstream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6504588" y="1690688"/>
            <a:ext cx="4690745" cy="4406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993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Domain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876" y="764080"/>
            <a:ext cx="6641016" cy="51322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51034" y="1902372"/>
            <a:ext cx="3394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229 surface water 229 sediment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1034" y="3191274"/>
            <a:ext cx="339484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Mean length:</a:t>
            </a:r>
          </a:p>
          <a:p>
            <a:r>
              <a:rPr lang="en-US" sz="3200" dirty="0">
                <a:solidFill>
                  <a:srgbClr val="FFFF00"/>
                </a:solidFill>
              </a:rPr>
              <a:t>2447 m</a:t>
            </a:r>
          </a:p>
          <a:p>
            <a:r>
              <a:rPr lang="en-US" sz="3200" dirty="0">
                <a:solidFill>
                  <a:srgbClr val="FFFF00"/>
                </a:solidFill>
              </a:rPr>
              <a:t>Range: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922 – 4655 m</a:t>
            </a:r>
          </a:p>
        </p:txBody>
      </p:sp>
    </p:spTree>
    <p:extLst>
      <p:ext uri="{BB962C8B-B14F-4D97-AF65-F5344CB8AC3E}">
        <p14:creationId xmlns:p14="http://schemas.microsoft.com/office/powerpoint/2010/main" val="2623277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 Model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2274" y="1567558"/>
            <a:ext cx="6675699" cy="259712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6449" y="3702051"/>
            <a:ext cx="3596952" cy="218255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04253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Plume Movement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2918" y="2222500"/>
            <a:ext cx="5153082" cy="272745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5660" y="2059142"/>
            <a:ext cx="5228140" cy="349089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3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Total Metals: Peak Concentrations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1023" y="1926177"/>
            <a:ext cx="9109954" cy="323833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952442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Individual Metals: Peak Concentrations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6847" y="1690688"/>
            <a:ext cx="6590022" cy="435133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4839" y="2033752"/>
            <a:ext cx="2861759" cy="1600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5516" y="3762541"/>
            <a:ext cx="2851641" cy="1605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901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7474527" cy="577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88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504" y="602429"/>
            <a:ext cx="10515600" cy="710006"/>
          </a:xfrm>
        </p:spPr>
        <p:txBody>
          <a:bodyPr>
            <a:normAutofit/>
          </a:bodyPr>
          <a:lstStyle/>
          <a:p>
            <a:r>
              <a:rPr lang="en-US" dirty="0"/>
              <a:t>Sudbury River – Nyanza Superfund Site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2450"/>
            <a:ext cx="4476078" cy="4351338"/>
          </a:xfrm>
        </p:spPr>
        <p:txBody>
          <a:bodyPr/>
          <a:lstStyle/>
          <a:p>
            <a:r>
              <a:rPr lang="en-US" dirty="0">
                <a:solidFill>
                  <a:srgbClr val="FFFF66"/>
                </a:solidFill>
                <a:effectLst/>
              </a:rPr>
              <a:t>Nyanza, 1917 – 1978</a:t>
            </a:r>
          </a:p>
          <a:p>
            <a:r>
              <a:rPr lang="en-US" dirty="0">
                <a:solidFill>
                  <a:srgbClr val="FFFF66"/>
                </a:solidFill>
                <a:effectLst/>
              </a:rPr>
              <a:t>Textile dyes manufacturing</a:t>
            </a:r>
          </a:p>
          <a:p>
            <a:r>
              <a:rPr lang="en-US" dirty="0">
                <a:solidFill>
                  <a:srgbClr val="FFFF66"/>
                </a:solidFill>
                <a:effectLst/>
              </a:rPr>
              <a:t>Hg released into adjacent wetlands and river</a:t>
            </a:r>
          </a:p>
          <a:p>
            <a:r>
              <a:rPr lang="en-US" dirty="0">
                <a:solidFill>
                  <a:srgbClr val="FFFF66"/>
                </a:solidFill>
                <a:effectLst/>
              </a:rPr>
              <a:t>1991, excavated and capped site</a:t>
            </a:r>
          </a:p>
          <a:p>
            <a:r>
              <a:rPr lang="en-US" dirty="0">
                <a:solidFill>
                  <a:srgbClr val="FFFF66"/>
                </a:solidFill>
                <a:effectLst/>
              </a:rPr>
              <a:t>High [Hg] in water, sediments, fish, birds, mammals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4042" y="1825625"/>
            <a:ext cx="5708293" cy="3831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60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mokey Glass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59CB16A1-4EF7-4D92-88DC-5C78C0B6354F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FF348DA4-3079-4FA4-BE8D-599A329073F5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D1462E27-66FC-413C-949A-E8766750B8C8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976C1B27-3F17-4A8E-A327-7F043726CB4D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B2533C0F-642F-4DC6-A6EA-FFE12ADC31DB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13A893CC-8FF8-4DA9-85F0-82CE8A80D6BD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43B4A702-8585-4E2A-90D1-63568091CDDC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4DFDA5BE-6342-4DAF-9BDD-2EDEF35A8D93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B4EE0950-AE89-4699-9641-E7615D2B5804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84214507-9FE8-4F18-87EB-1BF1481F70ED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51EB8C61-045F-4B33-93A1-DD8632266F1B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1E805F65-B0D3-48A9-BA44-469B1B562807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3A2C7A3F-06A0-412F-87E7-8E22266C629C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F1EF54C6-EB01-4909-BF51-0C58043B8EC3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A6152DB0-7BD0-4340-839F-78558E8C095A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C5FF01B7-E6BE-4B67-BEE8-2F6C4FEEEF4E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1988</TotalTime>
  <Words>237</Words>
  <Application>Microsoft Office PowerPoint</Application>
  <PresentationFormat>Widescreen</PresentationFormat>
  <Paragraphs>75</Paragraphs>
  <Slides>15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Office Theme</vt:lpstr>
      <vt:lpstr>Adobe Acrobat Document</vt:lpstr>
      <vt:lpstr>Toxicant Module Examples: Gold King Mine (Metals) and  Sudbury River (Mercury)</vt:lpstr>
      <vt:lpstr>Gold King Mine</vt:lpstr>
      <vt:lpstr>Model Domain</vt:lpstr>
      <vt:lpstr>Conceptual Model</vt:lpstr>
      <vt:lpstr>Plume Movement</vt:lpstr>
      <vt:lpstr>Total Metals: Peak Concentrations</vt:lpstr>
      <vt:lpstr>Individual Metals: Peak Concentrations</vt:lpstr>
      <vt:lpstr>PowerPoint Presentation</vt:lpstr>
      <vt:lpstr>Sudbury River – Nyanza Superfund Site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Wool, Tim</dc:creator>
  <cp:lastModifiedBy>Knightes, Chris</cp:lastModifiedBy>
  <cp:revision>69</cp:revision>
  <dcterms:created xsi:type="dcterms:W3CDTF">2015-07-25T19:44:33Z</dcterms:created>
  <dcterms:modified xsi:type="dcterms:W3CDTF">2018-06-06T15:43:52Z</dcterms:modified>
</cp:coreProperties>
</file>