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8"/>
  </p:sldMasterIdLst>
  <p:notesMasterIdLst>
    <p:notesMasterId r:id="rId73"/>
  </p:notesMasterIdLst>
  <p:sldIdLst>
    <p:sldId id="508" r:id="rId29"/>
    <p:sldId id="509" r:id="rId30"/>
    <p:sldId id="510" r:id="rId31"/>
    <p:sldId id="511" r:id="rId32"/>
    <p:sldId id="512" r:id="rId33"/>
    <p:sldId id="513" r:id="rId34"/>
    <p:sldId id="514" r:id="rId35"/>
    <p:sldId id="515" r:id="rId36"/>
    <p:sldId id="516" r:id="rId37"/>
    <p:sldId id="517" r:id="rId38"/>
    <p:sldId id="518" r:id="rId39"/>
    <p:sldId id="519" r:id="rId40"/>
    <p:sldId id="520" r:id="rId41"/>
    <p:sldId id="521" r:id="rId42"/>
    <p:sldId id="522" r:id="rId43"/>
    <p:sldId id="523" r:id="rId44"/>
    <p:sldId id="524" r:id="rId45"/>
    <p:sldId id="525" r:id="rId46"/>
    <p:sldId id="526" r:id="rId47"/>
    <p:sldId id="527" r:id="rId48"/>
    <p:sldId id="528" r:id="rId49"/>
    <p:sldId id="529" r:id="rId50"/>
    <p:sldId id="530" r:id="rId51"/>
    <p:sldId id="531" r:id="rId52"/>
    <p:sldId id="532" r:id="rId53"/>
    <p:sldId id="533" r:id="rId54"/>
    <p:sldId id="534" r:id="rId55"/>
    <p:sldId id="535" r:id="rId56"/>
    <p:sldId id="536" r:id="rId57"/>
    <p:sldId id="537" r:id="rId58"/>
    <p:sldId id="538" r:id="rId59"/>
    <p:sldId id="539" r:id="rId60"/>
    <p:sldId id="540" r:id="rId61"/>
    <p:sldId id="541" r:id="rId62"/>
    <p:sldId id="542" r:id="rId63"/>
    <p:sldId id="543" r:id="rId64"/>
    <p:sldId id="544" r:id="rId65"/>
    <p:sldId id="545" r:id="rId66"/>
    <p:sldId id="546" r:id="rId67"/>
    <p:sldId id="547" r:id="rId68"/>
    <p:sldId id="548" r:id="rId69"/>
    <p:sldId id="549" r:id="rId70"/>
    <p:sldId id="550" r:id="rId71"/>
    <p:sldId id="551"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15" autoAdjust="0"/>
    <p:restoredTop sz="94660"/>
  </p:normalViewPr>
  <p:slideViewPr>
    <p:cSldViewPr snapToGrid="0">
      <p:cViewPr varScale="1">
        <p:scale>
          <a:sx n="98" d="100"/>
          <a:sy n="98" d="100"/>
        </p:scale>
        <p:origin x="108" y="4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slide" Target="slides/slide11.xml"/><Relationship Id="rId21" Type="http://schemas.openxmlformats.org/officeDocument/2006/relationships/customXml" Target="../customXml/item21.xml"/><Relationship Id="rId34" Type="http://schemas.openxmlformats.org/officeDocument/2006/relationships/slide" Target="slides/slide6.xml"/><Relationship Id="rId42" Type="http://schemas.openxmlformats.org/officeDocument/2006/relationships/slide" Target="slides/slide14.xml"/><Relationship Id="rId47" Type="http://schemas.openxmlformats.org/officeDocument/2006/relationships/slide" Target="slides/slide19.xml"/><Relationship Id="rId50" Type="http://schemas.openxmlformats.org/officeDocument/2006/relationships/slide" Target="slides/slide22.xml"/><Relationship Id="rId55" Type="http://schemas.openxmlformats.org/officeDocument/2006/relationships/slide" Target="slides/slide27.xml"/><Relationship Id="rId63" Type="http://schemas.openxmlformats.org/officeDocument/2006/relationships/slide" Target="slides/slide35.xml"/><Relationship Id="rId68" Type="http://schemas.openxmlformats.org/officeDocument/2006/relationships/slide" Target="slides/slide40.xml"/><Relationship Id="rId76" Type="http://schemas.openxmlformats.org/officeDocument/2006/relationships/theme" Target="theme/theme1.xml"/><Relationship Id="rId7" Type="http://schemas.openxmlformats.org/officeDocument/2006/relationships/customXml" Target="../customXml/item7.xml"/><Relationship Id="rId71" Type="http://schemas.openxmlformats.org/officeDocument/2006/relationships/slide" Target="slides/slide43.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slide" Target="slides/slide1.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4.xml"/><Relationship Id="rId37" Type="http://schemas.openxmlformats.org/officeDocument/2006/relationships/slide" Target="slides/slide9.xml"/><Relationship Id="rId40" Type="http://schemas.openxmlformats.org/officeDocument/2006/relationships/slide" Target="slides/slide12.xml"/><Relationship Id="rId45" Type="http://schemas.openxmlformats.org/officeDocument/2006/relationships/slide" Target="slides/slide17.xml"/><Relationship Id="rId53" Type="http://schemas.openxmlformats.org/officeDocument/2006/relationships/slide" Target="slides/slide25.xml"/><Relationship Id="rId58" Type="http://schemas.openxmlformats.org/officeDocument/2006/relationships/slide" Target="slides/slide30.xml"/><Relationship Id="rId66" Type="http://schemas.openxmlformats.org/officeDocument/2006/relationships/slide" Target="slides/slide38.xml"/><Relationship Id="rId74"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slideMaster" Target="slideMasters/slideMaster1.xml"/><Relationship Id="rId36" Type="http://schemas.openxmlformats.org/officeDocument/2006/relationships/slide" Target="slides/slide8.xml"/><Relationship Id="rId49" Type="http://schemas.openxmlformats.org/officeDocument/2006/relationships/slide" Target="slides/slide21.xml"/><Relationship Id="rId57" Type="http://schemas.openxmlformats.org/officeDocument/2006/relationships/slide" Target="slides/slide29.xml"/><Relationship Id="rId61" Type="http://schemas.openxmlformats.org/officeDocument/2006/relationships/slide" Target="slides/slide33.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3.xml"/><Relationship Id="rId44" Type="http://schemas.openxmlformats.org/officeDocument/2006/relationships/slide" Target="slides/slide16.xml"/><Relationship Id="rId52" Type="http://schemas.openxmlformats.org/officeDocument/2006/relationships/slide" Target="slides/slide24.xml"/><Relationship Id="rId60" Type="http://schemas.openxmlformats.org/officeDocument/2006/relationships/slide" Target="slides/slide32.xml"/><Relationship Id="rId65" Type="http://schemas.openxmlformats.org/officeDocument/2006/relationships/slide" Target="slides/slide37.xml"/><Relationship Id="rId73"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slide" Target="slides/slide2.xml"/><Relationship Id="rId35" Type="http://schemas.openxmlformats.org/officeDocument/2006/relationships/slide" Target="slides/slide7.xml"/><Relationship Id="rId43" Type="http://schemas.openxmlformats.org/officeDocument/2006/relationships/slide" Target="slides/slide15.xml"/><Relationship Id="rId48" Type="http://schemas.openxmlformats.org/officeDocument/2006/relationships/slide" Target="slides/slide20.xml"/><Relationship Id="rId56" Type="http://schemas.openxmlformats.org/officeDocument/2006/relationships/slide" Target="slides/slide28.xml"/><Relationship Id="rId64" Type="http://schemas.openxmlformats.org/officeDocument/2006/relationships/slide" Target="slides/slide36.xml"/><Relationship Id="rId69" Type="http://schemas.openxmlformats.org/officeDocument/2006/relationships/slide" Target="slides/slide41.xml"/><Relationship Id="rId77"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slide" Target="slides/slide23.xml"/><Relationship Id="rId72"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slide" Target="slides/slide5.xml"/><Relationship Id="rId38" Type="http://schemas.openxmlformats.org/officeDocument/2006/relationships/slide" Target="slides/slide10.xml"/><Relationship Id="rId46" Type="http://schemas.openxmlformats.org/officeDocument/2006/relationships/slide" Target="slides/slide18.xml"/><Relationship Id="rId59" Type="http://schemas.openxmlformats.org/officeDocument/2006/relationships/slide" Target="slides/slide31.xml"/><Relationship Id="rId67" Type="http://schemas.openxmlformats.org/officeDocument/2006/relationships/slide" Target="slides/slide39.xml"/><Relationship Id="rId20" Type="http://schemas.openxmlformats.org/officeDocument/2006/relationships/customXml" Target="../customXml/item20.xml"/><Relationship Id="rId41" Type="http://schemas.openxmlformats.org/officeDocument/2006/relationships/slide" Target="slides/slide13.xml"/><Relationship Id="rId54" Type="http://schemas.openxmlformats.org/officeDocument/2006/relationships/slide" Target="slides/slide26.xml"/><Relationship Id="rId62" Type="http://schemas.openxmlformats.org/officeDocument/2006/relationships/slide" Target="slides/slide34.xml"/><Relationship Id="rId70" Type="http://schemas.openxmlformats.org/officeDocument/2006/relationships/slide" Target="slides/slide42.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53D5D2-FFA4-4D6A-85FD-9E155C236C67}" type="datetimeFigureOut">
              <a:rPr lang="en-US" smtClean="0"/>
              <a:t>9/20/2017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26B74D-BA9C-444D-8E72-38E964FD2EBB}" type="slidenum">
              <a:rPr lang="en-US" smtClean="0"/>
              <a:t>‹#›</a:t>
            </a:fld>
            <a:endParaRPr lang="en-US"/>
          </a:p>
        </p:txBody>
      </p:sp>
    </p:spTree>
    <p:extLst>
      <p:ext uri="{BB962C8B-B14F-4D97-AF65-F5344CB8AC3E}">
        <p14:creationId xmlns:p14="http://schemas.microsoft.com/office/powerpoint/2010/main" val="987232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ea typeface="ＭＳ Ｐゴシック" pitchFamily="26" charset="-128"/>
              <a:cs typeface="ＭＳ Ｐゴシック" pitchFamily="26" charset="-128"/>
            </a:endParaRPr>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BBC2D21-BED5-FA4B-8B04-552AFFF1B499}" type="slidenum">
              <a:rPr lang="en-US" smtClean="0">
                <a:latin typeface="Arial" pitchFamily="26" charset="0"/>
                <a:ea typeface="ＭＳ Ｐゴシック" pitchFamily="26" charset="-128"/>
                <a:cs typeface="ＭＳ Ｐゴシック" pitchFamily="26" charset="-128"/>
              </a:rPr>
              <a:pPr/>
              <a:t>4</a:t>
            </a:fld>
            <a:endParaRPr lang="en-US" dirty="0">
              <a:latin typeface="Arial" pitchFamily="26" charset="0"/>
              <a:ea typeface="ＭＳ Ｐゴシック" pitchFamily="26" charset="-128"/>
              <a:cs typeface="ＭＳ Ｐゴシック" pitchFamily="26" charset="-128"/>
            </a:endParaRPr>
          </a:p>
        </p:txBody>
      </p:sp>
    </p:spTree>
    <p:extLst>
      <p:ext uri="{BB962C8B-B14F-4D97-AF65-F5344CB8AC3E}">
        <p14:creationId xmlns:p14="http://schemas.microsoft.com/office/powerpoint/2010/main" val="598567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ea typeface="ＭＳ Ｐゴシック" pitchFamily="26" charset="-128"/>
                <a:cs typeface="ＭＳ Ｐゴシック" pitchFamily="26" charset="-128"/>
              </a:rPr>
              <a:t>qP and qN are total internal P and N, including inorganic and organic fractions. The biomass ratios are for organic D, C, N, P, and Chl. The fractions fopb and fonb are calculated internally from simulated qN and qP along with input ADC, ANC, APC.</a:t>
            </a:r>
          </a:p>
        </p:txBody>
      </p:sp>
      <p:sp>
        <p:nvSpPr>
          <p:cNvPr id="20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014B553-E2E7-2144-82F7-6BE0BAB88E65}" type="slidenum">
              <a:rPr lang="en-US" smtClean="0">
                <a:latin typeface="Arial" pitchFamily="26" charset="0"/>
                <a:ea typeface="ＭＳ Ｐゴシック" pitchFamily="26" charset="-128"/>
                <a:cs typeface="ＭＳ Ｐゴシック" pitchFamily="26" charset="-128"/>
              </a:rPr>
              <a:pPr/>
              <a:t>5</a:t>
            </a:fld>
            <a:endParaRPr lang="en-US" dirty="0">
              <a:latin typeface="Arial" pitchFamily="26" charset="0"/>
              <a:ea typeface="ＭＳ Ｐゴシック" pitchFamily="26" charset="-128"/>
              <a:cs typeface="ＭＳ Ｐゴシック" pitchFamily="26" charset="-128"/>
            </a:endParaRPr>
          </a:p>
        </p:txBody>
      </p:sp>
    </p:spTree>
    <p:extLst>
      <p:ext uri="{BB962C8B-B14F-4D97-AF65-F5344CB8AC3E}">
        <p14:creationId xmlns:p14="http://schemas.microsoft.com/office/powerpoint/2010/main" val="1435590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ea typeface="ＭＳ Ｐゴシック" pitchFamily="26" charset="-128"/>
                <a:cs typeface="ＭＳ Ｐゴシック" pitchFamily="26" charset="-128"/>
              </a:rPr>
              <a:t>qP and qN are total internal P and N, including inorganic and organic fractions. The biomass ratios are for organic D, C, N, P, and Chl. The fractions fopb and fonb are calculated internally from simulated qN and qP along with input ADC, ANC, APC.</a:t>
            </a:r>
          </a:p>
        </p:txBody>
      </p:sp>
      <p:sp>
        <p:nvSpPr>
          <p:cNvPr id="20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014B553-E2E7-2144-82F7-6BE0BAB88E65}" type="slidenum">
              <a:rPr lang="en-US" smtClean="0">
                <a:latin typeface="Arial" pitchFamily="26" charset="0"/>
                <a:ea typeface="ＭＳ Ｐゴシック" pitchFamily="26" charset="-128"/>
                <a:cs typeface="ＭＳ Ｐゴシック" pitchFamily="26" charset="-128"/>
              </a:rPr>
              <a:pPr/>
              <a:t>6</a:t>
            </a:fld>
            <a:endParaRPr lang="en-US" dirty="0">
              <a:latin typeface="Arial" pitchFamily="26" charset="0"/>
              <a:ea typeface="ＭＳ Ｐゴシック" pitchFamily="26" charset="-128"/>
              <a:cs typeface="ＭＳ Ｐゴシック" pitchFamily="26" charset="-128"/>
            </a:endParaRPr>
          </a:p>
        </p:txBody>
      </p:sp>
    </p:spTree>
    <p:extLst>
      <p:ext uri="{BB962C8B-B14F-4D97-AF65-F5344CB8AC3E}">
        <p14:creationId xmlns:p14="http://schemas.microsoft.com/office/powerpoint/2010/main" val="2156902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DF8252-79C8-4961-81E0-D266C6344C75}" type="slidenum">
              <a:rPr lang="en-US" smtClean="0"/>
              <a:pPr/>
              <a:t>7</a:t>
            </a:fld>
            <a:endParaRPr lang="en-US"/>
          </a:p>
        </p:txBody>
      </p:sp>
    </p:spTree>
    <p:extLst>
      <p:ext uri="{BB962C8B-B14F-4D97-AF65-F5344CB8AC3E}">
        <p14:creationId xmlns:p14="http://schemas.microsoft.com/office/powerpoint/2010/main" val="949954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DF8252-79C8-4961-81E0-D266C6344C75}" type="slidenum">
              <a:rPr lang="en-US" smtClean="0"/>
              <a:pPr/>
              <a:t>8</a:t>
            </a:fld>
            <a:endParaRPr lang="en-US"/>
          </a:p>
        </p:txBody>
      </p:sp>
    </p:spTree>
    <p:extLst>
      <p:ext uri="{BB962C8B-B14F-4D97-AF65-F5344CB8AC3E}">
        <p14:creationId xmlns:p14="http://schemas.microsoft.com/office/powerpoint/2010/main" val="1752818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DF8252-79C8-4961-81E0-D266C6344C75}" type="slidenum">
              <a:rPr lang="en-US" smtClean="0"/>
              <a:pPr/>
              <a:t>12</a:t>
            </a:fld>
            <a:endParaRPr lang="en-US"/>
          </a:p>
        </p:txBody>
      </p:sp>
    </p:spTree>
    <p:extLst>
      <p:ext uri="{BB962C8B-B14F-4D97-AF65-F5344CB8AC3E}">
        <p14:creationId xmlns:p14="http://schemas.microsoft.com/office/powerpoint/2010/main" val="528365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DF8252-79C8-4961-81E0-D266C6344C75}" type="slidenum">
              <a:rPr lang="en-US" smtClean="0"/>
              <a:pPr/>
              <a:t>24</a:t>
            </a:fld>
            <a:endParaRPr lang="en-US"/>
          </a:p>
        </p:txBody>
      </p:sp>
    </p:spTree>
    <p:extLst>
      <p:ext uri="{BB962C8B-B14F-4D97-AF65-F5344CB8AC3E}">
        <p14:creationId xmlns:p14="http://schemas.microsoft.com/office/powerpoint/2010/main" val="3941316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3B229D3-A9B2-4DB8-B4C3-C5C830C4D5D8}"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678731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B229D3-A9B2-4DB8-B4C3-C5C830C4D5D8}"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598425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B229D3-A9B2-4DB8-B4C3-C5C830C4D5D8}"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26744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B229D3-A9B2-4DB8-B4C3-C5C830C4D5D8}"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2736299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B229D3-A9B2-4DB8-B4C3-C5C830C4D5D8}"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1524659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3B229D3-A9B2-4DB8-B4C3-C5C830C4D5D8}" type="datetimeFigureOut">
              <a:rPr lang="en-US" smtClean="0"/>
              <a:t>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1222335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B229D3-A9B2-4DB8-B4C3-C5C830C4D5D8}" type="datetimeFigureOut">
              <a:rPr lang="en-US" smtClean="0"/>
              <a:t>9/20/2017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479819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B229D3-A9B2-4DB8-B4C3-C5C830C4D5D8}" type="datetimeFigureOut">
              <a:rPr lang="en-US" smtClean="0"/>
              <a:t>9/20/2017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2594668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B229D3-A9B2-4DB8-B4C3-C5C830C4D5D8}" type="datetimeFigureOut">
              <a:rPr lang="en-US" smtClean="0"/>
              <a:t>9/20/2017</a:t>
            </a:fld>
            <a:endParaRPr lang="en-US"/>
          </a:p>
        </p:txBody>
      </p:sp>
      <p:sp>
        <p:nvSpPr>
          <p:cNvPr id="3" name="Footer Placeholder 2"/>
          <p:cNvSpPr>
            <a:spLocks noGrp="1"/>
          </p:cNvSpPr>
          <p:nvPr>
            <p:ph type="ftr" sz="quarter" idx="11"/>
          </p:nvPr>
        </p:nvSpPr>
        <p:spPr/>
        <p:txBody>
          <a:bodyPr/>
          <a:lstStyle/>
          <a:p>
            <a:r>
              <a:rPr lang="en-US" dirty="0"/>
              <a:t>WASP8 Workshop</a:t>
            </a:r>
          </a:p>
        </p:txBody>
      </p:sp>
      <p:sp>
        <p:nvSpPr>
          <p:cNvPr id="4" name="Slide Number Placeholder 3"/>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669132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3B229D3-A9B2-4DB8-B4C3-C5C830C4D5D8}" type="datetimeFigureOut">
              <a:rPr lang="en-US" smtClean="0"/>
              <a:t>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134963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3B229D3-A9B2-4DB8-B4C3-C5C830C4D5D8}" type="datetimeFigureOut">
              <a:rPr lang="en-US" smtClean="0"/>
              <a:t>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2700318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B229D3-A9B2-4DB8-B4C3-C5C830C4D5D8}" type="datetimeFigureOut">
              <a:rPr lang="en-US" smtClean="0"/>
              <a:t>9/20/2017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WASP Workshop</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33E999-7C9F-4AA3-9D01-F0E4FEC388DA}" type="slidenum">
              <a:rPr lang="en-US" smtClean="0"/>
              <a:t>‹#›</a:t>
            </a:fld>
            <a:endParaRPr lang="en-US"/>
          </a:p>
        </p:txBody>
      </p:sp>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459879" y="6065447"/>
            <a:ext cx="697802" cy="697802"/>
          </a:xfrm>
          <a:prstGeom prst="rect">
            <a:avLst/>
          </a:prstGeom>
        </p:spPr>
      </p:pic>
      <p:pic>
        <p:nvPicPr>
          <p:cNvPr id="9" name="Picture 4" descr="Center-Logo-Blue"/>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43879" y="6077894"/>
            <a:ext cx="849757" cy="728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93678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lnSpc>
          <a:spcPct val="90000"/>
        </a:lnSpc>
        <a:spcBef>
          <a:spcPct val="0"/>
        </a:spcBef>
        <a:buNone/>
        <a:defRPr sz="4000" b="1"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5.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16.w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8.w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image" Target="../media/image17.wmf"/><Relationship Id="rId4"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21.wmf"/><Relationship Id="rId5" Type="http://schemas.openxmlformats.org/officeDocument/2006/relationships/oleObject" Target="../embeddings/oleObject10.bin"/><Relationship Id="rId4" Type="http://schemas.openxmlformats.org/officeDocument/2006/relationships/image" Target="../media/image20.emf"/></Relationships>
</file>

<file path=ppt/slides/_rels/slide15.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image" Target="../media/image21.wmf"/><Relationship Id="rId5" Type="http://schemas.openxmlformats.org/officeDocument/2006/relationships/oleObject" Target="../embeddings/oleObject13.bin"/><Relationship Id="rId4" Type="http://schemas.openxmlformats.org/officeDocument/2006/relationships/image" Target="../media/image20.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3.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24.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6.xml"/><Relationship Id="rId1" Type="http://schemas.openxmlformats.org/officeDocument/2006/relationships/vmlDrawing" Target="../drawings/vmlDrawing12.vml"/><Relationship Id="rId5" Type="http://schemas.openxmlformats.org/officeDocument/2006/relationships/image" Target="../media/image26.wmf"/><Relationship Id="rId4" Type="http://schemas.openxmlformats.org/officeDocument/2006/relationships/image" Target="../media/image25.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6.xml"/><Relationship Id="rId1" Type="http://schemas.openxmlformats.org/officeDocument/2006/relationships/vmlDrawing" Target="../drawings/vmlDrawing13.vml"/><Relationship Id="rId4" Type="http://schemas.openxmlformats.org/officeDocument/2006/relationships/image" Target="../media/image27.w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14.vml"/><Relationship Id="rId4" Type="http://schemas.openxmlformats.org/officeDocument/2006/relationships/image" Target="../media/image29.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image" Target="../media/image30.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32.wmf"/><Relationship Id="rId5" Type="http://schemas.openxmlformats.org/officeDocument/2006/relationships/oleObject" Target="../embeddings/oleObject22.bin"/><Relationship Id="rId4" Type="http://schemas.openxmlformats.org/officeDocument/2006/relationships/image" Target="../media/image31.w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7.vml"/><Relationship Id="rId5" Type="http://schemas.openxmlformats.org/officeDocument/2006/relationships/image" Target="../media/image33.wmf"/><Relationship Id="rId4" Type="http://schemas.openxmlformats.org/officeDocument/2006/relationships/oleObject" Target="../embeddings/oleObject23.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4.xml"/><Relationship Id="rId1" Type="http://schemas.openxmlformats.org/officeDocument/2006/relationships/vmlDrawing" Target="../drawings/vmlDrawing18.vml"/><Relationship Id="rId4" Type="http://schemas.openxmlformats.org/officeDocument/2006/relationships/image" Target="../media/image34.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4.xml"/><Relationship Id="rId1" Type="http://schemas.openxmlformats.org/officeDocument/2006/relationships/vmlDrawing" Target="../drawings/vmlDrawing19.vml"/><Relationship Id="rId4" Type="http://schemas.openxmlformats.org/officeDocument/2006/relationships/image" Target="../media/image35.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4.xml"/><Relationship Id="rId1" Type="http://schemas.openxmlformats.org/officeDocument/2006/relationships/vmlDrawing" Target="../drawings/vmlDrawing20.vml"/><Relationship Id="rId6" Type="http://schemas.openxmlformats.org/officeDocument/2006/relationships/image" Target="../media/image37.wmf"/><Relationship Id="rId5" Type="http://schemas.openxmlformats.org/officeDocument/2006/relationships/oleObject" Target="../embeddings/oleObject27.bin"/><Relationship Id="rId4" Type="http://schemas.openxmlformats.org/officeDocument/2006/relationships/image" Target="../media/image36.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4.xml"/><Relationship Id="rId1" Type="http://schemas.openxmlformats.org/officeDocument/2006/relationships/vmlDrawing" Target="../drawings/vmlDrawing21.vml"/><Relationship Id="rId4" Type="http://schemas.openxmlformats.org/officeDocument/2006/relationships/image" Target="../media/image38.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22.vml"/><Relationship Id="rId4" Type="http://schemas.openxmlformats.org/officeDocument/2006/relationships/image" Target="../media/image39.wm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4.xml"/><Relationship Id="rId1" Type="http://schemas.openxmlformats.org/officeDocument/2006/relationships/vmlDrawing" Target="../drawings/vmlDrawing23.vml"/><Relationship Id="rId4" Type="http://schemas.openxmlformats.org/officeDocument/2006/relationships/image" Target="../media/image40.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4.xml"/><Relationship Id="rId1" Type="http://schemas.openxmlformats.org/officeDocument/2006/relationships/vmlDrawing" Target="../drawings/vmlDrawing24.vml"/><Relationship Id="rId6" Type="http://schemas.openxmlformats.org/officeDocument/2006/relationships/image" Target="../media/image42.wmf"/><Relationship Id="rId5" Type="http://schemas.openxmlformats.org/officeDocument/2006/relationships/oleObject" Target="../embeddings/oleObject32.bin"/><Relationship Id="rId4" Type="http://schemas.openxmlformats.org/officeDocument/2006/relationships/image" Target="../media/image41.w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4.xml"/><Relationship Id="rId1" Type="http://schemas.openxmlformats.org/officeDocument/2006/relationships/vmlDrawing" Target="../drawings/vmlDrawing25.vml"/><Relationship Id="rId6" Type="http://schemas.openxmlformats.org/officeDocument/2006/relationships/image" Target="../media/image44.wmf"/><Relationship Id="rId5" Type="http://schemas.openxmlformats.org/officeDocument/2006/relationships/oleObject" Target="../embeddings/oleObject34.bin"/><Relationship Id="rId4" Type="http://schemas.openxmlformats.org/officeDocument/2006/relationships/image" Target="../media/image43.wmf"/></Relationships>
</file>

<file path=ppt/slides/_rels/slide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slideLayout" Target="../slideLayouts/slideLayout2.xml"/><Relationship Id="rId4" Type="http://schemas.openxmlformats.org/officeDocument/2006/relationships/image" Target="../media/image53.wmf"/></Relationships>
</file>

<file path=ppt/slides/_rels/slide42.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3.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13.wmf"/><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1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854200"/>
            <a:ext cx="7772400" cy="1746250"/>
          </a:xfrm>
        </p:spPr>
        <p:txBody>
          <a:bodyPr rtlCol="0" anchor="ctr">
            <a:normAutofit/>
          </a:bodyPr>
          <a:lstStyle/>
          <a:p>
            <a:pPr>
              <a:defRPr/>
            </a:pPr>
            <a:r>
              <a:rPr lang="en-US" dirty="0">
                <a:ea typeface="+mj-ea"/>
                <a:cs typeface="+mj-cs"/>
              </a:rPr>
              <a:t>WASP8 </a:t>
            </a:r>
            <a:r>
              <a:rPr lang="en-US" dirty="0" err="1">
                <a:ea typeface="+mj-ea"/>
                <a:cs typeface="+mj-cs"/>
              </a:rPr>
              <a:t>MacroAlgal</a:t>
            </a:r>
            <a:r>
              <a:rPr lang="en-US" dirty="0">
                <a:ea typeface="+mj-ea"/>
                <a:cs typeface="+mj-cs"/>
              </a:rPr>
              <a:t>  Processes</a:t>
            </a:r>
          </a:p>
        </p:txBody>
      </p:sp>
      <p:sp>
        <p:nvSpPr>
          <p:cNvPr id="3" name="Subtitle 2"/>
          <p:cNvSpPr>
            <a:spLocks noGrp="1"/>
          </p:cNvSpPr>
          <p:nvPr>
            <p:ph type="subTitle" idx="1"/>
          </p:nvPr>
        </p:nvSpPr>
        <p:spPr>
          <a:xfrm>
            <a:off x="2057400" y="3781778"/>
            <a:ext cx="7854696" cy="1199358"/>
          </a:xfrm>
        </p:spPr>
        <p:txBody>
          <a:bodyPr rtlCol="0" anchor="ctr">
            <a:normAutofit/>
          </a:bodyPr>
          <a:lstStyle/>
          <a:p>
            <a:pPr>
              <a:defRPr/>
            </a:pPr>
            <a:r>
              <a:rPr lang="en-US" dirty="0"/>
              <a:t>Processes and Equations Implemented in WASP8 Advanced Eutrophication Module</a:t>
            </a:r>
            <a:endParaRPr lang="en-US" dirty="0">
              <a:ea typeface="+mn-ea"/>
              <a:cs typeface="+mn-cs"/>
            </a:endParaRPr>
          </a:p>
        </p:txBody>
      </p:sp>
      <p:sp>
        <p:nvSpPr>
          <p:cNvPr id="14340" name="TextBox 3"/>
          <p:cNvSpPr txBox="1">
            <a:spLocks noChangeArrowheads="1"/>
          </p:cNvSpPr>
          <p:nvPr/>
        </p:nvSpPr>
        <p:spPr bwMode="auto">
          <a:xfrm>
            <a:off x="7447129" y="5913438"/>
            <a:ext cx="3178011" cy="923330"/>
          </a:xfrm>
          <a:prstGeom prst="rect">
            <a:avLst/>
          </a:prstGeom>
          <a:noFill/>
          <a:ln w="9525">
            <a:noFill/>
            <a:miter lim="800000"/>
            <a:headEnd/>
            <a:tailEnd/>
          </a:ln>
        </p:spPr>
        <p:txBody>
          <a:bodyPr wrap="square">
            <a:prstTxWarp prst="textNoShape">
              <a:avLst/>
            </a:prstTxWarp>
            <a:spAutoFit/>
          </a:bodyPr>
          <a:lstStyle/>
          <a:p>
            <a:r>
              <a:rPr lang="en-US" dirty="0"/>
              <a:t>Prepared by</a:t>
            </a:r>
          </a:p>
          <a:p>
            <a:r>
              <a:rPr lang="en-US" dirty="0"/>
              <a:t>James L. Martin</a:t>
            </a:r>
          </a:p>
          <a:p>
            <a:r>
              <a:rPr lang="en-US" dirty="0"/>
              <a:t>July, 2016</a:t>
            </a:r>
          </a:p>
        </p:txBody>
      </p:sp>
    </p:spTree>
    <p:extLst>
      <p:ext uri="{BB962C8B-B14F-4D97-AF65-F5344CB8AC3E}">
        <p14:creationId xmlns:p14="http://schemas.microsoft.com/office/powerpoint/2010/main" val="2633936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2014538" y="253998"/>
            <a:ext cx="8229600" cy="1143000"/>
          </a:xfrm>
        </p:spPr>
        <p:txBody>
          <a:bodyPr anchor="ctr">
            <a:normAutofit/>
          </a:bodyPr>
          <a:lstStyle/>
          <a:p>
            <a:pPr algn="ctr"/>
            <a:r>
              <a:rPr lang="en-US" sz="5400" dirty="0">
                <a:ea typeface="ＭＳ Ｐゴシック" pitchFamily="26" charset="-128"/>
                <a:cs typeface="ＭＳ Ｐゴシック" pitchFamily="26" charset="-128"/>
              </a:rPr>
              <a:t>Macro Algal Growth, </a:t>
            </a:r>
            <a:r>
              <a:rPr lang="en-US" dirty="0">
                <a:ea typeface="ＭＳ Ｐゴシック" pitchFamily="26" charset="-128"/>
                <a:cs typeface="ＭＳ Ｐゴシック" pitchFamily="26" charset="-128"/>
              </a:rPr>
              <a:t>option 1</a:t>
            </a:r>
            <a:endParaRPr lang="en-US" sz="5400" dirty="0">
              <a:ea typeface="ＭＳ Ｐゴシック" pitchFamily="26" charset="-128"/>
              <a:cs typeface="ＭＳ Ｐゴシック" pitchFamily="26" charset="-128"/>
            </a:endParaRPr>
          </a:p>
        </p:txBody>
      </p:sp>
      <p:sp>
        <p:nvSpPr>
          <p:cNvPr id="23556" name="Text Box 20"/>
          <p:cNvSpPr txBox="1">
            <a:spLocks noChangeArrowheads="1"/>
          </p:cNvSpPr>
          <p:nvPr/>
        </p:nvSpPr>
        <p:spPr bwMode="auto">
          <a:xfrm>
            <a:off x="2143125" y="1693863"/>
            <a:ext cx="7031038" cy="369332"/>
          </a:xfrm>
          <a:prstGeom prst="rect">
            <a:avLst/>
          </a:prstGeom>
          <a:noFill/>
          <a:ln w="9525">
            <a:noFill/>
            <a:miter lim="800000"/>
            <a:headEnd/>
            <a:tailEnd/>
          </a:ln>
        </p:spPr>
        <p:txBody>
          <a:bodyPr>
            <a:prstTxWarp prst="textNoShape">
              <a:avLst/>
            </a:prstTxWarp>
            <a:spAutoFit/>
          </a:bodyPr>
          <a:lstStyle/>
          <a:p>
            <a:pPr algn="ctr">
              <a:spcBef>
                <a:spcPct val="50000"/>
              </a:spcBef>
            </a:pPr>
            <a:r>
              <a:rPr lang="en-US" b="1" dirty="0"/>
              <a:t>First-order growth rate (gD/m</a:t>
            </a:r>
            <a:r>
              <a:rPr lang="en-US" b="1" baseline="30000" dirty="0"/>
              <a:t>2</a:t>
            </a:r>
            <a:r>
              <a:rPr lang="en-US" b="1" dirty="0"/>
              <a:t>-day):</a:t>
            </a:r>
          </a:p>
        </p:txBody>
      </p:sp>
      <p:graphicFrame>
        <p:nvGraphicFramePr>
          <p:cNvPr id="23" name="Group 4"/>
          <p:cNvGraphicFramePr>
            <a:graphicFrameLocks noGrp="1"/>
          </p:cNvGraphicFramePr>
          <p:nvPr>
            <p:ph sz="half" idx="2"/>
            <p:extLst>
              <p:ext uri="{D42A27DB-BD31-4B8C-83A1-F6EECF244321}">
                <p14:modId xmlns:p14="http://schemas.microsoft.com/office/powerpoint/2010/main" val="1300355983"/>
              </p:ext>
            </p:extLst>
          </p:nvPr>
        </p:nvGraphicFramePr>
        <p:xfrm>
          <a:off x="2289176" y="3371851"/>
          <a:ext cx="7278763" cy="3197177"/>
        </p:xfrm>
        <a:graphic>
          <a:graphicData uri="http://schemas.openxmlformats.org/drawingml/2006/table">
            <a:tbl>
              <a:tblPr/>
              <a:tblGrid>
                <a:gridCol w="1147286">
                  <a:extLst>
                    <a:ext uri="{9D8B030D-6E8A-4147-A177-3AD203B41FA5}">
                      <a16:colId xmlns:a16="http://schemas.microsoft.com/office/drawing/2014/main" val="20000"/>
                    </a:ext>
                  </a:extLst>
                </a:gridCol>
                <a:gridCol w="6131477">
                  <a:extLst>
                    <a:ext uri="{9D8B030D-6E8A-4147-A177-3AD203B41FA5}">
                      <a16:colId xmlns:a16="http://schemas.microsoft.com/office/drawing/2014/main" val="20001"/>
                    </a:ext>
                  </a:extLst>
                </a:gridCol>
              </a:tblGrid>
              <a:tr h="515283">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Where, for macro algae in segment i:</a:t>
                      </a:r>
                    </a:p>
                  </a:txBody>
                  <a:tcPr horzOverflow="overflow">
                    <a:lnL cap="flat">
                      <a:noFill/>
                    </a:lnL>
                    <a:lnR>
                      <a:noFill/>
                    </a:lnR>
                    <a:lnT cap="flat">
                      <a:noFill/>
                    </a:lnT>
                    <a:lnB>
                      <a:noFill/>
                    </a:lnB>
                    <a:lnTlToBr>
                      <a:noFill/>
                    </a:lnTlToBr>
                    <a:lnBlToTr>
                      <a:noFill/>
                    </a:lnBlToTr>
                    <a:noFill/>
                  </a:tcPr>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613606">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i="1" baseline="0" dirty="0">
                          <a:solidFill>
                            <a:schemeClr val="tx1"/>
                          </a:solidFill>
                          <a:latin typeface="Arial"/>
                          <a:cs typeface="Arial"/>
                        </a:rPr>
                        <a:t>k</a:t>
                      </a:r>
                      <a:r>
                        <a:rPr lang="en-US" sz="2000" i="1" baseline="-25000" dirty="0">
                          <a:solidFill>
                            <a:schemeClr val="tx1"/>
                          </a:solidFill>
                          <a:latin typeface="Arial"/>
                          <a:cs typeface="Arial"/>
                        </a:rPr>
                        <a:t>G,MA20</a:t>
                      </a:r>
                      <a:r>
                        <a:rPr lang="en-US" sz="2000" i="1" dirty="0">
                          <a:solidFill>
                            <a:schemeClr val="tx1"/>
                          </a:solidFill>
                          <a:latin typeface="Arial"/>
                          <a:cs typeface="Arial"/>
                        </a:rPr>
                        <a: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solidFill>
                            <a:schemeClr val="tx1"/>
                          </a:solidFill>
                          <a:latin typeface="Arial"/>
                          <a:cs typeface="Arial"/>
                        </a:rPr>
                        <a:t>maximum growth rate constant at 20 C, 1/day</a:t>
                      </a: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51528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l-GR" sz="2000" i="1" dirty="0">
                          <a:solidFill>
                            <a:schemeClr val="tx1"/>
                          </a:solidFill>
                          <a:latin typeface="Arial" pitchFamily="-107" charset="0"/>
                          <a:ea typeface="Arial" pitchFamily="-107" charset="0"/>
                          <a:cs typeface="Arial" pitchFamily="-107" charset="0"/>
                        </a:rPr>
                        <a:t>Φ</a:t>
                      </a:r>
                      <a:r>
                        <a:rPr lang="en-US" sz="2000" i="1" baseline="-25000" dirty="0" err="1">
                          <a:solidFill>
                            <a:schemeClr val="tx1"/>
                          </a:solidFill>
                          <a:latin typeface="Arial" pitchFamily="-107" charset="0"/>
                        </a:rPr>
                        <a:t>T,MA</a:t>
                      </a:r>
                      <a:r>
                        <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rPr>
                        <a:t> </a:t>
                      </a:r>
                      <a:r>
                        <a:rPr lang="en-US" sz="2000" dirty="0">
                          <a:solidFill>
                            <a:schemeClr val="tx1"/>
                          </a:solidFill>
                          <a:latin typeface="Arial"/>
                          <a:cs typeface="Arial"/>
                        </a:rPr>
                        <a:t>=</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temperature growth multiplier</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51528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l-GR" sz="2000" i="1" dirty="0">
                          <a:solidFill>
                            <a:schemeClr val="tx1"/>
                          </a:solidFill>
                          <a:latin typeface="Arial" pitchFamily="-107" charset="0"/>
                          <a:ea typeface="Arial" pitchFamily="-107" charset="0"/>
                          <a:cs typeface="Arial" pitchFamily="-107" charset="0"/>
                        </a:rPr>
                        <a:t>Φ</a:t>
                      </a:r>
                      <a:r>
                        <a:rPr lang="en-US" sz="2000" i="1" baseline="-25000" dirty="0" err="1">
                          <a:solidFill>
                            <a:schemeClr val="tx1"/>
                          </a:solidFill>
                          <a:latin typeface="Arial" pitchFamily="-107" charset="0"/>
                          <a:ea typeface="+mn-ea"/>
                          <a:cs typeface="+mn-cs"/>
                        </a:rPr>
                        <a:t>L,MA</a:t>
                      </a:r>
                      <a:r>
                        <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rPr>
                        <a:t> </a:t>
                      </a:r>
                      <a:r>
                        <a:rPr lang="en-US" sz="2000" dirty="0">
                          <a:solidFill>
                            <a:schemeClr val="tx1"/>
                          </a:solidFill>
                          <a:latin typeface="Arial"/>
                          <a:cs typeface="Arial"/>
                        </a:rPr>
                        <a:t>=</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light growth multiplier</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518861">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l-GR" sz="2000" i="1" dirty="0">
                          <a:solidFill>
                            <a:schemeClr val="tx1"/>
                          </a:solidFill>
                          <a:latin typeface="Arial" pitchFamily="-107" charset="0"/>
                          <a:ea typeface="Arial" pitchFamily="-107" charset="0"/>
                          <a:cs typeface="Arial" pitchFamily="-107" charset="0"/>
                        </a:rPr>
                        <a:t>Φ</a:t>
                      </a:r>
                      <a:r>
                        <a:rPr lang="en-US" sz="2000" i="1" baseline="-25000" dirty="0" err="1">
                          <a:solidFill>
                            <a:schemeClr val="tx1"/>
                          </a:solidFill>
                          <a:latin typeface="Arial" pitchFamily="-107" charset="0"/>
                          <a:ea typeface="+mn-ea"/>
                          <a:cs typeface="+mn-cs"/>
                        </a:rPr>
                        <a:t>N,MA</a:t>
                      </a:r>
                      <a:r>
                        <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rPr>
                        <a:t> </a:t>
                      </a:r>
                      <a:r>
                        <a:rPr lang="en-US" sz="2000" dirty="0">
                          <a:solidFill>
                            <a:schemeClr val="tx1"/>
                          </a:solidFill>
                          <a:latin typeface="Arial"/>
                          <a:cs typeface="Arial"/>
                        </a:rPr>
                        <a:t>=</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nutrient growth multiplier</a:t>
                      </a: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4"/>
                  </a:ext>
                </a:extLst>
              </a:tr>
              <a:tr h="518861">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l-GR" sz="2000" i="1" dirty="0">
                          <a:solidFill>
                            <a:schemeClr val="tx1"/>
                          </a:solidFill>
                          <a:latin typeface="Arial" pitchFamily="-107" charset="0"/>
                          <a:ea typeface="Arial" pitchFamily="-107" charset="0"/>
                          <a:cs typeface="Arial" pitchFamily="-107" charset="0"/>
                        </a:rPr>
                        <a:t>Φ</a:t>
                      </a:r>
                      <a:r>
                        <a:rPr lang="en-US" sz="2000" i="1" baseline="-25000" dirty="0" err="1">
                          <a:solidFill>
                            <a:schemeClr val="tx1"/>
                          </a:solidFill>
                          <a:latin typeface="Arial" pitchFamily="-107" charset="0"/>
                          <a:ea typeface="+mn-ea"/>
                          <a:cs typeface="+mn-cs"/>
                        </a:rPr>
                        <a:t>S,MA</a:t>
                      </a:r>
                      <a:r>
                        <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rPr>
                        <a:t> </a:t>
                      </a:r>
                      <a:r>
                        <a:rPr lang="en-US" sz="2000" dirty="0">
                          <a:solidFill>
                            <a:schemeClr val="tx1"/>
                          </a:solidFill>
                          <a:latin typeface="Arial"/>
                          <a:cs typeface="Arial"/>
                        </a:rPr>
                        <a:t>=</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space growth multiplier</a:t>
                      </a: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813820317"/>
              </p:ext>
            </p:extLst>
          </p:nvPr>
        </p:nvGraphicFramePr>
        <p:xfrm>
          <a:off x="1906588" y="2371725"/>
          <a:ext cx="7905750" cy="642938"/>
        </p:xfrm>
        <a:graphic>
          <a:graphicData uri="http://schemas.openxmlformats.org/presentationml/2006/ole">
            <mc:AlternateContent xmlns:mc="http://schemas.openxmlformats.org/markup-compatibility/2006">
              <mc:Choice xmlns:v="urn:schemas-microsoft-com:vml" Requires="v">
                <p:oleObj spid="_x0000_s51209" name="Equation" r:id="rId3" imgW="2920680" imgH="241200" progId="Equation.DSMT4">
                  <p:embed/>
                </p:oleObj>
              </mc:Choice>
              <mc:Fallback>
                <p:oleObj name="Equation" r:id="rId3" imgW="2920680" imgH="241200" progId="Equation.DSMT4">
                  <p:embed/>
                  <p:pic>
                    <p:nvPicPr>
                      <p:cNvPr id="0" name=""/>
                      <p:cNvPicPr>
                        <a:picLocks noChangeAspect="1" noChangeArrowheads="1"/>
                      </p:cNvPicPr>
                      <p:nvPr/>
                    </p:nvPicPr>
                    <p:blipFill>
                      <a:blip r:embed="rId4"/>
                      <a:srcRect/>
                      <a:stretch>
                        <a:fillRect/>
                      </a:stretch>
                    </p:blipFill>
                    <p:spPr bwMode="auto">
                      <a:xfrm>
                        <a:off x="1906588" y="2371725"/>
                        <a:ext cx="7905750" cy="642938"/>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41621749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nchor="ctr">
            <a:noAutofit/>
          </a:bodyPr>
          <a:lstStyle/>
          <a:p>
            <a:pPr algn="ctr"/>
            <a:r>
              <a:rPr lang="en-US" sz="4800" dirty="0">
                <a:ea typeface="ＭＳ Ｐゴシック" pitchFamily="26" charset="-128"/>
                <a:cs typeface="ＭＳ Ｐゴシック" pitchFamily="26" charset="-128"/>
              </a:rPr>
              <a:t>Standard Temperature Function for  Macro Algal Growth</a:t>
            </a:r>
          </a:p>
        </p:txBody>
      </p:sp>
      <p:sp>
        <p:nvSpPr>
          <p:cNvPr id="24580" name="Text Box 5"/>
          <p:cNvSpPr txBox="1">
            <a:spLocks noChangeArrowheads="1"/>
          </p:cNvSpPr>
          <p:nvPr/>
        </p:nvSpPr>
        <p:spPr bwMode="auto">
          <a:xfrm>
            <a:off x="2228850" y="2440781"/>
            <a:ext cx="3409950" cy="369332"/>
          </a:xfrm>
          <a:prstGeom prst="rect">
            <a:avLst/>
          </a:prstGeom>
          <a:noFill/>
          <a:ln w="9525">
            <a:noFill/>
            <a:miter lim="800000"/>
            <a:headEnd/>
            <a:tailEnd/>
          </a:ln>
        </p:spPr>
        <p:txBody>
          <a:bodyPr>
            <a:prstTxWarp prst="textNoShape">
              <a:avLst/>
            </a:prstTxWarp>
            <a:spAutoFit/>
          </a:bodyPr>
          <a:lstStyle/>
          <a:p>
            <a:pPr>
              <a:spcBef>
                <a:spcPct val="50000"/>
              </a:spcBef>
            </a:pPr>
            <a:r>
              <a:rPr lang="en-US" dirty="0">
                <a:ea typeface="Arial" pitchFamily="26" charset="0"/>
                <a:cs typeface="Arial" pitchFamily="26" charset="0"/>
              </a:rPr>
              <a:t>Temperature multiplier:</a:t>
            </a:r>
          </a:p>
        </p:txBody>
      </p:sp>
      <p:graphicFrame>
        <p:nvGraphicFramePr>
          <p:cNvPr id="6" name="Group 4"/>
          <p:cNvGraphicFramePr>
            <a:graphicFrameLocks/>
          </p:cNvGraphicFramePr>
          <p:nvPr>
            <p:extLst>
              <p:ext uri="{D42A27DB-BD31-4B8C-83A1-F6EECF244321}">
                <p14:modId xmlns:p14="http://schemas.microsoft.com/office/powerpoint/2010/main" val="2858020867"/>
              </p:ext>
            </p:extLst>
          </p:nvPr>
        </p:nvGraphicFramePr>
        <p:xfrm>
          <a:off x="2360789" y="4586111"/>
          <a:ext cx="6556022" cy="1531240"/>
        </p:xfrm>
        <a:graphic>
          <a:graphicData uri="http://schemas.openxmlformats.org/drawingml/2006/table">
            <a:tbl>
              <a:tblPr/>
              <a:tblGrid>
                <a:gridCol w="1121656">
                  <a:extLst>
                    <a:ext uri="{9D8B030D-6E8A-4147-A177-3AD203B41FA5}">
                      <a16:colId xmlns:a16="http://schemas.microsoft.com/office/drawing/2014/main" val="20000"/>
                    </a:ext>
                  </a:extLst>
                </a:gridCol>
                <a:gridCol w="5434366">
                  <a:extLst>
                    <a:ext uri="{9D8B030D-6E8A-4147-A177-3AD203B41FA5}">
                      <a16:colId xmlns:a16="http://schemas.microsoft.com/office/drawing/2014/main" val="20001"/>
                    </a:ext>
                  </a:extLst>
                </a:gridCol>
              </a:tblGrid>
              <a:tr h="415100">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Where, for macro algae in segment i:</a:t>
                      </a:r>
                    </a:p>
                  </a:txBody>
                  <a:tcPr horzOverflow="overflow">
                    <a:lnL cap="flat">
                      <a:noFill/>
                    </a:lnL>
                    <a:lnR>
                      <a:noFill/>
                    </a:lnR>
                    <a:lnT cap="flat">
                      <a:noFill/>
                    </a:lnT>
                    <a:lnB>
                      <a:noFill/>
                    </a:lnB>
                    <a:lnTlToBr>
                      <a:noFill/>
                    </a:lnTlToBr>
                    <a:lnBlToTr>
                      <a:noFill/>
                    </a:lnBlToTr>
                    <a:noFill/>
                  </a:tcPr>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37739">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i="1" dirty="0" err="1">
                          <a:solidFill>
                            <a:schemeClr val="tx1"/>
                          </a:solidFill>
                          <a:latin typeface="Arial"/>
                          <a:cs typeface="Arial"/>
                        </a:rPr>
                        <a:t>θ</a:t>
                      </a:r>
                      <a:r>
                        <a:rPr lang="en-US" sz="2000" i="1" baseline="-25000" dirty="0" err="1">
                          <a:solidFill>
                            <a:schemeClr val="tx1"/>
                          </a:solidFill>
                          <a:latin typeface="Arial"/>
                          <a:cs typeface="Arial"/>
                          <a:sym typeface="WP Greek Century" pitchFamily="2" charset="2"/>
                        </a:rPr>
                        <a:t>G,MA</a:t>
                      </a:r>
                      <a:r>
                        <a:rPr lang="en-US" sz="2000" i="1" baseline="0" dirty="0">
                          <a:solidFill>
                            <a:schemeClr val="tx1"/>
                          </a:solidFill>
                          <a:latin typeface="Arial"/>
                          <a:cs typeface="Arial"/>
                          <a:sym typeface="WP Greek Century" pitchFamily="2" charset="2"/>
                        </a:rPr>
                        <a: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solidFill>
                            <a:schemeClr val="tx1"/>
                          </a:solidFill>
                          <a:latin typeface="Arial"/>
                          <a:cs typeface="Arial"/>
                        </a:rPr>
                        <a:t>temperature correction factor for growth (1.07, 1.05 – 1.1)</a:t>
                      </a: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a:ln>
                            <a:noFill/>
                          </a:ln>
                          <a:solidFill>
                            <a:schemeClr val="tx1"/>
                          </a:solidFill>
                          <a:effectLst/>
                          <a:latin typeface="Arial"/>
                          <a:cs typeface="Arial"/>
                        </a:rPr>
                        <a:t>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water temperature, C</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903415460"/>
              </p:ext>
            </p:extLst>
          </p:nvPr>
        </p:nvGraphicFramePr>
        <p:xfrm>
          <a:off x="4064001" y="3163888"/>
          <a:ext cx="3192463" cy="952500"/>
        </p:xfrm>
        <a:graphic>
          <a:graphicData uri="http://schemas.openxmlformats.org/presentationml/2006/ole">
            <mc:AlternateContent xmlns:mc="http://schemas.openxmlformats.org/markup-compatibility/2006">
              <mc:Choice xmlns:v="urn:schemas-microsoft-com:vml" Requires="v">
                <p:oleObj spid="_x0000_s52233" name="Equation" r:id="rId3" imgW="850680" imgH="253800" progId="Equation.DSMT4">
                  <p:embed/>
                </p:oleObj>
              </mc:Choice>
              <mc:Fallback>
                <p:oleObj name="Equation" r:id="rId3" imgW="850680" imgH="253800" progId="Equation.DSMT4">
                  <p:embed/>
                  <p:pic>
                    <p:nvPicPr>
                      <p:cNvPr id="0" name=""/>
                      <p:cNvPicPr>
                        <a:picLocks noChangeAspect="1" noChangeArrowheads="1"/>
                      </p:cNvPicPr>
                      <p:nvPr/>
                    </p:nvPicPr>
                    <p:blipFill>
                      <a:blip r:embed="rId4"/>
                      <a:srcRect/>
                      <a:stretch>
                        <a:fillRect/>
                      </a:stretch>
                    </p:blipFill>
                    <p:spPr bwMode="auto">
                      <a:xfrm>
                        <a:off x="4064001" y="3163888"/>
                        <a:ext cx="3192463" cy="952500"/>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3343129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nchor="ctr">
            <a:noAutofit/>
          </a:bodyPr>
          <a:lstStyle/>
          <a:p>
            <a:pPr algn="ctr"/>
            <a:r>
              <a:rPr lang="en-US" sz="4800" dirty="0">
                <a:ea typeface="ＭＳ Ｐゴシック" pitchFamily="26" charset="-128"/>
                <a:cs typeface="ＭＳ Ｐゴシック" pitchFamily="26" charset="-128"/>
              </a:rPr>
              <a:t>Optimal Temperature Function for  Macro Algal Growth</a:t>
            </a:r>
          </a:p>
        </p:txBody>
      </p:sp>
      <p:sp>
        <p:nvSpPr>
          <p:cNvPr id="24580" name="Text Box 5"/>
          <p:cNvSpPr txBox="1">
            <a:spLocks noChangeArrowheads="1"/>
          </p:cNvSpPr>
          <p:nvPr/>
        </p:nvSpPr>
        <p:spPr bwMode="auto">
          <a:xfrm>
            <a:off x="2228850" y="2440781"/>
            <a:ext cx="3409950" cy="369332"/>
          </a:xfrm>
          <a:prstGeom prst="rect">
            <a:avLst/>
          </a:prstGeom>
          <a:noFill/>
          <a:ln w="9525">
            <a:noFill/>
            <a:miter lim="800000"/>
            <a:headEnd/>
            <a:tailEnd/>
          </a:ln>
        </p:spPr>
        <p:txBody>
          <a:bodyPr>
            <a:prstTxWarp prst="textNoShape">
              <a:avLst/>
            </a:prstTxWarp>
            <a:spAutoFit/>
          </a:bodyPr>
          <a:lstStyle/>
          <a:p>
            <a:pPr>
              <a:spcBef>
                <a:spcPct val="50000"/>
              </a:spcBef>
            </a:pPr>
            <a:r>
              <a:rPr lang="en-US" b="1" dirty="0">
                <a:ea typeface="Arial" pitchFamily="26" charset="0"/>
                <a:cs typeface="Arial" pitchFamily="26" charset="0"/>
              </a:rPr>
              <a:t>Temperature multiplier:</a:t>
            </a:r>
          </a:p>
        </p:txBody>
      </p:sp>
      <p:sp>
        <p:nvSpPr>
          <p:cNvPr id="2"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2838046609"/>
              </p:ext>
            </p:extLst>
          </p:nvPr>
        </p:nvGraphicFramePr>
        <p:xfrm>
          <a:off x="3864244" y="3169404"/>
          <a:ext cx="4077696" cy="631072"/>
        </p:xfrm>
        <a:graphic>
          <a:graphicData uri="http://schemas.openxmlformats.org/presentationml/2006/ole">
            <mc:AlternateContent xmlns:mc="http://schemas.openxmlformats.org/markup-compatibility/2006">
              <mc:Choice xmlns:v="urn:schemas-microsoft-com:vml" Requires="v">
                <p:oleObj spid="_x0000_s53264" name="Equation" r:id="rId4" imgW="1943100" imgH="292100" progId="Equation.DSMT4">
                  <p:embed/>
                </p:oleObj>
              </mc:Choice>
              <mc:Fallback>
                <p:oleObj name="Equation" r:id="rId4" imgW="1943100" imgH="2921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4244" y="3169404"/>
                        <a:ext cx="4077696" cy="631072"/>
                      </a:xfrm>
                      <a:prstGeom prst="rect">
                        <a:avLst/>
                      </a:prstGeom>
                      <a:solidFill>
                        <a:schemeClr val="tx1"/>
                      </a:solidFill>
                    </p:spPr>
                  </p:pic>
                </p:oleObj>
              </mc:Fallback>
            </mc:AlternateContent>
          </a:graphicData>
        </a:graphic>
      </p:graphicFrame>
      <p:sp>
        <p:nvSpPr>
          <p:cNvPr id="4" name="Rectangle 5"/>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877771117"/>
              </p:ext>
            </p:extLst>
          </p:nvPr>
        </p:nvGraphicFramePr>
        <p:xfrm>
          <a:off x="3864244" y="3792177"/>
          <a:ext cx="4077696" cy="498528"/>
        </p:xfrm>
        <a:graphic>
          <a:graphicData uri="http://schemas.openxmlformats.org/presentationml/2006/ole">
            <mc:AlternateContent xmlns:mc="http://schemas.openxmlformats.org/markup-compatibility/2006">
              <mc:Choice xmlns:v="urn:schemas-microsoft-com:vml" Requires="v">
                <p:oleObj spid="_x0000_s53265" name="Equation" r:id="rId6" imgW="1955800" imgH="292100" progId="Equation.DSMT4">
                  <p:embed/>
                </p:oleObj>
              </mc:Choice>
              <mc:Fallback>
                <p:oleObj name="Equation" r:id="rId6" imgW="1955800" imgH="29210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64244" y="3792177"/>
                        <a:ext cx="4077696" cy="498528"/>
                      </a:xfrm>
                      <a:prstGeom prst="rect">
                        <a:avLst/>
                      </a:prstGeom>
                      <a:solidFill>
                        <a:schemeClr val="tx1"/>
                      </a:solidFill>
                    </p:spPr>
                  </p:pic>
                </p:oleObj>
              </mc:Fallback>
            </mc:AlternateContent>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856512139"/>
              </p:ext>
            </p:extLst>
          </p:nvPr>
        </p:nvGraphicFramePr>
        <p:xfrm>
          <a:off x="2484776" y="4388603"/>
          <a:ext cx="6556022" cy="2342580"/>
        </p:xfrm>
        <a:graphic>
          <a:graphicData uri="http://schemas.openxmlformats.org/drawingml/2006/table">
            <a:tbl>
              <a:tblPr/>
              <a:tblGrid>
                <a:gridCol w="1121656">
                  <a:extLst>
                    <a:ext uri="{9D8B030D-6E8A-4147-A177-3AD203B41FA5}">
                      <a16:colId xmlns:a16="http://schemas.microsoft.com/office/drawing/2014/main" val="20000"/>
                    </a:ext>
                  </a:extLst>
                </a:gridCol>
                <a:gridCol w="5434366">
                  <a:extLst>
                    <a:ext uri="{9D8B030D-6E8A-4147-A177-3AD203B41FA5}">
                      <a16:colId xmlns:a16="http://schemas.microsoft.com/office/drawing/2014/main" val="20001"/>
                    </a:ext>
                  </a:extLst>
                </a:gridCol>
              </a:tblGrid>
              <a:tr h="415100">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Where, for macro algae in segment i:</a:t>
                      </a:r>
                    </a:p>
                  </a:txBody>
                  <a:tcPr horzOverflow="overflow">
                    <a:lnL cap="flat">
                      <a:noFill/>
                    </a:lnL>
                    <a:lnR>
                      <a:noFill/>
                    </a:lnR>
                    <a:lnT cap="flat">
                      <a:noFill/>
                    </a:lnT>
                    <a:lnB>
                      <a:noFill/>
                    </a:lnB>
                    <a:lnTlToBr>
                      <a:noFill/>
                    </a:lnTlToBr>
                    <a:lnBlToTr>
                      <a:noFill/>
                    </a:lnBlToTr>
                    <a:noFill/>
                  </a:tcPr>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37739">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2000" i="1" dirty="0" err="1">
                          <a:solidFill>
                            <a:schemeClr val="tx1"/>
                          </a:solidFill>
                          <a:latin typeface="Arial"/>
                          <a:cs typeface="Arial"/>
                        </a:rPr>
                        <a:t>θ</a:t>
                      </a:r>
                      <a:r>
                        <a:rPr lang="en-US" sz="2000" i="1" baseline="-25000" dirty="0" err="1">
                          <a:solidFill>
                            <a:schemeClr val="tx1"/>
                          </a:solidFill>
                          <a:latin typeface="Arial"/>
                          <a:cs typeface="Arial"/>
                          <a:sym typeface="WP Greek Century" pitchFamily="2" charset="2"/>
                        </a:rPr>
                        <a:t>T,MA</a:t>
                      </a:r>
                      <a:r>
                        <a:rPr lang="en-US" sz="2000" i="1" baseline="0" dirty="0">
                          <a:solidFill>
                            <a:schemeClr val="tx1"/>
                          </a:solidFill>
                          <a:latin typeface="Arial"/>
                          <a:cs typeface="Arial"/>
                          <a:sym typeface="WP Greek Century" pitchFamily="2" charset="2"/>
                        </a:rPr>
                        <a: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2000" dirty="0">
                          <a:solidFill>
                            <a:schemeClr val="tx1"/>
                          </a:solidFill>
                          <a:latin typeface="Arial"/>
                          <a:cs typeface="Arial"/>
                        </a:rPr>
                        <a:t>temperature correction factor for</a:t>
                      </a: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4151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2000" b="0" i="1" u="none" strike="noStrike" cap="none" normalizeH="0" baseline="0" dirty="0">
                          <a:ln>
                            <a:noFill/>
                          </a:ln>
                          <a:solidFill>
                            <a:schemeClr val="tx1"/>
                          </a:solidFill>
                          <a:effectLst/>
                          <a:latin typeface="Arial"/>
                          <a:cs typeface="Arial"/>
                        </a:rPr>
                        <a:t>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water temperature, C</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4151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2000" b="0" i="1" u="none" strike="noStrike" cap="none" normalizeH="0" baseline="0" dirty="0" err="1">
                          <a:ln>
                            <a:noFill/>
                          </a:ln>
                          <a:solidFill>
                            <a:schemeClr val="tx1"/>
                          </a:solidFill>
                          <a:effectLst/>
                          <a:latin typeface="Arial"/>
                          <a:cs typeface="Arial"/>
                        </a:rPr>
                        <a:t>T</a:t>
                      </a:r>
                      <a:r>
                        <a:rPr kumimoji="0" lang="en-US" sz="2000" b="0" i="1" u="none" strike="noStrike" cap="none" normalizeH="0" baseline="-25000" dirty="0" err="1">
                          <a:ln>
                            <a:noFill/>
                          </a:ln>
                          <a:solidFill>
                            <a:schemeClr val="tx1"/>
                          </a:solidFill>
                          <a:effectLst/>
                          <a:latin typeface="Arial"/>
                          <a:cs typeface="Arial"/>
                        </a:rPr>
                        <a:t>opt</a:t>
                      </a:r>
                      <a:r>
                        <a:rPr kumimoji="0" lang="en-US" sz="2000" b="0" i="1" u="none" strike="noStrike" cap="none" normalizeH="0" baseline="0" dirty="0">
                          <a:ln>
                            <a:noFill/>
                          </a:ln>
                          <a:solidFill>
                            <a:schemeClr val="tx1"/>
                          </a:solidFill>
                          <a:effectLst/>
                          <a:latin typeface="Arial"/>
                          <a:cs typeface="Arial"/>
                        </a:rPr>
                        <a:t>=</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the optimal temperature</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4151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l-GR" sz="2000" b="0" i="1" u="none" strike="noStrike" cap="none" normalizeH="0" baseline="0" dirty="0">
                          <a:ln>
                            <a:noFill/>
                          </a:ln>
                          <a:solidFill>
                            <a:schemeClr val="tx1"/>
                          </a:solidFill>
                          <a:effectLst/>
                          <a:latin typeface="Arial"/>
                          <a:cs typeface="Arial"/>
                        </a:rPr>
                        <a:t>Κ</a:t>
                      </a:r>
                      <a:r>
                        <a:rPr kumimoji="0" lang="el-GR" sz="2000" b="0" i="1" u="none" strike="noStrike" cap="none" normalizeH="0" baseline="-25000" dirty="0">
                          <a:ln>
                            <a:noFill/>
                          </a:ln>
                          <a:solidFill>
                            <a:schemeClr val="tx1"/>
                          </a:solidFill>
                          <a:effectLst/>
                          <a:latin typeface="Arial"/>
                          <a:cs typeface="Arial"/>
                        </a:rPr>
                        <a:t>1</a:t>
                      </a:r>
                      <a:r>
                        <a:rPr kumimoji="0" lang="en-US" sz="2000" b="0" i="1" u="none" strike="noStrike" cap="none" normalizeH="0" baseline="0" dirty="0">
                          <a:ln>
                            <a:noFill/>
                          </a:ln>
                          <a:solidFill>
                            <a:schemeClr val="tx1"/>
                          </a:solidFill>
                          <a:effectLst/>
                          <a:latin typeface="Arial"/>
                          <a:cs typeface="Arial"/>
                        </a:rPr>
                        <a:t>, </a:t>
                      </a:r>
                      <a:r>
                        <a:rPr kumimoji="0" lang="el-GR" sz="2000" b="0" i="1" u="none" strike="noStrike" cap="none" normalizeH="0" baseline="0" dirty="0">
                          <a:ln>
                            <a:noFill/>
                          </a:ln>
                          <a:solidFill>
                            <a:schemeClr val="tx1"/>
                          </a:solidFill>
                          <a:effectLst/>
                          <a:latin typeface="Arial"/>
                          <a:cs typeface="Arial"/>
                        </a:rPr>
                        <a:t>κ</a:t>
                      </a:r>
                      <a:r>
                        <a:rPr kumimoji="0" lang="el-GR" sz="2000" b="0" i="1" u="none" strike="noStrike" cap="none" normalizeH="0" baseline="-25000" dirty="0">
                          <a:ln>
                            <a:noFill/>
                          </a:ln>
                          <a:solidFill>
                            <a:schemeClr val="tx1"/>
                          </a:solidFill>
                          <a:effectLst/>
                          <a:latin typeface="Arial"/>
                          <a:cs typeface="Arial"/>
                        </a:rPr>
                        <a:t>2</a:t>
                      </a:r>
                      <a:r>
                        <a:rPr kumimoji="0" lang="en-US" sz="2000" b="0" i="1" u="none" strike="noStrike" cap="none" normalizeH="0" baseline="-25000" dirty="0">
                          <a:ln>
                            <a:noFill/>
                          </a:ln>
                          <a:solidFill>
                            <a:schemeClr val="tx1"/>
                          </a:solidFill>
                          <a:effectLst/>
                          <a:latin typeface="Arial"/>
                          <a:cs typeface="Arial"/>
                        </a:rPr>
                        <a:t> </a:t>
                      </a:r>
                      <a:r>
                        <a:rPr kumimoji="0" lang="en-US" sz="2000" b="0" i="1" u="none" strike="noStrike" cap="none" normalizeH="0" baseline="0" dirty="0">
                          <a:ln>
                            <a:noFill/>
                          </a:ln>
                          <a:solidFill>
                            <a:schemeClr val="tx1"/>
                          </a:solidFill>
                          <a:effectLst/>
                          <a:latin typeface="Arial"/>
                          <a:cs typeface="Arial"/>
                        </a:rPr>
                        <a:t>=</a:t>
                      </a:r>
                      <a:r>
                        <a:rPr kumimoji="0" lang="el-GR" sz="2000" b="0" i="1" u="none" strike="noStrike" cap="none" normalizeH="0" baseline="0" dirty="0">
                          <a:ln>
                            <a:noFill/>
                          </a:ln>
                          <a:solidFill>
                            <a:schemeClr val="tx1"/>
                          </a:solidFill>
                          <a:effectLst/>
                          <a:latin typeface="Arial"/>
                          <a:cs typeface="Arial"/>
                        </a:rPr>
                        <a:t> </a:t>
                      </a:r>
                      <a:endParaRPr kumimoji="0" lang="en-US" sz="2000" b="0" i="1" u="none" strike="noStrike" cap="none" normalizeH="0" baseline="0" dirty="0">
                        <a:ln>
                          <a:noFill/>
                        </a:ln>
                        <a:solidFill>
                          <a:schemeClr val="tx1"/>
                        </a:solidFill>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shape parameters </a:t>
                      </a:r>
                    </a:p>
                    <a:p>
                      <a:pPr marL="0" marR="0" lvl="0" indent="0" algn="l" defTabSz="914400" rtl="0" eaLnBrk="1" fontAlgn="base" latinLnBrk="0" hangingPunct="1">
                        <a:lnSpc>
                          <a:spcPct val="100000"/>
                        </a:lnSpc>
                        <a:spcBef>
                          <a:spcPts val="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433398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xfrm>
            <a:off x="1524000" y="445831"/>
            <a:ext cx="9144000" cy="839788"/>
          </a:xfrm>
        </p:spPr>
        <p:txBody>
          <a:bodyPr anchor="ctr">
            <a:noAutofit/>
          </a:bodyPr>
          <a:lstStyle/>
          <a:p>
            <a:pPr algn="ctr"/>
            <a:r>
              <a:rPr lang="en-US" sz="4400" dirty="0">
                <a:ea typeface="ＭＳ Ｐゴシック" pitchFamily="-105" charset="-128"/>
              </a:rPr>
              <a:t>Comparison of Temperature Functions</a:t>
            </a:r>
          </a:p>
        </p:txBody>
      </p:sp>
      <p:graphicFrame>
        <p:nvGraphicFramePr>
          <p:cNvPr id="27650" name="Object 2"/>
          <p:cNvGraphicFramePr>
            <a:graphicFrameLocks noGrp="1" noChangeAspect="1"/>
          </p:cNvGraphicFramePr>
          <p:nvPr>
            <p:ph idx="1"/>
          </p:nvPr>
        </p:nvGraphicFramePr>
        <p:xfrm>
          <a:off x="2573338" y="1362596"/>
          <a:ext cx="6794500" cy="4107929"/>
        </p:xfrm>
        <a:graphic>
          <a:graphicData uri="http://schemas.openxmlformats.org/presentationml/2006/ole">
            <mc:AlternateContent xmlns:mc="http://schemas.openxmlformats.org/markup-compatibility/2006">
              <mc:Choice xmlns:v="urn:schemas-microsoft-com:vml" Requires="v">
                <p:oleObj spid="_x0000_s54281" name="Chart" r:id="rId3" imgW="5733935" imgH="3467100" progId="Excel.Sheet.8">
                  <p:embed/>
                </p:oleObj>
              </mc:Choice>
              <mc:Fallback>
                <p:oleObj name="Chart" r:id="rId3" imgW="5733935" imgH="3467100"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3338" y="1362596"/>
                        <a:ext cx="6794500" cy="4107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Group 4"/>
          <p:cNvGraphicFramePr>
            <a:graphicFrameLocks noGrp="1"/>
          </p:cNvGraphicFramePr>
          <p:nvPr>
            <p:extLst>
              <p:ext uri="{D42A27DB-BD31-4B8C-83A1-F6EECF244321}">
                <p14:modId xmlns:p14="http://schemas.microsoft.com/office/powerpoint/2010/main" val="264758710"/>
              </p:ext>
            </p:extLst>
          </p:nvPr>
        </p:nvGraphicFramePr>
        <p:xfrm>
          <a:off x="2573338" y="5540375"/>
          <a:ext cx="7035800" cy="1188720"/>
        </p:xfrm>
        <a:graphic>
          <a:graphicData uri="http://schemas.openxmlformats.org/drawingml/2006/table">
            <a:tbl>
              <a:tblPr/>
              <a:tblGrid>
                <a:gridCol w="1112837">
                  <a:extLst>
                    <a:ext uri="{9D8B030D-6E8A-4147-A177-3AD203B41FA5}">
                      <a16:colId xmlns:a16="http://schemas.microsoft.com/office/drawing/2014/main" val="20000"/>
                    </a:ext>
                  </a:extLst>
                </a:gridCol>
                <a:gridCol w="5922963">
                  <a:extLst>
                    <a:ext uri="{9D8B030D-6E8A-4147-A177-3AD203B41FA5}">
                      <a16:colId xmlns:a16="http://schemas.microsoft.com/office/drawing/2014/main" val="20001"/>
                    </a:ext>
                  </a:extLst>
                </a:gridCol>
              </a:tblGrid>
              <a:tr h="33496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TF1  </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a:t>
                      </a:r>
                      <a:endParaRPr kumimoji="0" lang="en-US" sz="2000" b="0" i="1" u="none" strike="noStrike" cap="none" normalizeH="0" baseline="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exponential temperature function,  </a:t>
                      </a:r>
                      <a:r>
                        <a:rPr kumimoji="0" lang="el-GR" sz="2000" b="0" i="0" u="none" strike="noStrike" cap="none" normalizeH="0" baseline="0">
                          <a:ln>
                            <a:noFill/>
                          </a:ln>
                          <a:solidFill>
                            <a:schemeClr val="tx1"/>
                          </a:solidFill>
                          <a:effectLst/>
                          <a:latin typeface="Arial" charset="0"/>
                          <a:ea typeface="ＭＳ Ｐゴシック" pitchFamily="-105" charset="-128"/>
                          <a:cs typeface="Arial" charset="0"/>
                        </a:rPr>
                        <a:t>θ</a:t>
                      </a:r>
                      <a:r>
                        <a:rPr kumimoji="0" lang="en-US" sz="2000" b="0" i="0" u="none" strike="noStrike" cap="none" normalizeH="0" baseline="-25000">
                          <a:ln>
                            <a:noFill/>
                          </a:ln>
                          <a:solidFill>
                            <a:schemeClr val="tx1"/>
                          </a:solidFill>
                          <a:effectLst/>
                          <a:latin typeface="Arial" charset="0"/>
                          <a:ea typeface="ＭＳ Ｐゴシック" pitchFamily="-105" charset="-128"/>
                          <a:cs typeface="Arial" charset="0"/>
                        </a:rPr>
                        <a:t>G</a:t>
                      </a: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 = 1.08</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508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a:ln>
                            <a:noFill/>
                          </a:ln>
                          <a:solidFill>
                            <a:schemeClr val="tx1"/>
                          </a:solidFill>
                          <a:effectLst/>
                          <a:latin typeface="Arial" charset="0"/>
                          <a:ea typeface="ＭＳ Ｐゴシック" pitchFamily="-105" charset="-128"/>
                          <a:cs typeface="Arial" charset="0"/>
                        </a:rPr>
                        <a:t>TF2a  </a:t>
                      </a: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 </a:t>
                      </a:r>
                      <a:endParaRPr kumimoji="0" lang="en-US" sz="2000" b="0" i="1" u="none" strike="noStrike" cap="none" normalizeH="0" baseline="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Topt temperature function: </a:t>
                      </a:r>
                      <a:r>
                        <a:rPr kumimoji="0" lang="el-GR" sz="2000" b="0" i="0" u="none" strike="noStrike" cap="none" normalizeH="0" baseline="0">
                          <a:ln>
                            <a:noFill/>
                          </a:ln>
                          <a:solidFill>
                            <a:schemeClr val="tx1"/>
                          </a:solidFill>
                          <a:effectLst/>
                          <a:latin typeface="Arial" charset="0"/>
                          <a:ea typeface="ＭＳ Ｐゴシック" pitchFamily="-105" charset="-128"/>
                          <a:cs typeface="Arial" charset="0"/>
                        </a:rPr>
                        <a:t>κ</a:t>
                      </a:r>
                      <a:r>
                        <a:rPr kumimoji="0" lang="en-US" sz="2000" b="0" i="0" u="none" strike="noStrike" cap="none" normalizeH="0" baseline="-25000">
                          <a:ln>
                            <a:noFill/>
                          </a:ln>
                          <a:solidFill>
                            <a:schemeClr val="tx1"/>
                          </a:solidFill>
                          <a:effectLst/>
                          <a:latin typeface="Arial" charset="0"/>
                          <a:ea typeface="ＭＳ Ｐゴシック" pitchFamily="-105" charset="-128"/>
                          <a:cs typeface="Arial" charset="0"/>
                        </a:rPr>
                        <a:t>1</a:t>
                      </a: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 </a:t>
                      </a:r>
                      <a:r>
                        <a:rPr kumimoji="0" lang="el-GR" sz="2000" b="0" i="0" u="none" strike="noStrike" cap="none" normalizeH="0" baseline="0">
                          <a:ln>
                            <a:noFill/>
                          </a:ln>
                          <a:solidFill>
                            <a:schemeClr val="tx1"/>
                          </a:solidFill>
                          <a:effectLst/>
                          <a:latin typeface="Arial" charset="0"/>
                          <a:ea typeface="ＭＳ Ｐゴシック" pitchFamily="-105" charset="-128"/>
                          <a:cs typeface="Arial" charset="0"/>
                        </a:rPr>
                        <a:t>κ</a:t>
                      </a:r>
                      <a:r>
                        <a:rPr kumimoji="0" lang="en-US" sz="2000" b="0" i="0" u="none" strike="noStrike" cap="none" normalizeH="0" baseline="-25000">
                          <a:ln>
                            <a:noFill/>
                          </a:ln>
                          <a:solidFill>
                            <a:schemeClr val="tx1"/>
                          </a:solidFill>
                          <a:effectLst/>
                          <a:latin typeface="Arial" charset="0"/>
                          <a:ea typeface="ＭＳ Ｐゴシック" pitchFamily="-105" charset="-128"/>
                          <a:cs typeface="Arial" charset="0"/>
                        </a:rPr>
                        <a:t>2</a:t>
                      </a: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 = 0.02</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508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a:ln>
                            <a:noFill/>
                          </a:ln>
                          <a:solidFill>
                            <a:schemeClr val="tx1"/>
                          </a:solidFill>
                          <a:effectLst/>
                          <a:latin typeface="Arial" charset="0"/>
                          <a:ea typeface="ＭＳ Ｐゴシック" pitchFamily="-105" charset="-128"/>
                          <a:cs typeface="Arial" charset="0"/>
                        </a:rPr>
                        <a:t>TF2b  </a:t>
                      </a: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a:t>
                      </a:r>
                      <a:endParaRPr kumimoji="0" lang="en-US" sz="2000" b="0" i="1" u="none" strike="noStrike" cap="none" normalizeH="0" baseline="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a:ln>
                            <a:noFill/>
                          </a:ln>
                          <a:solidFill>
                            <a:schemeClr val="tx1"/>
                          </a:solidFill>
                          <a:effectLst/>
                          <a:latin typeface="Arial" charset="0"/>
                          <a:ea typeface="ＭＳ Ｐゴシック" pitchFamily="-105" charset="-128"/>
                          <a:cs typeface="Arial" charset="0"/>
                        </a:rPr>
                        <a:t>Topt</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temperature function: </a:t>
                      </a:r>
                      <a:r>
                        <a:rPr kumimoji="0" lang="el-GR" sz="2000" b="0" i="0" u="none" strike="noStrike" cap="none" normalizeH="0" baseline="0" dirty="0">
                          <a:ln>
                            <a:noFill/>
                          </a:ln>
                          <a:solidFill>
                            <a:schemeClr val="tx1"/>
                          </a:solidFill>
                          <a:effectLst/>
                          <a:latin typeface="Arial" charset="0"/>
                          <a:ea typeface="ＭＳ Ｐゴシック" pitchFamily="-105" charset="-128"/>
                          <a:cs typeface="Arial" charset="0"/>
                        </a:rPr>
                        <a:t>κ</a:t>
                      </a:r>
                      <a:r>
                        <a:rPr kumimoji="0" lang="en-US" sz="2000" b="0" i="0" u="none" strike="noStrike" cap="none" normalizeH="0" baseline="-25000" dirty="0">
                          <a:ln>
                            <a:noFill/>
                          </a:ln>
                          <a:solidFill>
                            <a:schemeClr val="tx1"/>
                          </a:solidFill>
                          <a:effectLst/>
                          <a:latin typeface="Arial" charset="0"/>
                          <a:ea typeface="ＭＳ Ｐゴシック" pitchFamily="-105" charset="-128"/>
                          <a:cs typeface="Arial" charset="0"/>
                        </a:rPr>
                        <a:t>1</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a:t>
                      </a:r>
                      <a:r>
                        <a:rPr kumimoji="0" lang="el-GR" sz="2000" b="0" i="0" u="none" strike="noStrike" cap="none" normalizeH="0" baseline="0" dirty="0">
                          <a:ln>
                            <a:noFill/>
                          </a:ln>
                          <a:solidFill>
                            <a:schemeClr val="tx1"/>
                          </a:solidFill>
                          <a:effectLst/>
                          <a:latin typeface="Arial" charset="0"/>
                          <a:ea typeface="ＭＳ Ｐゴシック" pitchFamily="-105" charset="-128"/>
                          <a:cs typeface="Arial" charset="0"/>
                        </a:rPr>
                        <a:t>κ</a:t>
                      </a:r>
                      <a:r>
                        <a:rPr kumimoji="0" lang="en-US" sz="2000" b="0" i="0" u="none" strike="noStrike" cap="none" normalizeH="0" baseline="-25000" dirty="0">
                          <a:ln>
                            <a:noFill/>
                          </a:ln>
                          <a:solidFill>
                            <a:schemeClr val="tx1"/>
                          </a:solidFill>
                          <a:effectLst/>
                          <a:latin typeface="Arial" charset="0"/>
                          <a:ea typeface="ＭＳ Ｐゴシック" pitchFamily="-105" charset="-128"/>
                          <a:cs typeface="Arial" charset="0"/>
                        </a:rPr>
                        <a:t>2</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 0.002</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42148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2"/>
          <p:cNvSpPr>
            <a:spLocks noGrp="1" noChangeArrowheads="1"/>
          </p:cNvSpPr>
          <p:nvPr>
            <p:ph type="title"/>
          </p:nvPr>
        </p:nvSpPr>
        <p:spPr>
          <a:xfrm>
            <a:off x="2209800" y="112713"/>
            <a:ext cx="7772400" cy="1143000"/>
          </a:xfrm>
        </p:spPr>
        <p:txBody>
          <a:bodyPr anchor="ctr">
            <a:noAutofit/>
          </a:bodyPr>
          <a:lstStyle/>
          <a:p>
            <a:pPr algn="ctr"/>
            <a:r>
              <a:rPr lang="en-US" sz="4800" dirty="0">
                <a:ea typeface="ＭＳ Ｐゴシック" pitchFamily="-105" charset="-128"/>
              </a:rPr>
              <a:t>Light Limitation of Macro Algal Growth</a:t>
            </a:r>
          </a:p>
        </p:txBody>
      </p:sp>
      <p:sp>
        <p:nvSpPr>
          <p:cNvPr id="28678" name="Text Box 5"/>
          <p:cNvSpPr txBox="1">
            <a:spLocks noChangeArrowheads="1"/>
          </p:cNvSpPr>
          <p:nvPr/>
        </p:nvSpPr>
        <p:spPr bwMode="auto">
          <a:xfrm>
            <a:off x="1682750" y="1857375"/>
            <a:ext cx="4724400" cy="369332"/>
          </a:xfrm>
          <a:prstGeom prst="rect">
            <a:avLst/>
          </a:prstGeom>
          <a:noFill/>
          <a:ln w="9525">
            <a:noFill/>
            <a:miter lim="800000"/>
            <a:headEnd/>
            <a:tailEnd/>
          </a:ln>
        </p:spPr>
        <p:txBody>
          <a:bodyPr>
            <a:spAutoFit/>
          </a:bodyPr>
          <a:lstStyle/>
          <a:p>
            <a:pPr>
              <a:spcBef>
                <a:spcPct val="50000"/>
              </a:spcBef>
            </a:pPr>
            <a:r>
              <a:rPr lang="en-US" b="1" dirty="0"/>
              <a:t>Steele light limitation function:</a:t>
            </a:r>
          </a:p>
        </p:txBody>
      </p:sp>
      <p:grpSp>
        <p:nvGrpSpPr>
          <p:cNvPr id="28679" name="Group 8"/>
          <p:cNvGrpSpPr>
            <a:grpSpLocks/>
          </p:cNvGrpSpPr>
          <p:nvPr/>
        </p:nvGrpSpPr>
        <p:grpSpPr bwMode="auto">
          <a:xfrm>
            <a:off x="6096000" y="1814513"/>
            <a:ext cx="4648200" cy="2667000"/>
            <a:chOff x="344" y="933"/>
            <a:chExt cx="462" cy="264"/>
          </a:xfrm>
        </p:grpSpPr>
        <p:graphicFrame>
          <p:nvGraphicFramePr>
            <p:cNvPr id="28675" name="Object 3"/>
            <p:cNvGraphicFramePr>
              <a:graphicFrameLocks noChangeAspect="1"/>
            </p:cNvGraphicFramePr>
            <p:nvPr/>
          </p:nvGraphicFramePr>
          <p:xfrm>
            <a:off x="344" y="933"/>
            <a:ext cx="462" cy="264"/>
          </p:xfrm>
          <a:graphic>
            <a:graphicData uri="http://schemas.openxmlformats.org/presentationml/2006/ole">
              <mc:AlternateContent xmlns:mc="http://schemas.openxmlformats.org/markup-compatibility/2006">
                <mc:Choice xmlns:v="urn:schemas-microsoft-com:vml" Requires="v">
                  <p:oleObj spid="_x0000_s55319" name="Chart" r:id="rId3" imgW="4400573" imgH="2362200" progId="Excel.Sheet.8">
                    <p:embed/>
                  </p:oleObj>
                </mc:Choice>
                <mc:Fallback>
                  <p:oleObj name="Chart" r:id="rId3" imgW="4400573" imgH="2362200" progId="Excel.Sheet.8">
                    <p:embed/>
                    <p:pic>
                      <p:nvPicPr>
                        <p:cNvPr id="0" name=""/>
                        <p:cNvPicPr>
                          <a:picLocks noRot="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 y="933"/>
                          <a:ext cx="462" cy="264"/>
                        </a:xfrm>
                        <a:prstGeom prst="rect">
                          <a:avLst/>
                        </a:prstGeom>
                        <a:noFill/>
                        <a:ln>
                          <a:noFill/>
                        </a:ln>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1">
                              <a:solidFill>
                                <a:srgbClr val="FFFFFF"/>
                              </a:solidFill>
                              <a:miter lim="800000"/>
                              <a:headEnd/>
                              <a:tailEnd/>
                            </a14:hiddenLine>
                          </a:ext>
                        </a:extLst>
                      </p:spPr>
                    </p:pic>
                  </p:oleObj>
                </mc:Fallback>
              </mc:AlternateContent>
            </a:graphicData>
          </a:graphic>
        </p:graphicFrame>
        <p:graphicFrame>
          <p:nvGraphicFramePr>
            <p:cNvPr id="28676" name="Object 4"/>
            <p:cNvGraphicFramePr>
              <a:graphicFrameLocks noChangeAspect="1"/>
            </p:cNvGraphicFramePr>
            <p:nvPr/>
          </p:nvGraphicFramePr>
          <p:xfrm>
            <a:off x="756" y="1006"/>
            <a:ext cx="24" cy="34"/>
          </p:xfrm>
          <a:graphic>
            <a:graphicData uri="http://schemas.openxmlformats.org/presentationml/2006/ole">
              <mc:AlternateContent xmlns:mc="http://schemas.openxmlformats.org/markup-compatibility/2006">
                <mc:Choice xmlns:v="urn:schemas-microsoft-com:vml" Requires="v">
                  <p:oleObj spid="_x0000_s55320" name="Equation" r:id="rId5" imgW="152280" imgH="228600" progId="Equation.3">
                    <p:embed/>
                  </p:oleObj>
                </mc:Choice>
                <mc:Fallback>
                  <p:oleObj name="Equation" r:id="rId5" imgW="15228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6" y="1006"/>
                          <a:ext cx="24" cy="34"/>
                        </a:xfrm>
                        <a:prstGeom prst="rect">
                          <a:avLst/>
                        </a:prstGeom>
                        <a:solidFill>
                          <a:srgbClr val="FFFFFF"/>
                        </a:solidFill>
                      </p:spPr>
                    </p:pic>
                  </p:oleObj>
                </mc:Fallback>
              </mc:AlternateContent>
            </a:graphicData>
          </a:graphic>
        </p:graphicFrame>
      </p:grpSp>
      <p:graphicFrame>
        <p:nvGraphicFramePr>
          <p:cNvPr id="10" name="Group 4"/>
          <p:cNvGraphicFramePr>
            <a:graphicFrameLocks noGrp="1"/>
          </p:cNvGraphicFramePr>
          <p:nvPr>
            <p:extLst>
              <p:ext uri="{D42A27DB-BD31-4B8C-83A1-F6EECF244321}">
                <p14:modId xmlns:p14="http://schemas.microsoft.com/office/powerpoint/2010/main" val="3890236198"/>
              </p:ext>
            </p:extLst>
          </p:nvPr>
        </p:nvGraphicFramePr>
        <p:xfrm>
          <a:off x="1789114" y="4572000"/>
          <a:ext cx="8650287" cy="1511618"/>
        </p:xfrm>
        <a:graphic>
          <a:graphicData uri="http://schemas.openxmlformats.org/drawingml/2006/table">
            <a:tbl>
              <a:tblPr/>
              <a:tblGrid>
                <a:gridCol w="1016000">
                  <a:extLst>
                    <a:ext uri="{9D8B030D-6E8A-4147-A177-3AD203B41FA5}">
                      <a16:colId xmlns:a16="http://schemas.microsoft.com/office/drawing/2014/main" val="20000"/>
                    </a:ext>
                  </a:extLst>
                </a:gridCol>
                <a:gridCol w="7634287">
                  <a:extLst>
                    <a:ext uri="{9D8B030D-6E8A-4147-A177-3AD203B41FA5}">
                      <a16:colId xmlns:a16="http://schemas.microsoft.com/office/drawing/2014/main" val="20001"/>
                    </a:ext>
                  </a:extLst>
                </a:gridCol>
              </a:tblGrid>
              <a:tr h="414338">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Where, for total light energy (values are half for </a:t>
                      </a:r>
                      <a:r>
                        <a:rPr kumimoji="0" lang="en-US" sz="2000" b="0" i="0" u="none" strike="noStrike" cap="none" normalizeH="0" baseline="0" dirty="0" err="1">
                          <a:ln>
                            <a:noFill/>
                          </a:ln>
                          <a:solidFill>
                            <a:schemeClr val="tx1"/>
                          </a:solidFill>
                          <a:effectLst/>
                          <a:latin typeface="Arial" charset="0"/>
                          <a:ea typeface="ＭＳ Ｐゴシック" pitchFamily="-105" charset="-128"/>
                          <a:cs typeface="Arial" charset="0"/>
                        </a:rPr>
                        <a:t>photosynthetically</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active radiation, PAR):</a:t>
                      </a:r>
                    </a:p>
                  </a:txBody>
                  <a:tcPr horzOverflow="overflow">
                    <a:lnL>
                      <a:noFill/>
                    </a:lnL>
                    <a:lnR>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3381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charset="0"/>
                          <a:ea typeface="ＭＳ Ｐゴシック" pitchFamily="-105" charset="-128"/>
                          <a:cs typeface="Arial" charset="0"/>
                        </a:rPr>
                        <a:t>I</a:t>
                      </a:r>
                      <a:r>
                        <a:rPr kumimoji="0" lang="en-US" sz="2000" b="0" i="1" u="none" strike="noStrike" cap="none" normalizeH="0" baseline="-25000" dirty="0" err="1">
                          <a:ln>
                            <a:noFill/>
                          </a:ln>
                          <a:solidFill>
                            <a:schemeClr val="tx1"/>
                          </a:solidFill>
                          <a:effectLst/>
                          <a:latin typeface="Arial" charset="0"/>
                          <a:ea typeface="ＭＳ Ｐゴシック" pitchFamily="-105" charset="-128"/>
                          <a:cs typeface="Arial" charset="0"/>
                        </a:rPr>
                        <a:t>t,z</a:t>
                      </a: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  </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a:t>
                      </a:r>
                      <a:endParaRPr kumimoji="0" lang="en-US" sz="2000" b="0" i="1" u="none" strike="noStrike" cap="none" normalizeH="0" baseline="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light intensity at time </a:t>
                      </a: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t</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and depth </a:t>
                      </a: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z</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Ly/day </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charset="0"/>
                          <a:ea typeface="ＭＳ Ｐゴシック" pitchFamily="-105" charset="-128"/>
                          <a:cs typeface="Arial" charset="0"/>
                        </a:rPr>
                        <a:t>I</a:t>
                      </a:r>
                      <a:r>
                        <a:rPr kumimoji="0" lang="en-US" sz="2000" b="0" i="1" u="none" strike="noStrike" cap="none" normalizeH="0" baseline="-25000" dirty="0" err="1">
                          <a:ln>
                            <a:noFill/>
                          </a:ln>
                          <a:solidFill>
                            <a:schemeClr val="tx1"/>
                          </a:solidFill>
                          <a:effectLst/>
                          <a:latin typeface="Arial" charset="0"/>
                          <a:ea typeface="ＭＳ Ｐゴシック" pitchFamily="-105" charset="-128"/>
                          <a:cs typeface="Arial" charset="0"/>
                        </a:rPr>
                        <a:t>Si</a:t>
                      </a: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  </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a:t>
                      </a:r>
                      <a:endParaRPr kumimoji="0" lang="en-US" sz="2000" b="0" i="1" u="none" strike="noStrike" cap="none" normalizeH="0" baseline="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saturating light intensity for macro algae, Ly/day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43268318"/>
              </p:ext>
            </p:extLst>
          </p:nvPr>
        </p:nvGraphicFramePr>
        <p:xfrm>
          <a:off x="2012950" y="2654156"/>
          <a:ext cx="3802783" cy="1165369"/>
        </p:xfrm>
        <a:graphic>
          <a:graphicData uri="http://schemas.openxmlformats.org/presentationml/2006/ole">
            <mc:AlternateContent xmlns:mc="http://schemas.openxmlformats.org/markup-compatibility/2006">
              <mc:Choice xmlns:v="urn:schemas-microsoft-com:vml" Requires="v">
                <p:oleObj spid="_x0000_s55321" name="Equation" r:id="rId7" imgW="1574640" imgH="482400" progId="Equation.3">
                  <p:embed/>
                </p:oleObj>
              </mc:Choice>
              <mc:Fallback>
                <p:oleObj name="Equation" r:id="rId7" imgW="1574640" imgH="482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12950" y="2654156"/>
                        <a:ext cx="3802783" cy="1165369"/>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864813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2"/>
          <p:cNvSpPr>
            <a:spLocks noGrp="1" noChangeArrowheads="1"/>
          </p:cNvSpPr>
          <p:nvPr>
            <p:ph type="title"/>
          </p:nvPr>
        </p:nvSpPr>
        <p:spPr>
          <a:xfrm>
            <a:off x="2209800" y="112713"/>
            <a:ext cx="7772400" cy="1143000"/>
          </a:xfrm>
        </p:spPr>
        <p:txBody>
          <a:bodyPr anchor="ctr">
            <a:noAutofit/>
          </a:bodyPr>
          <a:lstStyle/>
          <a:p>
            <a:pPr algn="ctr"/>
            <a:r>
              <a:rPr lang="en-US" sz="4800" dirty="0">
                <a:ea typeface="ＭＳ Ｐゴシック" pitchFamily="-105" charset="-128"/>
              </a:rPr>
              <a:t>Light Limitation of Macro Algal Growth: Surface or Bottom</a:t>
            </a:r>
          </a:p>
        </p:txBody>
      </p:sp>
      <p:sp>
        <p:nvSpPr>
          <p:cNvPr id="28678" name="Text Box 5"/>
          <p:cNvSpPr txBox="1">
            <a:spLocks noChangeArrowheads="1"/>
          </p:cNvSpPr>
          <p:nvPr/>
        </p:nvSpPr>
        <p:spPr bwMode="auto">
          <a:xfrm>
            <a:off x="1682750" y="1857375"/>
            <a:ext cx="4724400" cy="369332"/>
          </a:xfrm>
          <a:prstGeom prst="rect">
            <a:avLst/>
          </a:prstGeom>
          <a:noFill/>
          <a:ln w="9525">
            <a:noFill/>
            <a:miter lim="800000"/>
            <a:headEnd/>
            <a:tailEnd/>
          </a:ln>
        </p:spPr>
        <p:txBody>
          <a:bodyPr>
            <a:spAutoFit/>
          </a:bodyPr>
          <a:lstStyle/>
          <a:p>
            <a:pPr>
              <a:spcBef>
                <a:spcPct val="50000"/>
              </a:spcBef>
            </a:pPr>
            <a:r>
              <a:rPr lang="en-US" b="1" dirty="0"/>
              <a:t>Steele light limitation function:</a:t>
            </a:r>
          </a:p>
        </p:txBody>
      </p:sp>
      <p:grpSp>
        <p:nvGrpSpPr>
          <p:cNvPr id="28679" name="Group 8"/>
          <p:cNvGrpSpPr>
            <a:grpSpLocks/>
          </p:cNvGrpSpPr>
          <p:nvPr/>
        </p:nvGrpSpPr>
        <p:grpSpPr bwMode="auto">
          <a:xfrm>
            <a:off x="6096000" y="1320656"/>
            <a:ext cx="4648200" cy="2667000"/>
            <a:chOff x="344" y="933"/>
            <a:chExt cx="462" cy="264"/>
          </a:xfrm>
        </p:grpSpPr>
        <p:graphicFrame>
          <p:nvGraphicFramePr>
            <p:cNvPr id="28675" name="Object 3"/>
            <p:cNvGraphicFramePr>
              <a:graphicFrameLocks noChangeAspect="1"/>
            </p:cNvGraphicFramePr>
            <p:nvPr/>
          </p:nvGraphicFramePr>
          <p:xfrm>
            <a:off x="344" y="933"/>
            <a:ext cx="462" cy="264"/>
          </p:xfrm>
          <a:graphic>
            <a:graphicData uri="http://schemas.openxmlformats.org/presentationml/2006/ole">
              <mc:AlternateContent xmlns:mc="http://schemas.openxmlformats.org/markup-compatibility/2006">
                <mc:Choice xmlns:v="urn:schemas-microsoft-com:vml" Requires="v">
                  <p:oleObj spid="_x0000_s56343" name="Chart" r:id="rId3" imgW="4400573" imgH="2362200" progId="Excel.Sheet.8">
                    <p:embed/>
                  </p:oleObj>
                </mc:Choice>
                <mc:Fallback>
                  <p:oleObj name="Chart" r:id="rId3" imgW="4400573" imgH="2362200" progId="Excel.Sheet.8">
                    <p:embed/>
                    <p:pic>
                      <p:nvPicPr>
                        <p:cNvPr id="0" name=""/>
                        <p:cNvPicPr>
                          <a:picLocks noRot="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 y="933"/>
                          <a:ext cx="462" cy="264"/>
                        </a:xfrm>
                        <a:prstGeom prst="rect">
                          <a:avLst/>
                        </a:prstGeom>
                        <a:noFill/>
                        <a:ln>
                          <a:noFill/>
                        </a:ln>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1">
                              <a:solidFill>
                                <a:srgbClr val="FFFFFF"/>
                              </a:solidFill>
                              <a:miter lim="800000"/>
                              <a:headEnd/>
                              <a:tailEnd/>
                            </a14:hiddenLine>
                          </a:ext>
                        </a:extLst>
                      </p:spPr>
                    </p:pic>
                  </p:oleObj>
                </mc:Fallback>
              </mc:AlternateContent>
            </a:graphicData>
          </a:graphic>
        </p:graphicFrame>
        <p:graphicFrame>
          <p:nvGraphicFramePr>
            <p:cNvPr id="28676" name="Object 4"/>
            <p:cNvGraphicFramePr>
              <a:graphicFrameLocks noChangeAspect="1"/>
            </p:cNvGraphicFramePr>
            <p:nvPr/>
          </p:nvGraphicFramePr>
          <p:xfrm>
            <a:off x="756" y="1006"/>
            <a:ext cx="24" cy="34"/>
          </p:xfrm>
          <a:graphic>
            <a:graphicData uri="http://schemas.openxmlformats.org/presentationml/2006/ole">
              <mc:AlternateContent xmlns:mc="http://schemas.openxmlformats.org/markup-compatibility/2006">
                <mc:Choice xmlns:v="urn:schemas-microsoft-com:vml" Requires="v">
                  <p:oleObj spid="_x0000_s56344" name="Equation" r:id="rId5" imgW="152280" imgH="228600" progId="Equation.3">
                    <p:embed/>
                  </p:oleObj>
                </mc:Choice>
                <mc:Fallback>
                  <p:oleObj name="Equation" r:id="rId5" imgW="15228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6" y="1006"/>
                          <a:ext cx="24" cy="34"/>
                        </a:xfrm>
                        <a:prstGeom prst="rect">
                          <a:avLst/>
                        </a:prstGeom>
                        <a:solidFill>
                          <a:srgbClr val="FFFFFF"/>
                        </a:solidFill>
                      </p:spPr>
                    </p:pic>
                  </p:oleObj>
                </mc:Fallback>
              </mc:AlternateContent>
            </a:graphicData>
          </a:graphic>
        </p:graphicFrame>
      </p:grpSp>
      <p:graphicFrame>
        <p:nvGraphicFramePr>
          <p:cNvPr id="10" name="Group 4"/>
          <p:cNvGraphicFramePr>
            <a:graphicFrameLocks noGrp="1"/>
          </p:cNvGraphicFramePr>
          <p:nvPr>
            <p:extLst>
              <p:ext uri="{D42A27DB-BD31-4B8C-83A1-F6EECF244321}">
                <p14:modId xmlns:p14="http://schemas.microsoft.com/office/powerpoint/2010/main" val="122517359"/>
              </p:ext>
            </p:extLst>
          </p:nvPr>
        </p:nvGraphicFramePr>
        <p:xfrm>
          <a:off x="1903618" y="3925886"/>
          <a:ext cx="8650287" cy="2608898"/>
        </p:xfrm>
        <a:graphic>
          <a:graphicData uri="http://schemas.openxmlformats.org/drawingml/2006/table">
            <a:tbl>
              <a:tblPr/>
              <a:tblGrid>
                <a:gridCol w="1016000">
                  <a:extLst>
                    <a:ext uri="{9D8B030D-6E8A-4147-A177-3AD203B41FA5}">
                      <a16:colId xmlns:a16="http://schemas.microsoft.com/office/drawing/2014/main" val="20000"/>
                    </a:ext>
                  </a:extLst>
                </a:gridCol>
                <a:gridCol w="7634287">
                  <a:extLst>
                    <a:ext uri="{9D8B030D-6E8A-4147-A177-3AD203B41FA5}">
                      <a16:colId xmlns:a16="http://schemas.microsoft.com/office/drawing/2014/main" val="20001"/>
                    </a:ext>
                  </a:extLst>
                </a:gridCol>
              </a:tblGrid>
              <a:tr h="414338">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Where, for total light energy (values are half for photosynthetically active radiation, PAR):</a:t>
                      </a:r>
                    </a:p>
                  </a:txBody>
                  <a:tcPr horzOverflow="overflow">
                    <a:lnL>
                      <a:noFill/>
                    </a:lnL>
                    <a:lnR>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3381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charset="0"/>
                          <a:ea typeface="ＭＳ Ｐゴシック" pitchFamily="-105" charset="-128"/>
                          <a:cs typeface="Arial" charset="0"/>
                        </a:rPr>
                        <a:t>I</a:t>
                      </a:r>
                      <a:r>
                        <a:rPr kumimoji="0" lang="en-US" sz="2000" b="0" i="1" u="none" strike="noStrike" cap="none" normalizeH="0" baseline="-25000" dirty="0" err="1">
                          <a:ln>
                            <a:noFill/>
                          </a:ln>
                          <a:solidFill>
                            <a:schemeClr val="tx1"/>
                          </a:solidFill>
                          <a:effectLst/>
                          <a:latin typeface="Arial" charset="0"/>
                          <a:ea typeface="ＭＳ Ｐゴシック" pitchFamily="-105" charset="-128"/>
                          <a:cs typeface="Arial" charset="0"/>
                        </a:rPr>
                        <a:t>t,z</a:t>
                      </a: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  </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a:t>
                      </a:r>
                      <a:endParaRPr kumimoji="0" lang="en-US" sz="2000" b="0" i="1" u="none" strike="noStrike" cap="none" normalizeH="0" baseline="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PAR light intensity (Ly/day) at time </a:t>
                      </a: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t</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and depth </a:t>
                      </a: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z</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 0 for surface,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 canopy height for submersed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 bottom depth for benthic forms</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Ly/day </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charset="0"/>
                          <a:ea typeface="ＭＳ Ｐゴシック" pitchFamily="-105" charset="-128"/>
                          <a:cs typeface="Arial" charset="0"/>
                        </a:rPr>
                        <a:t>I</a:t>
                      </a:r>
                      <a:r>
                        <a:rPr kumimoji="0" lang="en-US" sz="2000" b="0" i="1" u="none" strike="noStrike" cap="none" normalizeH="0" baseline="-25000" dirty="0" err="1">
                          <a:ln>
                            <a:noFill/>
                          </a:ln>
                          <a:solidFill>
                            <a:schemeClr val="tx1"/>
                          </a:solidFill>
                          <a:effectLst/>
                          <a:latin typeface="Arial" charset="0"/>
                          <a:ea typeface="ＭＳ Ｐゴシック" pitchFamily="-105" charset="-128"/>
                          <a:cs typeface="Arial" charset="0"/>
                        </a:rPr>
                        <a:t>Si</a:t>
                      </a:r>
                      <a:r>
                        <a:rPr kumimoji="0" lang="en-US" sz="2000" b="0" i="1" u="none" strike="noStrike" cap="none" normalizeH="0" baseline="0" dirty="0">
                          <a:ln>
                            <a:noFill/>
                          </a:ln>
                          <a:solidFill>
                            <a:schemeClr val="tx1"/>
                          </a:solidFill>
                          <a:effectLst/>
                          <a:latin typeface="Arial" charset="0"/>
                          <a:ea typeface="ＭＳ Ｐゴシック" pitchFamily="-105" charset="-128"/>
                          <a:cs typeface="Arial" charset="0"/>
                        </a:rPr>
                        <a:t>  </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a:t>
                      </a:r>
                      <a:endParaRPr kumimoji="0" lang="en-US" sz="2000" b="0" i="1" u="none" strike="noStrike" cap="none" normalizeH="0" baseline="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saturating light intensity for macro algae, Ly/day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51900671"/>
              </p:ext>
            </p:extLst>
          </p:nvPr>
        </p:nvGraphicFramePr>
        <p:xfrm>
          <a:off x="2758440" y="2654156"/>
          <a:ext cx="3057292" cy="936912"/>
        </p:xfrm>
        <a:graphic>
          <a:graphicData uri="http://schemas.openxmlformats.org/presentationml/2006/ole">
            <mc:AlternateContent xmlns:mc="http://schemas.openxmlformats.org/markup-compatibility/2006">
              <mc:Choice xmlns:v="urn:schemas-microsoft-com:vml" Requires="v">
                <p:oleObj spid="_x0000_s56345" name="Equation" r:id="rId7" imgW="1574640" imgH="482400" progId="Equation.3">
                  <p:embed/>
                </p:oleObj>
              </mc:Choice>
              <mc:Fallback>
                <p:oleObj name="Equation" r:id="rId7" imgW="1574640" imgH="482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58440" y="2654156"/>
                        <a:ext cx="3057292" cy="936912"/>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2778462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2"/>
          <p:cNvSpPr>
            <a:spLocks noGrp="1" noChangeArrowheads="1"/>
          </p:cNvSpPr>
          <p:nvPr>
            <p:ph type="title"/>
          </p:nvPr>
        </p:nvSpPr>
        <p:spPr>
          <a:xfrm>
            <a:off x="1693864" y="274638"/>
            <a:ext cx="8734425" cy="1477962"/>
          </a:xfrm>
        </p:spPr>
        <p:txBody>
          <a:bodyPr anchor="ctr">
            <a:normAutofit/>
          </a:bodyPr>
          <a:lstStyle/>
          <a:p>
            <a:pPr algn="ctr"/>
            <a:r>
              <a:rPr lang="en-US" sz="4800" dirty="0">
                <a:ea typeface="ＭＳ Ｐゴシック" pitchFamily="-105" charset="-128"/>
              </a:rPr>
              <a:t>Light Limitation Function</a:t>
            </a:r>
            <a:br>
              <a:rPr lang="en-US" sz="4800" dirty="0">
                <a:ea typeface="ＭＳ Ｐゴシック" pitchFamily="-105" charset="-128"/>
              </a:rPr>
            </a:br>
            <a:r>
              <a:rPr lang="en-US" sz="4400" dirty="0">
                <a:ea typeface="ＭＳ Ｐゴシック" pitchFamily="-105" charset="-128"/>
              </a:rPr>
              <a:t>Depth Integrated: Subsurface Floating </a:t>
            </a:r>
            <a:endParaRPr lang="en-US" sz="4800" dirty="0">
              <a:ea typeface="ＭＳ Ｐゴシック" pitchFamily="-105" charset="-128"/>
            </a:endParaRPr>
          </a:p>
        </p:txBody>
      </p:sp>
      <p:sp>
        <p:nvSpPr>
          <p:cNvPr id="29700" name="Text Box 42"/>
          <p:cNvSpPr txBox="1">
            <a:spLocks noChangeArrowheads="1"/>
          </p:cNvSpPr>
          <p:nvPr/>
        </p:nvSpPr>
        <p:spPr bwMode="auto">
          <a:xfrm>
            <a:off x="1693863" y="2147888"/>
            <a:ext cx="8545512" cy="369332"/>
          </a:xfrm>
          <a:prstGeom prst="rect">
            <a:avLst/>
          </a:prstGeom>
          <a:noFill/>
          <a:ln w="9525">
            <a:noFill/>
            <a:miter lim="800000"/>
            <a:headEnd/>
            <a:tailEnd/>
          </a:ln>
        </p:spPr>
        <p:txBody>
          <a:bodyPr>
            <a:spAutoFit/>
          </a:bodyPr>
          <a:lstStyle/>
          <a:p>
            <a:pPr>
              <a:spcBef>
                <a:spcPct val="50000"/>
              </a:spcBef>
            </a:pPr>
            <a:r>
              <a:rPr lang="en-US" b="1" dirty="0"/>
              <a:t>Steele function integrated over depth:</a:t>
            </a:r>
          </a:p>
        </p:txBody>
      </p:sp>
      <p:graphicFrame>
        <p:nvGraphicFramePr>
          <p:cNvPr id="6" name="Group 4"/>
          <p:cNvGraphicFramePr>
            <a:graphicFrameLocks noGrp="1"/>
          </p:cNvGraphicFramePr>
          <p:nvPr>
            <p:extLst>
              <p:ext uri="{D42A27DB-BD31-4B8C-83A1-F6EECF244321}">
                <p14:modId xmlns:p14="http://schemas.microsoft.com/office/powerpoint/2010/main" val="2960006234"/>
              </p:ext>
            </p:extLst>
          </p:nvPr>
        </p:nvGraphicFramePr>
        <p:xfrm>
          <a:off x="1908175" y="4133850"/>
          <a:ext cx="7786688" cy="2706054"/>
        </p:xfrm>
        <a:graphic>
          <a:graphicData uri="http://schemas.openxmlformats.org/drawingml/2006/table">
            <a:tbl>
              <a:tblPr/>
              <a:tblGrid>
                <a:gridCol w="1404938">
                  <a:extLst>
                    <a:ext uri="{9D8B030D-6E8A-4147-A177-3AD203B41FA5}">
                      <a16:colId xmlns:a16="http://schemas.microsoft.com/office/drawing/2014/main" val="20000"/>
                    </a:ext>
                  </a:extLst>
                </a:gridCol>
                <a:gridCol w="6381750">
                  <a:extLst>
                    <a:ext uri="{9D8B030D-6E8A-4147-A177-3AD203B41FA5}">
                      <a16:colId xmlns:a16="http://schemas.microsoft.com/office/drawing/2014/main" val="20001"/>
                    </a:ext>
                  </a:extLst>
                </a:gridCol>
              </a:tblGrid>
              <a:tr h="414338">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Where:</a:t>
                      </a:r>
                    </a:p>
                  </a:txBody>
                  <a:tcPr horzOverflow="overflow">
                    <a:lnL>
                      <a:noFill/>
                    </a:lnL>
                    <a:lnR>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3381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a:ln>
                            <a:noFill/>
                          </a:ln>
                          <a:solidFill>
                            <a:schemeClr val="tx1"/>
                          </a:solidFill>
                          <a:effectLst/>
                          <a:latin typeface="Arial" charset="0"/>
                          <a:ea typeface="ＭＳ Ｐゴシック" pitchFamily="-105" charset="-128"/>
                          <a:cs typeface="Arial" charset="0"/>
                        </a:rPr>
                        <a:t>H</a:t>
                      </a:r>
                      <a:r>
                        <a:rPr kumimoji="0" lang="en-US" sz="2000" b="0" i="1" u="none" strike="noStrike" cap="none" normalizeH="0" baseline="-2500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rPr>
                        <a:t> </a:t>
                      </a: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a:t>
                      </a:r>
                      <a:endParaRPr kumimoji="0" lang="en-US" sz="2000" b="0" i="1" u="none" strike="noStrike" cap="none" normalizeH="0" baseline="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segment depth, m</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a:ln>
                            <a:noFill/>
                          </a:ln>
                          <a:solidFill>
                            <a:schemeClr val="tx1"/>
                          </a:solidFill>
                          <a:effectLst/>
                          <a:latin typeface="Arial" charset="0"/>
                          <a:ea typeface="ＭＳ Ｐゴシック" pitchFamily="-105" charset="-128"/>
                          <a:cs typeface="Arial" charset="0"/>
                        </a:rPr>
                        <a:t>K</a:t>
                      </a:r>
                      <a:r>
                        <a:rPr kumimoji="0" lang="en-US" sz="2000" b="0" i="1" u="none" strike="noStrike" cap="none" normalizeH="0" baseline="-25000">
                          <a:ln>
                            <a:noFill/>
                          </a:ln>
                          <a:solidFill>
                            <a:schemeClr val="tx1"/>
                          </a:solidFill>
                          <a:effectLst/>
                          <a:latin typeface="Arial" charset="0"/>
                          <a:ea typeface="ＭＳ Ｐゴシック" pitchFamily="-105" charset="-128"/>
                          <a:cs typeface="Arial" charset="0"/>
                        </a:rPr>
                        <a:t>e</a:t>
                      </a:r>
                      <a:r>
                        <a:rPr kumimoji="0" lang="en-US" sz="2000" b="0" i="1" u="none" strike="noStrike" cap="none" normalizeH="0" baseline="-2500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rPr>
                        <a:t> </a:t>
                      </a: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a:t>
                      </a:r>
                      <a:endParaRPr kumimoji="0" lang="en-US" sz="2000" b="0" i="1" u="none" strike="noStrike" cap="none" normalizeH="0" baseline="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segment light extinction coefficient , 1/m</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a:ln>
                            <a:noFill/>
                          </a:ln>
                          <a:solidFill>
                            <a:schemeClr val="tx1"/>
                          </a:solidFill>
                          <a:effectLst/>
                          <a:latin typeface="Arial" charset="0"/>
                          <a:ea typeface="ＭＳ Ｐゴシック" pitchFamily="-105" charset="-128"/>
                          <a:cs typeface="Arial" charset="0"/>
                        </a:rPr>
                        <a:t>I</a:t>
                      </a:r>
                      <a:r>
                        <a:rPr kumimoji="0" lang="en-US" sz="2000" b="0" i="1" u="none" strike="noStrike" cap="none" normalizeH="0" baseline="-25000">
                          <a:ln>
                            <a:noFill/>
                          </a:ln>
                          <a:solidFill>
                            <a:schemeClr val="tx1"/>
                          </a:solidFill>
                          <a:effectLst/>
                          <a:latin typeface="Arial" charset="0"/>
                          <a:ea typeface="ＭＳ Ｐゴシック" pitchFamily="-105" charset="-128"/>
                          <a:cs typeface="Arial" charset="0"/>
                        </a:rPr>
                        <a:t>0</a:t>
                      </a:r>
                      <a:r>
                        <a:rPr kumimoji="0" lang="en-US" sz="2000" b="0" i="1" u="none" strike="noStrike" cap="none" normalizeH="0" baseline="-2500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rPr>
                        <a:t> </a:t>
                      </a: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a:t>
                      </a:r>
                      <a:endParaRPr kumimoji="0" lang="en-US" sz="2000" b="0" i="1" u="none" strike="noStrike" cap="none" normalizeH="0" baseline="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light intensity at top of segment, Ly/day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41751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a:ln>
                            <a:noFill/>
                          </a:ln>
                          <a:solidFill>
                            <a:schemeClr val="tx1"/>
                          </a:solidFill>
                          <a:effectLst/>
                          <a:latin typeface="Arial" charset="0"/>
                          <a:ea typeface="ＭＳ Ｐゴシック" pitchFamily="-105" charset="-128"/>
                          <a:cs typeface="Arial" charset="0"/>
                        </a:rPr>
                        <a:t>I</a:t>
                      </a:r>
                      <a:r>
                        <a:rPr kumimoji="0" lang="en-US" sz="2000" b="0" i="1" u="none" strike="noStrike" cap="none" normalizeH="0" baseline="-25000">
                          <a:ln>
                            <a:noFill/>
                          </a:ln>
                          <a:solidFill>
                            <a:schemeClr val="tx1"/>
                          </a:solidFill>
                          <a:effectLst/>
                          <a:latin typeface="Arial" charset="0"/>
                          <a:ea typeface="ＭＳ Ｐゴシック" pitchFamily="-105" charset="-128"/>
                          <a:cs typeface="Arial" charset="0"/>
                        </a:rPr>
                        <a:t>Si</a:t>
                      </a:r>
                      <a:r>
                        <a:rPr kumimoji="0" lang="en-US" sz="2000" b="0" i="1" u="none" strike="noStrike" cap="none" normalizeH="0" baseline="-2500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rPr>
                        <a:t> </a:t>
                      </a:r>
                      <a:r>
                        <a:rPr kumimoji="0" lang="en-US" sz="2000" b="0" i="0" u="none" strike="noStrike" cap="none" normalizeH="0" baseline="0">
                          <a:ln>
                            <a:noFill/>
                          </a:ln>
                          <a:solidFill>
                            <a:schemeClr val="tx1"/>
                          </a:solidFill>
                          <a:effectLst/>
                          <a:latin typeface="Arial" charset="0"/>
                          <a:ea typeface="ＭＳ Ｐゴシック" pitchFamily="-105" charset="-128"/>
                          <a:cs typeface="Arial" charset="0"/>
                        </a:rPr>
                        <a:t>=</a:t>
                      </a:r>
                      <a:endParaRPr kumimoji="0" lang="en-US" sz="2000" b="0" i="1" u="none" strike="noStrike" cap="none" normalizeH="0" baseline="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saturating light intensity for phytoplankton “</a:t>
                      </a:r>
                      <a:r>
                        <a:rPr kumimoji="0" lang="en-US" sz="2000" b="0" i="0" u="none" strike="noStrike" cap="none" normalizeH="0" baseline="0" dirty="0" err="1">
                          <a:ln>
                            <a:noFill/>
                          </a:ln>
                          <a:solidFill>
                            <a:schemeClr val="tx1"/>
                          </a:solidFill>
                          <a:effectLst/>
                          <a:latin typeface="Arial" charset="0"/>
                          <a:ea typeface="ＭＳ Ｐゴシック" pitchFamily="-105" charset="-128"/>
                          <a:cs typeface="Arial" charset="0"/>
                        </a:rPr>
                        <a:t>i</a:t>
                      </a: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 Ly/day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Note for canopy formers, light is integrated over the canopy height</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57998689"/>
              </p:ext>
            </p:extLst>
          </p:nvPr>
        </p:nvGraphicFramePr>
        <p:xfrm>
          <a:off x="2927350" y="2994025"/>
          <a:ext cx="5777071" cy="958850"/>
        </p:xfrm>
        <a:graphic>
          <a:graphicData uri="http://schemas.openxmlformats.org/presentationml/2006/ole">
            <mc:AlternateContent xmlns:mc="http://schemas.openxmlformats.org/markup-compatibility/2006">
              <mc:Choice xmlns:v="urn:schemas-microsoft-com:vml" Requires="v">
                <p:oleObj spid="_x0000_s57353" name="Equation" r:id="rId3" imgW="3060360" imgH="507960" progId="Equation.3">
                  <p:embed/>
                </p:oleObj>
              </mc:Choice>
              <mc:Fallback>
                <p:oleObj name="Equation" r:id="rId3" imgW="3060360" imgH="507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350" y="2994025"/>
                        <a:ext cx="5777071" cy="958850"/>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5120764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2"/>
          <p:cNvSpPr>
            <a:spLocks noGrp="1" noChangeArrowheads="1"/>
          </p:cNvSpPr>
          <p:nvPr>
            <p:ph type="title"/>
          </p:nvPr>
        </p:nvSpPr>
        <p:spPr>
          <a:xfrm>
            <a:off x="1693864" y="446088"/>
            <a:ext cx="8734425" cy="1477962"/>
          </a:xfrm>
        </p:spPr>
        <p:txBody>
          <a:bodyPr anchor="ctr">
            <a:normAutofit/>
          </a:bodyPr>
          <a:lstStyle/>
          <a:p>
            <a:pPr algn="ctr"/>
            <a:r>
              <a:rPr lang="en-US" sz="4800" dirty="0">
                <a:ea typeface="ＭＳ Ｐゴシック" pitchFamily="-105" charset="-128"/>
              </a:rPr>
              <a:t>Light Limitation Function</a:t>
            </a:r>
            <a:br>
              <a:rPr lang="en-US" sz="4800" dirty="0">
                <a:ea typeface="ＭＳ Ｐゴシック" pitchFamily="-105" charset="-128"/>
              </a:rPr>
            </a:br>
            <a:r>
              <a:rPr lang="en-US" sz="4400" dirty="0">
                <a:ea typeface="ＭＳ Ｐゴシック" pitchFamily="-105" charset="-128"/>
              </a:rPr>
              <a:t>Depth Integrated – Time Averaged </a:t>
            </a:r>
            <a:endParaRPr lang="en-US" sz="4800" dirty="0">
              <a:ea typeface="ＭＳ Ｐゴシック" pitchFamily="-105" charset="-128"/>
            </a:endParaRPr>
          </a:p>
        </p:txBody>
      </p:sp>
      <p:sp>
        <p:nvSpPr>
          <p:cNvPr id="45098" name="Text Box 42"/>
          <p:cNvSpPr txBox="1">
            <a:spLocks noChangeArrowheads="1"/>
          </p:cNvSpPr>
          <p:nvPr/>
        </p:nvSpPr>
        <p:spPr bwMode="auto">
          <a:xfrm>
            <a:off x="1693863" y="2147888"/>
            <a:ext cx="8545512" cy="369332"/>
          </a:xfrm>
          <a:prstGeom prst="rect">
            <a:avLst/>
          </a:prstGeom>
          <a:noFill/>
          <a:ln w="9525">
            <a:noFill/>
            <a:miter lim="800000"/>
            <a:headEnd/>
            <a:tailEnd/>
          </a:ln>
          <a:effectLst/>
        </p:spPr>
        <p:txBody>
          <a:bodyPr>
            <a:spAutoFit/>
          </a:bodyPr>
          <a:lstStyle/>
          <a:p>
            <a:pPr>
              <a:spcBef>
                <a:spcPct val="50000"/>
              </a:spcBef>
              <a:defRPr/>
            </a:pPr>
            <a:r>
              <a:rPr lang="en-US" b="1" dirty="0">
                <a:latin typeface="+mj-lt"/>
                <a:ea typeface="ＭＳ Ｐゴシック" pitchFamily="-112" charset="-128"/>
                <a:cs typeface="ＭＳ Ｐゴシック" pitchFamily="-112" charset="-128"/>
              </a:rPr>
              <a:t>Steele function integrated over depth and averaged over day:</a:t>
            </a:r>
          </a:p>
        </p:txBody>
      </p:sp>
      <p:graphicFrame>
        <p:nvGraphicFramePr>
          <p:cNvPr id="6" name="Group 4"/>
          <p:cNvGraphicFramePr>
            <a:graphicFrameLocks noGrp="1"/>
          </p:cNvGraphicFramePr>
          <p:nvPr>
            <p:extLst>
              <p:ext uri="{D42A27DB-BD31-4B8C-83A1-F6EECF244321}">
                <p14:modId xmlns:p14="http://schemas.microsoft.com/office/powerpoint/2010/main" val="2635975515"/>
              </p:ext>
            </p:extLst>
          </p:nvPr>
        </p:nvGraphicFramePr>
        <p:xfrm>
          <a:off x="1962419" y="3849876"/>
          <a:ext cx="7786688" cy="3324735"/>
        </p:xfrm>
        <a:graphic>
          <a:graphicData uri="http://schemas.openxmlformats.org/drawingml/2006/table">
            <a:tbl>
              <a:tblPr/>
              <a:tblGrid>
                <a:gridCol w="1404938">
                  <a:extLst>
                    <a:ext uri="{9D8B030D-6E8A-4147-A177-3AD203B41FA5}">
                      <a16:colId xmlns:a16="http://schemas.microsoft.com/office/drawing/2014/main" val="20000"/>
                    </a:ext>
                  </a:extLst>
                </a:gridCol>
                <a:gridCol w="6381750">
                  <a:extLst>
                    <a:ext uri="{9D8B030D-6E8A-4147-A177-3AD203B41FA5}">
                      <a16:colId xmlns:a16="http://schemas.microsoft.com/office/drawing/2014/main" val="20001"/>
                    </a:ext>
                  </a:extLst>
                </a:gridCol>
              </a:tblGrid>
              <a:tr h="414338">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ＭＳ Ｐゴシック" pitchFamily="-105" charset="-128"/>
                          <a:cs typeface="Arial" charset="0"/>
                        </a:rPr>
                        <a:t>Where:</a:t>
                      </a:r>
                    </a:p>
                  </a:txBody>
                  <a:tcPr horzOverflow="overflow">
                    <a:lnL>
                      <a:noFill/>
                    </a:lnL>
                    <a:lnR>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3381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a:ln>
                            <a:noFill/>
                          </a:ln>
                          <a:solidFill>
                            <a:schemeClr val="tx1"/>
                          </a:solidFill>
                          <a:effectLst/>
                          <a:latin typeface="Arial" charset="0"/>
                          <a:ea typeface="ＭＳ Ｐゴシック" pitchFamily="-105" charset="-128"/>
                          <a:cs typeface="Arial" charset="0"/>
                        </a:rPr>
                        <a:t>H</a:t>
                      </a:r>
                      <a:r>
                        <a:rPr kumimoji="0" lang="en-US" sz="1800" b="0" i="1" u="none" strike="noStrike" cap="none" normalizeH="0" baseline="-2500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rPr>
                        <a:t> </a:t>
                      </a:r>
                      <a:r>
                        <a:rPr kumimoji="0" lang="en-US" sz="1800" b="0" i="0" u="none" strike="noStrike" cap="none" normalizeH="0" baseline="0" dirty="0">
                          <a:ln>
                            <a:noFill/>
                          </a:ln>
                          <a:solidFill>
                            <a:schemeClr val="tx1"/>
                          </a:solidFill>
                          <a:effectLst/>
                          <a:latin typeface="Arial" charset="0"/>
                          <a:ea typeface="ＭＳ Ｐゴシック" pitchFamily="-105" charset="-128"/>
                          <a:cs typeface="Arial" charset="0"/>
                        </a:rPr>
                        <a:t>=</a:t>
                      </a:r>
                      <a:endParaRPr kumimoji="0" lang="en-US" sz="1800" b="0" i="1" u="none" strike="noStrike" cap="none" normalizeH="0" baseline="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pitchFamily="-105" charset="-128"/>
                          <a:cs typeface="Arial" charset="0"/>
                        </a:rPr>
                        <a:t>segment depth, m</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charset="0"/>
                          <a:ea typeface="ＭＳ Ｐゴシック" pitchFamily="-105" charset="-128"/>
                          <a:cs typeface="Arial" charset="0"/>
                        </a:rPr>
                        <a:t>K</a:t>
                      </a:r>
                      <a:r>
                        <a:rPr kumimoji="0" lang="en-US" sz="1800" b="0" i="1" u="none" strike="noStrike" cap="none" normalizeH="0" baseline="-25000" dirty="0" err="1">
                          <a:ln>
                            <a:noFill/>
                          </a:ln>
                          <a:solidFill>
                            <a:schemeClr val="tx1"/>
                          </a:solidFill>
                          <a:effectLst/>
                          <a:latin typeface="Arial" charset="0"/>
                          <a:ea typeface="ＭＳ Ｐゴシック" pitchFamily="-105" charset="-128"/>
                          <a:cs typeface="Arial" charset="0"/>
                        </a:rPr>
                        <a:t>e</a:t>
                      </a:r>
                      <a:r>
                        <a:rPr kumimoji="0" lang="en-US" sz="1800" b="0" i="1" u="none" strike="noStrike" cap="none" normalizeH="0" baseline="-2500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rPr>
                        <a:t> </a:t>
                      </a:r>
                      <a:r>
                        <a:rPr kumimoji="0" lang="en-US" sz="1800" b="0" i="0" u="none" strike="noStrike" cap="none" normalizeH="0" baseline="0" dirty="0">
                          <a:ln>
                            <a:noFill/>
                          </a:ln>
                          <a:solidFill>
                            <a:schemeClr val="tx1"/>
                          </a:solidFill>
                          <a:effectLst/>
                          <a:latin typeface="Arial" charset="0"/>
                          <a:ea typeface="ＭＳ Ｐゴシック" pitchFamily="-105" charset="-128"/>
                          <a:cs typeface="Arial" charset="0"/>
                        </a:rPr>
                        <a:t>=</a:t>
                      </a:r>
                      <a:endParaRPr kumimoji="0" lang="en-US" sz="1800" b="0" i="1" u="none" strike="noStrike" cap="none" normalizeH="0" baseline="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ea typeface="ＭＳ Ｐゴシック" pitchFamily="-105" charset="-128"/>
                          <a:cs typeface="Arial" charset="0"/>
                        </a:rPr>
                        <a:t>segment light extinction coefficient , 1/m</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a:ln>
                            <a:noFill/>
                          </a:ln>
                          <a:solidFill>
                            <a:schemeClr val="tx1"/>
                          </a:solidFill>
                          <a:effectLst/>
                          <a:latin typeface="Arial" charset="0"/>
                          <a:ea typeface="ＭＳ Ｐゴシック" pitchFamily="-105" charset="-128"/>
                          <a:cs typeface="Arial" charset="0"/>
                        </a:rPr>
                        <a:t>I</a:t>
                      </a:r>
                      <a:r>
                        <a:rPr kumimoji="0" lang="en-US" sz="1800" b="0" i="1" u="none" strike="noStrike" cap="none" normalizeH="0" baseline="-25000" dirty="0">
                          <a:ln>
                            <a:noFill/>
                          </a:ln>
                          <a:solidFill>
                            <a:schemeClr val="tx1"/>
                          </a:solidFill>
                          <a:effectLst/>
                          <a:latin typeface="Arial" charset="0"/>
                          <a:ea typeface="ＭＳ Ｐゴシック" pitchFamily="-105" charset="-128"/>
                          <a:cs typeface="Arial" charset="0"/>
                        </a:rPr>
                        <a:t>0</a:t>
                      </a:r>
                      <a:r>
                        <a:rPr kumimoji="0" lang="en-US" sz="1800" b="0" i="1" u="none" strike="noStrike" cap="none" normalizeH="0" baseline="-2500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rPr>
                        <a:t> </a:t>
                      </a:r>
                      <a:r>
                        <a:rPr kumimoji="0" lang="en-US" sz="1800" b="0" i="0" u="none" strike="noStrike" cap="none" normalizeH="0" baseline="0" dirty="0">
                          <a:ln>
                            <a:noFill/>
                          </a:ln>
                          <a:solidFill>
                            <a:schemeClr val="tx1"/>
                          </a:solidFill>
                          <a:effectLst/>
                          <a:latin typeface="Arial" charset="0"/>
                          <a:ea typeface="ＭＳ Ｐゴシック" pitchFamily="-105" charset="-128"/>
                          <a:cs typeface="Arial" charset="0"/>
                        </a:rPr>
                        <a:t>=</a:t>
                      </a:r>
                      <a:endParaRPr kumimoji="0" lang="en-US" sz="1800" b="0" i="1" u="none" strike="noStrike" cap="none" normalizeH="0" baseline="0" dirty="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pitchFamily="-105" charset="-128"/>
                          <a:cs typeface="Arial" charset="0"/>
                        </a:rPr>
                        <a:t>light intensity at top of segment, Ly/day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41751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a:ln>
                            <a:noFill/>
                          </a:ln>
                          <a:solidFill>
                            <a:schemeClr val="tx1"/>
                          </a:solidFill>
                          <a:effectLst/>
                          <a:latin typeface="Arial" charset="0"/>
                          <a:ea typeface="ＭＳ Ｐゴシック" pitchFamily="-105" charset="-128"/>
                          <a:cs typeface="Arial" charset="0"/>
                        </a:rPr>
                        <a:t>I</a:t>
                      </a:r>
                      <a:r>
                        <a:rPr kumimoji="0" lang="en-US" sz="1800" b="0" i="1" u="none" strike="noStrike" cap="none" normalizeH="0" baseline="-25000">
                          <a:ln>
                            <a:noFill/>
                          </a:ln>
                          <a:solidFill>
                            <a:schemeClr val="tx1"/>
                          </a:solidFill>
                          <a:effectLst/>
                          <a:latin typeface="Arial" charset="0"/>
                          <a:ea typeface="ＭＳ Ｐゴシック" pitchFamily="-105" charset="-128"/>
                          <a:cs typeface="Arial" charset="0"/>
                        </a:rPr>
                        <a:t>Si</a:t>
                      </a:r>
                      <a:r>
                        <a:rPr kumimoji="0" lang="en-US" sz="1800" b="0" i="1" u="none" strike="noStrike" cap="none" normalizeH="0" baseline="-2500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rPr>
                        <a:t> </a:t>
                      </a:r>
                      <a:r>
                        <a:rPr kumimoji="0" lang="en-US" sz="1800" b="0" i="0" u="none" strike="noStrike" cap="none" normalizeH="0" baseline="0">
                          <a:ln>
                            <a:noFill/>
                          </a:ln>
                          <a:solidFill>
                            <a:schemeClr val="tx1"/>
                          </a:solidFill>
                          <a:effectLst/>
                          <a:latin typeface="Arial" charset="0"/>
                          <a:ea typeface="ＭＳ Ｐゴシック" pitchFamily="-105" charset="-128"/>
                          <a:cs typeface="Arial" charset="0"/>
                        </a:rPr>
                        <a:t>=</a:t>
                      </a:r>
                      <a:endParaRPr kumimoji="0" lang="en-US" sz="1800" b="0" i="1" u="none" strike="noStrike" cap="none" normalizeH="0" baseline="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ea typeface="ＭＳ Ｐゴシック" pitchFamily="-105" charset="-128"/>
                          <a:cs typeface="Arial" charset="0"/>
                        </a:rPr>
                        <a:t>saturating light intensity for phytoplankton “</a:t>
                      </a:r>
                      <a:r>
                        <a:rPr kumimoji="0" lang="en-US" sz="1800" b="0" i="0" u="none" strike="noStrike" cap="none" normalizeH="0" baseline="0" dirty="0" err="1">
                          <a:ln>
                            <a:noFill/>
                          </a:ln>
                          <a:solidFill>
                            <a:schemeClr val="tx1"/>
                          </a:solidFill>
                          <a:effectLst/>
                          <a:latin typeface="Arial" charset="0"/>
                          <a:ea typeface="ＭＳ Ｐゴシック" pitchFamily="-105" charset="-128"/>
                          <a:cs typeface="Arial" charset="0"/>
                        </a:rPr>
                        <a:t>i</a:t>
                      </a:r>
                      <a:r>
                        <a:rPr kumimoji="0" lang="en-US" sz="1800" b="0" i="0" u="none" strike="noStrike" cap="none" normalizeH="0" baseline="0" dirty="0">
                          <a:ln>
                            <a:noFill/>
                          </a:ln>
                          <a:solidFill>
                            <a:schemeClr val="tx1"/>
                          </a:solidFill>
                          <a:effectLst/>
                          <a:latin typeface="Arial" charset="0"/>
                          <a:ea typeface="ＭＳ Ｐゴシック" pitchFamily="-105" charset="-128"/>
                          <a:cs typeface="Arial" charset="0"/>
                        </a:rPr>
                        <a:t>”, Ly/day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41751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a:ln>
                            <a:noFill/>
                          </a:ln>
                          <a:solidFill>
                            <a:schemeClr val="tx1"/>
                          </a:solidFill>
                          <a:effectLst/>
                          <a:latin typeface="Arial" charset="0"/>
                          <a:ea typeface="ＭＳ Ｐゴシック" pitchFamily="-105" charset="-128"/>
                          <a:cs typeface="Arial" charset="0"/>
                        </a:rPr>
                        <a:t>f</a:t>
                      </a:r>
                      <a:r>
                        <a:rPr kumimoji="0" lang="en-US" sz="1800" b="0" i="1" u="none" strike="noStrike" cap="none" normalizeH="0" baseline="-25000">
                          <a:ln>
                            <a:noFill/>
                          </a:ln>
                          <a:solidFill>
                            <a:schemeClr val="tx1"/>
                          </a:solidFill>
                          <a:effectLst/>
                          <a:latin typeface="Arial" charset="0"/>
                          <a:ea typeface="ＭＳ Ｐゴシック" pitchFamily="-105" charset="-128"/>
                          <a:cs typeface="Arial" charset="0"/>
                        </a:rPr>
                        <a:t>day</a:t>
                      </a:r>
                      <a:r>
                        <a:rPr kumimoji="0" lang="en-US" sz="1800" b="0" i="0" u="none" strike="noStrike" cap="none" normalizeH="0" baseline="0">
                          <a:ln>
                            <a:noFill/>
                          </a:ln>
                          <a:solidFill>
                            <a:schemeClr val="tx1"/>
                          </a:solidFill>
                          <a:effectLst/>
                          <a:latin typeface="Arial" charset="0"/>
                          <a:ea typeface="ＭＳ Ｐゴシック" pitchFamily="-105" charset="-128"/>
                          <a:cs typeface="Arial" charset="0"/>
                        </a:rPr>
                        <a:t>=</a:t>
                      </a:r>
                      <a:endParaRPr kumimoji="0" lang="en-US" sz="1800" b="0" i="1" u="none" strike="noStrike" cap="none" normalizeH="0" baseline="0">
                        <a:ln>
                          <a:noFill/>
                        </a:ln>
                        <a:solidFill>
                          <a:schemeClr val="tx1"/>
                        </a:solidFill>
                        <a:effectLst>
                          <a:outerShdw blurRad="38100" dist="38100" dir="2700000" algn="tl">
                            <a:srgbClr val="C0C0C0"/>
                          </a:outerShdw>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ea typeface="ＭＳ Ｐゴシック" pitchFamily="-105" charset="-128"/>
                          <a:cs typeface="Arial" charset="0"/>
                        </a:rPr>
                        <a:t>daylight fraction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ea typeface="ＭＳ Ｐゴシック" pitchFamily="-105" charset="-128"/>
                          <a:cs typeface="Arial" charset="0"/>
                        </a:rPr>
                        <a:t>Note for canopy formers, light is integrated over the canopy height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pitchFamily="-105" charset="-128"/>
                        <a:cs typeface="Arial" charset="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175730530"/>
              </p:ext>
            </p:extLst>
          </p:nvPr>
        </p:nvGraphicFramePr>
        <p:xfrm>
          <a:off x="2479675" y="2781515"/>
          <a:ext cx="6973570" cy="917575"/>
        </p:xfrm>
        <a:graphic>
          <a:graphicData uri="http://schemas.openxmlformats.org/presentationml/2006/ole">
            <mc:AlternateContent xmlns:mc="http://schemas.openxmlformats.org/markup-compatibility/2006">
              <mc:Choice xmlns:v="urn:schemas-microsoft-com:vml" Requires="v">
                <p:oleObj spid="_x0000_s58377" name="Equation" r:id="rId3" imgW="3860640" imgH="507960" progId="Equation.3">
                  <p:embed/>
                </p:oleObj>
              </mc:Choice>
              <mc:Fallback>
                <p:oleObj name="Equation" r:id="rId3" imgW="3860640" imgH="507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9675" y="2781515"/>
                        <a:ext cx="6973570" cy="917575"/>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12038430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a:t>
            </a:r>
          </a:p>
        </p:txBody>
      </p:sp>
      <p:graphicFrame>
        <p:nvGraphicFramePr>
          <p:cNvPr id="3" name="Object 2"/>
          <p:cNvGraphicFramePr>
            <a:graphicFrameLocks noChangeAspect="1"/>
          </p:cNvGraphicFramePr>
          <p:nvPr>
            <p:extLst>
              <p:ext uri="{D42A27DB-BD31-4B8C-83A1-F6EECF244321}">
                <p14:modId xmlns:p14="http://schemas.microsoft.com/office/powerpoint/2010/main" val="452877623"/>
              </p:ext>
            </p:extLst>
          </p:nvPr>
        </p:nvGraphicFramePr>
        <p:xfrm>
          <a:off x="2154238" y="2209801"/>
          <a:ext cx="1885950" cy="969963"/>
        </p:xfrm>
        <a:graphic>
          <a:graphicData uri="http://schemas.openxmlformats.org/presentationml/2006/ole">
            <mc:AlternateContent xmlns:mc="http://schemas.openxmlformats.org/markup-compatibility/2006">
              <mc:Choice xmlns:v="urn:schemas-microsoft-com:vml" Requires="v">
                <p:oleObj spid="_x0000_s59401" name="Equation" r:id="rId3" imgW="698400" imgH="241200" progId="Equation.DSMT4">
                  <p:embed/>
                </p:oleObj>
              </mc:Choice>
              <mc:Fallback>
                <p:oleObj name="Equation" r:id="rId3" imgW="698400" imgH="241200" progId="Equation.DSMT4">
                  <p:embed/>
                  <p:pic>
                    <p:nvPicPr>
                      <p:cNvPr id="0" name=""/>
                      <p:cNvPicPr>
                        <a:picLocks noChangeAspect="1" noChangeArrowheads="1"/>
                      </p:cNvPicPr>
                      <p:nvPr/>
                    </p:nvPicPr>
                    <p:blipFill>
                      <a:blip r:embed="rId4"/>
                      <a:srcRect/>
                      <a:stretch>
                        <a:fillRect/>
                      </a:stretch>
                    </p:blipFill>
                    <p:spPr bwMode="auto">
                      <a:xfrm>
                        <a:off x="2154238" y="2209801"/>
                        <a:ext cx="1885950" cy="969963"/>
                      </a:xfrm>
                      <a:prstGeom prst="rect">
                        <a:avLst/>
                      </a:prstGeom>
                      <a:solidFill>
                        <a:schemeClr val="tx1"/>
                      </a:solidFill>
                      <a:ln>
                        <a:noFill/>
                      </a:ln>
                      <a:effectLst/>
                    </p:spPr>
                  </p:pic>
                </p:oleObj>
              </mc:Fallback>
            </mc:AlternateContent>
          </a:graphicData>
        </a:graphic>
      </p:graphicFrame>
      <p:sp>
        <p:nvSpPr>
          <p:cNvPr id="4" name="Rectangle 3"/>
          <p:cNvSpPr/>
          <p:nvPr/>
        </p:nvSpPr>
        <p:spPr>
          <a:xfrm>
            <a:off x="4333956" y="2321130"/>
            <a:ext cx="1948995" cy="369332"/>
          </a:xfrm>
          <a:prstGeom prst="rect">
            <a:avLst/>
          </a:prstGeom>
        </p:spPr>
        <p:txBody>
          <a:bodyPr wrap="none">
            <a:spAutoFit/>
          </a:bodyPr>
          <a:lstStyle/>
          <a:p>
            <a:r>
              <a:rPr lang="en-US" dirty="0"/>
              <a:t>Beer-Lambert law, </a:t>
            </a:r>
          </a:p>
        </p:txBody>
      </p:sp>
      <p:sp>
        <p:nvSpPr>
          <p:cNvPr id="5" name="Rectangle 4"/>
          <p:cNvSpPr/>
          <p:nvPr/>
        </p:nvSpPr>
        <p:spPr>
          <a:xfrm>
            <a:off x="2188029" y="4622523"/>
            <a:ext cx="6818085" cy="1200329"/>
          </a:xfrm>
          <a:prstGeom prst="rect">
            <a:avLst/>
          </a:prstGeom>
        </p:spPr>
        <p:txBody>
          <a:bodyPr wrap="square">
            <a:spAutoFit/>
          </a:bodyPr>
          <a:lstStyle/>
          <a:p>
            <a:r>
              <a:rPr lang="en-US" dirty="0"/>
              <a:t>where I</a:t>
            </a:r>
            <a:r>
              <a:rPr lang="en-US" baseline="-25000" dirty="0"/>
              <a:t>o</a:t>
            </a:r>
            <a:r>
              <a:rPr lang="en-US" dirty="0"/>
              <a:t> is the light at the water surface, for a surface water segment, or the light at the top of the segment for sub-surface water segments, </a:t>
            </a:r>
            <a:r>
              <a:rPr lang="en-US" dirty="0" err="1"/>
              <a:t>k</a:t>
            </a:r>
            <a:r>
              <a:rPr lang="en-US" baseline="-25000" dirty="0" err="1"/>
              <a:t>e</a:t>
            </a:r>
            <a:r>
              <a:rPr lang="en-US" dirty="0"/>
              <a:t> is the light extinction coefficient (1/m) and  and z is the depth of the segment (m).</a:t>
            </a:r>
          </a:p>
        </p:txBody>
      </p:sp>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rot="5400000">
            <a:off x="6836569" y="1101782"/>
            <a:ext cx="3695700" cy="2900362"/>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4"/>
          <p:cNvSpPr txBox="1">
            <a:spLocks noChangeArrowheads="1"/>
          </p:cNvSpPr>
          <p:nvPr/>
        </p:nvSpPr>
        <p:spPr bwMode="auto">
          <a:xfrm>
            <a:off x="8001000" y="189763"/>
            <a:ext cx="2514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itchFamily="2" charset="2"/>
              <a:buChar char="Ø"/>
              <a:defRPr sz="3200" b="1">
                <a:solidFill>
                  <a:schemeClr val="tx1"/>
                </a:solidFill>
                <a:latin typeface="Times New Roman" pitchFamily="18" charset="0"/>
              </a:defRPr>
            </a:lvl1pPr>
            <a:lvl2pPr marL="742950" indent="-285750">
              <a:spcBef>
                <a:spcPct val="20000"/>
              </a:spcBef>
              <a:buFont typeface="Wingdings" pitchFamily="2" charset="2"/>
              <a:buChar char="§"/>
              <a:defRPr sz="2800">
                <a:solidFill>
                  <a:schemeClr val="tx1"/>
                </a:solidFill>
                <a:latin typeface="Times New Roman" pitchFamily="18" charset="0"/>
              </a:defRPr>
            </a:lvl2pPr>
            <a:lvl3pPr marL="1143000" indent="-228600">
              <a:spcBef>
                <a:spcPct val="20000"/>
              </a:spcBef>
              <a:buSzPct val="64000"/>
              <a:buChar char="o"/>
              <a:defRPr sz="2400">
                <a:solidFill>
                  <a:schemeClr val="tx1"/>
                </a:solidFill>
                <a:latin typeface="Times New Roman" pitchFamily="18" charset="0"/>
              </a:defRPr>
            </a:lvl3pPr>
            <a:lvl4pPr marL="1600200" indent="-228600">
              <a:spcBef>
                <a:spcPct val="20000"/>
              </a:spcBef>
              <a:buSzPct val="64000"/>
              <a:buFont typeface="Wingdings" pitchFamily="2" charset="2"/>
              <a:buChar char="§"/>
              <a:defRPr sz="2000">
                <a:solidFill>
                  <a:schemeClr val="tx1"/>
                </a:solidFill>
                <a:latin typeface="Times New Roman" pitchFamily="18" charset="0"/>
              </a:defRPr>
            </a:lvl4pPr>
            <a:lvl5pPr marL="2057400" indent="-228600">
              <a:spcBef>
                <a:spcPct val="20000"/>
              </a:spcBef>
              <a:buClr>
                <a:schemeClr val="hlink"/>
              </a:buClr>
              <a:buSzPct val="64000"/>
              <a:buChar char="o"/>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hlink"/>
              </a:buClr>
              <a:buSzPct val="64000"/>
              <a:buChar char="o"/>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hlink"/>
              </a:buClr>
              <a:buSzPct val="64000"/>
              <a:buChar char="o"/>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hlink"/>
              </a:buClr>
              <a:buSzPct val="64000"/>
              <a:buChar char="o"/>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hlink"/>
              </a:buClr>
              <a:buSzPct val="64000"/>
              <a:buChar char="o"/>
              <a:defRPr sz="2000">
                <a:solidFill>
                  <a:schemeClr val="tx1"/>
                </a:solidFill>
                <a:latin typeface="Times New Roman" pitchFamily="18" charset="0"/>
              </a:defRPr>
            </a:lvl9pPr>
          </a:lstStyle>
          <a:p>
            <a:pPr eaLnBrk="1" hangingPunct="1">
              <a:spcBef>
                <a:spcPct val="50000"/>
              </a:spcBef>
              <a:buClrTx/>
              <a:buSzTx/>
              <a:buFontTx/>
              <a:buNone/>
            </a:pPr>
            <a:r>
              <a:rPr lang="en-US" altLang="en-US" sz="1400" b="0" dirty="0">
                <a:latin typeface="Tahoma" pitchFamily="34" charset="0"/>
              </a:rPr>
              <a:t>Fraction of total radiation</a:t>
            </a:r>
          </a:p>
        </p:txBody>
      </p:sp>
      <p:sp>
        <p:nvSpPr>
          <p:cNvPr id="8" name="Text Box 5"/>
          <p:cNvSpPr txBox="1">
            <a:spLocks noChangeArrowheads="1"/>
          </p:cNvSpPr>
          <p:nvPr/>
        </p:nvSpPr>
        <p:spPr bwMode="auto">
          <a:xfrm>
            <a:off x="10363200" y="1789963"/>
            <a:ext cx="3810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itchFamily="2" charset="2"/>
              <a:buChar char="Ø"/>
              <a:defRPr sz="3200" b="1">
                <a:solidFill>
                  <a:schemeClr val="tx1"/>
                </a:solidFill>
                <a:latin typeface="Times New Roman" pitchFamily="18" charset="0"/>
              </a:defRPr>
            </a:lvl1pPr>
            <a:lvl2pPr marL="742950" indent="-285750">
              <a:spcBef>
                <a:spcPct val="20000"/>
              </a:spcBef>
              <a:buFont typeface="Wingdings" pitchFamily="2" charset="2"/>
              <a:buChar char="§"/>
              <a:defRPr sz="2800">
                <a:solidFill>
                  <a:schemeClr val="tx1"/>
                </a:solidFill>
                <a:latin typeface="Times New Roman" pitchFamily="18" charset="0"/>
              </a:defRPr>
            </a:lvl2pPr>
            <a:lvl3pPr marL="1143000" indent="-228600">
              <a:spcBef>
                <a:spcPct val="20000"/>
              </a:spcBef>
              <a:buSzPct val="64000"/>
              <a:buChar char="o"/>
              <a:defRPr sz="2400">
                <a:solidFill>
                  <a:schemeClr val="tx1"/>
                </a:solidFill>
                <a:latin typeface="Times New Roman" pitchFamily="18" charset="0"/>
              </a:defRPr>
            </a:lvl3pPr>
            <a:lvl4pPr marL="1600200" indent="-228600">
              <a:spcBef>
                <a:spcPct val="20000"/>
              </a:spcBef>
              <a:buSzPct val="64000"/>
              <a:buFont typeface="Wingdings" pitchFamily="2" charset="2"/>
              <a:buChar char="§"/>
              <a:defRPr sz="2000">
                <a:solidFill>
                  <a:schemeClr val="tx1"/>
                </a:solidFill>
                <a:latin typeface="Times New Roman" pitchFamily="18" charset="0"/>
              </a:defRPr>
            </a:lvl4pPr>
            <a:lvl5pPr marL="2057400" indent="-228600">
              <a:spcBef>
                <a:spcPct val="20000"/>
              </a:spcBef>
              <a:buClr>
                <a:schemeClr val="hlink"/>
              </a:buClr>
              <a:buSzPct val="64000"/>
              <a:buChar char="o"/>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hlink"/>
              </a:buClr>
              <a:buSzPct val="64000"/>
              <a:buChar char="o"/>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hlink"/>
              </a:buClr>
              <a:buSzPct val="64000"/>
              <a:buChar char="o"/>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hlink"/>
              </a:buClr>
              <a:buSzPct val="64000"/>
              <a:buChar char="o"/>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hlink"/>
              </a:buClr>
              <a:buSzPct val="64000"/>
              <a:buChar char="o"/>
              <a:defRPr sz="2000">
                <a:solidFill>
                  <a:schemeClr val="tx1"/>
                </a:solidFill>
                <a:latin typeface="Times New Roman" pitchFamily="18" charset="0"/>
              </a:defRPr>
            </a:lvl9pPr>
          </a:lstStyle>
          <a:p>
            <a:pPr eaLnBrk="1" hangingPunct="1">
              <a:spcBef>
                <a:spcPct val="50000"/>
              </a:spcBef>
              <a:buClrTx/>
              <a:buSzTx/>
              <a:buFontTx/>
              <a:buNone/>
            </a:pPr>
            <a:r>
              <a:rPr lang="en-US" altLang="en-US" sz="2400" b="0">
                <a:latin typeface="Tahoma" pitchFamily="34" charset="0"/>
              </a:rPr>
              <a:t>Depth</a:t>
            </a:r>
          </a:p>
        </p:txBody>
      </p:sp>
    </p:spTree>
    <p:extLst>
      <p:ext uri="{BB962C8B-B14F-4D97-AF65-F5344CB8AC3E}">
        <p14:creationId xmlns:p14="http://schemas.microsoft.com/office/powerpoint/2010/main" val="437984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 Extinction</a:t>
            </a:r>
          </a:p>
        </p:txBody>
      </p:sp>
      <p:sp>
        <p:nvSpPr>
          <p:cNvPr id="3"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2273446385"/>
              </p:ext>
            </p:extLst>
          </p:nvPr>
        </p:nvGraphicFramePr>
        <p:xfrm>
          <a:off x="1898746" y="1880599"/>
          <a:ext cx="8615490" cy="2257424"/>
        </p:xfrm>
        <a:graphic>
          <a:graphicData uri="http://schemas.openxmlformats.org/presentationml/2006/ole">
            <mc:AlternateContent xmlns:mc="http://schemas.openxmlformats.org/markup-compatibility/2006">
              <mc:Choice xmlns:v="urn:schemas-microsoft-com:vml" Requires="v">
                <p:oleObj spid="_x0000_s60425" name="Equation" r:id="rId3" imgW="3949700" imgH="1041400" progId="Equation.DSMT4">
                  <p:embed/>
                </p:oleObj>
              </mc:Choice>
              <mc:Fallback>
                <p:oleObj name="Equation" r:id="rId3" imgW="3949700" imgH="10414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8746" y="1880599"/>
                        <a:ext cx="8615490" cy="2257424"/>
                      </a:xfrm>
                      <a:prstGeom prst="rect">
                        <a:avLst/>
                      </a:prstGeom>
                      <a:solidFill>
                        <a:schemeClr val="tx1"/>
                      </a:solidFill>
                    </p:spPr>
                  </p:pic>
                </p:oleObj>
              </mc:Fallback>
            </mc:AlternateContent>
          </a:graphicData>
        </a:graphic>
      </p:graphicFrame>
      <p:sp>
        <p:nvSpPr>
          <p:cNvPr id="5" name="Rectangle 4"/>
          <p:cNvSpPr/>
          <p:nvPr/>
        </p:nvSpPr>
        <p:spPr>
          <a:xfrm>
            <a:off x="1810026" y="4138023"/>
            <a:ext cx="8571948" cy="2308324"/>
          </a:xfrm>
          <a:prstGeom prst="rect">
            <a:avLst/>
          </a:prstGeom>
        </p:spPr>
        <p:txBody>
          <a:bodyPr wrap="square">
            <a:spAutoFit/>
          </a:bodyPr>
          <a:lstStyle/>
          <a:p>
            <a:pPr marL="457200" indent="-457200">
              <a:buAutoNum type="arabicParenR"/>
            </a:pPr>
            <a:r>
              <a:rPr lang="en-US" dirty="0"/>
              <a:t>where , </a:t>
            </a:r>
            <a:r>
              <a:rPr lang="en-US" dirty="0" err="1"/>
              <a:t>k</a:t>
            </a:r>
            <a:r>
              <a:rPr lang="en-US" baseline="-25000" dirty="0" err="1"/>
              <a:t>e,P</a:t>
            </a:r>
            <a:r>
              <a:rPr lang="en-US" dirty="0"/>
              <a:t> is a model parameter and time function to which the impact of phytoplankton and macroalgal self-shading may be added based on the computed chlorophyll concentration or macroalgal biomass/depth and user specified multipliers (</a:t>
            </a:r>
            <a:r>
              <a:rPr lang="en-US" dirty="0" err="1"/>
              <a:t>M</a:t>
            </a:r>
            <a:r>
              <a:rPr lang="en-US" baseline="-25000" dirty="0" err="1"/>
              <a:t>chl</a:t>
            </a:r>
            <a:r>
              <a:rPr lang="en-US" dirty="0"/>
              <a:t>) and exponents (</a:t>
            </a:r>
            <a:r>
              <a:rPr lang="en-US" dirty="0" err="1"/>
              <a:t>E</a:t>
            </a:r>
            <a:r>
              <a:rPr lang="en-US" baseline="-25000" dirty="0" err="1"/>
              <a:t>xp,chl</a:t>
            </a:r>
            <a:r>
              <a:rPr lang="en-US" dirty="0"/>
              <a:t>)</a:t>
            </a:r>
          </a:p>
          <a:p>
            <a:pPr marL="457200" indent="-457200">
              <a:buAutoNum type="arabicParenR"/>
            </a:pPr>
            <a:r>
              <a:rPr lang="en-US" dirty="0"/>
              <a:t>Alternatively, the extinction coefficient is based on an input background coefficient (</a:t>
            </a:r>
            <a:r>
              <a:rPr lang="en-US" dirty="0" err="1"/>
              <a:t>K</a:t>
            </a:r>
            <a:r>
              <a:rPr lang="en-US" baseline="-25000" dirty="0" err="1"/>
              <a:t>e,b</a:t>
            </a:r>
            <a:r>
              <a:rPr lang="en-US" dirty="0"/>
              <a:t>)to which the impacts of attenuation due to DOC, inorganic suspended solids (</a:t>
            </a:r>
            <a:r>
              <a:rPr lang="en-US" dirty="0" err="1"/>
              <a:t>ISS</a:t>
            </a:r>
            <a:r>
              <a:rPr lang="en-US" dirty="0"/>
              <a:t>) phytoplankton chlorophyll and macroalgae/depth are added based on computed concentrations and user-specified coefficients.</a:t>
            </a:r>
          </a:p>
        </p:txBody>
      </p:sp>
      <p:sp>
        <p:nvSpPr>
          <p:cNvPr id="6" name="TextBox 5"/>
          <p:cNvSpPr txBox="1"/>
          <p:nvPr/>
        </p:nvSpPr>
        <p:spPr>
          <a:xfrm>
            <a:off x="2452915" y="6446347"/>
            <a:ext cx="5646057" cy="369332"/>
          </a:xfrm>
          <a:prstGeom prst="rect">
            <a:avLst/>
          </a:prstGeom>
          <a:noFill/>
        </p:spPr>
        <p:txBody>
          <a:bodyPr wrap="square" rtlCol="0">
            <a:spAutoFit/>
          </a:bodyPr>
          <a:lstStyle/>
          <a:p>
            <a:r>
              <a:rPr lang="en-US" dirty="0"/>
              <a:t>A=area (m</a:t>
            </a:r>
            <a:r>
              <a:rPr lang="en-US" baseline="30000" dirty="0"/>
              <a:t>2</a:t>
            </a:r>
            <a:r>
              <a:rPr lang="en-US" dirty="0"/>
              <a:t>) and V=volume (m</a:t>
            </a:r>
            <a:r>
              <a:rPr lang="en-US" baseline="30000" dirty="0"/>
              <a:t>3</a:t>
            </a:r>
            <a:r>
              <a:rPr lang="en-US" dirty="0"/>
              <a:t>)</a:t>
            </a:r>
          </a:p>
        </p:txBody>
      </p:sp>
    </p:spTree>
    <p:extLst>
      <p:ext uri="{BB962C8B-B14F-4D97-AF65-F5344CB8AC3E}">
        <p14:creationId xmlns:p14="http://schemas.microsoft.com/office/powerpoint/2010/main" val="4228493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3056006" y="3062540"/>
            <a:ext cx="5638800" cy="3270250"/>
            <a:chOff x="977" y="1047"/>
            <a:chExt cx="3552" cy="2060"/>
          </a:xfrm>
        </p:grpSpPr>
        <p:sp>
          <p:nvSpPr>
            <p:cNvPr id="4" name="AutoShape 3"/>
            <p:cNvSpPr>
              <a:spLocks noChangeAspect="1" noChangeArrowheads="1" noTextEdit="1"/>
            </p:cNvSpPr>
            <p:nvPr/>
          </p:nvSpPr>
          <p:spPr bwMode="auto">
            <a:xfrm>
              <a:off x="977" y="1047"/>
              <a:ext cx="3552" cy="2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655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4" y="1051"/>
              <a:ext cx="1237" cy="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 y="2080"/>
              <a:ext cx="1547" cy="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7" y="1047"/>
              <a:ext cx="1427" cy="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1" y="2080"/>
              <a:ext cx="1710" cy="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p:nvSpPr>
          <p:spPr bwMode="auto">
            <a:xfrm>
              <a:off x="1274" y="1893"/>
              <a:ext cx="1061"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r>
                <a:rPr lang="en-US" altLang="en-US" sz="1300" i="1" dirty="0" err="1">
                  <a:latin typeface="Calibri" pitchFamily="34" charset="0"/>
                </a:rPr>
                <a:t>macroalgae</a:t>
              </a:r>
              <a:r>
                <a:rPr lang="en-US" altLang="en-US" sz="1300" i="1" dirty="0">
                  <a:latin typeface="Calibri" pitchFamily="34" charset="0"/>
                </a:rPr>
                <a:t> on tidal flats</a:t>
              </a:r>
              <a:endParaRPr lang="en-US" altLang="en-US" dirty="0"/>
            </a:p>
          </p:txBody>
        </p:sp>
        <p:sp>
          <p:nvSpPr>
            <p:cNvPr id="6" name="Rectangle 10"/>
            <p:cNvSpPr>
              <a:spLocks noChangeArrowheads="1"/>
            </p:cNvSpPr>
            <p:nvPr/>
          </p:nvSpPr>
          <p:spPr bwMode="auto">
            <a:xfrm>
              <a:off x="2743" y="1888"/>
              <a:ext cx="1645"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r>
                <a:rPr lang="en-US" altLang="en-US" sz="1300" i="1" dirty="0">
                  <a:latin typeface="Calibri" pitchFamily="34" charset="0"/>
                </a:rPr>
                <a:t>floating </a:t>
              </a:r>
              <a:r>
                <a:rPr lang="en-US" altLang="en-US" sz="1300" i="1" dirty="0" err="1">
                  <a:latin typeface="Calibri" pitchFamily="34" charset="0"/>
                </a:rPr>
                <a:t>macroalgae</a:t>
              </a:r>
              <a:r>
                <a:rPr lang="en-US" altLang="en-US" sz="1300" i="1" dirty="0">
                  <a:latin typeface="Calibri" pitchFamily="34" charset="0"/>
                </a:rPr>
                <a:t> in a closed lagoon</a:t>
              </a:r>
            </a:p>
          </p:txBody>
        </p:sp>
        <p:sp>
          <p:nvSpPr>
            <p:cNvPr id="7" name="Rectangle 11"/>
            <p:cNvSpPr>
              <a:spLocks noChangeArrowheads="1"/>
            </p:cNvSpPr>
            <p:nvPr/>
          </p:nvSpPr>
          <p:spPr bwMode="auto">
            <a:xfrm>
              <a:off x="1620" y="2934"/>
              <a:ext cx="36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r>
                <a:rPr lang="en-US" altLang="en-US" sz="1300" i="1" dirty="0">
                  <a:latin typeface="Calibri" pitchFamily="34" charset="0"/>
                </a:rPr>
                <a:t>seagrass</a:t>
              </a:r>
            </a:p>
          </p:txBody>
        </p:sp>
        <p:sp>
          <p:nvSpPr>
            <p:cNvPr id="8" name="Rectangle 12"/>
            <p:cNvSpPr>
              <a:spLocks noChangeArrowheads="1"/>
            </p:cNvSpPr>
            <p:nvPr/>
          </p:nvSpPr>
          <p:spPr bwMode="auto">
            <a:xfrm>
              <a:off x="2743" y="2921"/>
              <a:ext cx="295"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r>
                <a:rPr lang="en-US" altLang="en-US" sz="1300" i="1" dirty="0" err="1">
                  <a:latin typeface="Calibri" pitchFamily="34" charset="0"/>
                </a:rPr>
                <a:t>Ruppia</a:t>
              </a:r>
              <a:endParaRPr lang="en-US" altLang="en-US" sz="1300" i="1" dirty="0">
                <a:latin typeface="Calibri" pitchFamily="34" charset="0"/>
              </a:endParaRPr>
            </a:p>
          </p:txBody>
        </p:sp>
        <p:sp>
          <p:nvSpPr>
            <p:cNvPr id="9" name="Rectangle 13"/>
            <p:cNvSpPr>
              <a:spLocks noChangeArrowheads="1"/>
            </p:cNvSpPr>
            <p:nvPr/>
          </p:nvSpPr>
          <p:spPr bwMode="auto">
            <a:xfrm>
              <a:off x="3058" y="2921"/>
              <a:ext cx="1220"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r>
                <a:rPr lang="en-US" altLang="en-US" sz="1300" i="1" dirty="0">
                  <a:latin typeface="Calibri" pitchFamily="34" charset="0"/>
                </a:rPr>
                <a:t>sp., a type of brackish</a:t>
              </a:r>
              <a:r>
                <a:rPr lang="en-US" altLang="en-US" sz="1300" i="1" dirty="0">
                  <a:solidFill>
                    <a:srgbClr val="000000"/>
                  </a:solidFill>
                  <a:latin typeface="Calibri" pitchFamily="34" charset="0"/>
                </a:rPr>
                <a:t> </a:t>
              </a:r>
              <a:r>
                <a:rPr lang="en-US" altLang="en-US" sz="1300" i="1" dirty="0">
                  <a:latin typeface="Calibri" pitchFamily="34" charset="0"/>
                </a:rPr>
                <a:t>water</a:t>
              </a:r>
              <a:r>
                <a:rPr lang="en-US" altLang="en-US" sz="1300" i="1" dirty="0">
                  <a:solidFill>
                    <a:srgbClr val="000000"/>
                  </a:solidFill>
                  <a:latin typeface="Calibri" pitchFamily="34" charset="0"/>
                </a:rPr>
                <a:t> </a:t>
              </a:r>
              <a:endParaRPr lang="en-US" altLang="en-US" dirty="0"/>
            </a:p>
          </p:txBody>
        </p:sp>
        <p:sp>
          <p:nvSpPr>
            <p:cNvPr id="10" name="Rectangle 14"/>
            <p:cNvSpPr>
              <a:spLocks noChangeArrowheads="1"/>
            </p:cNvSpPr>
            <p:nvPr/>
          </p:nvSpPr>
          <p:spPr bwMode="auto">
            <a:xfrm>
              <a:off x="4260" y="2907"/>
              <a:ext cx="160"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r>
                <a:rPr lang="en-US" altLang="en-US" sz="1300" i="1" dirty="0" err="1">
                  <a:latin typeface="Calibri" pitchFamily="34" charset="0"/>
                </a:rPr>
                <a:t>SAV</a:t>
              </a:r>
              <a:endParaRPr lang="en-US" altLang="en-US" sz="1300" i="1" dirty="0">
                <a:latin typeface="Calibri" pitchFamily="34" charset="0"/>
              </a:endParaRPr>
            </a:p>
          </p:txBody>
        </p:sp>
      </p:grpSp>
      <p:sp>
        <p:nvSpPr>
          <p:cNvPr id="12" name="Title 11"/>
          <p:cNvSpPr>
            <a:spLocks noGrp="1"/>
          </p:cNvSpPr>
          <p:nvPr>
            <p:ph type="title"/>
          </p:nvPr>
        </p:nvSpPr>
        <p:spPr>
          <a:xfrm>
            <a:off x="1985237" y="362607"/>
            <a:ext cx="8305800" cy="2706283"/>
          </a:xfrm>
        </p:spPr>
        <p:txBody>
          <a:bodyPr>
            <a:noAutofit/>
          </a:bodyPr>
          <a:lstStyle/>
          <a:p>
            <a:r>
              <a:rPr lang="en-US" sz="2800" dirty="0"/>
              <a:t>Forms of Interest: Surface floating, Submersed Floating Autotrophs, Submersed Canopy Forming, and Benthic (mat forming) which may include some microalgae, macroalgae and </a:t>
            </a:r>
            <a:r>
              <a:rPr lang="en-US" sz="2800" dirty="0" err="1"/>
              <a:t>macrophytes</a:t>
            </a:r>
            <a:r>
              <a:rPr lang="en-US" sz="2800" dirty="0"/>
              <a:t> (attached but not root forming)</a:t>
            </a:r>
          </a:p>
        </p:txBody>
      </p:sp>
    </p:spTree>
    <p:extLst>
      <p:ext uri="{BB962C8B-B14F-4D97-AF65-F5344CB8AC3E}">
        <p14:creationId xmlns:p14="http://schemas.microsoft.com/office/powerpoint/2010/main" val="186284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Submersed Macroalgae</a:t>
            </a:r>
          </a:p>
        </p:txBody>
      </p:sp>
      <p:sp>
        <p:nvSpPr>
          <p:cNvPr id="4"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6398216" y="3277894"/>
            <a:ext cx="4029560" cy="1200329"/>
          </a:xfrm>
          <a:prstGeom prst="rect">
            <a:avLst/>
          </a:prstGeom>
          <a:noFill/>
        </p:spPr>
        <p:txBody>
          <a:bodyPr wrap="square" rtlCol="0">
            <a:spAutoFit/>
          </a:bodyPr>
          <a:lstStyle/>
          <a:p>
            <a:r>
              <a:rPr lang="en-US" dirty="0"/>
              <a:t>Example case for segment with canopy height intermediate within segment with macroalgal self shading only applied to Z</a:t>
            </a:r>
            <a:r>
              <a:rPr lang="en-US" baseline="-25000" dirty="0"/>
              <a:t>2,2</a:t>
            </a:r>
          </a:p>
        </p:txBody>
      </p:sp>
      <p:sp>
        <p:nvSpPr>
          <p:cNvPr id="8" name="TextBox 7"/>
          <p:cNvSpPr txBox="1"/>
          <p:nvPr/>
        </p:nvSpPr>
        <p:spPr>
          <a:xfrm>
            <a:off x="6483459" y="1952787"/>
            <a:ext cx="2162013" cy="646331"/>
          </a:xfrm>
          <a:prstGeom prst="rect">
            <a:avLst/>
          </a:prstGeom>
          <a:noFill/>
        </p:spPr>
        <p:txBody>
          <a:bodyPr wrap="square" rtlCol="0">
            <a:spAutoFit/>
          </a:bodyPr>
          <a:lstStyle/>
          <a:p>
            <a:r>
              <a:rPr lang="en-US" dirty="0"/>
              <a:t>Based on Specified canopy height</a:t>
            </a:r>
          </a:p>
        </p:txBody>
      </p:sp>
      <p:grpSp>
        <p:nvGrpSpPr>
          <p:cNvPr id="5" name="Group 4"/>
          <p:cNvGrpSpPr>
            <a:grpSpLocks noChangeAspect="1"/>
          </p:cNvGrpSpPr>
          <p:nvPr/>
        </p:nvGrpSpPr>
        <p:grpSpPr bwMode="auto">
          <a:xfrm>
            <a:off x="1881188" y="2185988"/>
            <a:ext cx="4408487" cy="3362325"/>
            <a:chOff x="1185" y="1377"/>
            <a:chExt cx="2777" cy="2118"/>
          </a:xfrm>
        </p:grpSpPr>
        <p:sp>
          <p:nvSpPr>
            <p:cNvPr id="7" name="AutoShape 3"/>
            <p:cNvSpPr>
              <a:spLocks noChangeAspect="1" noChangeArrowheads="1" noTextEdit="1"/>
            </p:cNvSpPr>
            <p:nvPr/>
          </p:nvSpPr>
          <p:spPr bwMode="auto">
            <a:xfrm>
              <a:off x="1185" y="1377"/>
              <a:ext cx="2777" cy="2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7373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5" y="1433"/>
              <a:ext cx="1679" cy="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6"/>
            <p:cNvSpPr>
              <a:spLocks noChangeShapeType="1"/>
            </p:cNvSpPr>
            <p:nvPr/>
          </p:nvSpPr>
          <p:spPr bwMode="auto">
            <a:xfrm>
              <a:off x="1185" y="2768"/>
              <a:ext cx="2755" cy="0"/>
            </a:xfrm>
            <a:prstGeom prst="line">
              <a:avLst/>
            </a:prstGeom>
            <a:noFill/>
            <a:ln w="26988" cap="flat">
              <a:solidFill>
                <a:srgbClr val="4A7EB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Line 7"/>
            <p:cNvSpPr>
              <a:spLocks noChangeShapeType="1"/>
            </p:cNvSpPr>
            <p:nvPr/>
          </p:nvSpPr>
          <p:spPr bwMode="auto">
            <a:xfrm>
              <a:off x="1185" y="2100"/>
              <a:ext cx="2755" cy="0"/>
            </a:xfrm>
            <a:prstGeom prst="line">
              <a:avLst/>
            </a:prstGeom>
            <a:noFill/>
            <a:ln w="26988" cap="flat">
              <a:solidFill>
                <a:srgbClr val="4A7EB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Line 8"/>
            <p:cNvSpPr>
              <a:spLocks noChangeShapeType="1"/>
            </p:cNvSpPr>
            <p:nvPr/>
          </p:nvSpPr>
          <p:spPr bwMode="auto">
            <a:xfrm>
              <a:off x="1185" y="3433"/>
              <a:ext cx="2755" cy="0"/>
            </a:xfrm>
            <a:prstGeom prst="line">
              <a:avLst/>
            </a:prstGeom>
            <a:noFill/>
            <a:ln w="26988" cap="flat">
              <a:solidFill>
                <a:srgbClr val="4A7EB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9"/>
            <p:cNvSpPr>
              <a:spLocks noEditPoints="1"/>
            </p:cNvSpPr>
            <p:nvPr/>
          </p:nvSpPr>
          <p:spPr bwMode="auto">
            <a:xfrm>
              <a:off x="1185" y="2314"/>
              <a:ext cx="2728" cy="18"/>
            </a:xfrm>
            <a:custGeom>
              <a:avLst/>
              <a:gdLst>
                <a:gd name="T0" fmla="*/ 66 w 2728"/>
                <a:gd name="T1" fmla="*/ 0 h 18"/>
                <a:gd name="T2" fmla="*/ 0 w 2728"/>
                <a:gd name="T3" fmla="*/ 18 h 18"/>
                <a:gd name="T4" fmla="*/ 116 w 2728"/>
                <a:gd name="T5" fmla="*/ 0 h 18"/>
                <a:gd name="T6" fmla="*/ 182 w 2728"/>
                <a:gd name="T7" fmla="*/ 18 h 18"/>
                <a:gd name="T8" fmla="*/ 116 w 2728"/>
                <a:gd name="T9" fmla="*/ 0 h 18"/>
                <a:gd name="T10" fmla="*/ 298 w 2728"/>
                <a:gd name="T11" fmla="*/ 0 h 18"/>
                <a:gd name="T12" fmla="*/ 231 w 2728"/>
                <a:gd name="T13" fmla="*/ 18 h 18"/>
                <a:gd name="T14" fmla="*/ 347 w 2728"/>
                <a:gd name="T15" fmla="*/ 0 h 18"/>
                <a:gd name="T16" fmla="*/ 413 w 2728"/>
                <a:gd name="T17" fmla="*/ 18 h 18"/>
                <a:gd name="T18" fmla="*/ 347 w 2728"/>
                <a:gd name="T19" fmla="*/ 0 h 18"/>
                <a:gd name="T20" fmla="*/ 529 w 2728"/>
                <a:gd name="T21" fmla="*/ 0 h 18"/>
                <a:gd name="T22" fmla="*/ 463 w 2728"/>
                <a:gd name="T23" fmla="*/ 18 h 18"/>
                <a:gd name="T24" fmla="*/ 579 w 2728"/>
                <a:gd name="T25" fmla="*/ 0 h 18"/>
                <a:gd name="T26" fmla="*/ 645 w 2728"/>
                <a:gd name="T27" fmla="*/ 18 h 18"/>
                <a:gd name="T28" fmla="*/ 579 w 2728"/>
                <a:gd name="T29" fmla="*/ 0 h 18"/>
                <a:gd name="T30" fmla="*/ 761 w 2728"/>
                <a:gd name="T31" fmla="*/ 0 h 18"/>
                <a:gd name="T32" fmla="*/ 694 w 2728"/>
                <a:gd name="T33" fmla="*/ 18 h 18"/>
                <a:gd name="T34" fmla="*/ 810 w 2728"/>
                <a:gd name="T35" fmla="*/ 0 h 18"/>
                <a:gd name="T36" fmla="*/ 876 w 2728"/>
                <a:gd name="T37" fmla="*/ 18 h 18"/>
                <a:gd name="T38" fmla="*/ 810 w 2728"/>
                <a:gd name="T39" fmla="*/ 0 h 18"/>
                <a:gd name="T40" fmla="*/ 992 w 2728"/>
                <a:gd name="T41" fmla="*/ 0 h 18"/>
                <a:gd name="T42" fmla="*/ 926 w 2728"/>
                <a:gd name="T43" fmla="*/ 18 h 18"/>
                <a:gd name="T44" fmla="*/ 1042 w 2728"/>
                <a:gd name="T45" fmla="*/ 0 h 18"/>
                <a:gd name="T46" fmla="*/ 1108 w 2728"/>
                <a:gd name="T47" fmla="*/ 18 h 18"/>
                <a:gd name="T48" fmla="*/ 1042 w 2728"/>
                <a:gd name="T49" fmla="*/ 0 h 18"/>
                <a:gd name="T50" fmla="*/ 1223 w 2728"/>
                <a:gd name="T51" fmla="*/ 0 h 18"/>
                <a:gd name="T52" fmla="*/ 1157 w 2728"/>
                <a:gd name="T53" fmla="*/ 18 h 18"/>
                <a:gd name="T54" fmla="*/ 1273 w 2728"/>
                <a:gd name="T55" fmla="*/ 0 h 18"/>
                <a:gd name="T56" fmla="*/ 1339 w 2728"/>
                <a:gd name="T57" fmla="*/ 18 h 18"/>
                <a:gd name="T58" fmla="*/ 1273 w 2728"/>
                <a:gd name="T59" fmla="*/ 0 h 18"/>
                <a:gd name="T60" fmla="*/ 1455 w 2728"/>
                <a:gd name="T61" fmla="*/ 0 h 18"/>
                <a:gd name="T62" fmla="*/ 1389 w 2728"/>
                <a:gd name="T63" fmla="*/ 18 h 18"/>
                <a:gd name="T64" fmla="*/ 1504 w 2728"/>
                <a:gd name="T65" fmla="*/ 0 h 18"/>
                <a:gd name="T66" fmla="*/ 1571 w 2728"/>
                <a:gd name="T67" fmla="*/ 18 h 18"/>
                <a:gd name="T68" fmla="*/ 1504 w 2728"/>
                <a:gd name="T69" fmla="*/ 0 h 18"/>
                <a:gd name="T70" fmla="*/ 1686 w 2728"/>
                <a:gd name="T71" fmla="*/ 0 h 18"/>
                <a:gd name="T72" fmla="*/ 1620 w 2728"/>
                <a:gd name="T73" fmla="*/ 18 h 18"/>
                <a:gd name="T74" fmla="*/ 1736 w 2728"/>
                <a:gd name="T75" fmla="*/ 0 h 18"/>
                <a:gd name="T76" fmla="*/ 1802 w 2728"/>
                <a:gd name="T77" fmla="*/ 18 h 18"/>
                <a:gd name="T78" fmla="*/ 1736 w 2728"/>
                <a:gd name="T79" fmla="*/ 0 h 18"/>
                <a:gd name="T80" fmla="*/ 1918 w 2728"/>
                <a:gd name="T81" fmla="*/ 0 h 18"/>
                <a:gd name="T82" fmla="*/ 1852 w 2728"/>
                <a:gd name="T83" fmla="*/ 18 h 18"/>
                <a:gd name="T84" fmla="*/ 1967 w 2728"/>
                <a:gd name="T85" fmla="*/ 0 h 18"/>
                <a:gd name="T86" fmla="*/ 2034 w 2728"/>
                <a:gd name="T87" fmla="*/ 18 h 18"/>
                <a:gd name="T88" fmla="*/ 1967 w 2728"/>
                <a:gd name="T89" fmla="*/ 0 h 18"/>
                <a:gd name="T90" fmla="*/ 2149 w 2728"/>
                <a:gd name="T91" fmla="*/ 0 h 18"/>
                <a:gd name="T92" fmla="*/ 2083 w 2728"/>
                <a:gd name="T93" fmla="*/ 18 h 18"/>
                <a:gd name="T94" fmla="*/ 2199 w 2728"/>
                <a:gd name="T95" fmla="*/ 0 h 18"/>
                <a:gd name="T96" fmla="*/ 2265 w 2728"/>
                <a:gd name="T97" fmla="*/ 18 h 18"/>
                <a:gd name="T98" fmla="*/ 2199 w 2728"/>
                <a:gd name="T99" fmla="*/ 0 h 18"/>
                <a:gd name="T100" fmla="*/ 2381 w 2728"/>
                <a:gd name="T101" fmla="*/ 0 h 18"/>
                <a:gd name="T102" fmla="*/ 2315 w 2728"/>
                <a:gd name="T103" fmla="*/ 18 h 18"/>
                <a:gd name="T104" fmla="*/ 2430 w 2728"/>
                <a:gd name="T105" fmla="*/ 0 h 18"/>
                <a:gd name="T106" fmla="*/ 2496 w 2728"/>
                <a:gd name="T107" fmla="*/ 18 h 18"/>
                <a:gd name="T108" fmla="*/ 2430 w 2728"/>
                <a:gd name="T109" fmla="*/ 0 h 18"/>
                <a:gd name="T110" fmla="*/ 2612 w 2728"/>
                <a:gd name="T111" fmla="*/ 0 h 18"/>
                <a:gd name="T112" fmla="*/ 2546 w 2728"/>
                <a:gd name="T113" fmla="*/ 18 h 18"/>
                <a:gd name="T114" fmla="*/ 2662 w 2728"/>
                <a:gd name="T115" fmla="*/ 0 h 18"/>
                <a:gd name="T116" fmla="*/ 2728 w 2728"/>
                <a:gd name="T117" fmla="*/ 18 h 18"/>
                <a:gd name="T118" fmla="*/ 2662 w 2728"/>
                <a:gd name="T1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28" h="18">
                  <a:moveTo>
                    <a:pt x="0" y="0"/>
                  </a:moveTo>
                  <a:lnTo>
                    <a:pt x="66" y="0"/>
                  </a:lnTo>
                  <a:lnTo>
                    <a:pt x="66" y="18"/>
                  </a:lnTo>
                  <a:lnTo>
                    <a:pt x="0" y="18"/>
                  </a:lnTo>
                  <a:lnTo>
                    <a:pt x="0" y="0"/>
                  </a:lnTo>
                  <a:close/>
                  <a:moveTo>
                    <a:pt x="116" y="0"/>
                  </a:moveTo>
                  <a:lnTo>
                    <a:pt x="182" y="0"/>
                  </a:lnTo>
                  <a:lnTo>
                    <a:pt x="182" y="18"/>
                  </a:lnTo>
                  <a:lnTo>
                    <a:pt x="116" y="18"/>
                  </a:lnTo>
                  <a:lnTo>
                    <a:pt x="116" y="0"/>
                  </a:lnTo>
                  <a:close/>
                  <a:moveTo>
                    <a:pt x="231" y="0"/>
                  </a:moveTo>
                  <a:lnTo>
                    <a:pt x="298" y="0"/>
                  </a:lnTo>
                  <a:lnTo>
                    <a:pt x="298" y="18"/>
                  </a:lnTo>
                  <a:lnTo>
                    <a:pt x="231" y="18"/>
                  </a:lnTo>
                  <a:lnTo>
                    <a:pt x="231" y="0"/>
                  </a:lnTo>
                  <a:close/>
                  <a:moveTo>
                    <a:pt x="347" y="0"/>
                  </a:moveTo>
                  <a:lnTo>
                    <a:pt x="413" y="0"/>
                  </a:lnTo>
                  <a:lnTo>
                    <a:pt x="413" y="18"/>
                  </a:lnTo>
                  <a:lnTo>
                    <a:pt x="347" y="18"/>
                  </a:lnTo>
                  <a:lnTo>
                    <a:pt x="347" y="0"/>
                  </a:lnTo>
                  <a:close/>
                  <a:moveTo>
                    <a:pt x="463" y="0"/>
                  </a:moveTo>
                  <a:lnTo>
                    <a:pt x="529" y="0"/>
                  </a:lnTo>
                  <a:lnTo>
                    <a:pt x="529" y="18"/>
                  </a:lnTo>
                  <a:lnTo>
                    <a:pt x="463" y="18"/>
                  </a:lnTo>
                  <a:lnTo>
                    <a:pt x="463" y="0"/>
                  </a:lnTo>
                  <a:close/>
                  <a:moveTo>
                    <a:pt x="579" y="0"/>
                  </a:moveTo>
                  <a:lnTo>
                    <a:pt x="645" y="0"/>
                  </a:lnTo>
                  <a:lnTo>
                    <a:pt x="645" y="18"/>
                  </a:lnTo>
                  <a:lnTo>
                    <a:pt x="579" y="18"/>
                  </a:lnTo>
                  <a:lnTo>
                    <a:pt x="579" y="0"/>
                  </a:lnTo>
                  <a:close/>
                  <a:moveTo>
                    <a:pt x="694" y="0"/>
                  </a:moveTo>
                  <a:lnTo>
                    <a:pt x="761" y="0"/>
                  </a:lnTo>
                  <a:lnTo>
                    <a:pt x="761" y="18"/>
                  </a:lnTo>
                  <a:lnTo>
                    <a:pt x="694" y="18"/>
                  </a:lnTo>
                  <a:lnTo>
                    <a:pt x="694" y="0"/>
                  </a:lnTo>
                  <a:close/>
                  <a:moveTo>
                    <a:pt x="810" y="0"/>
                  </a:moveTo>
                  <a:lnTo>
                    <a:pt x="876" y="0"/>
                  </a:lnTo>
                  <a:lnTo>
                    <a:pt x="876" y="18"/>
                  </a:lnTo>
                  <a:lnTo>
                    <a:pt x="810" y="18"/>
                  </a:lnTo>
                  <a:lnTo>
                    <a:pt x="810" y="0"/>
                  </a:lnTo>
                  <a:close/>
                  <a:moveTo>
                    <a:pt x="926" y="0"/>
                  </a:moveTo>
                  <a:lnTo>
                    <a:pt x="992" y="0"/>
                  </a:lnTo>
                  <a:lnTo>
                    <a:pt x="992" y="18"/>
                  </a:lnTo>
                  <a:lnTo>
                    <a:pt x="926" y="18"/>
                  </a:lnTo>
                  <a:lnTo>
                    <a:pt x="926" y="0"/>
                  </a:lnTo>
                  <a:close/>
                  <a:moveTo>
                    <a:pt x="1042" y="0"/>
                  </a:moveTo>
                  <a:lnTo>
                    <a:pt x="1108" y="0"/>
                  </a:lnTo>
                  <a:lnTo>
                    <a:pt x="1108" y="18"/>
                  </a:lnTo>
                  <a:lnTo>
                    <a:pt x="1042" y="18"/>
                  </a:lnTo>
                  <a:lnTo>
                    <a:pt x="1042" y="0"/>
                  </a:lnTo>
                  <a:close/>
                  <a:moveTo>
                    <a:pt x="1157" y="0"/>
                  </a:moveTo>
                  <a:lnTo>
                    <a:pt x="1223" y="0"/>
                  </a:lnTo>
                  <a:lnTo>
                    <a:pt x="1223" y="18"/>
                  </a:lnTo>
                  <a:lnTo>
                    <a:pt x="1157" y="18"/>
                  </a:lnTo>
                  <a:lnTo>
                    <a:pt x="1157" y="0"/>
                  </a:lnTo>
                  <a:close/>
                  <a:moveTo>
                    <a:pt x="1273" y="0"/>
                  </a:moveTo>
                  <a:lnTo>
                    <a:pt x="1339" y="0"/>
                  </a:lnTo>
                  <a:lnTo>
                    <a:pt x="1339" y="18"/>
                  </a:lnTo>
                  <a:lnTo>
                    <a:pt x="1273" y="18"/>
                  </a:lnTo>
                  <a:lnTo>
                    <a:pt x="1273" y="0"/>
                  </a:lnTo>
                  <a:close/>
                  <a:moveTo>
                    <a:pt x="1389" y="0"/>
                  </a:moveTo>
                  <a:lnTo>
                    <a:pt x="1455" y="0"/>
                  </a:lnTo>
                  <a:lnTo>
                    <a:pt x="1455" y="18"/>
                  </a:lnTo>
                  <a:lnTo>
                    <a:pt x="1389" y="18"/>
                  </a:lnTo>
                  <a:lnTo>
                    <a:pt x="1389" y="0"/>
                  </a:lnTo>
                  <a:close/>
                  <a:moveTo>
                    <a:pt x="1504" y="0"/>
                  </a:moveTo>
                  <a:lnTo>
                    <a:pt x="1571" y="0"/>
                  </a:lnTo>
                  <a:lnTo>
                    <a:pt x="1571" y="18"/>
                  </a:lnTo>
                  <a:lnTo>
                    <a:pt x="1504" y="18"/>
                  </a:lnTo>
                  <a:lnTo>
                    <a:pt x="1504" y="0"/>
                  </a:lnTo>
                  <a:close/>
                  <a:moveTo>
                    <a:pt x="1620" y="0"/>
                  </a:moveTo>
                  <a:lnTo>
                    <a:pt x="1686" y="0"/>
                  </a:lnTo>
                  <a:lnTo>
                    <a:pt x="1686" y="18"/>
                  </a:lnTo>
                  <a:lnTo>
                    <a:pt x="1620" y="18"/>
                  </a:lnTo>
                  <a:lnTo>
                    <a:pt x="1620" y="0"/>
                  </a:lnTo>
                  <a:close/>
                  <a:moveTo>
                    <a:pt x="1736" y="0"/>
                  </a:moveTo>
                  <a:lnTo>
                    <a:pt x="1802" y="0"/>
                  </a:lnTo>
                  <a:lnTo>
                    <a:pt x="1802" y="18"/>
                  </a:lnTo>
                  <a:lnTo>
                    <a:pt x="1736" y="18"/>
                  </a:lnTo>
                  <a:lnTo>
                    <a:pt x="1736" y="0"/>
                  </a:lnTo>
                  <a:close/>
                  <a:moveTo>
                    <a:pt x="1852" y="0"/>
                  </a:moveTo>
                  <a:lnTo>
                    <a:pt x="1918" y="0"/>
                  </a:lnTo>
                  <a:lnTo>
                    <a:pt x="1918" y="18"/>
                  </a:lnTo>
                  <a:lnTo>
                    <a:pt x="1852" y="18"/>
                  </a:lnTo>
                  <a:lnTo>
                    <a:pt x="1852" y="0"/>
                  </a:lnTo>
                  <a:close/>
                  <a:moveTo>
                    <a:pt x="1967" y="0"/>
                  </a:moveTo>
                  <a:lnTo>
                    <a:pt x="2034" y="0"/>
                  </a:lnTo>
                  <a:lnTo>
                    <a:pt x="2034" y="18"/>
                  </a:lnTo>
                  <a:lnTo>
                    <a:pt x="1967" y="18"/>
                  </a:lnTo>
                  <a:lnTo>
                    <a:pt x="1967" y="0"/>
                  </a:lnTo>
                  <a:close/>
                  <a:moveTo>
                    <a:pt x="2083" y="0"/>
                  </a:moveTo>
                  <a:lnTo>
                    <a:pt x="2149" y="0"/>
                  </a:lnTo>
                  <a:lnTo>
                    <a:pt x="2149" y="18"/>
                  </a:lnTo>
                  <a:lnTo>
                    <a:pt x="2083" y="18"/>
                  </a:lnTo>
                  <a:lnTo>
                    <a:pt x="2083" y="0"/>
                  </a:lnTo>
                  <a:close/>
                  <a:moveTo>
                    <a:pt x="2199" y="0"/>
                  </a:moveTo>
                  <a:lnTo>
                    <a:pt x="2265" y="0"/>
                  </a:lnTo>
                  <a:lnTo>
                    <a:pt x="2265" y="18"/>
                  </a:lnTo>
                  <a:lnTo>
                    <a:pt x="2199" y="18"/>
                  </a:lnTo>
                  <a:lnTo>
                    <a:pt x="2199" y="0"/>
                  </a:lnTo>
                  <a:close/>
                  <a:moveTo>
                    <a:pt x="2315" y="0"/>
                  </a:moveTo>
                  <a:lnTo>
                    <a:pt x="2381" y="0"/>
                  </a:lnTo>
                  <a:lnTo>
                    <a:pt x="2381" y="18"/>
                  </a:lnTo>
                  <a:lnTo>
                    <a:pt x="2315" y="18"/>
                  </a:lnTo>
                  <a:lnTo>
                    <a:pt x="2315" y="0"/>
                  </a:lnTo>
                  <a:close/>
                  <a:moveTo>
                    <a:pt x="2430" y="0"/>
                  </a:moveTo>
                  <a:lnTo>
                    <a:pt x="2496" y="0"/>
                  </a:lnTo>
                  <a:lnTo>
                    <a:pt x="2496" y="18"/>
                  </a:lnTo>
                  <a:lnTo>
                    <a:pt x="2430" y="18"/>
                  </a:lnTo>
                  <a:lnTo>
                    <a:pt x="2430" y="0"/>
                  </a:lnTo>
                  <a:close/>
                  <a:moveTo>
                    <a:pt x="2546" y="0"/>
                  </a:moveTo>
                  <a:lnTo>
                    <a:pt x="2612" y="0"/>
                  </a:lnTo>
                  <a:lnTo>
                    <a:pt x="2612" y="18"/>
                  </a:lnTo>
                  <a:lnTo>
                    <a:pt x="2546" y="18"/>
                  </a:lnTo>
                  <a:lnTo>
                    <a:pt x="2546" y="0"/>
                  </a:lnTo>
                  <a:close/>
                  <a:moveTo>
                    <a:pt x="2662" y="0"/>
                  </a:moveTo>
                  <a:lnTo>
                    <a:pt x="2728" y="0"/>
                  </a:lnTo>
                  <a:lnTo>
                    <a:pt x="2728" y="18"/>
                  </a:lnTo>
                  <a:lnTo>
                    <a:pt x="2662" y="18"/>
                  </a:lnTo>
                  <a:lnTo>
                    <a:pt x="2662" y="0"/>
                  </a:lnTo>
                  <a:close/>
                </a:path>
              </a:pathLst>
            </a:custGeom>
            <a:solidFill>
              <a:srgbClr val="4A7EBB"/>
            </a:solidFill>
            <a:ln w="0" cap="flat">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0"/>
            <p:cNvSpPr>
              <a:spLocks noEditPoints="1"/>
            </p:cNvSpPr>
            <p:nvPr/>
          </p:nvSpPr>
          <p:spPr bwMode="auto">
            <a:xfrm>
              <a:off x="3085" y="2323"/>
              <a:ext cx="58" cy="1110"/>
            </a:xfrm>
            <a:custGeom>
              <a:avLst/>
              <a:gdLst>
                <a:gd name="T0" fmla="*/ 564 w 929"/>
                <a:gd name="T1" fmla="*/ 198 h 15969"/>
                <a:gd name="T2" fmla="*/ 564 w 929"/>
                <a:gd name="T3" fmla="*/ 15770 h 15969"/>
                <a:gd name="T4" fmla="*/ 364 w 929"/>
                <a:gd name="T5" fmla="*/ 15770 h 15969"/>
                <a:gd name="T6" fmla="*/ 364 w 929"/>
                <a:gd name="T7" fmla="*/ 198 h 15969"/>
                <a:gd name="T8" fmla="*/ 564 w 929"/>
                <a:gd name="T9" fmla="*/ 198 h 15969"/>
                <a:gd name="T10" fmla="*/ 28 w 929"/>
                <a:gd name="T11" fmla="*/ 748 h 15969"/>
                <a:gd name="T12" fmla="*/ 464 w 929"/>
                <a:gd name="T13" fmla="*/ 0 h 15969"/>
                <a:gd name="T14" fmla="*/ 901 w 929"/>
                <a:gd name="T15" fmla="*/ 748 h 15969"/>
                <a:gd name="T16" fmla="*/ 865 w 929"/>
                <a:gd name="T17" fmla="*/ 885 h 15969"/>
                <a:gd name="T18" fmla="*/ 728 w 929"/>
                <a:gd name="T19" fmla="*/ 849 h 15969"/>
                <a:gd name="T20" fmla="*/ 378 w 929"/>
                <a:gd name="T21" fmla="*/ 249 h 15969"/>
                <a:gd name="T22" fmla="*/ 551 w 929"/>
                <a:gd name="T23" fmla="*/ 249 h 15969"/>
                <a:gd name="T24" fmla="*/ 201 w 929"/>
                <a:gd name="T25" fmla="*/ 849 h 15969"/>
                <a:gd name="T26" fmla="*/ 64 w 929"/>
                <a:gd name="T27" fmla="*/ 885 h 15969"/>
                <a:gd name="T28" fmla="*/ 28 w 929"/>
                <a:gd name="T29" fmla="*/ 748 h 15969"/>
                <a:gd name="T30" fmla="*/ 901 w 929"/>
                <a:gd name="T31" fmla="*/ 15221 h 15969"/>
                <a:gd name="T32" fmla="*/ 464 w 929"/>
                <a:gd name="T33" fmla="*/ 15969 h 15969"/>
                <a:gd name="T34" fmla="*/ 28 w 929"/>
                <a:gd name="T35" fmla="*/ 15221 h 15969"/>
                <a:gd name="T36" fmla="*/ 64 w 929"/>
                <a:gd name="T37" fmla="*/ 15084 h 15969"/>
                <a:gd name="T38" fmla="*/ 201 w 929"/>
                <a:gd name="T39" fmla="*/ 15120 h 15969"/>
                <a:gd name="T40" fmla="*/ 201 w 929"/>
                <a:gd name="T41" fmla="*/ 15120 h 15969"/>
                <a:gd name="T42" fmla="*/ 551 w 929"/>
                <a:gd name="T43" fmla="*/ 15720 h 15969"/>
                <a:gd name="T44" fmla="*/ 378 w 929"/>
                <a:gd name="T45" fmla="*/ 15720 h 15969"/>
                <a:gd name="T46" fmla="*/ 728 w 929"/>
                <a:gd name="T47" fmla="*/ 15120 h 15969"/>
                <a:gd name="T48" fmla="*/ 865 w 929"/>
                <a:gd name="T49" fmla="*/ 15084 h 15969"/>
                <a:gd name="T50" fmla="*/ 901 w 929"/>
                <a:gd name="T51" fmla="*/ 15221 h 15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29" h="15969">
                  <a:moveTo>
                    <a:pt x="564" y="198"/>
                  </a:moveTo>
                  <a:lnTo>
                    <a:pt x="564" y="15770"/>
                  </a:lnTo>
                  <a:lnTo>
                    <a:pt x="364" y="15770"/>
                  </a:lnTo>
                  <a:lnTo>
                    <a:pt x="364" y="198"/>
                  </a:lnTo>
                  <a:lnTo>
                    <a:pt x="564" y="198"/>
                  </a:lnTo>
                  <a:close/>
                  <a:moveTo>
                    <a:pt x="28" y="748"/>
                  </a:moveTo>
                  <a:lnTo>
                    <a:pt x="464" y="0"/>
                  </a:lnTo>
                  <a:lnTo>
                    <a:pt x="901" y="748"/>
                  </a:lnTo>
                  <a:cubicBezTo>
                    <a:pt x="929" y="796"/>
                    <a:pt x="913" y="857"/>
                    <a:pt x="865" y="885"/>
                  </a:cubicBezTo>
                  <a:cubicBezTo>
                    <a:pt x="817" y="913"/>
                    <a:pt x="756" y="897"/>
                    <a:pt x="728" y="849"/>
                  </a:cubicBezTo>
                  <a:lnTo>
                    <a:pt x="378" y="249"/>
                  </a:lnTo>
                  <a:lnTo>
                    <a:pt x="551" y="249"/>
                  </a:lnTo>
                  <a:lnTo>
                    <a:pt x="201" y="849"/>
                  </a:lnTo>
                  <a:cubicBezTo>
                    <a:pt x="173" y="897"/>
                    <a:pt x="112" y="913"/>
                    <a:pt x="64" y="885"/>
                  </a:cubicBezTo>
                  <a:cubicBezTo>
                    <a:pt x="16" y="857"/>
                    <a:pt x="0" y="796"/>
                    <a:pt x="28" y="748"/>
                  </a:cubicBezTo>
                  <a:close/>
                  <a:moveTo>
                    <a:pt x="901" y="15221"/>
                  </a:moveTo>
                  <a:lnTo>
                    <a:pt x="464" y="15969"/>
                  </a:lnTo>
                  <a:lnTo>
                    <a:pt x="28" y="15221"/>
                  </a:lnTo>
                  <a:cubicBezTo>
                    <a:pt x="0" y="15173"/>
                    <a:pt x="16" y="15112"/>
                    <a:pt x="64" y="15084"/>
                  </a:cubicBezTo>
                  <a:cubicBezTo>
                    <a:pt x="112" y="15056"/>
                    <a:pt x="173" y="15072"/>
                    <a:pt x="201" y="15120"/>
                  </a:cubicBezTo>
                  <a:lnTo>
                    <a:pt x="201" y="15120"/>
                  </a:lnTo>
                  <a:lnTo>
                    <a:pt x="551" y="15720"/>
                  </a:lnTo>
                  <a:lnTo>
                    <a:pt x="378" y="15720"/>
                  </a:lnTo>
                  <a:lnTo>
                    <a:pt x="728" y="15120"/>
                  </a:lnTo>
                  <a:cubicBezTo>
                    <a:pt x="756" y="15072"/>
                    <a:pt x="817" y="15056"/>
                    <a:pt x="865" y="15084"/>
                  </a:cubicBezTo>
                  <a:cubicBezTo>
                    <a:pt x="913" y="15112"/>
                    <a:pt x="929" y="15173"/>
                    <a:pt x="901" y="15221"/>
                  </a:cubicBezTo>
                  <a:close/>
                </a:path>
              </a:pathLst>
            </a:custGeom>
            <a:solidFill>
              <a:srgbClr val="4A7EBB"/>
            </a:solidFill>
            <a:ln w="0" cap="flat">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Rectangle 11"/>
            <p:cNvSpPr>
              <a:spLocks noChangeArrowheads="1"/>
            </p:cNvSpPr>
            <p:nvPr/>
          </p:nvSpPr>
          <p:spPr bwMode="auto">
            <a:xfrm>
              <a:off x="3160" y="2894"/>
              <a:ext cx="25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effectLst/>
                  <a:latin typeface="Calibri" panose="020F0502020204030204" pitchFamily="34" charset="0"/>
                </a:rPr>
                <a:t>canopy </a:t>
              </a:r>
              <a:endParaRPr kumimoji="0" lang="en-US" altLang="en-US" sz="1800" b="0" i="0" u="none" strike="noStrike" cap="none" normalizeH="0" baseline="0" dirty="0">
                <a:ln>
                  <a:noFill/>
                </a:ln>
                <a:effectLst/>
              </a:endParaRPr>
            </a:p>
          </p:txBody>
        </p:sp>
        <p:sp>
          <p:nvSpPr>
            <p:cNvPr id="15" name="Rectangle 12"/>
            <p:cNvSpPr>
              <a:spLocks noChangeArrowheads="1"/>
            </p:cNvSpPr>
            <p:nvPr/>
          </p:nvSpPr>
          <p:spPr bwMode="auto">
            <a:xfrm>
              <a:off x="3160" y="2994"/>
              <a:ext cx="20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effectLst/>
                  <a:latin typeface="Calibri" panose="020F0502020204030204" pitchFamily="34" charset="0"/>
                </a:rPr>
                <a:t>height</a:t>
              </a:r>
              <a:endParaRPr kumimoji="0" lang="en-US" altLang="en-US" sz="1800" b="0" i="0" u="none" strike="noStrike" cap="none" normalizeH="0" baseline="0" dirty="0">
                <a:ln>
                  <a:noFill/>
                </a:ln>
                <a:effectLst/>
              </a:endParaRPr>
            </a:p>
          </p:txBody>
        </p:sp>
        <p:sp>
          <p:nvSpPr>
            <p:cNvPr id="16" name="Rectangle 13"/>
            <p:cNvSpPr>
              <a:spLocks noChangeArrowheads="1"/>
            </p:cNvSpPr>
            <p:nvPr/>
          </p:nvSpPr>
          <p:spPr bwMode="auto">
            <a:xfrm>
              <a:off x="1936" y="1762"/>
              <a:ext cx="492" cy="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p:cNvSpPr>
              <a:spLocks noChangeArrowheads="1"/>
            </p:cNvSpPr>
            <p:nvPr/>
          </p:nvSpPr>
          <p:spPr bwMode="auto">
            <a:xfrm>
              <a:off x="1967" y="1778"/>
              <a:ext cx="38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Segment 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5"/>
            <p:cNvSpPr>
              <a:spLocks noChangeArrowheads="1"/>
            </p:cNvSpPr>
            <p:nvPr/>
          </p:nvSpPr>
          <p:spPr bwMode="auto">
            <a:xfrm>
              <a:off x="1936" y="2411"/>
              <a:ext cx="439" cy="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16"/>
            <p:cNvSpPr>
              <a:spLocks noChangeArrowheads="1"/>
            </p:cNvSpPr>
            <p:nvPr/>
          </p:nvSpPr>
          <p:spPr bwMode="auto">
            <a:xfrm>
              <a:off x="1967" y="2427"/>
              <a:ext cx="38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Calibri" panose="020F0502020204030204" pitchFamily="34" charset="0"/>
                </a:rPr>
                <a:t>Segment 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 name="Line 17"/>
            <p:cNvSpPr>
              <a:spLocks noChangeShapeType="1"/>
            </p:cNvSpPr>
            <p:nvPr/>
          </p:nvSpPr>
          <p:spPr bwMode="auto">
            <a:xfrm>
              <a:off x="1185" y="1439"/>
              <a:ext cx="2755" cy="0"/>
            </a:xfrm>
            <a:prstGeom prst="line">
              <a:avLst/>
            </a:prstGeom>
            <a:noFill/>
            <a:ln w="26988" cap="flat">
              <a:solidFill>
                <a:srgbClr val="4A7EB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8"/>
            <p:cNvSpPr>
              <a:spLocks noEditPoints="1"/>
            </p:cNvSpPr>
            <p:nvPr/>
          </p:nvSpPr>
          <p:spPr bwMode="auto">
            <a:xfrm>
              <a:off x="3085" y="1439"/>
              <a:ext cx="58" cy="884"/>
            </a:xfrm>
            <a:custGeom>
              <a:avLst/>
              <a:gdLst>
                <a:gd name="T0" fmla="*/ 564 w 929"/>
                <a:gd name="T1" fmla="*/ 198 h 12713"/>
                <a:gd name="T2" fmla="*/ 564 w 929"/>
                <a:gd name="T3" fmla="*/ 12514 h 12713"/>
                <a:gd name="T4" fmla="*/ 364 w 929"/>
                <a:gd name="T5" fmla="*/ 12514 h 12713"/>
                <a:gd name="T6" fmla="*/ 364 w 929"/>
                <a:gd name="T7" fmla="*/ 198 h 12713"/>
                <a:gd name="T8" fmla="*/ 564 w 929"/>
                <a:gd name="T9" fmla="*/ 198 h 12713"/>
                <a:gd name="T10" fmla="*/ 28 w 929"/>
                <a:gd name="T11" fmla="*/ 748 h 12713"/>
                <a:gd name="T12" fmla="*/ 464 w 929"/>
                <a:gd name="T13" fmla="*/ 0 h 12713"/>
                <a:gd name="T14" fmla="*/ 901 w 929"/>
                <a:gd name="T15" fmla="*/ 748 h 12713"/>
                <a:gd name="T16" fmla="*/ 865 w 929"/>
                <a:gd name="T17" fmla="*/ 885 h 12713"/>
                <a:gd name="T18" fmla="*/ 728 w 929"/>
                <a:gd name="T19" fmla="*/ 849 h 12713"/>
                <a:gd name="T20" fmla="*/ 378 w 929"/>
                <a:gd name="T21" fmla="*/ 249 h 12713"/>
                <a:gd name="T22" fmla="*/ 551 w 929"/>
                <a:gd name="T23" fmla="*/ 249 h 12713"/>
                <a:gd name="T24" fmla="*/ 201 w 929"/>
                <a:gd name="T25" fmla="*/ 849 h 12713"/>
                <a:gd name="T26" fmla="*/ 64 w 929"/>
                <a:gd name="T27" fmla="*/ 885 h 12713"/>
                <a:gd name="T28" fmla="*/ 28 w 929"/>
                <a:gd name="T29" fmla="*/ 748 h 12713"/>
                <a:gd name="T30" fmla="*/ 901 w 929"/>
                <a:gd name="T31" fmla="*/ 11965 h 12713"/>
                <a:gd name="T32" fmla="*/ 464 w 929"/>
                <a:gd name="T33" fmla="*/ 12713 h 12713"/>
                <a:gd name="T34" fmla="*/ 28 w 929"/>
                <a:gd name="T35" fmla="*/ 11965 h 12713"/>
                <a:gd name="T36" fmla="*/ 64 w 929"/>
                <a:gd name="T37" fmla="*/ 11828 h 12713"/>
                <a:gd name="T38" fmla="*/ 201 w 929"/>
                <a:gd name="T39" fmla="*/ 11864 h 12713"/>
                <a:gd name="T40" fmla="*/ 201 w 929"/>
                <a:gd name="T41" fmla="*/ 11864 h 12713"/>
                <a:gd name="T42" fmla="*/ 551 w 929"/>
                <a:gd name="T43" fmla="*/ 12464 h 12713"/>
                <a:gd name="T44" fmla="*/ 378 w 929"/>
                <a:gd name="T45" fmla="*/ 12464 h 12713"/>
                <a:gd name="T46" fmla="*/ 728 w 929"/>
                <a:gd name="T47" fmla="*/ 11864 h 12713"/>
                <a:gd name="T48" fmla="*/ 865 w 929"/>
                <a:gd name="T49" fmla="*/ 11828 h 12713"/>
                <a:gd name="T50" fmla="*/ 901 w 929"/>
                <a:gd name="T51" fmla="*/ 11965 h 12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29" h="12713">
                  <a:moveTo>
                    <a:pt x="564" y="198"/>
                  </a:moveTo>
                  <a:lnTo>
                    <a:pt x="564" y="12514"/>
                  </a:lnTo>
                  <a:lnTo>
                    <a:pt x="364" y="12514"/>
                  </a:lnTo>
                  <a:lnTo>
                    <a:pt x="364" y="198"/>
                  </a:lnTo>
                  <a:lnTo>
                    <a:pt x="564" y="198"/>
                  </a:lnTo>
                  <a:close/>
                  <a:moveTo>
                    <a:pt x="28" y="748"/>
                  </a:moveTo>
                  <a:lnTo>
                    <a:pt x="464" y="0"/>
                  </a:lnTo>
                  <a:lnTo>
                    <a:pt x="901" y="748"/>
                  </a:lnTo>
                  <a:cubicBezTo>
                    <a:pt x="929" y="796"/>
                    <a:pt x="913" y="857"/>
                    <a:pt x="865" y="885"/>
                  </a:cubicBezTo>
                  <a:cubicBezTo>
                    <a:pt x="817" y="913"/>
                    <a:pt x="756" y="897"/>
                    <a:pt x="728" y="849"/>
                  </a:cubicBezTo>
                  <a:lnTo>
                    <a:pt x="378" y="249"/>
                  </a:lnTo>
                  <a:lnTo>
                    <a:pt x="551" y="249"/>
                  </a:lnTo>
                  <a:lnTo>
                    <a:pt x="201" y="849"/>
                  </a:lnTo>
                  <a:cubicBezTo>
                    <a:pt x="173" y="897"/>
                    <a:pt x="112" y="913"/>
                    <a:pt x="64" y="885"/>
                  </a:cubicBezTo>
                  <a:cubicBezTo>
                    <a:pt x="16" y="857"/>
                    <a:pt x="0" y="796"/>
                    <a:pt x="28" y="748"/>
                  </a:cubicBezTo>
                  <a:close/>
                  <a:moveTo>
                    <a:pt x="901" y="11965"/>
                  </a:moveTo>
                  <a:lnTo>
                    <a:pt x="464" y="12713"/>
                  </a:lnTo>
                  <a:lnTo>
                    <a:pt x="28" y="11965"/>
                  </a:lnTo>
                  <a:cubicBezTo>
                    <a:pt x="0" y="11917"/>
                    <a:pt x="16" y="11856"/>
                    <a:pt x="64" y="11828"/>
                  </a:cubicBezTo>
                  <a:cubicBezTo>
                    <a:pt x="112" y="11800"/>
                    <a:pt x="173" y="11816"/>
                    <a:pt x="201" y="11864"/>
                  </a:cubicBezTo>
                  <a:lnTo>
                    <a:pt x="201" y="11864"/>
                  </a:lnTo>
                  <a:lnTo>
                    <a:pt x="551" y="12464"/>
                  </a:lnTo>
                  <a:lnTo>
                    <a:pt x="378" y="12464"/>
                  </a:lnTo>
                  <a:lnTo>
                    <a:pt x="728" y="11864"/>
                  </a:lnTo>
                  <a:cubicBezTo>
                    <a:pt x="756" y="11816"/>
                    <a:pt x="817" y="11800"/>
                    <a:pt x="865" y="11828"/>
                  </a:cubicBezTo>
                  <a:cubicBezTo>
                    <a:pt x="913" y="11856"/>
                    <a:pt x="929" y="11917"/>
                    <a:pt x="901" y="11965"/>
                  </a:cubicBezTo>
                  <a:close/>
                </a:path>
              </a:pathLst>
            </a:custGeom>
            <a:solidFill>
              <a:srgbClr val="4A7EBB"/>
            </a:solidFill>
            <a:ln w="0" cap="flat">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Rectangle 19"/>
            <p:cNvSpPr>
              <a:spLocks noChangeArrowheads="1"/>
            </p:cNvSpPr>
            <p:nvPr/>
          </p:nvSpPr>
          <p:spPr bwMode="auto">
            <a:xfrm>
              <a:off x="3169" y="1615"/>
              <a:ext cx="32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effectLst/>
                  <a:latin typeface="Calibri" panose="020F0502020204030204" pitchFamily="34" charset="0"/>
                </a:rPr>
                <a:t>depth to </a:t>
              </a:r>
              <a:endParaRPr kumimoji="0" lang="en-US" altLang="en-US" sz="1800" b="0" i="0" u="none" strike="noStrike" cap="none" normalizeH="0" baseline="0" dirty="0">
                <a:ln>
                  <a:noFill/>
                </a:ln>
                <a:effectLst/>
              </a:endParaRPr>
            </a:p>
          </p:txBody>
        </p:sp>
        <p:sp>
          <p:nvSpPr>
            <p:cNvPr id="23" name="Rectangle 20"/>
            <p:cNvSpPr>
              <a:spLocks noChangeArrowheads="1"/>
            </p:cNvSpPr>
            <p:nvPr/>
          </p:nvSpPr>
          <p:spPr bwMode="auto">
            <a:xfrm>
              <a:off x="3169" y="1715"/>
              <a:ext cx="28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effectLst/>
                  <a:latin typeface="Calibri" panose="020F0502020204030204" pitchFamily="34" charset="0"/>
                </a:rPr>
                <a:t>canopy </a:t>
              </a:r>
              <a:endParaRPr kumimoji="0" lang="en-US" altLang="en-US" sz="1800" b="0" i="0" u="none" strike="noStrike" cap="none" normalizeH="0" baseline="0" dirty="0">
                <a:ln>
                  <a:noFill/>
                </a:ln>
                <a:effectLst/>
              </a:endParaRPr>
            </a:p>
          </p:txBody>
        </p:sp>
        <p:sp>
          <p:nvSpPr>
            <p:cNvPr id="24" name="Rectangle 21"/>
            <p:cNvSpPr>
              <a:spLocks noChangeArrowheads="1"/>
            </p:cNvSpPr>
            <p:nvPr/>
          </p:nvSpPr>
          <p:spPr bwMode="auto">
            <a:xfrm>
              <a:off x="3169" y="1815"/>
              <a:ext cx="20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effectLst/>
                  <a:latin typeface="Calibri" panose="020F0502020204030204" pitchFamily="34" charset="0"/>
                </a:rPr>
                <a:t>height</a:t>
              </a:r>
              <a:endParaRPr kumimoji="0" lang="en-US" altLang="en-US" sz="1800" b="0" i="0" u="none" strike="noStrike" cap="none" normalizeH="0" baseline="0" dirty="0">
                <a:ln>
                  <a:noFill/>
                </a:ln>
                <a:effectLst/>
              </a:endParaRPr>
            </a:p>
          </p:txBody>
        </p:sp>
        <p:sp>
          <p:nvSpPr>
            <p:cNvPr id="25" name="Freeform 22"/>
            <p:cNvSpPr>
              <a:spLocks/>
            </p:cNvSpPr>
            <p:nvPr/>
          </p:nvSpPr>
          <p:spPr bwMode="auto">
            <a:xfrm>
              <a:off x="3515" y="2323"/>
              <a:ext cx="125" cy="445"/>
            </a:xfrm>
            <a:custGeom>
              <a:avLst/>
              <a:gdLst>
                <a:gd name="T0" fmla="*/ 0 w 1000"/>
                <a:gd name="T1" fmla="*/ 0 h 3200"/>
                <a:gd name="T2" fmla="*/ 500 w 1000"/>
                <a:gd name="T3" fmla="*/ 84 h 3200"/>
                <a:gd name="T4" fmla="*/ 500 w 1000"/>
                <a:gd name="T5" fmla="*/ 1517 h 3200"/>
                <a:gd name="T6" fmla="*/ 1000 w 1000"/>
                <a:gd name="T7" fmla="*/ 1600 h 3200"/>
                <a:gd name="T8" fmla="*/ 500 w 1000"/>
                <a:gd name="T9" fmla="*/ 1684 h 3200"/>
                <a:gd name="T10" fmla="*/ 500 w 1000"/>
                <a:gd name="T11" fmla="*/ 3117 h 3200"/>
                <a:gd name="T12" fmla="*/ 0 w 1000"/>
                <a:gd name="T13" fmla="*/ 3200 h 3200"/>
              </a:gdLst>
              <a:ahLst/>
              <a:cxnLst>
                <a:cxn ang="0">
                  <a:pos x="T0" y="T1"/>
                </a:cxn>
                <a:cxn ang="0">
                  <a:pos x="T2" y="T3"/>
                </a:cxn>
                <a:cxn ang="0">
                  <a:pos x="T4" y="T5"/>
                </a:cxn>
                <a:cxn ang="0">
                  <a:pos x="T6" y="T7"/>
                </a:cxn>
                <a:cxn ang="0">
                  <a:pos x="T8" y="T9"/>
                </a:cxn>
                <a:cxn ang="0">
                  <a:pos x="T10" y="T11"/>
                </a:cxn>
                <a:cxn ang="0">
                  <a:pos x="T12" y="T13"/>
                </a:cxn>
              </a:cxnLst>
              <a:rect l="0" t="0" r="r" b="b"/>
              <a:pathLst>
                <a:path w="1000" h="3200">
                  <a:moveTo>
                    <a:pt x="0" y="0"/>
                  </a:moveTo>
                  <a:cubicBezTo>
                    <a:pt x="277" y="0"/>
                    <a:pt x="500" y="38"/>
                    <a:pt x="500" y="84"/>
                  </a:cubicBezTo>
                  <a:lnTo>
                    <a:pt x="500" y="1517"/>
                  </a:lnTo>
                  <a:cubicBezTo>
                    <a:pt x="500" y="1563"/>
                    <a:pt x="724" y="1600"/>
                    <a:pt x="1000" y="1600"/>
                  </a:cubicBezTo>
                  <a:cubicBezTo>
                    <a:pt x="724" y="1600"/>
                    <a:pt x="500" y="1638"/>
                    <a:pt x="500" y="1684"/>
                  </a:cubicBezTo>
                  <a:lnTo>
                    <a:pt x="500" y="3117"/>
                  </a:lnTo>
                  <a:cubicBezTo>
                    <a:pt x="500" y="3163"/>
                    <a:pt x="277" y="3200"/>
                    <a:pt x="0" y="3200"/>
                  </a:cubicBezTo>
                </a:path>
              </a:pathLst>
            </a:custGeom>
            <a:noFill/>
            <a:ln w="20638" cap="flat">
              <a:solidFill>
                <a:srgbClr val="4A7EB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23"/>
            <p:cNvSpPr>
              <a:spLocks/>
            </p:cNvSpPr>
            <p:nvPr/>
          </p:nvSpPr>
          <p:spPr bwMode="auto">
            <a:xfrm>
              <a:off x="3540" y="2776"/>
              <a:ext cx="125" cy="657"/>
            </a:xfrm>
            <a:custGeom>
              <a:avLst/>
              <a:gdLst>
                <a:gd name="T0" fmla="*/ 0 w 1000"/>
                <a:gd name="T1" fmla="*/ 0 h 4728"/>
                <a:gd name="T2" fmla="*/ 500 w 1000"/>
                <a:gd name="T3" fmla="*/ 84 h 4728"/>
                <a:gd name="T4" fmla="*/ 500 w 1000"/>
                <a:gd name="T5" fmla="*/ 2281 h 4728"/>
                <a:gd name="T6" fmla="*/ 1000 w 1000"/>
                <a:gd name="T7" fmla="*/ 2364 h 4728"/>
                <a:gd name="T8" fmla="*/ 500 w 1000"/>
                <a:gd name="T9" fmla="*/ 2448 h 4728"/>
                <a:gd name="T10" fmla="*/ 500 w 1000"/>
                <a:gd name="T11" fmla="*/ 4645 h 4728"/>
                <a:gd name="T12" fmla="*/ 0 w 1000"/>
                <a:gd name="T13" fmla="*/ 4728 h 4728"/>
              </a:gdLst>
              <a:ahLst/>
              <a:cxnLst>
                <a:cxn ang="0">
                  <a:pos x="T0" y="T1"/>
                </a:cxn>
                <a:cxn ang="0">
                  <a:pos x="T2" y="T3"/>
                </a:cxn>
                <a:cxn ang="0">
                  <a:pos x="T4" y="T5"/>
                </a:cxn>
                <a:cxn ang="0">
                  <a:pos x="T6" y="T7"/>
                </a:cxn>
                <a:cxn ang="0">
                  <a:pos x="T8" y="T9"/>
                </a:cxn>
                <a:cxn ang="0">
                  <a:pos x="T10" y="T11"/>
                </a:cxn>
                <a:cxn ang="0">
                  <a:pos x="T12" y="T13"/>
                </a:cxn>
              </a:cxnLst>
              <a:rect l="0" t="0" r="r" b="b"/>
              <a:pathLst>
                <a:path w="1000" h="4728">
                  <a:moveTo>
                    <a:pt x="0" y="0"/>
                  </a:moveTo>
                  <a:cubicBezTo>
                    <a:pt x="277" y="0"/>
                    <a:pt x="500" y="38"/>
                    <a:pt x="500" y="84"/>
                  </a:cubicBezTo>
                  <a:lnTo>
                    <a:pt x="500" y="2281"/>
                  </a:lnTo>
                  <a:cubicBezTo>
                    <a:pt x="500" y="2327"/>
                    <a:pt x="724" y="2364"/>
                    <a:pt x="1000" y="2364"/>
                  </a:cubicBezTo>
                  <a:cubicBezTo>
                    <a:pt x="724" y="2364"/>
                    <a:pt x="500" y="2402"/>
                    <a:pt x="500" y="2448"/>
                  </a:cubicBezTo>
                  <a:lnTo>
                    <a:pt x="500" y="4645"/>
                  </a:lnTo>
                  <a:cubicBezTo>
                    <a:pt x="500" y="4691"/>
                    <a:pt x="277" y="4728"/>
                    <a:pt x="0" y="4728"/>
                  </a:cubicBezTo>
                </a:path>
              </a:pathLst>
            </a:custGeom>
            <a:noFill/>
            <a:ln w="20638" cap="flat">
              <a:solidFill>
                <a:srgbClr val="4A7EB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p:cNvSpPr>
              <a:spLocks noChangeArrowheads="1"/>
            </p:cNvSpPr>
            <p:nvPr/>
          </p:nvSpPr>
          <p:spPr bwMode="auto">
            <a:xfrm>
              <a:off x="1936" y="3037"/>
              <a:ext cx="401" cy="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5"/>
            <p:cNvSpPr>
              <a:spLocks noChangeArrowheads="1"/>
            </p:cNvSpPr>
            <p:nvPr/>
          </p:nvSpPr>
          <p:spPr bwMode="auto">
            <a:xfrm>
              <a:off x="1967" y="3053"/>
              <a:ext cx="38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Segment 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Rectangle 26"/>
            <p:cNvSpPr>
              <a:spLocks noChangeArrowheads="1"/>
            </p:cNvSpPr>
            <p:nvPr/>
          </p:nvSpPr>
          <p:spPr bwMode="auto">
            <a:xfrm>
              <a:off x="3734" y="3053"/>
              <a:ext cx="3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effectLst/>
                  <a:latin typeface="Calibri" panose="020F0502020204030204" pitchFamily="34" charset="0"/>
                </a:rPr>
                <a:t>Z</a:t>
              </a:r>
              <a:endParaRPr kumimoji="0" lang="en-US" altLang="en-US" sz="1800" b="0" i="0" u="none" strike="noStrike" cap="none" normalizeH="0" baseline="0" dirty="0">
                <a:ln>
                  <a:noFill/>
                </a:ln>
                <a:effectLst/>
              </a:endParaRPr>
            </a:p>
          </p:txBody>
        </p:sp>
        <p:sp>
          <p:nvSpPr>
            <p:cNvPr id="30" name="Rectangle 27"/>
            <p:cNvSpPr>
              <a:spLocks noChangeArrowheads="1"/>
            </p:cNvSpPr>
            <p:nvPr/>
          </p:nvSpPr>
          <p:spPr bwMode="auto">
            <a:xfrm>
              <a:off x="3769" y="3099"/>
              <a:ext cx="2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effectLst/>
                  <a:latin typeface="Calibri" panose="020F0502020204030204" pitchFamily="34" charset="0"/>
                </a:rPr>
                <a:t>3</a:t>
              </a:r>
              <a:endParaRPr kumimoji="0" lang="en-US" altLang="en-US" sz="1800" b="0" i="0" u="none" strike="noStrike" cap="none" normalizeH="0" baseline="0" dirty="0">
                <a:ln>
                  <a:noFill/>
                </a:ln>
                <a:effectLst/>
              </a:endParaRPr>
            </a:p>
          </p:txBody>
        </p:sp>
        <p:sp>
          <p:nvSpPr>
            <p:cNvPr id="31" name="Freeform 28"/>
            <p:cNvSpPr>
              <a:spLocks/>
            </p:cNvSpPr>
            <p:nvPr/>
          </p:nvSpPr>
          <p:spPr bwMode="auto">
            <a:xfrm>
              <a:off x="3640" y="2106"/>
              <a:ext cx="107" cy="217"/>
            </a:xfrm>
            <a:custGeom>
              <a:avLst/>
              <a:gdLst>
                <a:gd name="T0" fmla="*/ 0 w 852"/>
                <a:gd name="T1" fmla="*/ 0 h 1560"/>
                <a:gd name="T2" fmla="*/ 426 w 852"/>
                <a:gd name="T3" fmla="*/ 71 h 1560"/>
                <a:gd name="T4" fmla="*/ 426 w 852"/>
                <a:gd name="T5" fmla="*/ 709 h 1560"/>
                <a:gd name="T6" fmla="*/ 852 w 852"/>
                <a:gd name="T7" fmla="*/ 780 h 1560"/>
                <a:gd name="T8" fmla="*/ 426 w 852"/>
                <a:gd name="T9" fmla="*/ 851 h 1560"/>
                <a:gd name="T10" fmla="*/ 426 w 852"/>
                <a:gd name="T11" fmla="*/ 1489 h 1560"/>
                <a:gd name="T12" fmla="*/ 0 w 852"/>
                <a:gd name="T13" fmla="*/ 1560 h 1560"/>
              </a:gdLst>
              <a:ahLst/>
              <a:cxnLst>
                <a:cxn ang="0">
                  <a:pos x="T0" y="T1"/>
                </a:cxn>
                <a:cxn ang="0">
                  <a:pos x="T2" y="T3"/>
                </a:cxn>
                <a:cxn ang="0">
                  <a:pos x="T4" y="T5"/>
                </a:cxn>
                <a:cxn ang="0">
                  <a:pos x="T6" y="T7"/>
                </a:cxn>
                <a:cxn ang="0">
                  <a:pos x="T8" y="T9"/>
                </a:cxn>
                <a:cxn ang="0">
                  <a:pos x="T10" y="T11"/>
                </a:cxn>
                <a:cxn ang="0">
                  <a:pos x="T12" y="T13"/>
                </a:cxn>
              </a:cxnLst>
              <a:rect l="0" t="0" r="r" b="b"/>
              <a:pathLst>
                <a:path w="852" h="1560">
                  <a:moveTo>
                    <a:pt x="0" y="0"/>
                  </a:moveTo>
                  <a:cubicBezTo>
                    <a:pt x="236" y="0"/>
                    <a:pt x="426" y="32"/>
                    <a:pt x="426" y="71"/>
                  </a:cubicBezTo>
                  <a:lnTo>
                    <a:pt x="426" y="709"/>
                  </a:lnTo>
                  <a:cubicBezTo>
                    <a:pt x="426" y="749"/>
                    <a:pt x="617" y="780"/>
                    <a:pt x="852" y="780"/>
                  </a:cubicBezTo>
                  <a:cubicBezTo>
                    <a:pt x="617" y="780"/>
                    <a:pt x="426" y="812"/>
                    <a:pt x="426" y="851"/>
                  </a:cubicBezTo>
                  <a:lnTo>
                    <a:pt x="426" y="1489"/>
                  </a:lnTo>
                  <a:cubicBezTo>
                    <a:pt x="426" y="1529"/>
                    <a:pt x="236" y="1560"/>
                    <a:pt x="0" y="1560"/>
                  </a:cubicBezTo>
                </a:path>
              </a:pathLst>
            </a:custGeom>
            <a:noFill/>
            <a:ln w="20638" cap="flat">
              <a:solidFill>
                <a:srgbClr val="4A7EB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728" name="Rectangle 29"/>
            <p:cNvSpPr>
              <a:spLocks noChangeArrowheads="1"/>
            </p:cNvSpPr>
            <p:nvPr/>
          </p:nvSpPr>
          <p:spPr bwMode="auto">
            <a:xfrm>
              <a:off x="3790" y="2171"/>
              <a:ext cx="3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effectLst/>
                  <a:latin typeface="Calibri" panose="020F0502020204030204" pitchFamily="34" charset="0"/>
                </a:rPr>
                <a:t>Z</a:t>
              </a:r>
              <a:endParaRPr kumimoji="0" lang="en-US" altLang="en-US" sz="1800" b="0" i="0" u="none" strike="noStrike" cap="none" normalizeH="0" baseline="0" dirty="0">
                <a:ln>
                  <a:noFill/>
                </a:ln>
                <a:effectLst/>
              </a:endParaRPr>
            </a:p>
          </p:txBody>
        </p:sp>
        <p:sp>
          <p:nvSpPr>
            <p:cNvPr id="73729" name="Rectangle 30"/>
            <p:cNvSpPr>
              <a:spLocks noChangeArrowheads="1"/>
            </p:cNvSpPr>
            <p:nvPr/>
          </p:nvSpPr>
          <p:spPr bwMode="auto">
            <a:xfrm>
              <a:off x="3825" y="2219"/>
              <a:ext cx="7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effectLst/>
                  <a:latin typeface="Calibri" panose="020F0502020204030204" pitchFamily="34" charset="0"/>
                </a:rPr>
                <a:t>2,1</a:t>
              </a:r>
              <a:endParaRPr kumimoji="0" lang="en-US" altLang="en-US" sz="1800" b="0" i="0" u="none" strike="noStrike" cap="none" normalizeH="0" baseline="0" dirty="0">
                <a:ln>
                  <a:noFill/>
                </a:ln>
                <a:effectLst/>
              </a:endParaRPr>
            </a:p>
          </p:txBody>
        </p:sp>
        <p:sp>
          <p:nvSpPr>
            <p:cNvPr id="73730" name="Rectangle 31"/>
            <p:cNvSpPr>
              <a:spLocks noChangeArrowheads="1"/>
            </p:cNvSpPr>
            <p:nvPr/>
          </p:nvSpPr>
          <p:spPr bwMode="auto">
            <a:xfrm>
              <a:off x="3695" y="2533"/>
              <a:ext cx="4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effectLst/>
                  <a:latin typeface="Calibri" panose="020F0502020204030204" pitchFamily="34" charset="0"/>
                </a:rPr>
                <a:t>Z</a:t>
              </a:r>
              <a:endParaRPr kumimoji="0" lang="en-US" altLang="en-US" sz="1800" b="0" i="0" u="none" strike="noStrike" cap="none" normalizeH="0" baseline="0" dirty="0">
                <a:ln>
                  <a:noFill/>
                </a:ln>
                <a:effectLst/>
              </a:endParaRPr>
            </a:p>
          </p:txBody>
        </p:sp>
        <p:sp>
          <p:nvSpPr>
            <p:cNvPr id="73731" name="Rectangle 32"/>
            <p:cNvSpPr>
              <a:spLocks noChangeArrowheads="1"/>
            </p:cNvSpPr>
            <p:nvPr/>
          </p:nvSpPr>
          <p:spPr bwMode="auto">
            <a:xfrm>
              <a:off x="3730" y="2580"/>
              <a:ext cx="7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effectLst/>
                  <a:latin typeface="Calibri" panose="020F0502020204030204" pitchFamily="34" charset="0"/>
                </a:rPr>
                <a:t>2,2</a:t>
              </a:r>
              <a:endParaRPr kumimoji="0" lang="en-US" altLang="en-US" sz="1800" b="0" i="0" u="none" strike="noStrike" cap="none" normalizeH="0" baseline="0" dirty="0">
                <a:ln>
                  <a:noFill/>
                </a:ln>
                <a:effectLst/>
              </a:endParaRPr>
            </a:p>
          </p:txBody>
        </p:sp>
        <p:sp>
          <p:nvSpPr>
            <p:cNvPr id="73732" name="Freeform 33"/>
            <p:cNvSpPr>
              <a:spLocks/>
            </p:cNvSpPr>
            <p:nvPr/>
          </p:nvSpPr>
          <p:spPr bwMode="auto">
            <a:xfrm>
              <a:off x="3577" y="1439"/>
              <a:ext cx="116" cy="648"/>
            </a:xfrm>
            <a:custGeom>
              <a:avLst/>
              <a:gdLst>
                <a:gd name="T0" fmla="*/ 0 w 928"/>
                <a:gd name="T1" fmla="*/ 0 h 4660"/>
                <a:gd name="T2" fmla="*/ 464 w 928"/>
                <a:gd name="T3" fmla="*/ 78 h 4660"/>
                <a:gd name="T4" fmla="*/ 464 w 928"/>
                <a:gd name="T5" fmla="*/ 2253 h 4660"/>
                <a:gd name="T6" fmla="*/ 928 w 928"/>
                <a:gd name="T7" fmla="*/ 2330 h 4660"/>
                <a:gd name="T8" fmla="*/ 464 w 928"/>
                <a:gd name="T9" fmla="*/ 2408 h 4660"/>
                <a:gd name="T10" fmla="*/ 464 w 928"/>
                <a:gd name="T11" fmla="*/ 4583 h 4660"/>
                <a:gd name="T12" fmla="*/ 0 w 928"/>
                <a:gd name="T13" fmla="*/ 4660 h 4660"/>
              </a:gdLst>
              <a:ahLst/>
              <a:cxnLst>
                <a:cxn ang="0">
                  <a:pos x="T0" y="T1"/>
                </a:cxn>
                <a:cxn ang="0">
                  <a:pos x="T2" y="T3"/>
                </a:cxn>
                <a:cxn ang="0">
                  <a:pos x="T4" y="T5"/>
                </a:cxn>
                <a:cxn ang="0">
                  <a:pos x="T6" y="T7"/>
                </a:cxn>
                <a:cxn ang="0">
                  <a:pos x="T8" y="T9"/>
                </a:cxn>
                <a:cxn ang="0">
                  <a:pos x="T10" y="T11"/>
                </a:cxn>
                <a:cxn ang="0">
                  <a:pos x="T12" y="T13"/>
                </a:cxn>
              </a:cxnLst>
              <a:rect l="0" t="0" r="r" b="b"/>
              <a:pathLst>
                <a:path w="928" h="4660">
                  <a:moveTo>
                    <a:pt x="0" y="0"/>
                  </a:moveTo>
                  <a:cubicBezTo>
                    <a:pt x="257" y="0"/>
                    <a:pt x="464" y="35"/>
                    <a:pt x="464" y="78"/>
                  </a:cubicBezTo>
                  <a:lnTo>
                    <a:pt x="464" y="2253"/>
                  </a:lnTo>
                  <a:cubicBezTo>
                    <a:pt x="464" y="2296"/>
                    <a:pt x="672" y="2330"/>
                    <a:pt x="928" y="2330"/>
                  </a:cubicBezTo>
                  <a:cubicBezTo>
                    <a:pt x="672" y="2330"/>
                    <a:pt x="464" y="2365"/>
                    <a:pt x="464" y="2408"/>
                  </a:cubicBezTo>
                  <a:lnTo>
                    <a:pt x="464" y="4583"/>
                  </a:lnTo>
                  <a:cubicBezTo>
                    <a:pt x="464" y="4626"/>
                    <a:pt x="257" y="4660"/>
                    <a:pt x="0" y="4660"/>
                  </a:cubicBezTo>
                </a:path>
              </a:pathLst>
            </a:custGeom>
            <a:noFill/>
            <a:ln w="20638" cap="flat">
              <a:solidFill>
                <a:srgbClr val="4A7EB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734" name="Rectangle 34"/>
            <p:cNvSpPr>
              <a:spLocks noChangeArrowheads="1"/>
            </p:cNvSpPr>
            <p:nvPr/>
          </p:nvSpPr>
          <p:spPr bwMode="auto">
            <a:xfrm>
              <a:off x="3742" y="1716"/>
              <a:ext cx="4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effectLst/>
                  <a:latin typeface="Calibri" panose="020F0502020204030204" pitchFamily="34" charset="0"/>
                </a:rPr>
                <a:t>Z</a:t>
              </a:r>
              <a:endParaRPr kumimoji="0" lang="en-US" altLang="en-US" sz="1800" b="0" i="0" u="none" strike="noStrike" cap="none" normalizeH="0" baseline="0" dirty="0">
                <a:ln>
                  <a:noFill/>
                </a:ln>
                <a:effectLst/>
              </a:endParaRPr>
            </a:p>
          </p:txBody>
        </p:sp>
        <p:sp>
          <p:nvSpPr>
            <p:cNvPr id="73735" name="Rectangle 35"/>
            <p:cNvSpPr>
              <a:spLocks noChangeArrowheads="1"/>
            </p:cNvSpPr>
            <p:nvPr/>
          </p:nvSpPr>
          <p:spPr bwMode="auto">
            <a:xfrm>
              <a:off x="3777" y="1763"/>
              <a:ext cx="2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effectLst/>
                  <a:latin typeface="Calibri" panose="020F0502020204030204" pitchFamily="34" charset="0"/>
                </a:rPr>
                <a:t>1</a:t>
              </a:r>
              <a:endParaRPr kumimoji="0" lang="en-US" altLang="en-US" sz="1800" b="0" i="0" u="none" strike="noStrike" cap="none" normalizeH="0" baseline="0" dirty="0">
                <a:ln>
                  <a:noFill/>
                </a:ln>
                <a:effectLst/>
              </a:endParaRPr>
            </a:p>
          </p:txBody>
        </p:sp>
      </p:grpSp>
    </p:spTree>
    <p:extLst>
      <p:ext uri="{BB962C8B-B14F-4D97-AF65-F5344CB8AC3E}">
        <p14:creationId xmlns:p14="http://schemas.microsoft.com/office/powerpoint/2010/main" val="4045902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4"/>
          <p:cNvSpPr>
            <a:spLocks noGrp="1" noChangeArrowheads="1"/>
          </p:cNvSpPr>
          <p:nvPr>
            <p:ph type="title"/>
          </p:nvPr>
        </p:nvSpPr>
        <p:spPr>
          <a:xfrm>
            <a:off x="1524000" y="677095"/>
            <a:ext cx="9144000" cy="1325562"/>
          </a:xfrm>
        </p:spPr>
        <p:txBody>
          <a:bodyPr anchor="ctr">
            <a:noAutofit/>
          </a:bodyPr>
          <a:lstStyle/>
          <a:p>
            <a:pPr algn="ctr"/>
            <a:r>
              <a:rPr lang="en-US" sz="4800" dirty="0">
                <a:ea typeface="ＭＳ Ｐゴシック" pitchFamily="26" charset="-128"/>
                <a:cs typeface="ＭＳ Ｐゴシック" pitchFamily="26" charset="-128"/>
              </a:rPr>
              <a:t>Nutrient Limitation of </a:t>
            </a:r>
            <a:br>
              <a:rPr lang="en-US" sz="4800" dirty="0">
                <a:ea typeface="ＭＳ Ｐゴシック" pitchFamily="26" charset="-128"/>
                <a:cs typeface="ＭＳ Ｐゴシック" pitchFamily="26" charset="-128"/>
              </a:rPr>
            </a:br>
            <a:r>
              <a:rPr lang="en-US" sz="4800" dirty="0">
                <a:ea typeface="ＭＳ Ｐゴシック" pitchFamily="26" charset="-128"/>
                <a:cs typeface="ＭＳ Ｐゴシック" pitchFamily="26" charset="-128"/>
              </a:rPr>
              <a:t>Macro Algal Growth</a:t>
            </a:r>
          </a:p>
        </p:txBody>
      </p:sp>
      <p:graphicFrame>
        <p:nvGraphicFramePr>
          <p:cNvPr id="12" name="Group 4"/>
          <p:cNvGraphicFramePr>
            <a:graphicFrameLocks/>
          </p:cNvGraphicFramePr>
          <p:nvPr>
            <p:extLst>
              <p:ext uri="{D42A27DB-BD31-4B8C-83A1-F6EECF244321}">
                <p14:modId xmlns:p14="http://schemas.microsoft.com/office/powerpoint/2010/main" val="1906632372"/>
              </p:ext>
            </p:extLst>
          </p:nvPr>
        </p:nvGraphicFramePr>
        <p:xfrm>
          <a:off x="1882423" y="4670601"/>
          <a:ext cx="8650110" cy="1226440"/>
        </p:xfrm>
        <a:graphic>
          <a:graphicData uri="http://schemas.openxmlformats.org/drawingml/2006/table">
            <a:tbl>
              <a:tblPr/>
              <a:tblGrid>
                <a:gridCol w="1015999">
                  <a:extLst>
                    <a:ext uri="{9D8B030D-6E8A-4147-A177-3AD203B41FA5}">
                      <a16:colId xmlns:a16="http://schemas.microsoft.com/office/drawing/2014/main" val="20000"/>
                    </a:ext>
                  </a:extLst>
                </a:gridCol>
                <a:gridCol w="7634111">
                  <a:extLst>
                    <a:ext uri="{9D8B030D-6E8A-4147-A177-3AD203B41FA5}">
                      <a16:colId xmlns:a16="http://schemas.microsoft.com/office/drawing/2014/main" val="20001"/>
                    </a:ext>
                  </a:extLst>
                </a:gridCol>
              </a:tblGrid>
              <a:tr h="415100">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Where, for macro algae in segment i:</a:t>
                      </a:r>
                    </a:p>
                  </a:txBody>
                  <a:tcPr horzOverflow="overflow">
                    <a:lnL cap="flat">
                      <a:noFill/>
                    </a:lnL>
                    <a:lnR>
                      <a:noFill/>
                    </a:lnR>
                    <a:lnT cap="flat">
                      <a:noFill/>
                    </a:lnT>
                    <a:lnB>
                      <a:noFill/>
                    </a:lnB>
                    <a:lnTlToBr>
                      <a:noFill/>
                    </a:lnTlToBr>
                    <a:lnBlToTr>
                      <a:noFill/>
                    </a:lnBlToTr>
                    <a:noFill/>
                  </a:tcPr>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37739">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i="1" baseline="0" dirty="0">
                          <a:solidFill>
                            <a:schemeClr val="tx1"/>
                          </a:solidFill>
                          <a:latin typeface="Arial"/>
                          <a:cs typeface="Arial"/>
                        </a:rPr>
                        <a:t>q</a:t>
                      </a:r>
                      <a:r>
                        <a:rPr lang="en-US" sz="2000" i="1" baseline="-25000" dirty="0">
                          <a:solidFill>
                            <a:schemeClr val="tx1"/>
                          </a:solidFill>
                          <a:latin typeface="Arial"/>
                          <a:cs typeface="Arial"/>
                        </a:rPr>
                        <a:t>0N</a:t>
                      </a:r>
                      <a:r>
                        <a:rPr lang="en-US" sz="2000" i="1" dirty="0">
                          <a:solidFill>
                            <a:schemeClr val="tx1"/>
                          </a:solidFill>
                          <a:latin typeface="Arial"/>
                          <a:cs typeface="Arial"/>
                        </a:rPr>
                        <a:t> </a:t>
                      </a:r>
                      <a:r>
                        <a:rPr lang="en-US" sz="2000" dirty="0">
                          <a:solidFill>
                            <a:schemeClr val="tx1"/>
                          </a:solidFill>
                          <a:latin typeface="Arial"/>
                          <a:cs typeface="Arial"/>
                        </a:rPr>
                        <a: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solidFill>
                            <a:schemeClr val="tx1"/>
                          </a:solidFill>
                          <a:latin typeface="Arial"/>
                          <a:cs typeface="Arial"/>
                        </a:rPr>
                        <a:t>minimum N cell quota supporting</a:t>
                      </a:r>
                      <a:r>
                        <a:rPr lang="en-US" sz="2000" baseline="0" dirty="0">
                          <a:solidFill>
                            <a:schemeClr val="tx1"/>
                          </a:solidFill>
                          <a:latin typeface="Arial"/>
                          <a:cs typeface="Arial"/>
                        </a:rPr>
                        <a:t> growth</a:t>
                      </a:r>
                      <a:r>
                        <a:rPr lang="en-US" sz="2000" dirty="0">
                          <a:solidFill>
                            <a:schemeClr val="tx1"/>
                          </a:solidFill>
                          <a:latin typeface="Arial"/>
                          <a:cs typeface="Arial"/>
                        </a:rPr>
                        <a:t>, mg</a:t>
                      </a:r>
                      <a:r>
                        <a:rPr lang="en-US" sz="2000" baseline="-25000" dirty="0">
                          <a:solidFill>
                            <a:schemeClr val="tx1"/>
                          </a:solidFill>
                          <a:latin typeface="Arial"/>
                          <a:cs typeface="Arial"/>
                        </a:rPr>
                        <a:t>N</a:t>
                      </a:r>
                      <a:r>
                        <a:rPr lang="en-US" sz="2000" dirty="0">
                          <a:solidFill>
                            <a:schemeClr val="tx1"/>
                          </a:solidFill>
                          <a:latin typeface="Arial"/>
                          <a:cs typeface="Arial"/>
                        </a:rPr>
                        <a:t>/g</a:t>
                      </a:r>
                      <a:r>
                        <a:rPr lang="en-US" sz="2000" baseline="-25000" dirty="0">
                          <a:solidFill>
                            <a:schemeClr val="tx1"/>
                          </a:solidFill>
                          <a:latin typeface="Arial"/>
                          <a:cs typeface="Arial"/>
                        </a:rPr>
                        <a:t>D</a:t>
                      </a:r>
                      <a:r>
                        <a:rPr lang="en-US" sz="2000" baseline="30000" dirty="0">
                          <a:solidFill>
                            <a:schemeClr val="tx1"/>
                          </a:solidFill>
                          <a:latin typeface="Arial"/>
                          <a:cs typeface="Arial"/>
                        </a:rPr>
                        <a:t> </a:t>
                      </a:r>
                      <a:r>
                        <a:rPr lang="en-US" sz="2000" baseline="0" dirty="0">
                          <a:solidFill>
                            <a:schemeClr val="tx1"/>
                          </a:solidFill>
                          <a:latin typeface="Arial"/>
                          <a:cs typeface="Arial"/>
                        </a:rPr>
                        <a:t>(7, 4</a:t>
                      </a:r>
                      <a:r>
                        <a:rPr lang="en-US" sz="2000" dirty="0">
                          <a:solidFill>
                            <a:schemeClr val="tx1"/>
                          </a:solidFill>
                          <a:latin typeface="Arial"/>
                          <a:cs typeface="Arial"/>
                        </a:rPr>
                        <a:t> – 20</a:t>
                      </a:r>
                      <a:r>
                        <a:rPr lang="en-US" sz="2000" baseline="0" dirty="0">
                          <a:solidFill>
                            <a:schemeClr val="tx1"/>
                          </a:solidFill>
                          <a:latin typeface="Arial"/>
                          <a:cs typeface="Arial"/>
                        </a:rPr>
                        <a:t>)</a:t>
                      </a: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i="1" baseline="0" dirty="0">
                          <a:solidFill>
                            <a:schemeClr val="tx1"/>
                          </a:solidFill>
                          <a:latin typeface="Arial"/>
                          <a:cs typeface="Arial"/>
                        </a:rPr>
                        <a:t>q</a:t>
                      </a:r>
                      <a:r>
                        <a:rPr lang="en-US" sz="2000" i="1" baseline="-25000" dirty="0">
                          <a:solidFill>
                            <a:schemeClr val="tx1"/>
                          </a:solidFill>
                          <a:latin typeface="Arial"/>
                          <a:cs typeface="Arial"/>
                        </a:rPr>
                        <a:t>0P</a:t>
                      </a:r>
                      <a:r>
                        <a:rPr lang="en-US" sz="2000" i="1" dirty="0">
                          <a:solidFill>
                            <a:schemeClr val="tx1"/>
                          </a:solidFill>
                          <a:latin typeface="Arial"/>
                          <a:cs typeface="Arial"/>
                        </a:rPr>
                        <a:t> </a:t>
                      </a:r>
                      <a:r>
                        <a:rPr lang="en-US" sz="2000" dirty="0">
                          <a:solidFill>
                            <a:schemeClr val="tx1"/>
                          </a:solidFill>
                          <a:latin typeface="Arial"/>
                          <a:cs typeface="Arial"/>
                        </a:rPr>
                        <a: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solidFill>
                            <a:schemeClr val="tx1"/>
                          </a:solidFill>
                          <a:latin typeface="Arial"/>
                          <a:cs typeface="Arial"/>
                        </a:rPr>
                        <a:t>minimum P cell quota supporting</a:t>
                      </a:r>
                      <a:r>
                        <a:rPr lang="en-US" sz="2000" baseline="0" dirty="0">
                          <a:solidFill>
                            <a:schemeClr val="tx1"/>
                          </a:solidFill>
                          <a:latin typeface="Arial"/>
                          <a:cs typeface="Arial"/>
                        </a:rPr>
                        <a:t> growth</a:t>
                      </a:r>
                      <a:r>
                        <a:rPr lang="en-US" sz="2000" dirty="0">
                          <a:solidFill>
                            <a:schemeClr val="tx1"/>
                          </a:solidFill>
                          <a:latin typeface="Arial"/>
                          <a:cs typeface="Arial"/>
                        </a:rPr>
                        <a:t>, mg</a:t>
                      </a:r>
                      <a:r>
                        <a:rPr lang="en-US" sz="2000" baseline="-25000" dirty="0">
                          <a:solidFill>
                            <a:schemeClr val="tx1"/>
                          </a:solidFill>
                          <a:latin typeface="Arial"/>
                          <a:cs typeface="Arial"/>
                        </a:rPr>
                        <a:t>P</a:t>
                      </a:r>
                      <a:r>
                        <a:rPr lang="en-US" sz="2000" dirty="0">
                          <a:solidFill>
                            <a:schemeClr val="tx1"/>
                          </a:solidFill>
                          <a:latin typeface="Arial"/>
                          <a:cs typeface="Arial"/>
                        </a:rPr>
                        <a:t>/g</a:t>
                      </a:r>
                      <a:r>
                        <a:rPr lang="en-US" sz="2000" baseline="-25000" dirty="0">
                          <a:solidFill>
                            <a:schemeClr val="tx1"/>
                          </a:solidFill>
                          <a:latin typeface="Arial"/>
                          <a:cs typeface="Arial"/>
                        </a:rPr>
                        <a:t>D</a:t>
                      </a:r>
                      <a:r>
                        <a:rPr lang="en-US" sz="2000" baseline="30000" dirty="0">
                          <a:solidFill>
                            <a:schemeClr val="tx1"/>
                          </a:solidFill>
                          <a:latin typeface="Arial"/>
                          <a:cs typeface="Arial"/>
                        </a:rPr>
                        <a:t> </a:t>
                      </a:r>
                      <a:r>
                        <a:rPr lang="en-US" sz="2000" baseline="0" dirty="0">
                          <a:solidFill>
                            <a:schemeClr val="tx1"/>
                          </a:solidFill>
                          <a:latin typeface="Arial"/>
                          <a:cs typeface="Arial"/>
                        </a:rPr>
                        <a:t>(1, 0.5</a:t>
                      </a:r>
                      <a:r>
                        <a:rPr lang="en-US" sz="2000" dirty="0">
                          <a:solidFill>
                            <a:schemeClr val="tx1"/>
                          </a:solidFill>
                          <a:latin typeface="Arial"/>
                          <a:cs typeface="Arial"/>
                        </a:rPr>
                        <a:t> – 5</a:t>
                      </a:r>
                      <a:r>
                        <a:rPr lang="en-US" sz="2000" baseline="0" dirty="0">
                          <a:solidFill>
                            <a:schemeClr val="tx1"/>
                          </a:solidFill>
                          <a:latin typeface="Arial"/>
                          <a:cs typeface="Arial"/>
                        </a:rPr>
                        <a:t>)</a:t>
                      </a: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753078865"/>
              </p:ext>
            </p:extLst>
          </p:nvPr>
        </p:nvGraphicFramePr>
        <p:xfrm>
          <a:off x="3332843" y="2416629"/>
          <a:ext cx="5490208" cy="1426028"/>
        </p:xfrm>
        <a:graphic>
          <a:graphicData uri="http://schemas.openxmlformats.org/presentationml/2006/ole">
            <mc:AlternateContent xmlns:mc="http://schemas.openxmlformats.org/markup-compatibility/2006">
              <mc:Choice xmlns:v="urn:schemas-microsoft-com:vml" Requires="v">
                <p:oleObj spid="_x0000_s61449" name="Equation" r:id="rId3" imgW="1955800" imgH="508000" progId="Equation.3">
                  <p:embed/>
                </p:oleObj>
              </mc:Choice>
              <mc:Fallback>
                <p:oleObj name="Equation" r:id="rId3" imgW="1955800" imgH="508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2843" y="2416629"/>
                        <a:ext cx="5490208" cy="1426028"/>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824259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2667001" y="476518"/>
            <a:ext cx="6208713" cy="1517473"/>
          </a:xfrm>
        </p:spPr>
        <p:txBody>
          <a:bodyPr anchor="ctr">
            <a:noAutofit/>
          </a:bodyPr>
          <a:lstStyle/>
          <a:p>
            <a:pPr algn="ctr" eaLnBrk="1" hangingPunct="1"/>
            <a:r>
              <a:rPr lang="en-US" sz="4800" dirty="0">
                <a:ea typeface="ＭＳ Ｐゴシック" pitchFamily="26" charset="-128"/>
                <a:cs typeface="ＭＳ Ｐゴシック" pitchFamily="26" charset="-128"/>
              </a:rPr>
              <a:t>Space Limitation of Macro Algal Growth</a:t>
            </a:r>
          </a:p>
        </p:txBody>
      </p:sp>
      <p:sp>
        <p:nvSpPr>
          <p:cNvPr id="28676" name="Rectangle 4"/>
          <p:cNvSpPr>
            <a:spLocks noChangeArrowheads="1"/>
          </p:cNvSpPr>
          <p:nvPr/>
        </p:nvSpPr>
        <p:spPr bwMode="auto">
          <a:xfrm>
            <a:off x="1524001" y="3244334"/>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28677" name="Rectangle 6"/>
          <p:cNvSpPr>
            <a:spLocks noChangeArrowheads="1"/>
          </p:cNvSpPr>
          <p:nvPr/>
        </p:nvSpPr>
        <p:spPr bwMode="auto">
          <a:xfrm>
            <a:off x="1524001" y="3206234"/>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28678" name="Rectangle 7"/>
          <p:cNvSpPr>
            <a:spLocks noChangeArrowheads="1"/>
          </p:cNvSpPr>
          <p:nvPr/>
        </p:nvSpPr>
        <p:spPr bwMode="auto">
          <a:xfrm>
            <a:off x="1524001" y="3206234"/>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28679" name="Rectangle 8"/>
          <p:cNvSpPr>
            <a:spLocks noChangeArrowheads="1"/>
          </p:cNvSpPr>
          <p:nvPr/>
        </p:nvSpPr>
        <p:spPr bwMode="auto">
          <a:xfrm>
            <a:off x="1524001" y="2991922"/>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28680" name="Rectangle 12"/>
          <p:cNvSpPr>
            <a:spLocks noChangeArrowheads="1"/>
          </p:cNvSpPr>
          <p:nvPr/>
        </p:nvSpPr>
        <p:spPr bwMode="auto">
          <a:xfrm>
            <a:off x="1524001" y="3030022"/>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graphicFrame>
        <p:nvGraphicFramePr>
          <p:cNvPr id="12" name="Group 4"/>
          <p:cNvGraphicFramePr>
            <a:graphicFrameLocks/>
          </p:cNvGraphicFramePr>
          <p:nvPr>
            <p:extLst>
              <p:ext uri="{D42A27DB-BD31-4B8C-83A1-F6EECF244321}">
                <p14:modId xmlns:p14="http://schemas.microsoft.com/office/powerpoint/2010/main" val="3942504206"/>
              </p:ext>
            </p:extLst>
          </p:nvPr>
        </p:nvGraphicFramePr>
        <p:xfrm>
          <a:off x="1880461" y="4352925"/>
          <a:ext cx="8787362" cy="1268540"/>
        </p:xfrm>
        <a:graphic>
          <a:graphicData uri="http://schemas.openxmlformats.org/drawingml/2006/table">
            <a:tbl>
              <a:tblPr/>
              <a:tblGrid>
                <a:gridCol w="1216617">
                  <a:extLst>
                    <a:ext uri="{9D8B030D-6E8A-4147-A177-3AD203B41FA5}">
                      <a16:colId xmlns:a16="http://schemas.microsoft.com/office/drawing/2014/main" val="20000"/>
                    </a:ext>
                  </a:extLst>
                </a:gridCol>
                <a:gridCol w="7570745">
                  <a:extLst>
                    <a:ext uri="{9D8B030D-6E8A-4147-A177-3AD203B41FA5}">
                      <a16:colId xmlns:a16="http://schemas.microsoft.com/office/drawing/2014/main" val="20001"/>
                    </a:ext>
                  </a:extLst>
                </a:gridCol>
              </a:tblGrid>
              <a:tr h="415100">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Where, for macro algae in segment </a:t>
                      </a:r>
                      <a:r>
                        <a:rPr kumimoji="0" lang="en-US" sz="2000" b="0" i="0" u="none" strike="noStrike" cap="none" normalizeH="0" baseline="0" dirty="0" err="1">
                          <a:ln>
                            <a:noFill/>
                          </a:ln>
                          <a:solidFill>
                            <a:schemeClr val="tx1"/>
                          </a:solidFill>
                          <a:effectLst/>
                          <a:latin typeface="Arial" pitchFamily="-112" charset="0"/>
                          <a:ea typeface="Arial" pitchFamily="-112" charset="0"/>
                          <a:cs typeface="Arial" pitchFamily="-112" charset="0"/>
                        </a:rPr>
                        <a:t>i</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 (Madden and Kemp 1996):</a:t>
                      </a:r>
                    </a:p>
                  </a:txBody>
                  <a:tcPr horzOverflow="overflow">
                    <a:lnL cap="flat">
                      <a:noFill/>
                    </a:lnL>
                    <a:lnR>
                      <a:noFill/>
                    </a:lnR>
                    <a:lnT cap="flat">
                      <a:noFill/>
                    </a:lnT>
                    <a:lnB>
                      <a:noFill/>
                    </a:lnB>
                    <a:lnTlToBr>
                      <a:noFill/>
                    </a:lnTlToBr>
                    <a:lnBlToTr>
                      <a:noFill/>
                    </a:lnBlToTr>
                    <a:noFill/>
                  </a:tcPr>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37739">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i="1" baseline="0" dirty="0" err="1">
                          <a:solidFill>
                            <a:schemeClr val="tx1"/>
                          </a:solidFill>
                          <a:latin typeface="Arial"/>
                          <a:cs typeface="Arial"/>
                        </a:rPr>
                        <a:t>a</a:t>
                      </a:r>
                      <a:r>
                        <a:rPr lang="en-US" sz="2000" i="1" baseline="-25000" dirty="0" err="1">
                          <a:solidFill>
                            <a:schemeClr val="tx1"/>
                          </a:solidFill>
                          <a:latin typeface="Arial"/>
                          <a:cs typeface="Arial"/>
                        </a:rPr>
                        <a:t>MA,max</a:t>
                      </a:r>
                      <a:r>
                        <a:rPr lang="en-US" sz="2000" i="1" dirty="0">
                          <a:solidFill>
                            <a:schemeClr val="tx1"/>
                          </a:solidFill>
                          <a:latin typeface="Arial"/>
                          <a:cs typeface="Arial"/>
                        </a:rPr>
                        <a:t> </a:t>
                      </a:r>
                      <a:r>
                        <a:rPr lang="en-US" sz="2000" dirty="0">
                          <a:solidFill>
                            <a:schemeClr val="tx1"/>
                          </a:solidFill>
                          <a:latin typeface="Arial"/>
                          <a:cs typeface="Arial"/>
                        </a:rPr>
                        <a: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solidFill>
                            <a:schemeClr val="tx1"/>
                          </a:solidFill>
                          <a:latin typeface="Arial"/>
                          <a:cs typeface="Arial"/>
                        </a:rPr>
                        <a:t>maximum carrying</a:t>
                      </a:r>
                      <a:r>
                        <a:rPr lang="en-US" sz="2000" baseline="0" dirty="0">
                          <a:solidFill>
                            <a:schemeClr val="tx1"/>
                          </a:solidFill>
                          <a:latin typeface="Arial"/>
                          <a:cs typeface="Arial"/>
                        </a:rPr>
                        <a:t> capacity</a:t>
                      </a:r>
                      <a:r>
                        <a:rPr lang="en-US" sz="2000" dirty="0">
                          <a:solidFill>
                            <a:schemeClr val="tx1"/>
                          </a:solidFill>
                          <a:latin typeface="Arial"/>
                          <a:cs typeface="Arial"/>
                        </a:rPr>
                        <a:t>, </a:t>
                      </a:r>
                      <a:r>
                        <a:rPr lang="en-US" sz="2000" dirty="0" err="1">
                          <a:solidFill>
                            <a:schemeClr val="tx1"/>
                          </a:solidFill>
                          <a:latin typeface="Arial"/>
                          <a:cs typeface="Arial"/>
                        </a:rPr>
                        <a:t>g</a:t>
                      </a:r>
                      <a:r>
                        <a:rPr lang="en-US" sz="2000" baseline="-25000" dirty="0" err="1">
                          <a:solidFill>
                            <a:schemeClr val="tx1"/>
                          </a:solidFill>
                          <a:latin typeface="Arial"/>
                          <a:cs typeface="Arial"/>
                        </a:rPr>
                        <a:t>D</a:t>
                      </a:r>
                      <a:r>
                        <a:rPr lang="en-US" sz="2000" dirty="0">
                          <a:solidFill>
                            <a:schemeClr val="tx1"/>
                          </a:solidFill>
                          <a:latin typeface="Arial"/>
                          <a:cs typeface="Arial"/>
                        </a:rPr>
                        <a:t>/m</a:t>
                      </a:r>
                      <a:r>
                        <a:rPr lang="en-US" sz="2000" baseline="30000" dirty="0">
                          <a:solidFill>
                            <a:schemeClr val="tx1"/>
                          </a:solidFill>
                          <a:latin typeface="Arial"/>
                          <a:cs typeface="Arial"/>
                        </a:rPr>
                        <a:t>2</a:t>
                      </a: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dirty="0">
                          <a:solidFill>
                            <a:schemeClr val="tx1"/>
                          </a:solidFill>
                          <a:latin typeface="Arial"/>
                          <a:cs typeface="Arial"/>
                        </a:rPr>
                        <a: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800" i="1" dirty="0">
                          <a:solidFill>
                            <a:schemeClr val="tx1"/>
                          </a:solidFill>
                        </a:rPr>
                        <a:t> </a:t>
                      </a:r>
                      <a:r>
                        <a:rPr lang="en-US" sz="2000" i="1" dirty="0">
                          <a:solidFill>
                            <a:schemeClr val="tx1"/>
                          </a:solidFill>
                        </a:rPr>
                        <a:t>(</a:t>
                      </a:r>
                      <a:r>
                        <a:rPr lang="en-US" sz="2400" i="1" dirty="0">
                          <a:solidFill>
                            <a:schemeClr val="tx1"/>
                          </a:solidFill>
                        </a:rPr>
                        <a:t>used in first-order growth equation)</a:t>
                      </a: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808041836"/>
              </p:ext>
            </p:extLst>
          </p:nvPr>
        </p:nvGraphicFramePr>
        <p:xfrm>
          <a:off x="3597276" y="2263776"/>
          <a:ext cx="4257675" cy="1508125"/>
        </p:xfrm>
        <a:graphic>
          <a:graphicData uri="http://schemas.openxmlformats.org/presentationml/2006/ole">
            <mc:AlternateContent xmlns:mc="http://schemas.openxmlformats.org/markup-compatibility/2006">
              <mc:Choice xmlns:v="urn:schemas-microsoft-com:vml" Requires="v">
                <p:oleObj spid="_x0000_s62473" name="Equation" r:id="rId3" imgW="1434960" imgH="507960" progId="Equation.DSMT4">
                  <p:embed/>
                </p:oleObj>
              </mc:Choice>
              <mc:Fallback>
                <p:oleObj name="Equation" r:id="rId3" imgW="1434960" imgH="507960" progId="Equation.DSMT4">
                  <p:embed/>
                  <p:pic>
                    <p:nvPicPr>
                      <p:cNvPr id="0" name=""/>
                      <p:cNvPicPr>
                        <a:picLocks noChangeAspect="1" noChangeArrowheads="1"/>
                      </p:cNvPicPr>
                      <p:nvPr/>
                    </p:nvPicPr>
                    <p:blipFill>
                      <a:blip r:embed="rId4"/>
                      <a:srcRect/>
                      <a:stretch>
                        <a:fillRect/>
                      </a:stretch>
                    </p:blipFill>
                    <p:spPr bwMode="auto">
                      <a:xfrm>
                        <a:off x="3597276" y="2263776"/>
                        <a:ext cx="4257675" cy="1508125"/>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3862133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2291166" y="575537"/>
            <a:ext cx="7609668" cy="1517473"/>
          </a:xfrm>
        </p:spPr>
        <p:txBody>
          <a:bodyPr anchor="ctr">
            <a:noAutofit/>
          </a:bodyPr>
          <a:lstStyle/>
          <a:p>
            <a:pPr algn="ctr" eaLnBrk="1" hangingPunct="1"/>
            <a:r>
              <a:rPr lang="en-US" sz="3600" dirty="0">
                <a:ea typeface="ＭＳ Ｐゴシック" pitchFamily="26" charset="-128"/>
                <a:cs typeface="ＭＳ Ｐゴシック" pitchFamily="26" charset="-128"/>
              </a:rPr>
              <a:t>Salinity Limitation on Macro Algal Growth</a:t>
            </a:r>
            <a:br>
              <a:rPr lang="en-US" sz="3600" dirty="0">
                <a:ea typeface="ＭＳ Ｐゴシック" pitchFamily="26" charset="-128"/>
                <a:cs typeface="ＭＳ Ｐゴシック" pitchFamily="26" charset="-128"/>
              </a:rPr>
            </a:br>
            <a:r>
              <a:rPr lang="en-US" sz="3600" dirty="0">
                <a:ea typeface="ＭＳ Ｐゴシック" pitchFamily="26" charset="-128"/>
                <a:cs typeface="ＭＳ Ｐゴシック" pitchFamily="26" charset="-128"/>
              </a:rPr>
              <a:t> (Brackish or salt water forms)</a:t>
            </a:r>
          </a:p>
        </p:txBody>
      </p:sp>
      <p:sp>
        <p:nvSpPr>
          <p:cNvPr id="28676" name="Rectangle 4"/>
          <p:cNvSpPr>
            <a:spLocks noChangeArrowheads="1"/>
          </p:cNvSpPr>
          <p:nvPr/>
        </p:nvSpPr>
        <p:spPr bwMode="auto">
          <a:xfrm>
            <a:off x="1524001" y="3244334"/>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28677" name="Rectangle 6"/>
          <p:cNvSpPr>
            <a:spLocks noChangeArrowheads="1"/>
          </p:cNvSpPr>
          <p:nvPr/>
        </p:nvSpPr>
        <p:spPr bwMode="auto">
          <a:xfrm>
            <a:off x="1524001" y="3206234"/>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28678" name="Rectangle 7"/>
          <p:cNvSpPr>
            <a:spLocks noChangeArrowheads="1"/>
          </p:cNvSpPr>
          <p:nvPr/>
        </p:nvSpPr>
        <p:spPr bwMode="auto">
          <a:xfrm>
            <a:off x="1524001" y="3206234"/>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28679" name="Rectangle 8"/>
          <p:cNvSpPr>
            <a:spLocks noChangeArrowheads="1"/>
          </p:cNvSpPr>
          <p:nvPr/>
        </p:nvSpPr>
        <p:spPr bwMode="auto">
          <a:xfrm>
            <a:off x="1524001" y="2991922"/>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28680" name="Rectangle 12"/>
          <p:cNvSpPr>
            <a:spLocks noChangeArrowheads="1"/>
          </p:cNvSpPr>
          <p:nvPr/>
        </p:nvSpPr>
        <p:spPr bwMode="auto">
          <a:xfrm>
            <a:off x="1524001" y="3030022"/>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2"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1863198023"/>
              </p:ext>
            </p:extLst>
          </p:nvPr>
        </p:nvGraphicFramePr>
        <p:xfrm>
          <a:off x="3507783" y="2332254"/>
          <a:ext cx="4933950" cy="742950"/>
        </p:xfrm>
        <a:graphic>
          <a:graphicData uri="http://schemas.openxmlformats.org/presentationml/2006/ole">
            <mc:AlternateContent xmlns:mc="http://schemas.openxmlformats.org/markup-compatibility/2006">
              <mc:Choice xmlns:v="urn:schemas-microsoft-com:vml" Requires="v">
                <p:oleObj spid="_x0000_s63504" name="Equation" r:id="rId3" imgW="1993900" imgH="292100" progId="Equation.DSMT4">
                  <p:embed/>
                </p:oleObj>
              </mc:Choice>
              <mc:Fallback>
                <p:oleObj name="Equation" r:id="rId3" imgW="1993900" imgH="2921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7783" y="2332254"/>
                        <a:ext cx="4933950" cy="742950"/>
                      </a:xfrm>
                      <a:prstGeom prst="rect">
                        <a:avLst/>
                      </a:prstGeom>
                      <a:solidFill>
                        <a:schemeClr val="tx1"/>
                      </a:solidFill>
                    </p:spPr>
                  </p:pic>
                </p:oleObj>
              </mc:Fallback>
            </mc:AlternateContent>
          </a:graphicData>
        </a:graphic>
      </p:graphicFrame>
      <p:sp>
        <p:nvSpPr>
          <p:cNvPr id="4" name="Rectangle 4"/>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818610577"/>
              </p:ext>
            </p:extLst>
          </p:nvPr>
        </p:nvGraphicFramePr>
        <p:xfrm>
          <a:off x="3537167" y="3332136"/>
          <a:ext cx="4904566" cy="723254"/>
        </p:xfrm>
        <a:graphic>
          <a:graphicData uri="http://schemas.openxmlformats.org/presentationml/2006/ole">
            <mc:AlternateContent xmlns:mc="http://schemas.openxmlformats.org/markup-compatibility/2006">
              <mc:Choice xmlns:v="urn:schemas-microsoft-com:vml" Requires="v">
                <p:oleObj spid="_x0000_s63505" name="Equation" r:id="rId5" imgW="2006600" imgH="292100" progId="Equation.DSMT4">
                  <p:embed/>
                </p:oleObj>
              </mc:Choice>
              <mc:Fallback>
                <p:oleObj name="Equation" r:id="rId5" imgW="2006600" imgH="2921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37167" y="3332136"/>
                        <a:ext cx="4904566" cy="723254"/>
                      </a:xfrm>
                      <a:prstGeom prst="rect">
                        <a:avLst/>
                      </a:prstGeom>
                      <a:solidFill>
                        <a:schemeClr val="tx1"/>
                      </a:solidFill>
                    </p:spPr>
                  </p:pic>
                </p:oleObj>
              </mc:Fallback>
            </mc:AlternateContent>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2115214438"/>
              </p:ext>
            </p:extLst>
          </p:nvPr>
        </p:nvGraphicFramePr>
        <p:xfrm>
          <a:off x="2319691" y="4194874"/>
          <a:ext cx="6556022" cy="2342580"/>
        </p:xfrm>
        <a:graphic>
          <a:graphicData uri="http://schemas.openxmlformats.org/drawingml/2006/table">
            <a:tbl>
              <a:tblPr/>
              <a:tblGrid>
                <a:gridCol w="1288831">
                  <a:extLst>
                    <a:ext uri="{9D8B030D-6E8A-4147-A177-3AD203B41FA5}">
                      <a16:colId xmlns:a16="http://schemas.microsoft.com/office/drawing/2014/main" val="20000"/>
                    </a:ext>
                  </a:extLst>
                </a:gridCol>
                <a:gridCol w="5267191">
                  <a:extLst>
                    <a:ext uri="{9D8B030D-6E8A-4147-A177-3AD203B41FA5}">
                      <a16:colId xmlns:a16="http://schemas.microsoft.com/office/drawing/2014/main" val="20001"/>
                    </a:ext>
                  </a:extLst>
                </a:gridCol>
              </a:tblGrid>
              <a:tr h="415100">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Where, for macro algae in segment i:</a:t>
                      </a:r>
                    </a:p>
                  </a:txBody>
                  <a:tcPr horzOverflow="overflow">
                    <a:lnL cap="flat">
                      <a:noFill/>
                    </a:lnL>
                    <a:lnR>
                      <a:noFill/>
                    </a:lnR>
                    <a:lnT cap="flat">
                      <a:noFill/>
                    </a:lnT>
                    <a:lnB>
                      <a:noFill/>
                    </a:lnB>
                    <a:lnTlToBr>
                      <a:noFill/>
                    </a:lnTlToBr>
                    <a:lnBlToTr>
                      <a:noFill/>
                    </a:lnBlToTr>
                    <a:noFill/>
                  </a:tcPr>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37739">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2000" i="1" dirty="0" err="1">
                          <a:solidFill>
                            <a:schemeClr val="tx1"/>
                          </a:solidFill>
                          <a:latin typeface="Arial"/>
                          <a:cs typeface="Arial"/>
                        </a:rPr>
                        <a:t>θ</a:t>
                      </a:r>
                      <a:r>
                        <a:rPr lang="en-US" sz="2000" i="1" baseline="-25000" dirty="0" err="1">
                          <a:solidFill>
                            <a:schemeClr val="tx1"/>
                          </a:solidFill>
                          <a:latin typeface="Arial"/>
                          <a:cs typeface="Arial"/>
                          <a:sym typeface="WP Greek Century" pitchFamily="2" charset="2"/>
                        </a:rPr>
                        <a:t>SAL,MA</a:t>
                      </a:r>
                      <a:r>
                        <a:rPr lang="en-US" sz="2000" i="1" baseline="0" dirty="0">
                          <a:solidFill>
                            <a:schemeClr val="tx1"/>
                          </a:solidFill>
                          <a:latin typeface="Arial"/>
                          <a:cs typeface="Arial"/>
                          <a:sym typeface="WP Greek Century" pitchFamily="2" charset="2"/>
                        </a:rPr>
                        <a: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2000" dirty="0">
                          <a:solidFill>
                            <a:schemeClr val="tx1"/>
                          </a:solidFill>
                          <a:latin typeface="Arial"/>
                          <a:cs typeface="Arial"/>
                        </a:rPr>
                        <a:t>temperature correction factor for</a:t>
                      </a: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4151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2000" b="0" i="1" u="none" strike="noStrike" cap="none" normalizeH="0" baseline="0" dirty="0">
                          <a:ln>
                            <a:noFill/>
                          </a:ln>
                          <a:solidFill>
                            <a:schemeClr val="tx1"/>
                          </a:solidFill>
                          <a:effectLst/>
                          <a:latin typeface="Arial"/>
                          <a:cs typeface="Arial"/>
                        </a:rPr>
                        <a:t>S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Salinity (parts per thousand)</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4151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2000" b="0" i="1" u="none" strike="noStrike" cap="none" normalizeH="0" baseline="0" dirty="0" err="1">
                          <a:ln>
                            <a:noFill/>
                          </a:ln>
                          <a:solidFill>
                            <a:schemeClr val="tx1"/>
                          </a:solidFill>
                          <a:effectLst/>
                          <a:latin typeface="Arial"/>
                          <a:cs typeface="Arial"/>
                        </a:rPr>
                        <a:t>S</a:t>
                      </a:r>
                      <a:r>
                        <a:rPr kumimoji="0" lang="en-US" sz="2000" b="0" i="1" u="none" strike="noStrike" cap="none" normalizeH="0" baseline="-25000" dirty="0" err="1">
                          <a:ln>
                            <a:noFill/>
                          </a:ln>
                          <a:solidFill>
                            <a:schemeClr val="tx1"/>
                          </a:solidFill>
                          <a:effectLst/>
                          <a:latin typeface="Arial"/>
                          <a:cs typeface="Arial"/>
                        </a:rPr>
                        <a:t>opt</a:t>
                      </a:r>
                      <a:r>
                        <a:rPr kumimoji="0" lang="en-US" sz="2000" b="0" i="1" u="none" strike="noStrike" cap="none" normalizeH="0" baseline="0" dirty="0">
                          <a:ln>
                            <a:noFill/>
                          </a:ln>
                          <a:solidFill>
                            <a:schemeClr val="tx1"/>
                          </a:solidFill>
                          <a:effectLst/>
                          <a:latin typeface="Arial"/>
                          <a:cs typeface="Arial"/>
                        </a:rPr>
                        <a:t>=</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the optimal salinity</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4151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l-GR" sz="2000" b="0" i="1" u="none" strike="noStrike" cap="none" normalizeH="0" baseline="0" dirty="0">
                          <a:ln>
                            <a:noFill/>
                          </a:ln>
                          <a:solidFill>
                            <a:schemeClr val="tx1"/>
                          </a:solidFill>
                          <a:effectLst/>
                          <a:latin typeface="Arial"/>
                          <a:cs typeface="Arial"/>
                        </a:rPr>
                        <a:t>Κ</a:t>
                      </a:r>
                      <a:r>
                        <a:rPr kumimoji="0" lang="el-GR" sz="2000" b="0" i="1" u="none" strike="noStrike" cap="none" normalizeH="0" baseline="-25000" dirty="0">
                          <a:ln>
                            <a:noFill/>
                          </a:ln>
                          <a:solidFill>
                            <a:schemeClr val="tx1"/>
                          </a:solidFill>
                          <a:effectLst/>
                          <a:latin typeface="Arial"/>
                          <a:cs typeface="Arial"/>
                        </a:rPr>
                        <a:t>1</a:t>
                      </a:r>
                      <a:r>
                        <a:rPr kumimoji="0" lang="en-US" sz="2000" b="0" i="1" u="none" strike="noStrike" cap="none" normalizeH="0" baseline="0" dirty="0">
                          <a:ln>
                            <a:noFill/>
                          </a:ln>
                          <a:solidFill>
                            <a:schemeClr val="tx1"/>
                          </a:solidFill>
                          <a:effectLst/>
                          <a:latin typeface="Arial"/>
                          <a:cs typeface="Arial"/>
                        </a:rPr>
                        <a:t>, </a:t>
                      </a:r>
                      <a:r>
                        <a:rPr kumimoji="0" lang="el-GR" sz="2000" b="0" i="1" u="none" strike="noStrike" cap="none" normalizeH="0" baseline="0" dirty="0">
                          <a:ln>
                            <a:noFill/>
                          </a:ln>
                          <a:solidFill>
                            <a:schemeClr val="tx1"/>
                          </a:solidFill>
                          <a:effectLst/>
                          <a:latin typeface="Arial"/>
                          <a:cs typeface="Arial"/>
                        </a:rPr>
                        <a:t>κ</a:t>
                      </a:r>
                      <a:r>
                        <a:rPr kumimoji="0" lang="el-GR" sz="2000" b="0" i="1" u="none" strike="noStrike" cap="none" normalizeH="0" baseline="-25000" dirty="0">
                          <a:ln>
                            <a:noFill/>
                          </a:ln>
                          <a:solidFill>
                            <a:schemeClr val="tx1"/>
                          </a:solidFill>
                          <a:effectLst/>
                          <a:latin typeface="Arial"/>
                          <a:cs typeface="Arial"/>
                        </a:rPr>
                        <a:t>2</a:t>
                      </a:r>
                      <a:r>
                        <a:rPr kumimoji="0" lang="en-US" sz="2000" b="0" i="1" u="none" strike="noStrike" cap="none" normalizeH="0" baseline="-25000" dirty="0">
                          <a:ln>
                            <a:noFill/>
                          </a:ln>
                          <a:solidFill>
                            <a:schemeClr val="tx1"/>
                          </a:solidFill>
                          <a:effectLst/>
                          <a:latin typeface="Arial"/>
                          <a:cs typeface="Arial"/>
                        </a:rPr>
                        <a:t> </a:t>
                      </a:r>
                      <a:r>
                        <a:rPr kumimoji="0" lang="en-US" sz="2000" b="0" i="1" u="none" strike="noStrike" cap="none" normalizeH="0" baseline="0" dirty="0">
                          <a:ln>
                            <a:noFill/>
                          </a:ln>
                          <a:solidFill>
                            <a:schemeClr val="tx1"/>
                          </a:solidFill>
                          <a:effectLst/>
                          <a:latin typeface="Arial"/>
                          <a:cs typeface="Arial"/>
                        </a:rPr>
                        <a:t>=</a:t>
                      </a:r>
                      <a:r>
                        <a:rPr kumimoji="0" lang="el-GR" sz="2000" b="0" i="1" u="none" strike="noStrike" cap="none" normalizeH="0" baseline="0" dirty="0">
                          <a:ln>
                            <a:noFill/>
                          </a:ln>
                          <a:solidFill>
                            <a:schemeClr val="tx1"/>
                          </a:solidFill>
                          <a:effectLst/>
                          <a:latin typeface="Arial"/>
                          <a:cs typeface="Arial"/>
                        </a:rPr>
                        <a:t> </a:t>
                      </a:r>
                      <a:endParaRPr kumimoji="0" lang="en-US" sz="2000" b="0" i="1" u="none" strike="noStrike" cap="none" normalizeH="0" baseline="0" dirty="0">
                        <a:ln>
                          <a:noFill/>
                        </a:ln>
                        <a:solidFill>
                          <a:schemeClr val="tx1"/>
                        </a:solidFill>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shape parameters </a:t>
                      </a:r>
                    </a:p>
                    <a:p>
                      <a:pPr marL="0" marR="0" lvl="0" indent="0" algn="l" defTabSz="914400" rtl="0" eaLnBrk="1" fontAlgn="base" latinLnBrk="0" hangingPunct="1">
                        <a:lnSpc>
                          <a:spcPct val="100000"/>
                        </a:lnSpc>
                        <a:spcBef>
                          <a:spcPts val="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0346445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1957388" y="324553"/>
            <a:ext cx="8337550" cy="1143000"/>
          </a:xfrm>
        </p:spPr>
        <p:txBody>
          <a:bodyPr anchor="ctr">
            <a:normAutofit/>
          </a:bodyPr>
          <a:lstStyle/>
          <a:p>
            <a:pPr algn="ctr"/>
            <a:r>
              <a:rPr lang="en-US" sz="4800" dirty="0">
                <a:ea typeface="ＭＳ Ｐゴシック" pitchFamily="26" charset="-128"/>
                <a:cs typeface="ＭＳ Ｐゴシック" pitchFamily="26" charset="-128"/>
              </a:rPr>
              <a:t>Macro Algal Attenuation</a:t>
            </a:r>
          </a:p>
        </p:txBody>
      </p:sp>
      <p:graphicFrame>
        <p:nvGraphicFramePr>
          <p:cNvPr id="149508" name="Group 4"/>
          <p:cNvGraphicFramePr>
            <a:graphicFrameLocks noGrp="1"/>
          </p:cNvGraphicFramePr>
          <p:nvPr>
            <p:ph sz="half" idx="2"/>
            <p:extLst/>
          </p:nvPr>
        </p:nvGraphicFramePr>
        <p:xfrm>
          <a:off x="1708150" y="4249738"/>
          <a:ext cx="7278688" cy="2059942"/>
        </p:xfrm>
        <a:graphic>
          <a:graphicData uri="http://schemas.openxmlformats.org/drawingml/2006/table">
            <a:tbl>
              <a:tblPr/>
              <a:tblGrid>
                <a:gridCol w="1311275">
                  <a:extLst>
                    <a:ext uri="{9D8B030D-6E8A-4147-A177-3AD203B41FA5}">
                      <a16:colId xmlns:a16="http://schemas.microsoft.com/office/drawing/2014/main" val="20000"/>
                    </a:ext>
                  </a:extLst>
                </a:gridCol>
                <a:gridCol w="5967413">
                  <a:extLst>
                    <a:ext uri="{9D8B030D-6E8A-4147-A177-3AD203B41FA5}">
                      <a16:colId xmlns:a16="http://schemas.microsoft.com/office/drawing/2014/main" val="20001"/>
                    </a:ext>
                  </a:extLst>
                </a:gridCol>
              </a:tblGrid>
              <a:tr h="414338">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Where, for macro algae in segment i:</a:t>
                      </a:r>
                    </a:p>
                  </a:txBody>
                  <a:tcPr horzOverflow="overflow">
                    <a:lnL>
                      <a:noFill/>
                    </a:lnL>
                    <a:lnR>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3381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a</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macro algal density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R,MA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respiration rate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41751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D,MA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death rate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41751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a:ln>
                            <a:noFill/>
                          </a:ln>
                          <a:solidFill>
                            <a:schemeClr val="tx1"/>
                          </a:solidFill>
                          <a:effectLst/>
                          <a:latin typeface="Arial" pitchFamily="-112" charset="0"/>
                          <a:ea typeface="Arial" pitchFamily="-112" charset="0"/>
                          <a:cs typeface="Arial" pitchFamily="-112" charset="0"/>
                        </a:rPr>
                        <a:t>A</a:t>
                      </a:r>
                      <a:r>
                        <a:rPr kumimoji="0" lang="en-US" sz="2000" b="0" i="1" u="none" strike="noStrike" cap="none" normalizeH="0" baseline="-25000" dirty="0">
                          <a:ln>
                            <a:noFill/>
                          </a:ln>
                          <a:solidFill>
                            <a:schemeClr val="tx1"/>
                          </a:solidFill>
                          <a:effectLst/>
                          <a:latin typeface="Arial" pitchFamily="-112" charset="0"/>
                          <a:ea typeface="Arial" pitchFamily="-112" charset="0"/>
                          <a:cs typeface="Arial" pitchFamily="-112" charset="0"/>
                        </a:rPr>
                        <a:t>b</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bottom substrate surface area (m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0" name="Left Brace 9"/>
          <p:cNvSpPr/>
          <p:nvPr/>
        </p:nvSpPr>
        <p:spPr bwMode="auto">
          <a:xfrm rot="16200000">
            <a:off x="7568870" y="1660236"/>
            <a:ext cx="330200" cy="3630629"/>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graphicFrame>
        <p:nvGraphicFramePr>
          <p:cNvPr id="30722" name="Object 2"/>
          <p:cNvGraphicFramePr>
            <a:graphicFrameLocks noChangeAspect="1"/>
          </p:cNvGraphicFramePr>
          <p:nvPr>
            <p:extLst>
              <p:ext uri="{D42A27DB-BD31-4B8C-83A1-F6EECF244321}">
                <p14:modId xmlns:p14="http://schemas.microsoft.com/office/powerpoint/2010/main" val="535055885"/>
              </p:ext>
            </p:extLst>
          </p:nvPr>
        </p:nvGraphicFramePr>
        <p:xfrm>
          <a:off x="1708150" y="1632979"/>
          <a:ext cx="7818438" cy="1398587"/>
        </p:xfrm>
        <a:graphic>
          <a:graphicData uri="http://schemas.openxmlformats.org/presentationml/2006/ole">
            <mc:AlternateContent xmlns:mc="http://schemas.openxmlformats.org/markup-compatibility/2006">
              <mc:Choice xmlns:v="urn:schemas-microsoft-com:vml" Requires="v">
                <p:oleObj spid="_x0000_s64521" name="Equation" r:id="rId4" imgW="1904760" imgH="431640" progId="Equation.DSMT4">
                  <p:embed/>
                </p:oleObj>
              </mc:Choice>
              <mc:Fallback>
                <p:oleObj name="Equation" r:id="rId4" imgW="1904760" imgH="431640" progId="Equation.DSMT4">
                  <p:embed/>
                  <p:pic>
                    <p:nvPicPr>
                      <p:cNvPr id="0" name=""/>
                      <p:cNvPicPr>
                        <a:picLocks noChangeAspect="1" noChangeArrowheads="1"/>
                      </p:cNvPicPr>
                      <p:nvPr/>
                    </p:nvPicPr>
                    <p:blipFill>
                      <a:blip r:embed="rId5"/>
                      <a:srcRect/>
                      <a:stretch>
                        <a:fillRect/>
                      </a:stretch>
                    </p:blipFill>
                    <p:spPr bwMode="auto">
                      <a:xfrm>
                        <a:off x="1708150" y="1632979"/>
                        <a:ext cx="7818438" cy="1398587"/>
                      </a:xfrm>
                      <a:prstGeom prst="rect">
                        <a:avLst/>
                      </a:prstGeom>
                      <a:solidFill>
                        <a:schemeClr val="tx1"/>
                      </a:solidFill>
                      <a:extLst/>
                    </p:spPr>
                  </p:pic>
                </p:oleObj>
              </mc:Fallback>
            </mc:AlternateContent>
          </a:graphicData>
        </a:graphic>
      </p:graphicFrame>
      <p:grpSp>
        <p:nvGrpSpPr>
          <p:cNvPr id="3" name="Group 43"/>
          <p:cNvGrpSpPr/>
          <p:nvPr/>
        </p:nvGrpSpPr>
        <p:grpSpPr>
          <a:xfrm>
            <a:off x="7551492" y="4473222"/>
            <a:ext cx="2743446" cy="1928696"/>
            <a:chOff x="3672472" y="1401501"/>
            <a:chExt cx="2743446" cy="1928696"/>
          </a:xfrm>
          <a:solidFill>
            <a:schemeClr val="accent3">
              <a:lumMod val="20000"/>
              <a:lumOff val="80000"/>
            </a:schemeClr>
          </a:solidFill>
        </p:grpSpPr>
        <p:sp>
          <p:nvSpPr>
            <p:cNvPr id="14" name="TextBox 15"/>
            <p:cNvSpPr txBox="1">
              <a:spLocks/>
            </p:cNvSpPr>
            <p:nvPr/>
          </p:nvSpPr>
          <p:spPr bwMode="auto">
            <a:xfrm>
              <a:off x="3672472" y="1401501"/>
              <a:ext cx="2743446" cy="1924674"/>
            </a:xfrm>
            <a:prstGeom prst="rect">
              <a:avLst/>
            </a:prstGeom>
            <a:grpFill/>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bodyPr>
            <a:lstStyle/>
            <a:p>
              <a:pPr algn="ctr">
                <a:defRPr/>
              </a:pPr>
              <a:r>
                <a:rPr lang="en-US" dirty="0" err="1">
                  <a:latin typeface="Calibri" pitchFamily="-112" charset="0"/>
                </a:rPr>
                <a:t>MacroAlgalBiomass</a:t>
              </a:r>
              <a:r>
                <a:rPr lang="en-US" dirty="0">
                  <a:latin typeface="Calibri" pitchFamily="-112" charset="0"/>
                </a:rPr>
                <a:t>, </a:t>
              </a:r>
              <a:r>
                <a:rPr lang="en-US" dirty="0" err="1">
                  <a:latin typeface="Calibri" pitchFamily="-112" charset="0"/>
                </a:rPr>
                <a:t>a</a:t>
              </a:r>
              <a:r>
                <a:rPr lang="en-US" baseline="-25000" dirty="0" err="1">
                  <a:latin typeface="Calibri" pitchFamily="-112" charset="0"/>
                </a:rPr>
                <a:t>MA</a:t>
              </a:r>
              <a:endParaRPr lang="en-US" baseline="-25000" dirty="0">
                <a:latin typeface="Calibri" pitchFamily="-112" charset="0"/>
              </a:endParaRPr>
            </a:p>
            <a:p>
              <a:pPr algn="ctr">
                <a:defRPr/>
              </a:pPr>
              <a:r>
                <a:rPr lang="en-US" dirty="0">
                  <a:latin typeface="Calibri" pitchFamily="-112" charset="0"/>
                </a:rPr>
                <a:t>g</a:t>
              </a:r>
              <a:r>
                <a:rPr lang="en-US" baseline="-25000" dirty="0">
                  <a:latin typeface="Calibri" pitchFamily="-112" charset="0"/>
                </a:rPr>
                <a:t>D</a:t>
              </a:r>
              <a:r>
                <a:rPr lang="en-US" dirty="0">
                  <a:latin typeface="Calibri" pitchFamily="-112" charset="0"/>
                </a:rPr>
                <a:t>/m</a:t>
              </a:r>
              <a:r>
                <a:rPr lang="en-US" baseline="30000" dirty="0">
                  <a:latin typeface="Calibri" pitchFamily="-112" charset="0"/>
                </a:rPr>
                <a:t>2</a:t>
              </a:r>
            </a:p>
          </p:txBody>
        </p:sp>
        <p:sp>
          <p:nvSpPr>
            <p:cNvPr id="15" name="TextBox 16"/>
            <p:cNvSpPr txBox="1">
              <a:spLocks/>
            </p:cNvSpPr>
            <p:nvPr/>
          </p:nvSpPr>
          <p:spPr bwMode="auto">
            <a:xfrm>
              <a:off x="3719742" y="2222775"/>
              <a:ext cx="1828964" cy="1097280"/>
            </a:xfrm>
            <a:prstGeom prst="rect">
              <a:avLst/>
            </a:prstGeom>
            <a:solidFill>
              <a:schemeClr val="accent3">
                <a:lumMod val="20000"/>
                <a:lumOff val="80000"/>
              </a:schemeClr>
            </a:solidFill>
            <a:ln>
              <a:solidFill>
                <a:schemeClr val="accent3">
                  <a:lumMod val="20000"/>
                  <a:lumOff val="80000"/>
                </a:schemeClr>
              </a:solidFill>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D : C : N : P : Chl</a:t>
              </a:r>
            </a:p>
          </p:txBody>
        </p:sp>
        <p:sp>
          <p:nvSpPr>
            <p:cNvPr id="16" name="TextBox 21"/>
            <p:cNvSpPr txBox="1">
              <a:spLocks/>
            </p:cNvSpPr>
            <p:nvPr/>
          </p:nvSpPr>
          <p:spPr bwMode="auto">
            <a:xfrm>
              <a:off x="5588973" y="2208664"/>
              <a:ext cx="789500" cy="548640"/>
            </a:xfrm>
            <a:prstGeom prst="rect">
              <a:avLst/>
            </a:prstGeom>
            <a:solidFill>
              <a:schemeClr val="accent3">
                <a:lumMod val="40000"/>
                <a:lumOff val="60000"/>
              </a:schemeClr>
            </a:solidFill>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qN</a:t>
              </a:r>
            </a:p>
            <a:p>
              <a:pPr algn="ctr">
                <a:defRPr/>
              </a:pPr>
              <a:r>
                <a:rPr lang="en-US" dirty="0">
                  <a:solidFill>
                    <a:srgbClr val="000000"/>
                  </a:solidFill>
                  <a:latin typeface="Calibri" pitchFamily="-112" charset="0"/>
                </a:rPr>
                <a:t>mg</a:t>
              </a:r>
              <a:r>
                <a:rPr lang="en-US" baseline="-25000" dirty="0">
                  <a:solidFill>
                    <a:srgbClr val="000000"/>
                  </a:solidFill>
                  <a:latin typeface="Calibri" pitchFamily="-112" charset="0"/>
                </a:rPr>
                <a:t>N</a:t>
              </a:r>
              <a:r>
                <a:rPr lang="en-US" dirty="0">
                  <a:solidFill>
                    <a:srgbClr val="000000"/>
                  </a:solidFill>
                  <a:latin typeface="Calibri" pitchFamily="-112" charset="0"/>
                </a:rPr>
                <a:t>/g</a:t>
              </a:r>
              <a:r>
                <a:rPr lang="en-US" baseline="-25000" dirty="0">
                  <a:solidFill>
                    <a:srgbClr val="000000"/>
                  </a:solidFill>
                  <a:latin typeface="Calibri" pitchFamily="-112" charset="0"/>
                </a:rPr>
                <a:t>D</a:t>
              </a:r>
            </a:p>
          </p:txBody>
        </p:sp>
        <p:sp>
          <p:nvSpPr>
            <p:cNvPr id="17" name="TextBox 22"/>
            <p:cNvSpPr txBox="1">
              <a:spLocks/>
            </p:cNvSpPr>
            <p:nvPr/>
          </p:nvSpPr>
          <p:spPr bwMode="auto">
            <a:xfrm>
              <a:off x="5562817" y="2781557"/>
              <a:ext cx="814282" cy="548640"/>
            </a:xfrm>
            <a:prstGeom prst="rect">
              <a:avLst/>
            </a:prstGeom>
            <a:solidFill>
              <a:schemeClr val="accent3">
                <a:lumMod val="40000"/>
                <a:lumOff val="60000"/>
              </a:schemeClr>
            </a:solidFill>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qP</a:t>
              </a:r>
            </a:p>
            <a:p>
              <a:pPr algn="ctr">
                <a:defRPr/>
              </a:pPr>
              <a:r>
                <a:rPr lang="en-US" dirty="0">
                  <a:solidFill>
                    <a:srgbClr val="000000"/>
                  </a:solidFill>
                  <a:latin typeface="Calibri" pitchFamily="-112" charset="0"/>
                </a:rPr>
                <a:t>mg</a:t>
              </a:r>
              <a:r>
                <a:rPr lang="en-US" baseline="-25000" dirty="0">
                  <a:solidFill>
                    <a:srgbClr val="000000"/>
                  </a:solidFill>
                  <a:latin typeface="Calibri" pitchFamily="-112" charset="0"/>
                </a:rPr>
                <a:t>P</a:t>
              </a:r>
              <a:r>
                <a:rPr lang="en-US" dirty="0">
                  <a:solidFill>
                    <a:srgbClr val="000000"/>
                  </a:solidFill>
                  <a:latin typeface="Calibri" pitchFamily="-112" charset="0"/>
                </a:rPr>
                <a:t>/g</a:t>
              </a:r>
              <a:r>
                <a:rPr lang="en-US" baseline="-25000" dirty="0">
                  <a:solidFill>
                    <a:srgbClr val="000000"/>
                  </a:solidFill>
                  <a:latin typeface="Calibri" pitchFamily="-112" charset="0"/>
                </a:rPr>
                <a:t>D</a:t>
              </a:r>
            </a:p>
          </p:txBody>
        </p:sp>
      </p:grpSp>
    </p:spTree>
    <p:extLst>
      <p:ext uri="{BB962C8B-B14F-4D97-AF65-F5344CB8AC3E}">
        <p14:creationId xmlns:p14="http://schemas.microsoft.com/office/powerpoint/2010/main" val="6870542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18"/>
          <p:cNvSpPr>
            <a:spLocks noGrp="1" noChangeArrowheads="1"/>
          </p:cNvSpPr>
          <p:nvPr>
            <p:ph type="title"/>
          </p:nvPr>
        </p:nvSpPr>
        <p:spPr>
          <a:xfrm>
            <a:off x="3244850" y="236538"/>
            <a:ext cx="6026150" cy="1400351"/>
          </a:xfrm>
        </p:spPr>
        <p:txBody>
          <a:bodyPr anchor="ctr">
            <a:noAutofit/>
          </a:bodyPr>
          <a:lstStyle/>
          <a:p>
            <a:pPr algn="ctr"/>
            <a:r>
              <a:rPr lang="en-US" sz="4800" dirty="0">
                <a:ea typeface="ＭＳ Ｐゴシック" pitchFamily="26" charset="-128"/>
                <a:cs typeface="ＭＳ Ｐゴシック" pitchFamily="26" charset="-128"/>
              </a:rPr>
              <a:t>Macro Algal Respiration</a:t>
            </a:r>
          </a:p>
        </p:txBody>
      </p:sp>
      <p:sp>
        <p:nvSpPr>
          <p:cNvPr id="31749" name="Text Box 20"/>
          <p:cNvSpPr txBox="1">
            <a:spLocks noChangeArrowheads="1"/>
          </p:cNvSpPr>
          <p:nvPr/>
        </p:nvSpPr>
        <p:spPr bwMode="auto">
          <a:xfrm>
            <a:off x="1981201" y="1862138"/>
            <a:ext cx="7586663" cy="369332"/>
          </a:xfrm>
          <a:prstGeom prst="rect">
            <a:avLst/>
          </a:prstGeom>
          <a:noFill/>
          <a:ln w="9525">
            <a:noFill/>
            <a:miter lim="800000"/>
            <a:headEnd/>
            <a:tailEnd/>
          </a:ln>
        </p:spPr>
        <p:txBody>
          <a:bodyPr>
            <a:prstTxWarp prst="textNoShape">
              <a:avLst/>
            </a:prstTxWarp>
            <a:spAutoFit/>
          </a:bodyPr>
          <a:lstStyle/>
          <a:p>
            <a:pPr>
              <a:spcBef>
                <a:spcPct val="50000"/>
              </a:spcBef>
            </a:pPr>
            <a:r>
              <a:rPr lang="en-US" b="1" dirty="0"/>
              <a:t>First order respiration:</a:t>
            </a:r>
          </a:p>
        </p:txBody>
      </p:sp>
      <p:graphicFrame>
        <p:nvGraphicFramePr>
          <p:cNvPr id="6" name="Group 4"/>
          <p:cNvGraphicFramePr>
            <a:graphicFrameLocks/>
          </p:cNvGraphicFramePr>
          <p:nvPr>
            <p:extLst>
              <p:ext uri="{D42A27DB-BD31-4B8C-83A1-F6EECF244321}">
                <p14:modId xmlns:p14="http://schemas.microsoft.com/office/powerpoint/2010/main" val="396940909"/>
              </p:ext>
            </p:extLst>
          </p:nvPr>
        </p:nvGraphicFramePr>
        <p:xfrm>
          <a:off x="1881527" y="3850532"/>
          <a:ext cx="8192909" cy="1226440"/>
        </p:xfrm>
        <a:graphic>
          <a:graphicData uri="http://schemas.openxmlformats.org/drawingml/2006/table">
            <a:tbl>
              <a:tblPr>
                <a:tableStyleId>{69C7853C-536D-4A76-A0AE-DD22124D55A5}</a:tableStyleId>
              </a:tblPr>
              <a:tblGrid>
                <a:gridCol w="1125860">
                  <a:extLst>
                    <a:ext uri="{9D8B030D-6E8A-4147-A177-3AD203B41FA5}">
                      <a16:colId xmlns:a16="http://schemas.microsoft.com/office/drawing/2014/main" val="20000"/>
                    </a:ext>
                  </a:extLst>
                </a:gridCol>
                <a:gridCol w="7067049">
                  <a:extLst>
                    <a:ext uri="{9D8B030D-6E8A-4147-A177-3AD203B41FA5}">
                      <a16:colId xmlns:a16="http://schemas.microsoft.com/office/drawing/2014/main" val="20001"/>
                    </a:ext>
                  </a:extLst>
                </a:gridCol>
              </a:tblGrid>
              <a:tr h="415100">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Where, for macro algae in segment i:</a:t>
                      </a:r>
                      <a:endPar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endParaRPr>
                    </a:p>
                  </a:txBody>
                  <a:tcPr horzOverflow="overflow"/>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37739">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baseline="0" dirty="0">
                          <a:sym typeface="WP Greek Century" pitchFamily="2" charset="2"/>
                        </a:rPr>
                        <a:t>k</a:t>
                      </a:r>
                      <a:r>
                        <a:rPr lang="en-US" sz="2000" baseline="-25000" dirty="0">
                          <a:sym typeface="WP Greek Century" pitchFamily="2" charset="2"/>
                        </a:rPr>
                        <a:t>R,MA20 </a:t>
                      </a:r>
                      <a:r>
                        <a:rPr lang="en-US" sz="2000" baseline="0" dirty="0">
                          <a:sym typeface="WP Greek Century" pitchFamily="2" charset="2"/>
                        </a:rPr>
                        <a:t>=</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t>respiration rate constant at 20 C, 1/day</a:t>
                      </a: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1"/>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dirty="0" err="1">
                          <a:sym typeface="WP Greek Century" pitchFamily="2" charset="2"/>
                        </a:rPr>
                        <a:t>θ</a:t>
                      </a:r>
                      <a:r>
                        <a:rPr lang="en-US" sz="2000" baseline="-25000" dirty="0" err="1">
                          <a:sym typeface="WP Greek Century" pitchFamily="2" charset="2"/>
                        </a:rPr>
                        <a:t>R,MA</a:t>
                      </a:r>
                      <a:r>
                        <a:rPr kumimoji="0" lang="en-US" sz="2000" u="none" strike="noStrike" cap="none" normalizeH="0" baseline="0" dirty="0">
                          <a:ln>
                            <a:noFill/>
                          </a:ln>
                          <a:effectLst/>
                        </a:rPr>
                        <a: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temperature correction factor for respiration</a:t>
                      </a: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2"/>
                  </a:ext>
                </a:extLst>
              </a:tr>
            </a:tbl>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742732457"/>
              </p:ext>
            </p:extLst>
          </p:nvPr>
        </p:nvGraphicFramePr>
        <p:xfrm>
          <a:off x="2367743" y="2394273"/>
          <a:ext cx="4059238" cy="615950"/>
        </p:xfrm>
        <a:graphic>
          <a:graphicData uri="http://schemas.openxmlformats.org/presentationml/2006/ole">
            <mc:AlternateContent xmlns:mc="http://schemas.openxmlformats.org/markup-compatibility/2006">
              <mc:Choice xmlns:v="urn:schemas-microsoft-com:vml" Requires="v">
                <p:oleObj spid="_x0000_s65545" name="Equation" r:id="rId3" imgW="1676160" imgH="253800" progId="Equation.DSMT4">
                  <p:embed/>
                </p:oleObj>
              </mc:Choice>
              <mc:Fallback>
                <p:oleObj name="Equation" r:id="rId3" imgW="1676160" imgH="253800" progId="Equation.DSMT4">
                  <p:embed/>
                  <p:pic>
                    <p:nvPicPr>
                      <p:cNvPr id="0" name=""/>
                      <p:cNvPicPr>
                        <a:picLocks noChangeAspect="1" noChangeArrowheads="1"/>
                      </p:cNvPicPr>
                      <p:nvPr/>
                    </p:nvPicPr>
                    <p:blipFill>
                      <a:blip r:embed="rId4"/>
                      <a:srcRect/>
                      <a:stretch>
                        <a:fillRect/>
                      </a:stretch>
                    </p:blipFill>
                    <p:spPr bwMode="auto">
                      <a:xfrm>
                        <a:off x="2367743" y="2394273"/>
                        <a:ext cx="4059238" cy="615950"/>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11478153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18"/>
          <p:cNvSpPr>
            <a:spLocks noGrp="1" noChangeArrowheads="1"/>
          </p:cNvSpPr>
          <p:nvPr>
            <p:ph type="title"/>
          </p:nvPr>
        </p:nvSpPr>
        <p:spPr>
          <a:xfrm>
            <a:off x="3244850" y="236538"/>
            <a:ext cx="6026150" cy="1400351"/>
          </a:xfrm>
        </p:spPr>
        <p:txBody>
          <a:bodyPr anchor="ctr">
            <a:noAutofit/>
          </a:bodyPr>
          <a:lstStyle/>
          <a:p>
            <a:pPr algn="ctr"/>
            <a:r>
              <a:rPr lang="en-US" sz="4800" dirty="0">
                <a:ea typeface="ＭＳ Ｐゴシック" pitchFamily="26" charset="-128"/>
                <a:cs typeface="ＭＳ Ｐゴシック" pitchFamily="26" charset="-128"/>
              </a:rPr>
              <a:t>Macro Algal Death</a:t>
            </a:r>
          </a:p>
        </p:txBody>
      </p:sp>
      <p:sp>
        <p:nvSpPr>
          <p:cNvPr id="31749" name="Text Box 20"/>
          <p:cNvSpPr txBox="1">
            <a:spLocks noChangeArrowheads="1"/>
          </p:cNvSpPr>
          <p:nvPr/>
        </p:nvSpPr>
        <p:spPr bwMode="auto">
          <a:xfrm>
            <a:off x="1981199" y="1282768"/>
            <a:ext cx="7586663" cy="369332"/>
          </a:xfrm>
          <a:prstGeom prst="rect">
            <a:avLst/>
          </a:prstGeom>
          <a:noFill/>
          <a:ln w="9525">
            <a:noFill/>
            <a:miter lim="800000"/>
            <a:headEnd/>
            <a:tailEnd/>
          </a:ln>
        </p:spPr>
        <p:txBody>
          <a:bodyPr>
            <a:prstTxWarp prst="textNoShape">
              <a:avLst/>
            </a:prstTxWarp>
            <a:spAutoFit/>
          </a:bodyPr>
          <a:lstStyle/>
          <a:p>
            <a:pPr>
              <a:spcBef>
                <a:spcPct val="50000"/>
              </a:spcBef>
            </a:pPr>
            <a:r>
              <a:rPr lang="en-US" b="1" dirty="0"/>
              <a:t>First order death rates:</a:t>
            </a:r>
          </a:p>
        </p:txBody>
      </p:sp>
      <p:graphicFrame>
        <p:nvGraphicFramePr>
          <p:cNvPr id="6" name="Group 4"/>
          <p:cNvGraphicFramePr>
            <a:graphicFrameLocks/>
          </p:cNvGraphicFramePr>
          <p:nvPr>
            <p:extLst>
              <p:ext uri="{D42A27DB-BD31-4B8C-83A1-F6EECF244321}">
                <p14:modId xmlns:p14="http://schemas.microsoft.com/office/powerpoint/2010/main" val="2413639960"/>
              </p:ext>
            </p:extLst>
          </p:nvPr>
        </p:nvGraphicFramePr>
        <p:xfrm>
          <a:off x="1866228" y="3017420"/>
          <a:ext cx="8192909" cy="3538540"/>
        </p:xfrm>
        <a:graphic>
          <a:graphicData uri="http://schemas.openxmlformats.org/drawingml/2006/table">
            <a:tbl>
              <a:tblPr>
                <a:tableStyleId>{69C7853C-536D-4A76-A0AE-DD22124D55A5}</a:tableStyleId>
              </a:tblPr>
              <a:tblGrid>
                <a:gridCol w="1544314">
                  <a:extLst>
                    <a:ext uri="{9D8B030D-6E8A-4147-A177-3AD203B41FA5}">
                      <a16:colId xmlns:a16="http://schemas.microsoft.com/office/drawing/2014/main" val="20000"/>
                    </a:ext>
                  </a:extLst>
                </a:gridCol>
                <a:gridCol w="6648595">
                  <a:extLst>
                    <a:ext uri="{9D8B030D-6E8A-4147-A177-3AD203B41FA5}">
                      <a16:colId xmlns:a16="http://schemas.microsoft.com/office/drawing/2014/main" val="20001"/>
                    </a:ext>
                  </a:extLst>
                </a:gridCol>
              </a:tblGrid>
              <a:tr h="415100">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Where, for macro algae in segment i:</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endParaRPr>
                    </a:p>
                  </a:txBody>
                  <a:tcPr horzOverflow="overflow"/>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baseline="0" dirty="0">
                          <a:sym typeface="WP Greek Century" pitchFamily="2" charset="2"/>
                        </a:rPr>
                        <a:t>k</a:t>
                      </a:r>
                      <a:r>
                        <a:rPr lang="en-US" sz="2000" baseline="-25000" dirty="0">
                          <a:sym typeface="WP Greek Century" pitchFamily="2" charset="2"/>
                        </a:rPr>
                        <a:t>D,MA20 </a:t>
                      </a:r>
                      <a:r>
                        <a:rPr lang="en-US" sz="2000" baseline="0" dirty="0">
                          <a:sym typeface="WP Greek Century" pitchFamily="2" charset="2"/>
                        </a:rPr>
                        <a:t>=</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t>death rate constant at 20 C, 1/day</a:t>
                      </a: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1"/>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dirty="0" err="1">
                          <a:sym typeface="WP Greek Century" pitchFamily="2" charset="2"/>
                        </a:rPr>
                        <a:t>θ</a:t>
                      </a:r>
                      <a:r>
                        <a:rPr lang="en-US" sz="2000" baseline="-25000" dirty="0" err="1">
                          <a:sym typeface="WP Greek Century" pitchFamily="2" charset="2"/>
                        </a:rPr>
                        <a:t>D,MA</a:t>
                      </a:r>
                      <a:r>
                        <a:rPr kumimoji="0" lang="en-US" sz="2000" u="none" strike="noStrike" cap="none" normalizeH="0" baseline="0" dirty="0">
                          <a:ln>
                            <a:noFill/>
                          </a:ln>
                          <a:effectLst/>
                        </a:rPr>
                        <a:t> =</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temperature correction factor for respiration</a:t>
                      </a: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2"/>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K</a:t>
                      </a:r>
                      <a:r>
                        <a:rPr kumimoji="0" lang="en-US" sz="2000" u="none" strike="noStrike" cap="none" normalizeH="0" baseline="-25000" dirty="0" err="1">
                          <a:ln>
                            <a:noFill/>
                          </a:ln>
                          <a:effectLst/>
                        </a:rPr>
                        <a:t>d,salMA</a:t>
                      </a:r>
                      <a:r>
                        <a:rPr kumimoji="0" lang="en-US" sz="2000" u="none" strike="noStrike" cap="none" normalizeH="0" baseline="0" dirty="0">
                          <a:ln>
                            <a:noFill/>
                          </a:ln>
                          <a:effectLst/>
                        </a:rPr>
                        <a:t>=</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Salinity dependent death rate for fresh-water species (1/day)</a:t>
                      </a: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3"/>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S, K</a:t>
                      </a:r>
                      <a:r>
                        <a:rPr kumimoji="0" lang="en-US" sz="2000" u="none" strike="noStrike" cap="none" normalizeH="0" baseline="-25000" dirty="0">
                          <a:ln>
                            <a:noFill/>
                          </a:ln>
                          <a:effectLst/>
                        </a:rPr>
                        <a:t>s</a:t>
                      </a:r>
                      <a:r>
                        <a:rPr kumimoji="0" lang="en-US" sz="2000" u="none" strike="noStrike" cap="none" normalizeH="0" baseline="0" dirty="0">
                          <a:ln>
                            <a:noFill/>
                          </a:ln>
                          <a:effectLst/>
                        </a:rPr>
                        <a:t>=</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Salinity (parts per thousand) and salinity at which death is ½ maximum</a:t>
                      </a: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4"/>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K</a:t>
                      </a:r>
                      <a:r>
                        <a:rPr kumimoji="0" lang="en-US" sz="2000" u="none" strike="noStrike" cap="none" normalizeH="0" baseline="-25000" dirty="0" err="1">
                          <a:ln>
                            <a:noFill/>
                          </a:ln>
                          <a:effectLst/>
                        </a:rPr>
                        <a:t>GR,MA</a:t>
                      </a:r>
                      <a:r>
                        <a:rPr kumimoji="0" lang="en-US" sz="2000" u="none" strike="noStrike" cap="none" normalizeH="0" baseline="0" dirty="0">
                          <a:ln>
                            <a:noFill/>
                          </a:ln>
                          <a:effectLst/>
                        </a:rPr>
                        <a:t>=</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First-order grazing coefficient (not implemented)</a:t>
                      </a: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5"/>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25000" dirty="0">
                        <a:ln>
                          <a:noFill/>
                        </a:ln>
                        <a:solidFill>
                          <a:schemeClr val="tx1"/>
                        </a:solidFill>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6"/>
                  </a:ext>
                </a:extLst>
              </a:tr>
            </a:tbl>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586201544"/>
              </p:ext>
            </p:extLst>
          </p:nvPr>
        </p:nvGraphicFramePr>
        <p:xfrm>
          <a:off x="2279778" y="1879628"/>
          <a:ext cx="6289675" cy="936625"/>
        </p:xfrm>
        <a:graphic>
          <a:graphicData uri="http://schemas.openxmlformats.org/presentationml/2006/ole">
            <mc:AlternateContent xmlns:mc="http://schemas.openxmlformats.org/markup-compatibility/2006">
              <mc:Choice xmlns:v="urn:schemas-microsoft-com:vml" Requires="v">
                <p:oleObj spid="_x0000_s66569" name="Equation" r:id="rId3" imgW="3416040" imgH="507960" progId="Equation.DSMT4">
                  <p:embed/>
                </p:oleObj>
              </mc:Choice>
              <mc:Fallback>
                <p:oleObj name="Equation" r:id="rId3" imgW="3416040" imgH="507960" progId="Equation.DSMT4">
                  <p:embed/>
                  <p:pic>
                    <p:nvPicPr>
                      <p:cNvPr id="0" name=""/>
                      <p:cNvPicPr>
                        <a:picLocks noChangeAspect="1" noChangeArrowheads="1"/>
                      </p:cNvPicPr>
                      <p:nvPr/>
                    </p:nvPicPr>
                    <p:blipFill>
                      <a:blip r:embed="rId4"/>
                      <a:srcRect/>
                      <a:stretch>
                        <a:fillRect/>
                      </a:stretch>
                    </p:blipFill>
                    <p:spPr bwMode="auto">
                      <a:xfrm>
                        <a:off x="2279778" y="1879628"/>
                        <a:ext cx="6289675" cy="936625"/>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1650985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ChangeArrowheads="1"/>
          </p:cNvSpPr>
          <p:nvPr>
            <p:ph type="title"/>
          </p:nvPr>
        </p:nvSpPr>
        <p:spPr>
          <a:xfrm>
            <a:off x="1957388" y="0"/>
            <a:ext cx="8337550" cy="1339850"/>
          </a:xfrm>
        </p:spPr>
        <p:txBody>
          <a:bodyPr anchor="ctr">
            <a:noAutofit/>
          </a:bodyPr>
          <a:lstStyle/>
          <a:p>
            <a:pPr algn="ctr"/>
            <a:r>
              <a:rPr lang="en-US" sz="4800" dirty="0">
                <a:ea typeface="ＭＳ Ｐゴシック" pitchFamily="26" charset="-128"/>
                <a:cs typeface="ＭＳ Ｐゴシック" pitchFamily="26" charset="-128"/>
              </a:rPr>
              <a:t>Macro Algae Nutrient</a:t>
            </a:r>
            <a:br>
              <a:rPr lang="en-US" sz="4800" dirty="0">
                <a:ea typeface="ＭＳ Ｐゴシック" pitchFamily="26" charset="-128"/>
                <a:cs typeface="ＭＳ Ｐゴシック" pitchFamily="26" charset="-128"/>
              </a:rPr>
            </a:br>
            <a:r>
              <a:rPr lang="en-US" sz="4800" dirty="0">
                <a:ea typeface="ＭＳ Ｐゴシック" pitchFamily="26" charset="-128"/>
                <a:cs typeface="ＭＳ Ｐゴシック" pitchFamily="26" charset="-128"/>
              </a:rPr>
              <a:t>Kinetic Equations</a:t>
            </a:r>
          </a:p>
        </p:txBody>
      </p:sp>
      <p:grpSp>
        <p:nvGrpSpPr>
          <p:cNvPr id="2" name="Group 43"/>
          <p:cNvGrpSpPr/>
          <p:nvPr/>
        </p:nvGrpSpPr>
        <p:grpSpPr>
          <a:xfrm>
            <a:off x="7324210" y="1740722"/>
            <a:ext cx="2743446" cy="1928696"/>
            <a:chOff x="3672472" y="1401501"/>
            <a:chExt cx="2743446" cy="1928696"/>
          </a:xfrm>
          <a:solidFill>
            <a:schemeClr val="accent3">
              <a:lumMod val="20000"/>
              <a:lumOff val="80000"/>
            </a:schemeClr>
          </a:solidFill>
        </p:grpSpPr>
        <p:sp>
          <p:nvSpPr>
            <p:cNvPr id="11" name="TextBox 15"/>
            <p:cNvSpPr txBox="1">
              <a:spLocks/>
            </p:cNvSpPr>
            <p:nvPr/>
          </p:nvSpPr>
          <p:spPr bwMode="auto">
            <a:xfrm>
              <a:off x="3672472" y="1401501"/>
              <a:ext cx="2743446" cy="1924674"/>
            </a:xfrm>
            <a:prstGeom prst="rect">
              <a:avLst/>
            </a:prstGeom>
            <a:grpFill/>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bodyPr>
            <a:lstStyle/>
            <a:p>
              <a:pPr algn="ctr">
                <a:defRPr/>
              </a:pPr>
              <a:r>
                <a:rPr lang="en-US" dirty="0" err="1">
                  <a:latin typeface="Calibri" pitchFamily="-112" charset="0"/>
                </a:rPr>
                <a:t>MaroAlgal</a:t>
              </a:r>
              <a:r>
                <a:rPr lang="en-US" dirty="0">
                  <a:latin typeface="Calibri" pitchFamily="-112" charset="0"/>
                </a:rPr>
                <a:t> Biomass, </a:t>
              </a:r>
              <a:r>
                <a:rPr lang="en-US" dirty="0" err="1">
                  <a:latin typeface="Calibri" pitchFamily="-112" charset="0"/>
                </a:rPr>
                <a:t>a</a:t>
              </a:r>
              <a:r>
                <a:rPr lang="en-US" baseline="-25000" dirty="0" err="1">
                  <a:latin typeface="Calibri" pitchFamily="-112" charset="0"/>
                </a:rPr>
                <a:t>MA</a:t>
              </a:r>
              <a:endParaRPr lang="en-US" dirty="0">
                <a:latin typeface="Calibri" pitchFamily="-112" charset="0"/>
              </a:endParaRPr>
            </a:p>
            <a:p>
              <a:pPr algn="ctr">
                <a:defRPr/>
              </a:pPr>
              <a:r>
                <a:rPr lang="en-US" dirty="0">
                  <a:latin typeface="Calibri" pitchFamily="-112" charset="0"/>
                </a:rPr>
                <a:t>g</a:t>
              </a:r>
              <a:r>
                <a:rPr lang="en-US" baseline="-25000" dirty="0">
                  <a:latin typeface="Calibri" pitchFamily="-112" charset="0"/>
                </a:rPr>
                <a:t>D</a:t>
              </a:r>
              <a:r>
                <a:rPr lang="en-US" dirty="0">
                  <a:latin typeface="Calibri" pitchFamily="-112" charset="0"/>
                </a:rPr>
                <a:t>/m</a:t>
              </a:r>
              <a:r>
                <a:rPr lang="en-US" baseline="30000" dirty="0">
                  <a:latin typeface="Calibri" pitchFamily="-112" charset="0"/>
                </a:rPr>
                <a:t>2</a:t>
              </a:r>
            </a:p>
          </p:txBody>
        </p:sp>
        <p:sp>
          <p:nvSpPr>
            <p:cNvPr id="12" name="TextBox 16"/>
            <p:cNvSpPr txBox="1">
              <a:spLocks/>
            </p:cNvSpPr>
            <p:nvPr/>
          </p:nvSpPr>
          <p:spPr bwMode="auto">
            <a:xfrm>
              <a:off x="3719742" y="2222775"/>
              <a:ext cx="1828964" cy="1097280"/>
            </a:xfrm>
            <a:prstGeom prst="rect">
              <a:avLst/>
            </a:prstGeom>
            <a:solidFill>
              <a:schemeClr val="accent3">
                <a:lumMod val="20000"/>
                <a:lumOff val="80000"/>
              </a:schemeClr>
            </a:solidFill>
            <a:ln>
              <a:solidFill>
                <a:schemeClr val="accent3">
                  <a:lumMod val="20000"/>
                  <a:lumOff val="80000"/>
                </a:schemeClr>
              </a:solidFill>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D : C : N : P : Chl</a:t>
              </a:r>
            </a:p>
          </p:txBody>
        </p:sp>
        <p:sp>
          <p:nvSpPr>
            <p:cNvPr id="13" name="TextBox 21"/>
            <p:cNvSpPr txBox="1">
              <a:spLocks/>
            </p:cNvSpPr>
            <p:nvPr/>
          </p:nvSpPr>
          <p:spPr bwMode="auto">
            <a:xfrm>
              <a:off x="5588973" y="2208664"/>
              <a:ext cx="789500" cy="548640"/>
            </a:xfrm>
            <a:prstGeom prst="rect">
              <a:avLst/>
            </a:prstGeom>
            <a:solidFill>
              <a:schemeClr val="accent3">
                <a:lumMod val="40000"/>
                <a:lumOff val="60000"/>
              </a:schemeClr>
            </a:solidFill>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qN</a:t>
              </a:r>
            </a:p>
            <a:p>
              <a:pPr algn="ctr">
                <a:defRPr/>
              </a:pPr>
              <a:r>
                <a:rPr lang="en-US" dirty="0">
                  <a:solidFill>
                    <a:srgbClr val="000000"/>
                  </a:solidFill>
                  <a:latin typeface="Calibri" pitchFamily="-112" charset="0"/>
                </a:rPr>
                <a:t>mg</a:t>
              </a:r>
              <a:r>
                <a:rPr lang="en-US" baseline="-25000" dirty="0">
                  <a:solidFill>
                    <a:srgbClr val="000000"/>
                  </a:solidFill>
                  <a:latin typeface="Calibri" pitchFamily="-112" charset="0"/>
                </a:rPr>
                <a:t>N</a:t>
              </a:r>
              <a:r>
                <a:rPr lang="en-US" dirty="0">
                  <a:solidFill>
                    <a:srgbClr val="000000"/>
                  </a:solidFill>
                  <a:latin typeface="Calibri" pitchFamily="-112" charset="0"/>
                </a:rPr>
                <a:t>/g</a:t>
              </a:r>
              <a:r>
                <a:rPr lang="en-US" baseline="-25000" dirty="0">
                  <a:solidFill>
                    <a:srgbClr val="000000"/>
                  </a:solidFill>
                  <a:latin typeface="Calibri" pitchFamily="-112" charset="0"/>
                </a:rPr>
                <a:t>D</a:t>
              </a:r>
            </a:p>
          </p:txBody>
        </p:sp>
        <p:sp>
          <p:nvSpPr>
            <p:cNvPr id="14" name="TextBox 22"/>
            <p:cNvSpPr txBox="1">
              <a:spLocks/>
            </p:cNvSpPr>
            <p:nvPr/>
          </p:nvSpPr>
          <p:spPr bwMode="auto">
            <a:xfrm>
              <a:off x="5562817" y="2781557"/>
              <a:ext cx="814282" cy="548640"/>
            </a:xfrm>
            <a:prstGeom prst="rect">
              <a:avLst/>
            </a:prstGeom>
            <a:solidFill>
              <a:schemeClr val="accent3">
                <a:lumMod val="40000"/>
                <a:lumOff val="60000"/>
              </a:schemeClr>
            </a:solidFill>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qP</a:t>
              </a:r>
            </a:p>
            <a:p>
              <a:pPr algn="ctr">
                <a:defRPr/>
              </a:pPr>
              <a:r>
                <a:rPr lang="en-US" dirty="0">
                  <a:solidFill>
                    <a:srgbClr val="000000"/>
                  </a:solidFill>
                  <a:latin typeface="Calibri" pitchFamily="-112" charset="0"/>
                </a:rPr>
                <a:t>mg</a:t>
              </a:r>
              <a:r>
                <a:rPr lang="en-US" baseline="-25000" dirty="0">
                  <a:solidFill>
                    <a:srgbClr val="000000"/>
                  </a:solidFill>
                  <a:latin typeface="Calibri" pitchFamily="-112" charset="0"/>
                </a:rPr>
                <a:t>P</a:t>
              </a:r>
              <a:r>
                <a:rPr lang="en-US" dirty="0">
                  <a:solidFill>
                    <a:srgbClr val="000000"/>
                  </a:solidFill>
                  <a:latin typeface="Calibri" pitchFamily="-112" charset="0"/>
                </a:rPr>
                <a:t>/g</a:t>
              </a:r>
              <a:r>
                <a:rPr lang="en-US" baseline="-25000" dirty="0">
                  <a:solidFill>
                    <a:srgbClr val="000000"/>
                  </a:solidFill>
                  <a:latin typeface="Calibri" pitchFamily="-112" charset="0"/>
                </a:rPr>
                <a:t>D</a:t>
              </a:r>
            </a:p>
          </p:txBody>
        </p:sp>
      </p:grpSp>
      <p:graphicFrame>
        <p:nvGraphicFramePr>
          <p:cNvPr id="149508" name="Group 4"/>
          <p:cNvGraphicFramePr>
            <a:graphicFrameLocks noGrp="1"/>
          </p:cNvGraphicFramePr>
          <p:nvPr>
            <p:ph sz="half" idx="2"/>
            <p:extLst/>
          </p:nvPr>
        </p:nvGraphicFramePr>
        <p:xfrm>
          <a:off x="2161558" y="4037013"/>
          <a:ext cx="7906369" cy="2474280"/>
        </p:xfrm>
        <a:graphic>
          <a:graphicData uri="http://schemas.openxmlformats.org/drawingml/2006/table">
            <a:tbl>
              <a:tblPr/>
              <a:tblGrid>
                <a:gridCol w="2283874">
                  <a:extLst>
                    <a:ext uri="{9D8B030D-6E8A-4147-A177-3AD203B41FA5}">
                      <a16:colId xmlns:a16="http://schemas.microsoft.com/office/drawing/2014/main" val="20000"/>
                    </a:ext>
                  </a:extLst>
                </a:gridCol>
                <a:gridCol w="5622495">
                  <a:extLst>
                    <a:ext uri="{9D8B030D-6E8A-4147-A177-3AD203B41FA5}">
                      <a16:colId xmlns:a16="http://schemas.microsoft.com/office/drawing/2014/main" val="20001"/>
                    </a:ext>
                  </a:extLst>
                </a:gridCol>
              </a:tblGrid>
              <a:tr h="414338">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Where, for macro algae in segment i:</a:t>
                      </a:r>
                    </a:p>
                  </a:txBody>
                  <a:tcPr horzOverflow="overflow">
                    <a:lnL>
                      <a:noFill/>
                    </a:lnL>
                    <a:lnR>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3381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a:ln>
                            <a:noFill/>
                          </a:ln>
                          <a:solidFill>
                            <a:schemeClr val="tx1"/>
                          </a:solidFill>
                          <a:effectLst/>
                          <a:latin typeface="Arial" pitchFamily="-112" charset="0"/>
                          <a:ea typeface="Arial" pitchFamily="-112" charset="0"/>
                          <a:cs typeface="Arial" pitchFamily="-112" charset="0"/>
                        </a:rPr>
                        <a:t>qN, qP </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algal cell N, P (</a:t>
                      </a:r>
                      <a:r>
                        <a:rPr kumimoji="0" lang="en-US" sz="2000" b="0" i="0" u="none" strike="noStrike" cap="none" normalizeH="0" baseline="0" dirty="0" err="1">
                          <a:ln>
                            <a:noFill/>
                          </a:ln>
                          <a:solidFill>
                            <a:schemeClr val="tx1"/>
                          </a:solidFill>
                          <a:effectLst/>
                          <a:latin typeface="Arial" pitchFamily="-112" charset="0"/>
                          <a:ea typeface="Arial" pitchFamily="-112" charset="0"/>
                          <a:cs typeface="Arial" pitchFamily="-112" charset="0"/>
                        </a:rPr>
                        <a:t>mg</a:t>
                      </a:r>
                      <a:r>
                        <a:rPr kumimoji="0" lang="en-US" sz="2000" b="0" i="0" u="none" strike="noStrike" cap="none" normalizeH="0" baseline="-25000" dirty="0" err="1">
                          <a:ln>
                            <a:noFill/>
                          </a:ln>
                          <a:solidFill>
                            <a:schemeClr val="tx1"/>
                          </a:solidFill>
                          <a:effectLst/>
                          <a:latin typeface="Arial" pitchFamily="-112" charset="0"/>
                          <a:ea typeface="Arial" pitchFamily="-112" charset="0"/>
                          <a:cs typeface="Arial" pitchFamily="-112" charset="0"/>
                        </a:rPr>
                        <a:t>N</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r>
                        <a:rPr kumimoji="0" lang="en-US" sz="2000" b="0" i="0" u="none" strike="noStrike" cap="none" normalizeH="0" baseline="0" dirty="0" err="1">
                          <a:ln>
                            <a:noFill/>
                          </a:ln>
                          <a:solidFill>
                            <a:schemeClr val="tx1"/>
                          </a:solidFill>
                          <a:effectLst/>
                          <a:latin typeface="Arial" pitchFamily="-112" charset="0"/>
                          <a:ea typeface="Arial" pitchFamily="-112" charset="0"/>
                          <a:cs typeface="Arial" pitchFamily="-112" charset="0"/>
                        </a:rPr>
                        <a:t>g</a:t>
                      </a:r>
                      <a:r>
                        <a:rPr kumimoji="0" lang="en-US" sz="2000" b="0" i="0" u="none" strike="noStrike" cap="none" normalizeH="0" baseline="-25000" dirty="0" err="1">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 </a:t>
                      </a:r>
                      <a:r>
                        <a:rPr kumimoji="0" lang="en-US" sz="2000" b="0" i="0" u="none" strike="noStrike" cap="none" normalizeH="0" baseline="0" dirty="0" err="1">
                          <a:ln>
                            <a:noFill/>
                          </a:ln>
                          <a:solidFill>
                            <a:schemeClr val="tx1"/>
                          </a:solidFill>
                          <a:effectLst/>
                          <a:latin typeface="Arial" pitchFamily="-112" charset="0"/>
                          <a:ea typeface="Arial" pitchFamily="-112" charset="0"/>
                          <a:cs typeface="Arial" pitchFamily="-112" charset="0"/>
                        </a:rPr>
                        <a:t>mg</a:t>
                      </a:r>
                      <a:r>
                        <a:rPr kumimoji="0" lang="en-US" sz="2000" b="0" i="0" u="none" strike="noStrike" cap="none" normalizeH="0" baseline="-25000" dirty="0" err="1">
                          <a:ln>
                            <a:noFill/>
                          </a:ln>
                          <a:solidFill>
                            <a:schemeClr val="tx1"/>
                          </a:solidFill>
                          <a:effectLst/>
                          <a:latin typeface="Arial" pitchFamily="-112" charset="0"/>
                          <a:ea typeface="Arial" pitchFamily="-112" charset="0"/>
                          <a:cs typeface="Arial" pitchFamily="-112" charset="0"/>
                        </a:rPr>
                        <a:t>P</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r>
                        <a:rPr kumimoji="0" lang="en-US" sz="2000" b="0" i="0" u="none" strike="noStrike" cap="none" normalizeH="0" baseline="0" dirty="0" err="1">
                          <a:ln>
                            <a:noFill/>
                          </a:ln>
                          <a:solidFill>
                            <a:schemeClr val="tx1"/>
                          </a:solidFill>
                          <a:effectLst/>
                          <a:latin typeface="Arial" pitchFamily="-112" charset="0"/>
                          <a:ea typeface="Arial" pitchFamily="-112" charset="0"/>
                          <a:cs typeface="Arial" pitchFamily="-112" charset="0"/>
                        </a:rPr>
                        <a:t>g</a:t>
                      </a:r>
                      <a:r>
                        <a:rPr kumimoji="0" lang="en-US" sz="2000" b="0" i="0" u="none" strike="noStrike" cap="none" normalizeH="0" baseline="-25000" dirty="0" err="1">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UN,MA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UP,MA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uptake rates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N</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P</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EN,MA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EP,MA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excretion rates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N</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P</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41751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DN,MA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DP,MA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death rates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N</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P</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41751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a</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algal biomass density (</a:t>
                      </a:r>
                      <a:r>
                        <a:rPr kumimoji="0" lang="en-US" sz="2000" b="0" i="0" u="none" strike="noStrike" cap="none" normalizeH="0" baseline="0" dirty="0" err="1">
                          <a:ln>
                            <a:noFill/>
                          </a:ln>
                          <a:solidFill>
                            <a:schemeClr val="tx1"/>
                          </a:solidFill>
                          <a:effectLst/>
                          <a:latin typeface="Arial" pitchFamily="-112" charset="0"/>
                          <a:ea typeface="Arial" pitchFamily="-112" charset="0"/>
                          <a:cs typeface="Arial" pitchFamily="-112" charset="0"/>
                        </a:rPr>
                        <a:t>g</a:t>
                      </a:r>
                      <a:r>
                        <a:rPr kumimoji="0" lang="en-US" sz="2000" b="0" i="0" u="none" strike="noStrike" cap="none" normalizeH="0" baseline="-25000" dirty="0" err="1">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4078103716"/>
              </p:ext>
            </p:extLst>
          </p:nvPr>
        </p:nvGraphicFramePr>
        <p:xfrm>
          <a:off x="2161557" y="1723840"/>
          <a:ext cx="5078412" cy="778061"/>
        </p:xfrm>
        <a:graphic>
          <a:graphicData uri="http://schemas.openxmlformats.org/presentationml/2006/ole">
            <mc:AlternateContent xmlns:mc="http://schemas.openxmlformats.org/markup-compatibility/2006">
              <mc:Choice xmlns:v="urn:schemas-microsoft-com:vml" Requires="v">
                <p:oleObj spid="_x0000_s67600" name="Equation" r:id="rId3" imgW="3225600" imgH="495000" progId="Equation.DSMT4">
                  <p:embed/>
                </p:oleObj>
              </mc:Choice>
              <mc:Fallback>
                <p:oleObj name="Equation" r:id="rId3" imgW="3225600" imgH="495000" progId="Equation.DSMT4">
                  <p:embed/>
                  <p:pic>
                    <p:nvPicPr>
                      <p:cNvPr id="0" name=""/>
                      <p:cNvPicPr>
                        <a:picLocks noChangeAspect="1" noChangeArrowheads="1"/>
                      </p:cNvPicPr>
                      <p:nvPr/>
                    </p:nvPicPr>
                    <p:blipFill>
                      <a:blip r:embed="rId4"/>
                      <a:srcRect/>
                      <a:stretch>
                        <a:fillRect/>
                      </a:stretch>
                    </p:blipFill>
                    <p:spPr bwMode="auto">
                      <a:xfrm>
                        <a:off x="2161557" y="1723840"/>
                        <a:ext cx="5078412" cy="778061"/>
                      </a:xfrm>
                      <a:prstGeom prst="rect">
                        <a:avLst/>
                      </a:prstGeom>
                      <a:solidFill>
                        <a:schemeClr val="tx1"/>
                      </a:solidFill>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453467401"/>
              </p:ext>
            </p:extLst>
          </p:nvPr>
        </p:nvGraphicFramePr>
        <p:xfrm>
          <a:off x="2126023" y="2673723"/>
          <a:ext cx="5113947" cy="775388"/>
        </p:xfrm>
        <a:graphic>
          <a:graphicData uri="http://schemas.openxmlformats.org/presentationml/2006/ole">
            <mc:AlternateContent xmlns:mc="http://schemas.openxmlformats.org/markup-compatibility/2006">
              <mc:Choice xmlns:v="urn:schemas-microsoft-com:vml" Requires="v">
                <p:oleObj spid="_x0000_s67601" name="Equation" r:id="rId5" imgW="3263760" imgH="495000" progId="Equation.DSMT4">
                  <p:embed/>
                </p:oleObj>
              </mc:Choice>
              <mc:Fallback>
                <p:oleObj name="Equation" r:id="rId5" imgW="3263760" imgH="495000" progId="Equation.DSMT4">
                  <p:embed/>
                  <p:pic>
                    <p:nvPicPr>
                      <p:cNvPr id="0" name=""/>
                      <p:cNvPicPr>
                        <a:picLocks noChangeAspect="1" noChangeArrowheads="1"/>
                      </p:cNvPicPr>
                      <p:nvPr/>
                    </p:nvPicPr>
                    <p:blipFill>
                      <a:blip r:embed="rId6"/>
                      <a:srcRect/>
                      <a:stretch>
                        <a:fillRect/>
                      </a:stretch>
                    </p:blipFill>
                    <p:spPr bwMode="auto">
                      <a:xfrm>
                        <a:off x="2126023" y="2673723"/>
                        <a:ext cx="5113947" cy="775388"/>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31609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876800" y="381000"/>
            <a:ext cx="5791200" cy="1600200"/>
          </a:xfrm>
        </p:spPr>
        <p:txBody>
          <a:bodyPr anchor="ctr">
            <a:normAutofit/>
          </a:bodyPr>
          <a:lstStyle/>
          <a:p>
            <a:pPr algn="ctr" eaLnBrk="1" hangingPunct="1"/>
            <a:r>
              <a:rPr lang="en-US" sz="4800" dirty="0">
                <a:ea typeface="ＭＳ Ｐゴシック" pitchFamily="26" charset="-128"/>
                <a:cs typeface="ＭＳ Ｐゴシック" pitchFamily="26" charset="-128"/>
              </a:rPr>
              <a:t>Macro Algal</a:t>
            </a:r>
            <a:br>
              <a:rPr lang="en-US" sz="4800" dirty="0">
                <a:ea typeface="ＭＳ Ｐゴシック" pitchFamily="26" charset="-128"/>
                <a:cs typeface="ＭＳ Ｐゴシック" pitchFamily="26" charset="-128"/>
              </a:rPr>
            </a:br>
            <a:r>
              <a:rPr lang="en-US" sz="4800" dirty="0">
                <a:ea typeface="ＭＳ Ｐゴシック" pitchFamily="26" charset="-128"/>
                <a:cs typeface="ＭＳ Ｐゴシック" pitchFamily="26" charset="-128"/>
              </a:rPr>
              <a:t>Nitrogen Uptake</a:t>
            </a:r>
          </a:p>
        </p:txBody>
      </p:sp>
      <p:graphicFrame>
        <p:nvGraphicFramePr>
          <p:cNvPr id="130095" name="Group 47"/>
          <p:cNvGraphicFramePr>
            <a:graphicFrameLocks noGrp="1"/>
          </p:cNvGraphicFramePr>
          <p:nvPr>
            <p:ph sz="half" idx="2"/>
            <p:extLst>
              <p:ext uri="{D42A27DB-BD31-4B8C-83A1-F6EECF244321}">
                <p14:modId xmlns:p14="http://schemas.microsoft.com/office/powerpoint/2010/main" val="1754604143"/>
              </p:ext>
            </p:extLst>
          </p:nvPr>
        </p:nvGraphicFramePr>
        <p:xfrm>
          <a:off x="2438400" y="4648200"/>
          <a:ext cx="8229600" cy="2157984"/>
        </p:xfrm>
        <a:graphic>
          <a:graphicData uri="http://schemas.openxmlformats.org/drawingml/2006/table">
            <a:tbl>
              <a:tblPr/>
              <a:tblGrid>
                <a:gridCol w="1371600">
                  <a:extLst>
                    <a:ext uri="{9D8B030D-6E8A-4147-A177-3AD203B41FA5}">
                      <a16:colId xmlns:a16="http://schemas.microsoft.com/office/drawing/2014/main" val="20000"/>
                    </a:ext>
                  </a:extLst>
                </a:gridCol>
                <a:gridCol w="6858000">
                  <a:extLst>
                    <a:ext uri="{9D8B030D-6E8A-4147-A177-3AD203B41FA5}">
                      <a16:colId xmlns:a16="http://schemas.microsoft.com/office/drawing/2014/main" val="20001"/>
                    </a:ext>
                  </a:extLst>
                </a:gridCol>
              </a:tblGrid>
              <a:tr h="195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107" charset="0"/>
                        </a:rPr>
                        <a:t>Where:</a:t>
                      </a:r>
                    </a:p>
                  </a:txBody>
                  <a:tcPr anchor="ct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outerShdw blurRad="38100" dist="38100" dir="2700000" algn="tl">
                            <a:srgbClr val="000000"/>
                          </a:outerShdw>
                        </a:effectLst>
                        <a:latin typeface="Arial" pitchFamily="-107" charset="0"/>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508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l-GR" sz="1800" b="0" i="1" u="none" strike="noStrike" cap="none" normalizeH="0" baseline="0" dirty="0">
                          <a:ln>
                            <a:noFill/>
                          </a:ln>
                          <a:solidFill>
                            <a:schemeClr val="tx1"/>
                          </a:solidFill>
                          <a:effectLst/>
                          <a:latin typeface="Arial" pitchFamily="-107" charset="0"/>
                          <a:ea typeface="Arial" pitchFamily="-107" charset="0"/>
                          <a:cs typeface="Arial" pitchFamily="-107" charset="0"/>
                        </a:rPr>
                        <a:t>ρ</a:t>
                      </a:r>
                      <a:r>
                        <a:rPr kumimoji="0" lang="en-US" sz="1800" b="0" i="1" u="none" strike="noStrike" cap="none" normalizeH="0" baseline="-25000" dirty="0">
                          <a:ln>
                            <a:noFill/>
                          </a:ln>
                          <a:solidFill>
                            <a:schemeClr val="tx1"/>
                          </a:solidFill>
                          <a:effectLst/>
                          <a:latin typeface="Arial" pitchFamily="-107" charset="0"/>
                          <a:ea typeface="Arial" pitchFamily="-107" charset="0"/>
                          <a:cs typeface="Arial" pitchFamily="-107" charset="0"/>
                        </a:rPr>
                        <a:t>mN</a:t>
                      </a:r>
                      <a:endParaRPr kumimoji="0" lang="el-GR" sz="1800" b="0" i="1" u="none" strike="noStrike" cap="none" normalizeH="0" baseline="-25000" dirty="0">
                        <a:ln>
                          <a:noFill/>
                        </a:ln>
                        <a:solidFill>
                          <a:schemeClr val="tx1"/>
                        </a:solidFill>
                        <a:effectLst/>
                        <a:latin typeface="Arial" pitchFamily="-107" charset="0"/>
                        <a:ea typeface="Arial" pitchFamily="-107" charset="0"/>
                        <a:cs typeface="Arial" pitchFamily="-107" charset="0"/>
                      </a:endParaRP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107" charset="0"/>
                        </a:rPr>
                        <a:t>=  maximum N uptake rate (mg</a:t>
                      </a:r>
                      <a:r>
                        <a:rPr kumimoji="0" lang="en-US" sz="1800" b="0" i="0" u="none" strike="noStrike" cap="none" normalizeH="0" baseline="-25000" dirty="0">
                          <a:ln>
                            <a:noFill/>
                          </a:ln>
                          <a:solidFill>
                            <a:schemeClr val="tx1"/>
                          </a:solidFill>
                          <a:effectLst/>
                          <a:latin typeface="Arial" pitchFamily="-107" charset="0"/>
                        </a:rPr>
                        <a:t>N</a:t>
                      </a:r>
                      <a:r>
                        <a:rPr kumimoji="0" lang="en-US" sz="1800" b="0" i="0" u="none" strike="noStrike" cap="none" normalizeH="0" baseline="0" dirty="0">
                          <a:ln>
                            <a:noFill/>
                          </a:ln>
                          <a:solidFill>
                            <a:schemeClr val="tx1"/>
                          </a:solidFill>
                          <a:effectLst/>
                          <a:latin typeface="Arial" pitchFamily="-107" charset="0"/>
                        </a:rPr>
                        <a:t>/g</a:t>
                      </a:r>
                      <a:r>
                        <a:rPr kumimoji="0" lang="en-US" sz="1800" b="0" i="0" u="none" strike="noStrike" cap="none" normalizeH="0" baseline="-25000" dirty="0">
                          <a:ln>
                            <a:noFill/>
                          </a:ln>
                          <a:solidFill>
                            <a:schemeClr val="tx1"/>
                          </a:solidFill>
                          <a:effectLst/>
                          <a:latin typeface="Arial" pitchFamily="-107" charset="0"/>
                        </a:rPr>
                        <a:t>D</a:t>
                      </a:r>
                      <a:r>
                        <a:rPr kumimoji="0" lang="en-US" sz="1800" b="0" i="0" u="none" strike="noStrike" cap="none" normalizeH="0" baseline="0" dirty="0">
                          <a:ln>
                            <a:noFill/>
                          </a:ln>
                          <a:solidFill>
                            <a:schemeClr val="tx1"/>
                          </a:solidFill>
                          <a:effectLst/>
                          <a:latin typeface="Arial" pitchFamily="-107" charset="0"/>
                        </a:rPr>
                        <a:t>-day)</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32226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a:ln>
                            <a:noFill/>
                          </a:ln>
                          <a:solidFill>
                            <a:schemeClr val="tx1"/>
                          </a:solidFill>
                          <a:effectLst/>
                          <a:latin typeface="Arial" pitchFamily="-107" charset="0"/>
                        </a:rPr>
                        <a:t>K</a:t>
                      </a:r>
                      <a:r>
                        <a:rPr kumimoji="0" lang="en-US" sz="1800" b="0" i="1" u="none" strike="noStrike" cap="none" normalizeH="0" baseline="-25000" dirty="0">
                          <a:ln>
                            <a:noFill/>
                          </a:ln>
                          <a:solidFill>
                            <a:schemeClr val="tx1"/>
                          </a:solidFill>
                          <a:effectLst/>
                          <a:latin typeface="Arial" pitchFamily="-107" charset="0"/>
                        </a:rPr>
                        <a:t>sNb</a:t>
                      </a:r>
                      <a:endParaRPr kumimoji="0" lang="en-US" sz="1800" b="0" i="1" u="none" strike="noStrike" cap="none" normalizeH="0" baseline="0" dirty="0">
                        <a:ln>
                          <a:noFill/>
                        </a:ln>
                        <a:solidFill>
                          <a:schemeClr val="tx1"/>
                        </a:solidFill>
                        <a:effectLst/>
                        <a:latin typeface="Arial" pitchFamily="-107" charset="0"/>
                      </a:endParaRP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107" charset="0"/>
                        </a:rPr>
                        <a:t>= external N half-saturation constant for uptake (mg</a:t>
                      </a:r>
                      <a:r>
                        <a:rPr kumimoji="0" lang="en-US" sz="1800" b="0" i="0" u="none" strike="noStrike" cap="none" normalizeH="0" baseline="-25000" dirty="0">
                          <a:ln>
                            <a:noFill/>
                          </a:ln>
                          <a:solidFill>
                            <a:schemeClr val="tx1"/>
                          </a:solidFill>
                          <a:effectLst/>
                          <a:latin typeface="Arial" pitchFamily="-107" charset="0"/>
                        </a:rPr>
                        <a:t>N</a:t>
                      </a:r>
                      <a:r>
                        <a:rPr kumimoji="0" lang="en-US" sz="1800" b="0" i="0" u="none" strike="noStrike" cap="none" normalizeH="0" baseline="0" dirty="0">
                          <a:ln>
                            <a:noFill/>
                          </a:ln>
                          <a:solidFill>
                            <a:schemeClr val="tx1"/>
                          </a:solidFill>
                          <a:effectLst/>
                          <a:latin typeface="Arial" pitchFamily="-107" charset="0"/>
                        </a:rPr>
                        <a:t>/L)</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657225">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a:ln>
                            <a:noFill/>
                          </a:ln>
                          <a:solidFill>
                            <a:schemeClr val="tx1"/>
                          </a:solidFill>
                          <a:effectLst/>
                          <a:latin typeface="Arial" pitchFamily="-107" charset="0"/>
                        </a:rPr>
                        <a:t>K</a:t>
                      </a:r>
                      <a:r>
                        <a:rPr kumimoji="0" lang="en-US" sz="1800" b="0" i="1" u="none" strike="noStrike" cap="none" normalizeH="0" baseline="-25000" dirty="0">
                          <a:ln>
                            <a:noFill/>
                          </a:ln>
                          <a:solidFill>
                            <a:schemeClr val="tx1"/>
                          </a:solidFill>
                          <a:effectLst/>
                          <a:latin typeface="Arial" pitchFamily="-107" charset="0"/>
                        </a:rPr>
                        <a:t>qN</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a:ln>
                            <a:noFill/>
                          </a:ln>
                          <a:solidFill>
                            <a:schemeClr val="tx1"/>
                          </a:solidFill>
                          <a:effectLst/>
                          <a:latin typeface="Arial" pitchFamily="-107" charset="0"/>
                        </a:rPr>
                        <a:t>q</a:t>
                      </a:r>
                      <a:r>
                        <a:rPr kumimoji="0" lang="en-US" sz="1800" b="0" i="1" u="none" strike="noStrike" cap="none" normalizeH="0" baseline="-25000" dirty="0">
                          <a:ln>
                            <a:noFill/>
                          </a:ln>
                          <a:solidFill>
                            <a:schemeClr val="tx1"/>
                          </a:solidFill>
                          <a:effectLst/>
                          <a:latin typeface="Arial" pitchFamily="-107" charset="0"/>
                        </a:rPr>
                        <a:t>0N</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107" charset="0"/>
                        </a:rPr>
                        <a:t>= internal N half-saturation constant for uptake (mg</a:t>
                      </a:r>
                      <a:r>
                        <a:rPr kumimoji="0" lang="en-US" sz="1800" b="0" i="0" u="none" strike="noStrike" cap="none" normalizeH="0" baseline="-25000" dirty="0">
                          <a:ln>
                            <a:noFill/>
                          </a:ln>
                          <a:solidFill>
                            <a:schemeClr val="tx1"/>
                          </a:solidFill>
                          <a:effectLst/>
                          <a:latin typeface="Arial" pitchFamily="-107" charset="0"/>
                        </a:rPr>
                        <a:t>N</a:t>
                      </a:r>
                      <a:r>
                        <a:rPr kumimoji="0" lang="en-US" sz="1800" b="0" i="0" u="none" strike="noStrike" cap="none" normalizeH="0" baseline="0" dirty="0">
                          <a:ln>
                            <a:noFill/>
                          </a:ln>
                          <a:solidFill>
                            <a:schemeClr val="tx1"/>
                          </a:solidFill>
                          <a:effectLst/>
                          <a:latin typeface="Arial" pitchFamily="-107" charset="0"/>
                        </a:rPr>
                        <a:t>/g</a:t>
                      </a:r>
                      <a:r>
                        <a:rPr kumimoji="0" lang="en-US" sz="1800" b="0" i="0" u="none" strike="noStrike" cap="none" normalizeH="0" baseline="-25000" dirty="0">
                          <a:ln>
                            <a:noFill/>
                          </a:ln>
                          <a:solidFill>
                            <a:schemeClr val="tx1"/>
                          </a:solidFill>
                          <a:effectLst/>
                          <a:latin typeface="Arial" pitchFamily="-107" charset="0"/>
                        </a:rPr>
                        <a:t>D</a:t>
                      </a:r>
                      <a:r>
                        <a:rPr kumimoji="0" lang="en-US" sz="1800" b="0" i="0" u="none" strike="noStrike" cap="none" normalizeH="0" baseline="0" dirty="0">
                          <a:ln>
                            <a:noFill/>
                          </a:ln>
                          <a:solidFill>
                            <a:schemeClr val="tx1"/>
                          </a:solidFill>
                          <a:effectLst/>
                          <a:latin typeface="Arial" pitchFamily="-107" charset="0"/>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107" charset="0"/>
                        </a:rPr>
                        <a:t>=  minimum N cell quota supporting growth (mg</a:t>
                      </a:r>
                      <a:r>
                        <a:rPr kumimoji="0" lang="en-US" sz="1800" b="0" i="0" u="none" strike="noStrike" cap="none" normalizeH="0" baseline="-25000" dirty="0">
                          <a:ln>
                            <a:noFill/>
                          </a:ln>
                          <a:solidFill>
                            <a:schemeClr val="tx1"/>
                          </a:solidFill>
                          <a:effectLst/>
                          <a:latin typeface="Arial" pitchFamily="-107" charset="0"/>
                        </a:rPr>
                        <a:t>N</a:t>
                      </a:r>
                      <a:r>
                        <a:rPr kumimoji="0" lang="en-US" sz="1800" b="0" i="0" u="none" strike="noStrike" cap="none" normalizeH="0" baseline="0" dirty="0">
                          <a:ln>
                            <a:noFill/>
                          </a:ln>
                          <a:solidFill>
                            <a:schemeClr val="tx1"/>
                          </a:solidFill>
                          <a:effectLst/>
                          <a:latin typeface="Arial" pitchFamily="-107" charset="0"/>
                        </a:rPr>
                        <a:t>/g</a:t>
                      </a:r>
                      <a:r>
                        <a:rPr kumimoji="0" lang="en-US" sz="1800" b="0" i="0" u="none" strike="noStrike" cap="none" normalizeH="0" baseline="-25000" dirty="0">
                          <a:ln>
                            <a:noFill/>
                          </a:ln>
                          <a:solidFill>
                            <a:schemeClr val="tx1"/>
                          </a:solidFill>
                          <a:effectLst/>
                          <a:latin typeface="Arial" pitchFamily="-107" charset="0"/>
                        </a:rPr>
                        <a:t>D</a:t>
                      </a:r>
                      <a:r>
                        <a:rPr kumimoji="0" lang="en-US" sz="1800" b="0" i="0" u="none" strike="noStrike" cap="none" normalizeH="0" baseline="0" dirty="0">
                          <a:ln>
                            <a:noFill/>
                          </a:ln>
                          <a:solidFill>
                            <a:schemeClr val="tx1"/>
                          </a:solidFill>
                          <a:effectLst/>
                          <a:latin typeface="Arial" pitchFamily="-107" charset="0"/>
                        </a:rPr>
                        <a:t>)</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200025">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pitchFamily="-107" charset="0"/>
                        </a:rPr>
                        <a:t>a</a:t>
                      </a:r>
                      <a:r>
                        <a:rPr kumimoji="0" lang="en-US" sz="1800" b="0" i="1" u="none" strike="noStrike" cap="none" normalizeH="0" baseline="-25000" dirty="0" err="1">
                          <a:ln>
                            <a:noFill/>
                          </a:ln>
                          <a:solidFill>
                            <a:schemeClr val="tx1"/>
                          </a:solidFill>
                          <a:effectLst/>
                          <a:latin typeface="Arial" pitchFamily="-107" charset="0"/>
                        </a:rPr>
                        <a:t>MA</a:t>
                      </a:r>
                      <a:endParaRPr kumimoji="0" lang="en-US" sz="1800" b="0" i="1" u="none" strike="noStrike" cap="none" normalizeH="0" baseline="0" dirty="0">
                        <a:ln>
                          <a:noFill/>
                        </a:ln>
                        <a:solidFill>
                          <a:schemeClr val="tx1"/>
                        </a:solidFill>
                        <a:effectLst/>
                        <a:latin typeface="Arial" pitchFamily="-107" charset="0"/>
                      </a:endParaRPr>
                    </a:p>
                  </a:txBody>
                  <a:tcPr anchor="ct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107" charset="0"/>
                        </a:rPr>
                        <a:t>=  algal biomass (g</a:t>
                      </a:r>
                      <a:r>
                        <a:rPr kumimoji="0" lang="en-US" sz="1800" b="0" i="0" u="none" strike="noStrike" cap="none" normalizeH="0" baseline="-25000" dirty="0">
                          <a:ln>
                            <a:noFill/>
                          </a:ln>
                          <a:solidFill>
                            <a:schemeClr val="tx1"/>
                          </a:solidFill>
                          <a:effectLst/>
                          <a:latin typeface="Arial" pitchFamily="-107" charset="0"/>
                        </a:rPr>
                        <a:t>D</a:t>
                      </a:r>
                      <a:r>
                        <a:rPr kumimoji="0" lang="en-US" sz="1800" b="0" i="0" u="none" strike="noStrike" cap="none" normalizeH="0" baseline="0" dirty="0">
                          <a:ln>
                            <a:noFill/>
                          </a:ln>
                          <a:solidFill>
                            <a:schemeClr val="tx1"/>
                          </a:solidFill>
                          <a:effectLst/>
                          <a:latin typeface="Arial" pitchFamily="-107" charset="0"/>
                        </a:rPr>
                        <a:t>/m</a:t>
                      </a:r>
                      <a:r>
                        <a:rPr kumimoji="0" lang="en-US" sz="1800" b="0" i="0" u="none" strike="noStrike" cap="none" normalizeH="0" baseline="30000" dirty="0">
                          <a:ln>
                            <a:noFill/>
                          </a:ln>
                          <a:solidFill>
                            <a:schemeClr val="tx1"/>
                          </a:solidFill>
                          <a:effectLst/>
                          <a:latin typeface="Arial" pitchFamily="-107" charset="0"/>
                        </a:rPr>
                        <a:t>2</a:t>
                      </a:r>
                      <a:r>
                        <a:rPr kumimoji="0" lang="en-US" sz="1800" b="0" i="0" u="none" strike="noStrike" cap="none" normalizeH="0" baseline="0" dirty="0">
                          <a:ln>
                            <a:noFill/>
                          </a:ln>
                          <a:solidFill>
                            <a:schemeClr val="tx1"/>
                          </a:solidFill>
                          <a:effectLst/>
                          <a:latin typeface="Arial" pitchFamily="-107" charset="0"/>
                        </a:rPr>
                        <a:t>)</a:t>
                      </a: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4"/>
                  </a:ext>
                </a:extLst>
              </a:tr>
            </a:tbl>
          </a:graphicData>
        </a:graphic>
      </p:graphicFrame>
      <p:grpSp>
        <p:nvGrpSpPr>
          <p:cNvPr id="2" name="Group 48"/>
          <p:cNvGrpSpPr>
            <a:grpSpLocks/>
          </p:cNvGrpSpPr>
          <p:nvPr/>
        </p:nvGrpSpPr>
        <p:grpSpPr bwMode="auto">
          <a:xfrm>
            <a:off x="1676400" y="533400"/>
            <a:ext cx="3200400" cy="2133600"/>
            <a:chOff x="96" y="336"/>
            <a:chExt cx="2016" cy="1344"/>
          </a:xfrm>
        </p:grpSpPr>
        <p:sp>
          <p:nvSpPr>
            <p:cNvPr id="130072" name="Rectangle 24"/>
            <p:cNvSpPr>
              <a:spLocks noChangeArrowheads="1"/>
            </p:cNvSpPr>
            <p:nvPr/>
          </p:nvSpPr>
          <p:spPr bwMode="auto">
            <a:xfrm>
              <a:off x="1296" y="1152"/>
              <a:ext cx="816" cy="528"/>
            </a:xfrm>
            <a:prstGeom prst="rect">
              <a:avLst/>
            </a:prstGeom>
            <a:solidFill>
              <a:srgbClr val="3366FF"/>
            </a:solidFill>
            <a:ln w="9525">
              <a:solidFill>
                <a:srgbClr val="000000"/>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qN</a:t>
              </a:r>
            </a:p>
            <a:p>
              <a:pPr algn="ctr">
                <a:defRPr/>
              </a:pPr>
              <a:endParaRPr lang="en-US" b="1" baseline="-25000" dirty="0">
                <a:solidFill>
                  <a:schemeClr val="bg1"/>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endParaRPr>
            </a:p>
          </p:txBody>
        </p:sp>
        <p:sp>
          <p:nvSpPr>
            <p:cNvPr id="130073" name="Rectangle 25"/>
            <p:cNvSpPr>
              <a:spLocks noChangeArrowheads="1"/>
            </p:cNvSpPr>
            <p:nvPr/>
          </p:nvSpPr>
          <p:spPr bwMode="auto">
            <a:xfrm>
              <a:off x="1296" y="336"/>
              <a:ext cx="816" cy="528"/>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NO</a:t>
              </a:r>
              <a:r>
                <a:rPr lang="en-US" b="1" baseline="-25000"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3</a:t>
              </a:r>
            </a:p>
          </p:txBody>
        </p:sp>
        <p:sp>
          <p:nvSpPr>
            <p:cNvPr id="130075" name="Rectangle 27"/>
            <p:cNvSpPr>
              <a:spLocks noChangeArrowheads="1"/>
            </p:cNvSpPr>
            <p:nvPr/>
          </p:nvSpPr>
          <p:spPr bwMode="auto">
            <a:xfrm>
              <a:off x="96" y="1152"/>
              <a:ext cx="816" cy="528"/>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NH</a:t>
              </a:r>
              <a:r>
                <a:rPr lang="en-US" b="1" baseline="-25000" dirty="0">
                  <a:solidFill>
                    <a:srgbClr val="FFFF00"/>
                  </a:solidFill>
                  <a:effectLst>
                    <a:outerShdw blurRad="38100" dist="38100" dir="2700000" algn="tl">
                      <a:srgbClr val="000000"/>
                    </a:outerShdw>
                  </a:effectLst>
                  <a:latin typeface="Arial" pitchFamily="-107" charset="0"/>
                  <a:ea typeface="ＭＳ Ｐゴシック" pitchFamily="-105" charset="-128"/>
                  <a:cs typeface="ＭＳ Ｐゴシック" pitchFamily="-105" charset="-128"/>
                </a:rPr>
                <a:t>4</a:t>
              </a:r>
            </a:p>
          </p:txBody>
        </p:sp>
        <p:sp>
          <p:nvSpPr>
            <p:cNvPr id="33811" name="Line 29"/>
            <p:cNvSpPr>
              <a:spLocks noChangeShapeType="1"/>
            </p:cNvSpPr>
            <p:nvPr/>
          </p:nvSpPr>
          <p:spPr bwMode="auto">
            <a:xfrm>
              <a:off x="912" y="1392"/>
              <a:ext cx="384" cy="0"/>
            </a:xfrm>
            <a:prstGeom prst="line">
              <a:avLst/>
            </a:prstGeom>
            <a:noFill/>
            <a:ln w="28575">
              <a:solidFill>
                <a:srgbClr val="FFFF00"/>
              </a:solidFill>
              <a:round/>
              <a:headEnd/>
              <a:tailEnd type="triangle" w="med" len="med"/>
            </a:ln>
          </p:spPr>
          <p:txBody>
            <a:bodyPr wrap="none" anchor="ctr">
              <a:prstTxWarp prst="textNoShape">
                <a:avLst/>
              </a:prstTxWarp>
            </a:bodyPr>
            <a:lstStyle/>
            <a:p>
              <a:endParaRPr lang="en-US" dirty="0"/>
            </a:p>
          </p:txBody>
        </p:sp>
        <p:sp>
          <p:nvSpPr>
            <p:cNvPr id="33812" name="Line 30"/>
            <p:cNvSpPr>
              <a:spLocks noChangeShapeType="1"/>
            </p:cNvSpPr>
            <p:nvPr/>
          </p:nvSpPr>
          <p:spPr bwMode="auto">
            <a:xfrm>
              <a:off x="1680" y="864"/>
              <a:ext cx="0" cy="288"/>
            </a:xfrm>
            <a:prstGeom prst="line">
              <a:avLst/>
            </a:prstGeom>
            <a:noFill/>
            <a:ln w="28575">
              <a:solidFill>
                <a:srgbClr val="FFFF00"/>
              </a:solidFill>
              <a:round/>
              <a:headEnd/>
              <a:tailEnd type="triangle" w="med" len="med"/>
            </a:ln>
          </p:spPr>
          <p:txBody>
            <a:bodyPr wrap="none" anchor="ctr">
              <a:prstTxWarp prst="textNoShape">
                <a:avLst/>
              </a:prstTxWarp>
            </a:bodyPr>
            <a:lstStyle/>
            <a:p>
              <a:endParaRPr lang="en-US" dirty="0"/>
            </a:p>
          </p:txBody>
        </p:sp>
      </p:grpSp>
      <p:graphicFrame>
        <p:nvGraphicFramePr>
          <p:cNvPr id="11" name="Object 10"/>
          <p:cNvGraphicFramePr>
            <a:graphicFrameLocks noChangeAspect="1"/>
          </p:cNvGraphicFramePr>
          <p:nvPr>
            <p:extLst>
              <p:ext uri="{D42A27DB-BD31-4B8C-83A1-F6EECF244321}">
                <p14:modId xmlns:p14="http://schemas.microsoft.com/office/powerpoint/2010/main" val="4257459396"/>
              </p:ext>
            </p:extLst>
          </p:nvPr>
        </p:nvGraphicFramePr>
        <p:xfrm>
          <a:off x="3041968" y="3414079"/>
          <a:ext cx="6799262" cy="873125"/>
        </p:xfrm>
        <a:graphic>
          <a:graphicData uri="http://schemas.openxmlformats.org/presentationml/2006/ole">
            <mc:AlternateContent xmlns:mc="http://schemas.openxmlformats.org/markup-compatibility/2006">
              <mc:Choice xmlns:v="urn:schemas-microsoft-com:vml" Requires="v">
                <p:oleObj spid="_x0000_s68617" name="Equation" r:id="rId3" imgW="3949560" imgH="507960" progId="Equation.DSMT4">
                  <p:embed/>
                </p:oleObj>
              </mc:Choice>
              <mc:Fallback>
                <p:oleObj name="Equation" r:id="rId3" imgW="3949560" imgH="507960" progId="Equation.DSMT4">
                  <p:embed/>
                  <p:pic>
                    <p:nvPicPr>
                      <p:cNvPr id="0" name=""/>
                      <p:cNvPicPr>
                        <a:picLocks noChangeAspect="1" noChangeArrowheads="1"/>
                      </p:cNvPicPr>
                      <p:nvPr/>
                    </p:nvPicPr>
                    <p:blipFill>
                      <a:blip r:embed="rId4"/>
                      <a:srcRect/>
                      <a:stretch>
                        <a:fillRect/>
                      </a:stretch>
                    </p:blipFill>
                    <p:spPr bwMode="auto">
                      <a:xfrm>
                        <a:off x="3041968" y="3414079"/>
                        <a:ext cx="6799262" cy="873125"/>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31511724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1973263" y="528083"/>
            <a:ext cx="8229600" cy="1324979"/>
          </a:xfrm>
        </p:spPr>
        <p:txBody>
          <a:bodyPr anchor="ctr">
            <a:noAutofit/>
          </a:bodyPr>
          <a:lstStyle/>
          <a:p>
            <a:pPr algn="ctr" eaLnBrk="1" hangingPunct="1"/>
            <a:r>
              <a:rPr lang="en-US" sz="4800" dirty="0">
                <a:ea typeface="ＭＳ Ｐゴシック" pitchFamily="26" charset="-128"/>
                <a:cs typeface="ＭＳ Ｐゴシック" pitchFamily="26" charset="-128"/>
              </a:rPr>
              <a:t>Macro Algal </a:t>
            </a:r>
            <a:br>
              <a:rPr lang="en-US" sz="4800" dirty="0">
                <a:ea typeface="ＭＳ Ｐゴシック" pitchFamily="26" charset="-128"/>
                <a:cs typeface="ＭＳ Ｐゴシック" pitchFamily="26" charset="-128"/>
              </a:rPr>
            </a:br>
            <a:r>
              <a:rPr lang="en-US" sz="4800" dirty="0">
                <a:ea typeface="ＭＳ Ｐゴシック" pitchFamily="26" charset="-128"/>
                <a:cs typeface="ＭＳ Ｐゴシック" pitchFamily="26" charset="-128"/>
              </a:rPr>
              <a:t>Ammonia Preference Factor</a:t>
            </a:r>
          </a:p>
        </p:txBody>
      </p:sp>
      <p:grpSp>
        <p:nvGrpSpPr>
          <p:cNvPr id="2" name="Group 12"/>
          <p:cNvGrpSpPr>
            <a:grpSpLocks/>
          </p:cNvGrpSpPr>
          <p:nvPr/>
        </p:nvGrpSpPr>
        <p:grpSpPr bwMode="auto">
          <a:xfrm>
            <a:off x="6170678" y="4226957"/>
            <a:ext cx="4582562" cy="2350532"/>
            <a:chOff x="2438400" y="1828800"/>
            <a:chExt cx="4582562" cy="2350532"/>
          </a:xfrm>
        </p:grpSpPr>
        <p:sp>
          <p:nvSpPr>
            <p:cNvPr id="34822" name="Text Box 7"/>
            <p:cNvSpPr txBox="1">
              <a:spLocks noChangeArrowheads="1"/>
            </p:cNvSpPr>
            <p:nvPr/>
          </p:nvSpPr>
          <p:spPr bwMode="auto">
            <a:xfrm>
              <a:off x="3657599" y="3810000"/>
              <a:ext cx="1147105" cy="369332"/>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dirty="0"/>
                <a:t>P</a:t>
              </a:r>
              <a:r>
                <a:rPr lang="en-US" baseline="-25000" dirty="0"/>
                <a:t>NH4,MA</a:t>
              </a:r>
              <a:r>
                <a:rPr lang="en-US" dirty="0"/>
                <a:t> </a:t>
              </a:r>
            </a:p>
          </p:txBody>
        </p:sp>
        <p:grpSp>
          <p:nvGrpSpPr>
            <p:cNvPr id="3" name="Group 8"/>
            <p:cNvGrpSpPr>
              <a:grpSpLocks/>
            </p:cNvGrpSpPr>
            <p:nvPr/>
          </p:nvGrpSpPr>
          <p:grpSpPr bwMode="auto">
            <a:xfrm>
              <a:off x="2438400" y="1828800"/>
              <a:ext cx="3200400" cy="2133600"/>
              <a:chOff x="96" y="336"/>
              <a:chExt cx="2016" cy="1344"/>
            </a:xfrm>
          </p:grpSpPr>
          <p:sp>
            <p:nvSpPr>
              <p:cNvPr id="134153" name="Rectangle 9"/>
              <p:cNvSpPr>
                <a:spLocks noChangeArrowheads="1"/>
              </p:cNvSpPr>
              <p:nvPr/>
            </p:nvSpPr>
            <p:spPr bwMode="auto">
              <a:xfrm>
                <a:off x="1296" y="1152"/>
                <a:ext cx="816" cy="528"/>
              </a:xfrm>
              <a:prstGeom prst="rect">
                <a:avLst/>
              </a:prstGeom>
              <a:solidFill>
                <a:srgbClr val="3366FF"/>
              </a:solidFill>
              <a:ln w="9525">
                <a:solidFill>
                  <a:srgbClr val="000000"/>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qN</a:t>
                </a:r>
              </a:p>
              <a:p>
                <a:pPr algn="ctr">
                  <a:defRPr/>
                </a:pPr>
                <a:endParaRPr lang="en-US" b="1" baseline="-25000" dirty="0">
                  <a:solidFill>
                    <a:schemeClr val="bg1"/>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endParaRPr>
              </a:p>
            </p:txBody>
          </p:sp>
          <p:sp>
            <p:nvSpPr>
              <p:cNvPr id="134154" name="Rectangle 10"/>
              <p:cNvSpPr>
                <a:spLocks noChangeArrowheads="1"/>
              </p:cNvSpPr>
              <p:nvPr/>
            </p:nvSpPr>
            <p:spPr bwMode="auto">
              <a:xfrm>
                <a:off x="1296" y="336"/>
                <a:ext cx="816" cy="528"/>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NO</a:t>
                </a:r>
                <a:r>
                  <a:rPr lang="en-US" b="1" baseline="-25000"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3</a:t>
                </a:r>
              </a:p>
            </p:txBody>
          </p:sp>
          <p:sp>
            <p:nvSpPr>
              <p:cNvPr id="134155" name="Rectangle 11"/>
              <p:cNvSpPr>
                <a:spLocks noChangeArrowheads="1"/>
              </p:cNvSpPr>
              <p:nvPr/>
            </p:nvSpPr>
            <p:spPr bwMode="auto">
              <a:xfrm>
                <a:off x="96" y="1152"/>
                <a:ext cx="816" cy="528"/>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NH</a:t>
                </a:r>
                <a:r>
                  <a:rPr lang="en-US" b="1" baseline="-25000" dirty="0">
                    <a:solidFill>
                      <a:srgbClr val="FFFF00"/>
                    </a:solidFill>
                    <a:effectLst>
                      <a:outerShdw blurRad="38100" dist="38100" dir="2700000" algn="tl">
                        <a:srgbClr val="000000"/>
                      </a:outerShdw>
                    </a:effectLst>
                    <a:latin typeface="Arial" pitchFamily="-107" charset="0"/>
                    <a:ea typeface="ＭＳ Ｐゴシック" pitchFamily="-105" charset="-128"/>
                    <a:cs typeface="ＭＳ Ｐゴシック" pitchFamily="-105" charset="-128"/>
                  </a:rPr>
                  <a:t>4</a:t>
                </a:r>
              </a:p>
            </p:txBody>
          </p:sp>
          <p:sp>
            <p:nvSpPr>
              <p:cNvPr id="34828" name="Line 12"/>
              <p:cNvSpPr>
                <a:spLocks noChangeShapeType="1"/>
              </p:cNvSpPr>
              <p:nvPr/>
            </p:nvSpPr>
            <p:spPr bwMode="auto">
              <a:xfrm>
                <a:off x="912" y="1392"/>
                <a:ext cx="384" cy="0"/>
              </a:xfrm>
              <a:prstGeom prst="line">
                <a:avLst/>
              </a:prstGeom>
              <a:noFill/>
              <a:ln w="28575">
                <a:solidFill>
                  <a:srgbClr val="FFFF00"/>
                </a:solidFill>
                <a:round/>
                <a:headEnd/>
                <a:tailEnd type="triangle" w="med" len="med"/>
              </a:ln>
            </p:spPr>
            <p:txBody>
              <a:bodyPr wrap="none" anchor="ctr">
                <a:prstTxWarp prst="textNoShape">
                  <a:avLst/>
                </a:prstTxWarp>
              </a:bodyPr>
              <a:lstStyle/>
              <a:p>
                <a:endParaRPr lang="en-US" dirty="0"/>
              </a:p>
            </p:txBody>
          </p:sp>
          <p:sp>
            <p:nvSpPr>
              <p:cNvPr id="34829" name="Line 13"/>
              <p:cNvSpPr>
                <a:spLocks noChangeShapeType="1"/>
              </p:cNvSpPr>
              <p:nvPr/>
            </p:nvSpPr>
            <p:spPr bwMode="auto">
              <a:xfrm>
                <a:off x="1680" y="864"/>
                <a:ext cx="0" cy="288"/>
              </a:xfrm>
              <a:prstGeom prst="line">
                <a:avLst/>
              </a:prstGeom>
              <a:noFill/>
              <a:ln w="28575">
                <a:solidFill>
                  <a:srgbClr val="FFFF00"/>
                </a:solidFill>
                <a:round/>
                <a:headEnd/>
                <a:tailEnd type="triangle" w="med" len="med"/>
              </a:ln>
            </p:spPr>
            <p:txBody>
              <a:bodyPr wrap="none" anchor="ctr">
                <a:prstTxWarp prst="textNoShape">
                  <a:avLst/>
                </a:prstTxWarp>
              </a:bodyPr>
              <a:lstStyle/>
              <a:p>
                <a:endParaRPr lang="en-US" dirty="0"/>
              </a:p>
            </p:txBody>
          </p:sp>
        </p:grpSp>
        <p:sp>
          <p:nvSpPr>
            <p:cNvPr id="34824" name="Text Box 20"/>
            <p:cNvSpPr txBox="1">
              <a:spLocks noChangeArrowheads="1"/>
            </p:cNvSpPr>
            <p:nvPr/>
          </p:nvSpPr>
          <p:spPr bwMode="auto">
            <a:xfrm>
              <a:off x="5238749" y="2628900"/>
              <a:ext cx="1782213" cy="369332"/>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dirty="0"/>
                <a:t>1 – P</a:t>
              </a:r>
              <a:r>
                <a:rPr lang="en-US" baseline="-25000" dirty="0"/>
                <a:t>NH4,MA</a:t>
              </a:r>
              <a:r>
                <a:rPr lang="en-US" dirty="0"/>
                <a:t> </a:t>
              </a:r>
            </a:p>
          </p:txBody>
        </p:sp>
      </p:grpSp>
      <p:sp>
        <p:nvSpPr>
          <p:cNvPr id="34821" name="Rectangle 22"/>
          <p:cNvSpPr>
            <a:spLocks noChangeArrowheads="1"/>
          </p:cNvSpPr>
          <p:nvPr/>
        </p:nvSpPr>
        <p:spPr bwMode="auto">
          <a:xfrm>
            <a:off x="1524001" y="3030022"/>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graphicFrame>
        <p:nvGraphicFramePr>
          <p:cNvPr id="14" name="Group 3"/>
          <p:cNvGraphicFramePr>
            <a:graphicFrameLocks noGrp="1"/>
          </p:cNvGraphicFramePr>
          <p:nvPr>
            <p:ph sz="half" idx="4294967295"/>
            <p:extLst>
              <p:ext uri="{D42A27DB-BD31-4B8C-83A1-F6EECF244321}">
                <p14:modId xmlns:p14="http://schemas.microsoft.com/office/powerpoint/2010/main" val="3661392874"/>
              </p:ext>
            </p:extLst>
          </p:nvPr>
        </p:nvGraphicFramePr>
        <p:xfrm>
          <a:off x="1828800" y="2957751"/>
          <a:ext cx="8666162" cy="862013"/>
        </p:xfrm>
        <a:graphic>
          <a:graphicData uri="http://schemas.openxmlformats.org/drawingml/2006/table">
            <a:tbl>
              <a:tblPr/>
              <a:tblGrid>
                <a:gridCol w="1444625">
                  <a:extLst>
                    <a:ext uri="{9D8B030D-6E8A-4147-A177-3AD203B41FA5}">
                      <a16:colId xmlns:a16="http://schemas.microsoft.com/office/drawing/2014/main" val="20000"/>
                    </a:ext>
                  </a:extLst>
                </a:gridCol>
                <a:gridCol w="7221537">
                  <a:extLst>
                    <a:ext uri="{9D8B030D-6E8A-4147-A177-3AD203B41FA5}">
                      <a16:colId xmlns:a16="http://schemas.microsoft.com/office/drawing/2014/main" val="20001"/>
                    </a:ext>
                  </a:extLst>
                </a:gridCol>
              </a:tblGrid>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Where:</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outerShdw blurRad="38100" dist="38100" dir="2700000" algn="tl">
                            <a:srgbClr val="DDDDDD"/>
                          </a:outerShdw>
                        </a:effectLst>
                        <a:latin typeface="Arial" pitchFamily="26" charset="0"/>
                        <a:ea typeface="ＭＳ Ｐゴシック" pitchFamily="26" charset="-128"/>
                        <a:cs typeface="ＭＳ Ｐゴシック" pitchFamily="26" charset="-128"/>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338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pitchFamily="26" charset="0"/>
                          <a:ea typeface="Arial" pitchFamily="26" charset="0"/>
                          <a:cs typeface="Arial" pitchFamily="26" charset="0"/>
                        </a:rPr>
                        <a:t>K</a:t>
                      </a:r>
                      <a:r>
                        <a:rPr kumimoji="0" lang="en-US" sz="1800" b="0" i="1" u="none" strike="noStrike" cap="none" normalizeH="0" baseline="-25000" dirty="0" err="1">
                          <a:ln>
                            <a:noFill/>
                          </a:ln>
                          <a:solidFill>
                            <a:schemeClr val="tx1"/>
                          </a:solidFill>
                          <a:effectLst/>
                          <a:latin typeface="Arial" pitchFamily="26" charset="0"/>
                          <a:ea typeface="Arial" pitchFamily="26" charset="0"/>
                          <a:cs typeface="Arial" pitchFamily="26" charset="0"/>
                        </a:rPr>
                        <a:t>hnx,MA</a:t>
                      </a:r>
                      <a:endParaRPr kumimoji="0" lang="el-GR" sz="1800" b="0" i="1" u="none" strike="noStrike" cap="none" normalizeH="0" baseline="-25000" dirty="0">
                        <a:ln>
                          <a:noFill/>
                        </a:ln>
                        <a:solidFill>
                          <a:schemeClr val="tx1"/>
                        </a:solidFill>
                        <a:effectLst/>
                        <a:latin typeface="Arial" pitchFamily="26" charset="0"/>
                        <a:ea typeface="Arial" pitchFamily="26" charset="0"/>
                        <a:cs typeface="Arial" pitchFamily="26"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ammonia preference factor</a:t>
                      </a:r>
                      <a:r>
                        <a:rPr kumimoji="0" lang="en-US" sz="1800" b="0" i="0" u="none" strike="noStrike" cap="none" normalizeH="0" baseline="0" dirty="0">
                          <a:ln>
                            <a:noFill/>
                          </a:ln>
                          <a:solidFill>
                            <a:schemeClr val="tx1"/>
                          </a:solidFill>
                          <a:effectLst/>
                          <a:latin typeface="Arial" pitchFamily="26" charset="0"/>
                          <a:ea typeface="Arial" pitchFamily="26" charset="0"/>
                          <a:cs typeface="Arial" pitchFamily="26" charset="0"/>
                        </a:rPr>
                        <a:t>, </a:t>
                      </a:r>
                      <a:r>
                        <a:rPr kumimoji="0" lang="en-US" sz="1800" b="0" i="0" u="none" strike="noStrike" cap="none" normalizeH="0" baseline="0" dirty="0" err="1">
                          <a:ln>
                            <a:noFill/>
                          </a:ln>
                          <a:solidFill>
                            <a:schemeClr val="tx1"/>
                          </a:solidFill>
                          <a:effectLst/>
                          <a:latin typeface="Arial" pitchFamily="26" charset="0"/>
                          <a:ea typeface="Arial" pitchFamily="26" charset="0"/>
                          <a:cs typeface="Arial" pitchFamily="26" charset="0"/>
                        </a:rPr>
                        <a:t>mg</a:t>
                      </a:r>
                      <a:r>
                        <a:rPr kumimoji="0" lang="en-US" sz="1800" b="0" i="0" u="none" strike="noStrike" cap="none" normalizeH="0" baseline="-25000" dirty="0" err="1">
                          <a:ln>
                            <a:noFill/>
                          </a:ln>
                          <a:solidFill>
                            <a:schemeClr val="tx1"/>
                          </a:solidFill>
                          <a:effectLst/>
                          <a:latin typeface="Arial" pitchFamily="26" charset="0"/>
                          <a:ea typeface="Arial" pitchFamily="26" charset="0"/>
                          <a:cs typeface="Arial" pitchFamily="26" charset="0"/>
                        </a:rPr>
                        <a:t>N</a:t>
                      </a:r>
                      <a:r>
                        <a:rPr kumimoji="0" lang="en-US" sz="1800" b="0" i="0" u="none" strike="noStrike" cap="none" normalizeH="0" baseline="0" dirty="0">
                          <a:ln>
                            <a:noFill/>
                          </a:ln>
                          <a:solidFill>
                            <a:schemeClr val="tx1"/>
                          </a:solidFill>
                          <a:effectLst/>
                          <a:latin typeface="Arial" pitchFamily="26" charset="0"/>
                          <a:ea typeface="Arial" pitchFamily="26" charset="0"/>
                          <a:cs typeface="Arial" pitchFamily="26" charset="0"/>
                        </a:rPr>
                        <a:t>/L</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5" name="TextBox 14"/>
          <p:cNvSpPr txBox="1"/>
          <p:nvPr/>
        </p:nvSpPr>
        <p:spPr>
          <a:xfrm>
            <a:off x="1446985" y="4057561"/>
            <a:ext cx="4636931" cy="1938992"/>
          </a:xfrm>
          <a:prstGeom prst="rect">
            <a:avLst/>
          </a:prstGeom>
          <a:solidFill>
            <a:schemeClr val="tx1"/>
          </a:solidFill>
        </p:spPr>
        <p:txBody>
          <a:bodyPr wrap="square" rtlCol="0">
            <a:spAutoFit/>
          </a:bodyPr>
          <a:lstStyle/>
          <a:p>
            <a:r>
              <a:rPr lang="en-US" sz="2000" dirty="0">
                <a:solidFill>
                  <a:srgbClr val="0000FF"/>
                </a:solidFill>
              </a:rPr>
              <a:t>DIN =  NH</a:t>
            </a:r>
            <a:r>
              <a:rPr lang="en-US" sz="2000" baseline="-25000" dirty="0">
                <a:solidFill>
                  <a:srgbClr val="0000FF"/>
                </a:solidFill>
              </a:rPr>
              <a:t>4</a:t>
            </a:r>
            <a:r>
              <a:rPr lang="en-US" sz="2000" dirty="0">
                <a:solidFill>
                  <a:srgbClr val="0000FF"/>
                </a:solidFill>
              </a:rPr>
              <a:t> + NO</a:t>
            </a:r>
            <a:r>
              <a:rPr lang="en-US" sz="2000" baseline="-25000" dirty="0">
                <a:solidFill>
                  <a:srgbClr val="0000FF"/>
                </a:solidFill>
              </a:rPr>
              <a:t>3</a:t>
            </a:r>
          </a:p>
          <a:p>
            <a:r>
              <a:rPr lang="en-US" sz="2000" dirty="0">
                <a:solidFill>
                  <a:srgbClr val="0000FF"/>
                </a:solidFill>
              </a:rPr>
              <a:t>for </a:t>
            </a:r>
            <a:r>
              <a:rPr lang="en-US" sz="2000" dirty="0" err="1">
                <a:solidFill>
                  <a:srgbClr val="0000FF"/>
                </a:solidFill>
              </a:rPr>
              <a:t>K</a:t>
            </a:r>
            <a:r>
              <a:rPr lang="en-US" sz="2000" baseline="-25000" dirty="0" err="1">
                <a:solidFill>
                  <a:srgbClr val="0000FF"/>
                </a:solidFill>
              </a:rPr>
              <a:t>hnx,MA</a:t>
            </a:r>
            <a:r>
              <a:rPr lang="en-US" sz="2000" dirty="0">
                <a:solidFill>
                  <a:srgbClr val="0000FF"/>
                </a:solidFill>
              </a:rPr>
              <a:t> &gt;&gt; DIN           P</a:t>
            </a:r>
            <a:r>
              <a:rPr lang="en-US" sz="2000" baseline="-25000" dirty="0">
                <a:solidFill>
                  <a:srgbClr val="0000FF"/>
                </a:solidFill>
              </a:rPr>
              <a:t>NH4,MA</a:t>
            </a:r>
            <a:r>
              <a:rPr lang="en-US" sz="2000" dirty="0">
                <a:solidFill>
                  <a:srgbClr val="0000FF"/>
                </a:solidFill>
              </a:rPr>
              <a:t> = NH</a:t>
            </a:r>
            <a:r>
              <a:rPr lang="en-US" sz="2000" baseline="-25000" dirty="0">
                <a:solidFill>
                  <a:srgbClr val="0000FF"/>
                </a:solidFill>
              </a:rPr>
              <a:t>4</a:t>
            </a:r>
            <a:r>
              <a:rPr lang="en-US" sz="2000" dirty="0">
                <a:solidFill>
                  <a:srgbClr val="0000FF"/>
                </a:solidFill>
              </a:rPr>
              <a:t> / DIN</a:t>
            </a:r>
          </a:p>
          <a:p>
            <a:r>
              <a:rPr lang="en-US" sz="2000" dirty="0">
                <a:solidFill>
                  <a:srgbClr val="0000FF"/>
                </a:solidFill>
              </a:rPr>
              <a:t>for </a:t>
            </a:r>
            <a:r>
              <a:rPr lang="en-US" sz="2000" dirty="0" err="1">
                <a:solidFill>
                  <a:srgbClr val="0000FF"/>
                </a:solidFill>
              </a:rPr>
              <a:t>K</a:t>
            </a:r>
            <a:r>
              <a:rPr lang="en-US" sz="2000" baseline="-25000" dirty="0" err="1">
                <a:solidFill>
                  <a:srgbClr val="0000FF"/>
                </a:solidFill>
              </a:rPr>
              <a:t>hnx,MA</a:t>
            </a:r>
            <a:r>
              <a:rPr lang="en-US" sz="2000" dirty="0">
                <a:solidFill>
                  <a:srgbClr val="0000FF"/>
                </a:solidFill>
              </a:rPr>
              <a:t> = NH</a:t>
            </a:r>
            <a:r>
              <a:rPr lang="en-US" sz="2000" baseline="-25000" dirty="0">
                <a:solidFill>
                  <a:srgbClr val="0000FF"/>
                </a:solidFill>
              </a:rPr>
              <a:t>4</a:t>
            </a:r>
            <a:r>
              <a:rPr lang="en-US" sz="2000" dirty="0">
                <a:solidFill>
                  <a:srgbClr val="0000FF"/>
                </a:solidFill>
              </a:rPr>
              <a:t> = NO</a:t>
            </a:r>
            <a:r>
              <a:rPr lang="en-US" sz="2000" baseline="-25000" dirty="0">
                <a:solidFill>
                  <a:srgbClr val="0000FF"/>
                </a:solidFill>
              </a:rPr>
              <a:t>3</a:t>
            </a:r>
            <a:r>
              <a:rPr lang="en-US" sz="2000" dirty="0">
                <a:solidFill>
                  <a:srgbClr val="0000FF"/>
                </a:solidFill>
              </a:rPr>
              <a:t>  P</a:t>
            </a:r>
            <a:r>
              <a:rPr lang="en-US" sz="2000" baseline="-25000" dirty="0">
                <a:solidFill>
                  <a:srgbClr val="0000FF"/>
                </a:solidFill>
              </a:rPr>
              <a:t>HN4b</a:t>
            </a:r>
            <a:r>
              <a:rPr lang="en-US" sz="2000" dirty="0">
                <a:solidFill>
                  <a:srgbClr val="0000FF"/>
                </a:solidFill>
              </a:rPr>
              <a:t> = 0.5</a:t>
            </a:r>
          </a:p>
          <a:p>
            <a:r>
              <a:rPr lang="en-US" sz="2000" dirty="0">
                <a:solidFill>
                  <a:srgbClr val="0000FF"/>
                </a:solidFill>
              </a:rPr>
              <a:t>for </a:t>
            </a:r>
            <a:r>
              <a:rPr lang="en-US" sz="2000" dirty="0" err="1">
                <a:solidFill>
                  <a:srgbClr val="0000FF"/>
                </a:solidFill>
              </a:rPr>
              <a:t>K</a:t>
            </a:r>
            <a:r>
              <a:rPr lang="en-US" sz="2000" baseline="-25000" dirty="0" err="1">
                <a:solidFill>
                  <a:srgbClr val="0000FF"/>
                </a:solidFill>
              </a:rPr>
              <a:t>hnx,MA</a:t>
            </a:r>
            <a:r>
              <a:rPr lang="en-US" sz="2000" dirty="0">
                <a:solidFill>
                  <a:srgbClr val="0000FF"/>
                </a:solidFill>
              </a:rPr>
              <a:t> = 0                 P</a:t>
            </a:r>
            <a:r>
              <a:rPr lang="en-US" sz="2000" baseline="-25000" dirty="0">
                <a:solidFill>
                  <a:srgbClr val="0000FF"/>
                </a:solidFill>
              </a:rPr>
              <a:t>NH4b</a:t>
            </a:r>
            <a:r>
              <a:rPr lang="en-US" sz="2000" dirty="0">
                <a:solidFill>
                  <a:srgbClr val="0000FF"/>
                </a:solidFill>
              </a:rPr>
              <a:t> = 1</a:t>
            </a:r>
          </a:p>
          <a:p>
            <a:r>
              <a:rPr lang="en-US" sz="2000" dirty="0">
                <a:solidFill>
                  <a:srgbClr val="0000FF"/>
                </a:solidFill>
              </a:rPr>
              <a:t>for NO</a:t>
            </a:r>
            <a:r>
              <a:rPr lang="en-US" sz="2000" baseline="-25000" dirty="0">
                <a:solidFill>
                  <a:srgbClr val="0000FF"/>
                </a:solidFill>
              </a:rPr>
              <a:t>3</a:t>
            </a:r>
            <a:r>
              <a:rPr lang="en-US" sz="2000" dirty="0">
                <a:solidFill>
                  <a:srgbClr val="0000FF"/>
                </a:solidFill>
              </a:rPr>
              <a:t> = 0                     P</a:t>
            </a:r>
            <a:r>
              <a:rPr lang="en-US" sz="2000" baseline="-25000" dirty="0">
                <a:solidFill>
                  <a:srgbClr val="0000FF"/>
                </a:solidFill>
              </a:rPr>
              <a:t>NH4,MA</a:t>
            </a:r>
            <a:r>
              <a:rPr lang="en-US" sz="2000" dirty="0">
                <a:solidFill>
                  <a:srgbClr val="0000FF"/>
                </a:solidFill>
              </a:rPr>
              <a:t> = 1</a:t>
            </a:r>
          </a:p>
          <a:p>
            <a:r>
              <a:rPr lang="en-US" sz="2000" dirty="0">
                <a:solidFill>
                  <a:srgbClr val="0000FF"/>
                </a:solidFill>
              </a:rPr>
              <a:t>for NH</a:t>
            </a:r>
            <a:r>
              <a:rPr lang="en-US" sz="2000" baseline="-25000" dirty="0">
                <a:solidFill>
                  <a:srgbClr val="0000FF"/>
                </a:solidFill>
              </a:rPr>
              <a:t>4</a:t>
            </a:r>
            <a:r>
              <a:rPr lang="en-US" sz="2000" dirty="0">
                <a:solidFill>
                  <a:srgbClr val="0000FF"/>
                </a:solidFill>
              </a:rPr>
              <a:t> = 0                     P</a:t>
            </a:r>
            <a:r>
              <a:rPr lang="en-US" sz="2000" baseline="-25000" dirty="0">
                <a:solidFill>
                  <a:srgbClr val="0000FF"/>
                </a:solidFill>
              </a:rPr>
              <a:t>NH4,MA</a:t>
            </a:r>
            <a:r>
              <a:rPr lang="en-US" sz="2000" dirty="0">
                <a:solidFill>
                  <a:srgbClr val="0000FF"/>
                </a:solidFill>
              </a:rPr>
              <a:t> = 0</a:t>
            </a:r>
          </a:p>
        </p:txBody>
      </p:sp>
      <p:graphicFrame>
        <p:nvGraphicFramePr>
          <p:cNvPr id="16" name="Object 15"/>
          <p:cNvGraphicFramePr>
            <a:graphicFrameLocks noChangeAspect="1"/>
          </p:cNvGraphicFramePr>
          <p:nvPr>
            <p:extLst>
              <p:ext uri="{D42A27DB-BD31-4B8C-83A1-F6EECF244321}">
                <p14:modId xmlns:p14="http://schemas.microsoft.com/office/powerpoint/2010/main" val="2637539199"/>
              </p:ext>
            </p:extLst>
          </p:nvPr>
        </p:nvGraphicFramePr>
        <p:xfrm>
          <a:off x="2203294" y="1958976"/>
          <a:ext cx="8064500" cy="835025"/>
        </p:xfrm>
        <a:graphic>
          <a:graphicData uri="http://schemas.openxmlformats.org/presentationml/2006/ole">
            <mc:AlternateContent xmlns:mc="http://schemas.openxmlformats.org/markup-compatibility/2006">
              <mc:Choice xmlns:v="urn:schemas-microsoft-com:vml" Requires="v">
                <p:oleObj spid="_x0000_s69641" name="Equation" r:id="rId3" imgW="4406760" imgH="457200" progId="Equation.DSMT4">
                  <p:embed/>
                </p:oleObj>
              </mc:Choice>
              <mc:Fallback>
                <p:oleObj name="Equation" r:id="rId3" imgW="4406760" imgH="457200" progId="Equation.DSMT4">
                  <p:embed/>
                  <p:pic>
                    <p:nvPicPr>
                      <p:cNvPr id="0" name=""/>
                      <p:cNvPicPr>
                        <a:picLocks noChangeAspect="1" noChangeArrowheads="1"/>
                      </p:cNvPicPr>
                      <p:nvPr/>
                    </p:nvPicPr>
                    <p:blipFill>
                      <a:blip r:embed="rId4"/>
                      <a:srcRect/>
                      <a:stretch>
                        <a:fillRect/>
                      </a:stretch>
                    </p:blipFill>
                    <p:spPr bwMode="auto">
                      <a:xfrm>
                        <a:off x="2203294" y="1958976"/>
                        <a:ext cx="8064500" cy="835025"/>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408904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7075" y="14733"/>
            <a:ext cx="8229600" cy="1143000"/>
          </a:xfrm>
        </p:spPr>
        <p:txBody>
          <a:bodyPr>
            <a:normAutofit/>
          </a:bodyPr>
          <a:lstStyle/>
          <a:p>
            <a:r>
              <a:rPr lang="en-US" sz="3800" dirty="0"/>
              <a:t>Macroalgae in WASP8</a:t>
            </a:r>
          </a:p>
        </p:txBody>
      </p:sp>
      <p:graphicFrame>
        <p:nvGraphicFramePr>
          <p:cNvPr id="3" name="Table 2"/>
          <p:cNvGraphicFramePr>
            <a:graphicFrameLocks noGrp="1"/>
          </p:cNvGraphicFramePr>
          <p:nvPr>
            <p:extLst/>
          </p:nvPr>
        </p:nvGraphicFramePr>
        <p:xfrm>
          <a:off x="1737797" y="1184721"/>
          <a:ext cx="8229600" cy="2716117"/>
        </p:xfrm>
        <a:graphic>
          <a:graphicData uri="http://schemas.openxmlformats.org/drawingml/2006/table">
            <a:tbl>
              <a:tblPr firstRow="1" bandRow="1">
                <a:tableStyleId>{5C22544A-7EE6-4342-B048-85BDC9FD1C3A}</a:tableStyleId>
              </a:tblPr>
              <a:tblGrid>
                <a:gridCol w="1450917">
                  <a:extLst>
                    <a:ext uri="{9D8B030D-6E8A-4147-A177-3AD203B41FA5}">
                      <a16:colId xmlns:a16="http://schemas.microsoft.com/office/drawing/2014/main" val="20000"/>
                    </a:ext>
                  </a:extLst>
                </a:gridCol>
                <a:gridCol w="1241985">
                  <a:extLst>
                    <a:ext uri="{9D8B030D-6E8A-4147-A177-3AD203B41FA5}">
                      <a16:colId xmlns:a16="http://schemas.microsoft.com/office/drawing/2014/main" val="20001"/>
                    </a:ext>
                  </a:extLst>
                </a:gridCol>
                <a:gridCol w="1462524">
                  <a:extLst>
                    <a:ext uri="{9D8B030D-6E8A-4147-A177-3AD203B41FA5}">
                      <a16:colId xmlns:a16="http://schemas.microsoft.com/office/drawing/2014/main" val="20002"/>
                    </a:ext>
                  </a:extLst>
                </a:gridCol>
                <a:gridCol w="1462524">
                  <a:extLst>
                    <a:ext uri="{9D8B030D-6E8A-4147-A177-3AD203B41FA5}">
                      <a16:colId xmlns:a16="http://schemas.microsoft.com/office/drawing/2014/main" val="20003"/>
                    </a:ext>
                  </a:extLst>
                </a:gridCol>
                <a:gridCol w="1311629">
                  <a:extLst>
                    <a:ext uri="{9D8B030D-6E8A-4147-A177-3AD203B41FA5}">
                      <a16:colId xmlns:a16="http://schemas.microsoft.com/office/drawing/2014/main" val="20004"/>
                    </a:ext>
                  </a:extLst>
                </a:gridCol>
                <a:gridCol w="1300021">
                  <a:extLst>
                    <a:ext uri="{9D8B030D-6E8A-4147-A177-3AD203B41FA5}">
                      <a16:colId xmlns:a16="http://schemas.microsoft.com/office/drawing/2014/main" val="20005"/>
                    </a:ext>
                  </a:extLst>
                </a:gridCol>
              </a:tblGrid>
              <a:tr h="271612">
                <a:tc>
                  <a:txBody>
                    <a:bodyPr/>
                    <a:lstStyle/>
                    <a:p>
                      <a:pPr algn="ctr" fontAlgn="t"/>
                      <a:r>
                        <a:rPr lang="en-US" sz="1600" u="none" strike="noStrike" dirty="0">
                          <a:effectLst/>
                        </a:rPr>
                        <a:t> </a:t>
                      </a:r>
                      <a:endParaRPr lang="en-US" sz="1600" b="0" i="0" u="none" strike="noStrike" dirty="0">
                        <a:solidFill>
                          <a:srgbClr val="000000"/>
                        </a:solidFill>
                        <a:effectLst/>
                        <a:latin typeface="Arial" panose="020B0604020202020204" pitchFamily="34" charset="0"/>
                      </a:endParaRPr>
                    </a:p>
                  </a:txBody>
                  <a:tcPr marL="6964" marR="6964" marT="6964" marB="0"/>
                </a:tc>
                <a:tc>
                  <a:txBody>
                    <a:bodyPr/>
                    <a:lstStyle/>
                    <a:p>
                      <a:pPr algn="ctr" fontAlgn="t"/>
                      <a:r>
                        <a:rPr lang="en-US" sz="1600" u="none" strike="noStrike">
                          <a:effectLst/>
                        </a:rPr>
                        <a:t> </a:t>
                      </a:r>
                      <a:endParaRPr lang="en-US" sz="1600" b="0" i="0" u="none" strike="noStrike">
                        <a:solidFill>
                          <a:srgbClr val="000000"/>
                        </a:solidFill>
                        <a:effectLst/>
                        <a:latin typeface="Arial" panose="020B0604020202020204" pitchFamily="34" charset="0"/>
                      </a:endParaRPr>
                    </a:p>
                  </a:txBody>
                  <a:tcPr marL="6964" marR="6964" marT="6964" marB="0"/>
                </a:tc>
                <a:tc gridSpan="4">
                  <a:txBody>
                    <a:bodyPr/>
                    <a:lstStyle/>
                    <a:p>
                      <a:pPr algn="ctr" rtl="0" fontAlgn="ctr"/>
                      <a:r>
                        <a:rPr lang="en-US" sz="1100" u="none" strike="noStrike" dirty="0">
                          <a:effectLst/>
                        </a:rPr>
                        <a:t>Macroalgae</a:t>
                      </a:r>
                      <a:endParaRPr lang="en-US" sz="1100" b="1" i="0" u="none" strike="noStrike" dirty="0">
                        <a:solidFill>
                          <a:srgbClr val="000000"/>
                        </a:solidFill>
                        <a:effectLst/>
                        <a:latin typeface="Constantia" panose="02030602050306030303" pitchFamily="18" charset="0"/>
                      </a:endParaRPr>
                    </a:p>
                  </a:txBody>
                  <a:tcPr marL="6964" marR="6964" marT="6964"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71612">
                <a:tc>
                  <a:txBody>
                    <a:bodyPr/>
                    <a:lstStyle/>
                    <a:p>
                      <a:pPr algn="ctr" fontAlgn="t"/>
                      <a:r>
                        <a:rPr lang="en-US" sz="1600" u="none" strike="noStrike">
                          <a:effectLst/>
                        </a:rPr>
                        <a:t> </a:t>
                      </a:r>
                      <a:endParaRPr lang="en-US" sz="1600" b="0" i="0" u="none" strike="noStrike">
                        <a:solidFill>
                          <a:srgbClr val="000000"/>
                        </a:solidFill>
                        <a:effectLst/>
                        <a:latin typeface="Arial" panose="020B0604020202020204" pitchFamily="34" charset="0"/>
                      </a:endParaRPr>
                    </a:p>
                  </a:txBody>
                  <a:tcPr marL="6964" marR="6964" marT="6964" marB="0"/>
                </a:tc>
                <a:tc>
                  <a:txBody>
                    <a:bodyPr/>
                    <a:lstStyle/>
                    <a:p>
                      <a:pPr algn="ctr" rtl="0" fontAlgn="ctr"/>
                      <a:r>
                        <a:rPr lang="en-US" sz="1100" u="none" strike="noStrike">
                          <a:effectLst/>
                        </a:rPr>
                        <a:t>Phytoplankton</a:t>
                      </a:r>
                      <a:endParaRPr lang="en-US" sz="1100" b="1" i="0" u="none" strike="noStrike">
                        <a:solidFill>
                          <a:srgbClr val="000000"/>
                        </a:solidFill>
                        <a:effectLst/>
                        <a:latin typeface="Constantia" panose="02030602050306030303" pitchFamily="18" charset="0"/>
                      </a:endParaRPr>
                    </a:p>
                  </a:txBody>
                  <a:tcPr marL="6964" marR="6964" marT="6964" marB="0" anchor="ctr"/>
                </a:tc>
                <a:tc>
                  <a:txBody>
                    <a:bodyPr/>
                    <a:lstStyle/>
                    <a:p>
                      <a:pPr algn="ctr" rtl="0" fontAlgn="ctr"/>
                      <a:r>
                        <a:rPr lang="en-US" sz="1100" u="none" strike="noStrike">
                          <a:effectLst/>
                        </a:rPr>
                        <a:t>Surface Floating</a:t>
                      </a:r>
                      <a:endParaRPr lang="en-US" sz="1100" b="1" i="0" u="none" strike="noStrike">
                        <a:solidFill>
                          <a:srgbClr val="000000"/>
                        </a:solidFill>
                        <a:effectLst/>
                        <a:latin typeface="Constantia" panose="02030602050306030303" pitchFamily="18" charset="0"/>
                      </a:endParaRPr>
                    </a:p>
                  </a:txBody>
                  <a:tcPr marL="6964" marR="6964" marT="6964" marB="0" anchor="ctr"/>
                </a:tc>
                <a:tc>
                  <a:txBody>
                    <a:bodyPr/>
                    <a:lstStyle/>
                    <a:p>
                      <a:pPr algn="ctr" rtl="0" fontAlgn="ctr"/>
                      <a:r>
                        <a:rPr lang="en-US" sz="1100" u="none" strike="noStrike">
                          <a:effectLst/>
                        </a:rPr>
                        <a:t>Floating</a:t>
                      </a:r>
                      <a:endParaRPr lang="en-US" sz="1100" b="1" i="0" u="none" strike="noStrike">
                        <a:solidFill>
                          <a:srgbClr val="000000"/>
                        </a:solidFill>
                        <a:effectLst/>
                        <a:latin typeface="Constantia" panose="02030602050306030303" pitchFamily="18" charset="0"/>
                      </a:endParaRPr>
                    </a:p>
                  </a:txBody>
                  <a:tcPr marL="6964" marR="6964" marT="6964" marB="0" anchor="ctr"/>
                </a:tc>
                <a:tc>
                  <a:txBody>
                    <a:bodyPr/>
                    <a:lstStyle/>
                    <a:p>
                      <a:pPr algn="ctr" rtl="0" fontAlgn="ctr"/>
                      <a:r>
                        <a:rPr lang="en-US" sz="1100" u="none" strike="noStrike">
                          <a:effectLst/>
                        </a:rPr>
                        <a:t>Submersed</a:t>
                      </a:r>
                      <a:endParaRPr lang="en-US" sz="1100" b="1" i="0" u="none" strike="noStrike">
                        <a:solidFill>
                          <a:srgbClr val="000000"/>
                        </a:solidFill>
                        <a:effectLst/>
                        <a:latin typeface="Constantia" panose="02030602050306030303" pitchFamily="18" charset="0"/>
                      </a:endParaRPr>
                    </a:p>
                  </a:txBody>
                  <a:tcPr marL="6964" marR="6964" marT="6964" marB="0" anchor="ctr"/>
                </a:tc>
                <a:tc>
                  <a:txBody>
                    <a:bodyPr/>
                    <a:lstStyle/>
                    <a:p>
                      <a:pPr algn="ctr" rtl="0" fontAlgn="ctr"/>
                      <a:r>
                        <a:rPr lang="en-US" sz="1100" u="none" strike="noStrike">
                          <a:effectLst/>
                        </a:rPr>
                        <a:t>Benthic Algae</a:t>
                      </a:r>
                      <a:endParaRPr lang="en-US" sz="1100" b="1" i="0" u="none" strike="noStrike">
                        <a:solidFill>
                          <a:srgbClr val="000000"/>
                        </a:solidFill>
                        <a:effectLst/>
                        <a:latin typeface="Constantia" panose="02030602050306030303" pitchFamily="18" charset="0"/>
                      </a:endParaRPr>
                    </a:p>
                  </a:txBody>
                  <a:tcPr marL="6964" marR="6964" marT="6964" marB="0" anchor="ctr"/>
                </a:tc>
                <a:extLst>
                  <a:ext uri="{0D108BD9-81ED-4DB2-BD59-A6C34878D82A}">
                    <a16:rowId xmlns:a16="http://schemas.microsoft.com/office/drawing/2014/main" val="10001"/>
                  </a:ext>
                </a:extLst>
              </a:tr>
              <a:tr h="543223">
                <a:tc>
                  <a:txBody>
                    <a:bodyPr/>
                    <a:lstStyle/>
                    <a:p>
                      <a:pPr algn="l" rtl="0" fontAlgn="ctr">
                        <a:buClr>
                          <a:srgbClr val="000000"/>
                        </a:buClr>
                        <a:buSzPts val="1200"/>
                        <a:buFont typeface="Arial" panose="020B0604020202020204" pitchFamily="34" charset="0"/>
                        <a:buAutoNum type="arabicPeriod"/>
                      </a:pPr>
                      <a:r>
                        <a:rPr lang="en-US" sz="1100" u="none" strike="noStrike">
                          <a:effectLst/>
                        </a:rPr>
                        <a:t>Transport</a:t>
                      </a:r>
                      <a:endParaRPr lang="en-US" sz="1100" b="0" i="0" u="none" strike="noStrike">
                        <a:solidFill>
                          <a:srgbClr val="000000"/>
                        </a:solidFill>
                        <a:effectLst/>
                        <a:latin typeface="Arial" panose="020B0604020202020204" pitchFamily="34" charset="0"/>
                      </a:endParaRPr>
                    </a:p>
                  </a:txBody>
                  <a:tcPr marL="6964" marR="6964" marT="6964" marB="0" anchor="ctr"/>
                </a:tc>
                <a:tc>
                  <a:txBody>
                    <a:bodyPr/>
                    <a:lstStyle/>
                    <a:p>
                      <a:pPr algn="l" rtl="0" fontAlgn="ctr"/>
                      <a:r>
                        <a:rPr lang="en-US" sz="1100" u="none" strike="noStrike">
                          <a:effectLst/>
                        </a:rPr>
                        <a:t>With ambient flow</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Reduced transport with drag against flow</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Reduced transport with drag against flow</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Stationary on benthic substrate, but subject to scour</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Stationary on benthic substrate</a:t>
                      </a:r>
                      <a:endParaRPr lang="en-US" sz="1100" b="0" i="0" u="none" strike="noStrike">
                        <a:solidFill>
                          <a:srgbClr val="000000"/>
                        </a:solidFill>
                        <a:effectLst/>
                        <a:latin typeface="Constantia" panose="02030602050306030303" pitchFamily="18" charset="0"/>
                      </a:endParaRPr>
                    </a:p>
                  </a:txBody>
                  <a:tcPr marL="6964" marR="6964" marT="6964" marB="0" anchor="ctr"/>
                </a:tc>
                <a:extLst>
                  <a:ext uri="{0D108BD9-81ED-4DB2-BD59-A6C34878D82A}">
                    <a16:rowId xmlns:a16="http://schemas.microsoft.com/office/drawing/2014/main" val="10002"/>
                  </a:ext>
                </a:extLst>
              </a:tr>
              <a:tr h="543223">
                <a:tc>
                  <a:txBody>
                    <a:bodyPr/>
                    <a:lstStyle/>
                    <a:p>
                      <a:pPr algn="l" rtl="0" fontAlgn="ctr"/>
                      <a:r>
                        <a:rPr lang="en-US" sz="1100" u="none" strike="noStrike">
                          <a:effectLst/>
                        </a:rPr>
                        <a:t>2. Nutrient uptake</a:t>
                      </a:r>
                      <a:endParaRPr lang="en-US" sz="1100" b="1"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From the water column</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From the water column with luxury uptake</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From the water column with luxury uptake</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From the water column with luxury uptake</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From the water column with luxury uptake</a:t>
                      </a:r>
                      <a:endParaRPr lang="en-US" sz="1100" b="0" i="0" u="none" strike="noStrike">
                        <a:solidFill>
                          <a:srgbClr val="000000"/>
                        </a:solidFill>
                        <a:effectLst/>
                        <a:latin typeface="Constantia" panose="02030602050306030303" pitchFamily="18" charset="0"/>
                      </a:endParaRPr>
                    </a:p>
                  </a:txBody>
                  <a:tcPr marL="6964" marR="6964" marT="6964" marB="0" anchor="ctr"/>
                </a:tc>
                <a:extLst>
                  <a:ext uri="{0D108BD9-81ED-4DB2-BD59-A6C34878D82A}">
                    <a16:rowId xmlns:a16="http://schemas.microsoft.com/office/drawing/2014/main" val="10003"/>
                  </a:ext>
                </a:extLst>
              </a:tr>
              <a:tr h="724298">
                <a:tc>
                  <a:txBody>
                    <a:bodyPr/>
                    <a:lstStyle/>
                    <a:p>
                      <a:pPr algn="l" rtl="0" fontAlgn="ctr"/>
                      <a:r>
                        <a:rPr lang="en-US" sz="1100" u="none" strike="noStrike">
                          <a:effectLst/>
                        </a:rPr>
                        <a:t>3. Light uptake</a:t>
                      </a:r>
                      <a:endParaRPr lang="en-US" sz="1100" b="1"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Throughout water column with self-shading</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Light at the top of the water surface</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Throughout water column with self-shading</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Light reaching the top of canopy, followed by self shading</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Light reaching the bottom</a:t>
                      </a:r>
                      <a:endParaRPr lang="en-US" sz="1100" b="0" i="0" u="none" strike="noStrike">
                        <a:solidFill>
                          <a:srgbClr val="000000"/>
                        </a:solidFill>
                        <a:effectLst/>
                        <a:latin typeface="Constantia" panose="02030602050306030303" pitchFamily="18" charset="0"/>
                      </a:endParaRPr>
                    </a:p>
                  </a:txBody>
                  <a:tcPr marL="6964" marR="6964" marT="6964" marB="0" anchor="ctr"/>
                </a:tc>
                <a:extLst>
                  <a:ext uri="{0D108BD9-81ED-4DB2-BD59-A6C34878D82A}">
                    <a16:rowId xmlns:a16="http://schemas.microsoft.com/office/drawing/2014/main" val="10004"/>
                  </a:ext>
                </a:extLst>
              </a:tr>
              <a:tr h="362149">
                <a:tc>
                  <a:txBody>
                    <a:bodyPr/>
                    <a:lstStyle/>
                    <a:p>
                      <a:pPr algn="l" rtl="0" fontAlgn="ctr"/>
                      <a:r>
                        <a:rPr lang="en-US" sz="1100" u="none" strike="noStrike">
                          <a:effectLst/>
                        </a:rPr>
                        <a:t>4. Biomass measure</a:t>
                      </a:r>
                      <a:endParaRPr lang="en-US" sz="1100" b="1" i="0" u="none" strike="noStrike">
                        <a:solidFill>
                          <a:srgbClr val="000000"/>
                        </a:solidFill>
                        <a:effectLst/>
                        <a:latin typeface="Constantia" panose="02030602050306030303" pitchFamily="18" charset="0"/>
                      </a:endParaRPr>
                    </a:p>
                  </a:txBody>
                  <a:tcPr marL="6964" marR="6964" marT="6964" marB="0" anchor="ctr"/>
                </a:tc>
                <a:tc>
                  <a:txBody>
                    <a:bodyPr/>
                    <a:lstStyle/>
                    <a:p>
                      <a:pPr algn="l" rtl="0" fontAlgn="ctr"/>
                      <a:r>
                        <a:rPr lang="en-US" sz="1100" u="none" strike="noStrike">
                          <a:effectLst/>
                        </a:rPr>
                        <a:t>Carbon and/or Chlorophyll-a</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ctr" rtl="0" fontAlgn="ctr"/>
                      <a:r>
                        <a:rPr lang="en-US" sz="1100" u="none" strike="noStrike">
                          <a:effectLst/>
                        </a:rPr>
                        <a:t>g DW/m2</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ctr" rtl="0" fontAlgn="ctr"/>
                      <a:r>
                        <a:rPr lang="en-US" sz="1100" u="none" strike="noStrike">
                          <a:effectLst/>
                        </a:rPr>
                        <a:t>g DW/m2</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ctr" rtl="0" fontAlgn="ctr"/>
                      <a:r>
                        <a:rPr lang="en-US" sz="1100" u="none" strike="noStrike">
                          <a:effectLst/>
                        </a:rPr>
                        <a:t>g DW/m2</a:t>
                      </a:r>
                      <a:endParaRPr lang="en-US" sz="1100" b="0" i="0" u="none" strike="noStrike">
                        <a:solidFill>
                          <a:srgbClr val="000000"/>
                        </a:solidFill>
                        <a:effectLst/>
                        <a:latin typeface="Constantia" panose="02030602050306030303" pitchFamily="18" charset="0"/>
                      </a:endParaRPr>
                    </a:p>
                  </a:txBody>
                  <a:tcPr marL="6964" marR="6964" marT="6964" marB="0" anchor="ctr"/>
                </a:tc>
                <a:tc>
                  <a:txBody>
                    <a:bodyPr/>
                    <a:lstStyle/>
                    <a:p>
                      <a:pPr algn="ctr" rtl="0" fontAlgn="ctr"/>
                      <a:r>
                        <a:rPr lang="en-US" sz="1100" u="none" strike="noStrike" dirty="0">
                          <a:effectLst/>
                        </a:rPr>
                        <a:t>g DW/m2</a:t>
                      </a:r>
                      <a:endParaRPr lang="en-US" sz="1100" b="0" i="0" u="none" strike="noStrike" dirty="0">
                        <a:solidFill>
                          <a:srgbClr val="000000"/>
                        </a:solidFill>
                        <a:effectLst/>
                        <a:latin typeface="Constantia" panose="02030602050306030303" pitchFamily="18" charset="0"/>
                      </a:endParaRPr>
                    </a:p>
                  </a:txBody>
                  <a:tcPr marL="6964" marR="6964" marT="6964" marB="0" anchor="ctr"/>
                </a:tc>
                <a:extLst>
                  <a:ext uri="{0D108BD9-81ED-4DB2-BD59-A6C34878D82A}">
                    <a16:rowId xmlns:a16="http://schemas.microsoft.com/office/drawing/2014/main" val="10005"/>
                  </a:ext>
                </a:extLst>
              </a:tr>
            </a:tbl>
          </a:graphicData>
        </a:graphic>
      </p:graphicFrame>
      <p:grpSp>
        <p:nvGrpSpPr>
          <p:cNvPr id="6" name="Group 5"/>
          <p:cNvGrpSpPr/>
          <p:nvPr/>
        </p:nvGrpSpPr>
        <p:grpSpPr>
          <a:xfrm>
            <a:off x="1524000" y="3968532"/>
            <a:ext cx="8882064" cy="2889468"/>
            <a:chOff x="0" y="1599983"/>
            <a:chExt cx="8882064" cy="2889468"/>
          </a:xfrm>
        </p:grpSpPr>
        <p:grpSp>
          <p:nvGrpSpPr>
            <p:cNvPr id="7" name="Group 4"/>
            <p:cNvGrpSpPr>
              <a:grpSpLocks noChangeAspect="1"/>
            </p:cNvGrpSpPr>
            <p:nvPr/>
          </p:nvGrpSpPr>
          <p:grpSpPr bwMode="auto">
            <a:xfrm>
              <a:off x="0" y="1630363"/>
              <a:ext cx="8882064" cy="2859088"/>
              <a:chOff x="0" y="1027"/>
              <a:chExt cx="5595" cy="1801"/>
            </a:xfrm>
          </p:grpSpPr>
          <p:sp>
            <p:nvSpPr>
              <p:cNvPr id="10" name="AutoShape 3"/>
              <p:cNvSpPr>
                <a:spLocks noChangeAspect="1" noChangeArrowheads="1" noTextEdit="1"/>
              </p:cNvSpPr>
              <p:nvPr/>
            </p:nvSpPr>
            <p:spPr bwMode="auto">
              <a:xfrm>
                <a:off x="0" y="1028"/>
                <a:ext cx="5508" cy="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83" y="1107"/>
                <a:ext cx="1126" cy="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 y="2064"/>
                <a:ext cx="1294" cy="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7"/>
              <p:cNvSpPr>
                <a:spLocks/>
              </p:cNvSpPr>
              <p:nvPr/>
            </p:nvSpPr>
            <p:spPr bwMode="auto">
              <a:xfrm>
                <a:off x="7" y="1062"/>
                <a:ext cx="5137" cy="1541"/>
              </a:xfrm>
              <a:custGeom>
                <a:avLst/>
                <a:gdLst>
                  <a:gd name="T0" fmla="*/ 0 w 23628"/>
                  <a:gd name="T1" fmla="*/ 0 h 7100"/>
                  <a:gd name="T2" fmla="*/ 435 w 23628"/>
                  <a:gd name="T3" fmla="*/ 1118 h 7100"/>
                  <a:gd name="T4" fmla="*/ 1325 w 23628"/>
                  <a:gd name="T5" fmla="*/ 3643 h 7100"/>
                  <a:gd name="T6" fmla="*/ 3725 w 23628"/>
                  <a:gd name="T7" fmla="*/ 5982 h 7100"/>
                  <a:gd name="T8" fmla="*/ 6476 w 23628"/>
                  <a:gd name="T9" fmla="*/ 6934 h 7100"/>
                  <a:gd name="T10" fmla="*/ 12663 w 23628"/>
                  <a:gd name="T11" fmla="*/ 6976 h 7100"/>
                  <a:gd name="T12" fmla="*/ 23628 w 23628"/>
                  <a:gd name="T13" fmla="*/ 6872 h 7100"/>
                </a:gdLst>
                <a:ahLst/>
                <a:cxnLst>
                  <a:cxn ang="0">
                    <a:pos x="T0" y="T1"/>
                  </a:cxn>
                  <a:cxn ang="0">
                    <a:pos x="T2" y="T3"/>
                  </a:cxn>
                  <a:cxn ang="0">
                    <a:pos x="T4" y="T5"/>
                  </a:cxn>
                  <a:cxn ang="0">
                    <a:pos x="T6" y="T7"/>
                  </a:cxn>
                  <a:cxn ang="0">
                    <a:pos x="T8" y="T9"/>
                  </a:cxn>
                  <a:cxn ang="0">
                    <a:pos x="T10" y="T11"/>
                  </a:cxn>
                  <a:cxn ang="0">
                    <a:pos x="T12" y="T13"/>
                  </a:cxn>
                </a:cxnLst>
                <a:rect l="0" t="0" r="r" b="b"/>
                <a:pathLst>
                  <a:path w="23628" h="7100">
                    <a:moveTo>
                      <a:pt x="0" y="0"/>
                    </a:moveTo>
                    <a:cubicBezTo>
                      <a:pt x="107" y="256"/>
                      <a:pt x="214" y="511"/>
                      <a:pt x="435" y="1118"/>
                    </a:cubicBezTo>
                    <a:cubicBezTo>
                      <a:pt x="656" y="1725"/>
                      <a:pt x="776" y="2833"/>
                      <a:pt x="1325" y="3643"/>
                    </a:cubicBezTo>
                    <a:cubicBezTo>
                      <a:pt x="1873" y="4454"/>
                      <a:pt x="2866" y="5434"/>
                      <a:pt x="3725" y="5982"/>
                    </a:cubicBezTo>
                    <a:cubicBezTo>
                      <a:pt x="4583" y="6531"/>
                      <a:pt x="4987" y="6769"/>
                      <a:pt x="6476" y="6934"/>
                    </a:cubicBezTo>
                    <a:cubicBezTo>
                      <a:pt x="7966" y="7100"/>
                      <a:pt x="12663" y="6976"/>
                      <a:pt x="12663" y="6976"/>
                    </a:cubicBezTo>
                    <a:lnTo>
                      <a:pt x="23628" y="6872"/>
                    </a:lnTo>
                  </a:path>
                </a:pathLst>
              </a:custGeom>
              <a:noFill/>
              <a:ln w="23813" cap="flat">
                <a:solidFill>
                  <a:srgbClr val="99663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8"/>
              <p:cNvSpPr>
                <a:spLocks noChangeShapeType="1"/>
              </p:cNvSpPr>
              <p:nvPr/>
            </p:nvSpPr>
            <p:spPr bwMode="auto">
              <a:xfrm flipH="1">
                <a:off x="48" y="1305"/>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Line 9"/>
              <p:cNvSpPr>
                <a:spLocks noChangeShapeType="1"/>
              </p:cNvSpPr>
              <p:nvPr/>
            </p:nvSpPr>
            <p:spPr bwMode="auto">
              <a:xfrm flipH="1">
                <a:off x="244" y="1860"/>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10"/>
              <p:cNvSpPr>
                <a:spLocks noChangeShapeType="1"/>
              </p:cNvSpPr>
              <p:nvPr/>
            </p:nvSpPr>
            <p:spPr bwMode="auto">
              <a:xfrm flipH="1">
                <a:off x="392" y="2034"/>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Line 11"/>
              <p:cNvSpPr>
                <a:spLocks noChangeShapeType="1"/>
              </p:cNvSpPr>
              <p:nvPr/>
            </p:nvSpPr>
            <p:spPr bwMode="auto">
              <a:xfrm flipH="1">
                <a:off x="584" y="2224"/>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Line 12"/>
              <p:cNvSpPr>
                <a:spLocks noChangeShapeType="1"/>
              </p:cNvSpPr>
              <p:nvPr/>
            </p:nvSpPr>
            <p:spPr bwMode="auto">
              <a:xfrm flipH="1">
                <a:off x="784" y="2383"/>
                <a:ext cx="54" cy="230"/>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13"/>
              <p:cNvSpPr>
                <a:spLocks noChangeShapeType="1"/>
              </p:cNvSpPr>
              <p:nvPr/>
            </p:nvSpPr>
            <p:spPr bwMode="auto">
              <a:xfrm flipH="1">
                <a:off x="999" y="2489"/>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14"/>
              <p:cNvSpPr>
                <a:spLocks noChangeShapeType="1"/>
              </p:cNvSpPr>
              <p:nvPr/>
            </p:nvSpPr>
            <p:spPr bwMode="auto">
              <a:xfrm flipH="1">
                <a:off x="1302" y="2551"/>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15"/>
              <p:cNvSpPr>
                <a:spLocks noChangeShapeType="1"/>
              </p:cNvSpPr>
              <p:nvPr/>
            </p:nvSpPr>
            <p:spPr bwMode="auto">
              <a:xfrm flipH="1">
                <a:off x="1627" y="2579"/>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16"/>
              <p:cNvSpPr>
                <a:spLocks noChangeShapeType="1"/>
              </p:cNvSpPr>
              <p:nvPr/>
            </p:nvSpPr>
            <p:spPr bwMode="auto">
              <a:xfrm flipH="1">
                <a:off x="2619" y="2578"/>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17"/>
              <p:cNvSpPr>
                <a:spLocks noChangeShapeType="1"/>
              </p:cNvSpPr>
              <p:nvPr/>
            </p:nvSpPr>
            <p:spPr bwMode="auto">
              <a:xfrm flipH="1">
                <a:off x="1984" y="2589"/>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18"/>
              <p:cNvSpPr>
                <a:spLocks noChangeShapeType="1"/>
              </p:cNvSpPr>
              <p:nvPr/>
            </p:nvSpPr>
            <p:spPr bwMode="auto">
              <a:xfrm flipH="1">
                <a:off x="2313" y="2594"/>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19"/>
              <p:cNvSpPr>
                <a:spLocks noChangeShapeType="1"/>
              </p:cNvSpPr>
              <p:nvPr/>
            </p:nvSpPr>
            <p:spPr bwMode="auto">
              <a:xfrm flipH="1">
                <a:off x="135" y="1619"/>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Line 20"/>
              <p:cNvSpPr>
                <a:spLocks noChangeShapeType="1"/>
              </p:cNvSpPr>
              <p:nvPr/>
            </p:nvSpPr>
            <p:spPr bwMode="auto">
              <a:xfrm flipH="1">
                <a:off x="3812" y="2567"/>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Line 21"/>
              <p:cNvSpPr>
                <a:spLocks noChangeShapeType="1"/>
              </p:cNvSpPr>
              <p:nvPr/>
            </p:nvSpPr>
            <p:spPr bwMode="auto">
              <a:xfrm flipH="1">
                <a:off x="4116" y="2574"/>
                <a:ext cx="54" cy="230"/>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22"/>
              <p:cNvSpPr>
                <a:spLocks noChangeShapeType="1"/>
              </p:cNvSpPr>
              <p:nvPr/>
            </p:nvSpPr>
            <p:spPr bwMode="auto">
              <a:xfrm flipH="1">
                <a:off x="4382" y="2567"/>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Line 23"/>
              <p:cNvSpPr>
                <a:spLocks noChangeShapeType="1"/>
              </p:cNvSpPr>
              <p:nvPr/>
            </p:nvSpPr>
            <p:spPr bwMode="auto">
              <a:xfrm flipH="1">
                <a:off x="4649" y="2551"/>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Line 24"/>
              <p:cNvSpPr>
                <a:spLocks noChangeShapeType="1"/>
              </p:cNvSpPr>
              <p:nvPr/>
            </p:nvSpPr>
            <p:spPr bwMode="auto">
              <a:xfrm flipH="1">
                <a:off x="4943" y="2551"/>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Line 25"/>
              <p:cNvSpPr>
                <a:spLocks noChangeShapeType="1"/>
              </p:cNvSpPr>
              <p:nvPr/>
            </p:nvSpPr>
            <p:spPr bwMode="auto">
              <a:xfrm flipH="1">
                <a:off x="3558" y="2560"/>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Line 26"/>
              <p:cNvSpPr>
                <a:spLocks noChangeShapeType="1"/>
              </p:cNvSpPr>
              <p:nvPr/>
            </p:nvSpPr>
            <p:spPr bwMode="auto">
              <a:xfrm flipH="1">
                <a:off x="3244" y="2567"/>
                <a:ext cx="55"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Line 27"/>
              <p:cNvSpPr>
                <a:spLocks noChangeShapeType="1"/>
              </p:cNvSpPr>
              <p:nvPr/>
            </p:nvSpPr>
            <p:spPr bwMode="auto">
              <a:xfrm flipH="1">
                <a:off x="2942" y="2579"/>
                <a:ext cx="54" cy="229"/>
              </a:xfrm>
              <a:prstGeom prst="line">
                <a:avLst/>
              </a:prstGeom>
              <a:noFill/>
              <a:ln w="17463" cap="flat">
                <a:solidFill>
                  <a:srgbClr val="99663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57" y="1027"/>
                <a:ext cx="5407" cy="160"/>
              </a:xfrm>
              <a:custGeom>
                <a:avLst/>
                <a:gdLst>
                  <a:gd name="T0" fmla="*/ 0 w 5407"/>
                  <a:gd name="T1" fmla="*/ 114 h 160"/>
                  <a:gd name="T2" fmla="*/ 582 w 5407"/>
                  <a:gd name="T3" fmla="*/ 74 h 160"/>
                  <a:gd name="T4" fmla="*/ 1555 w 5407"/>
                  <a:gd name="T5" fmla="*/ 149 h 160"/>
                  <a:gd name="T6" fmla="*/ 2519 w 5407"/>
                  <a:gd name="T7" fmla="*/ 11 h 160"/>
                  <a:gd name="T8" fmla="*/ 3994 w 5407"/>
                  <a:gd name="T9" fmla="*/ 87 h 160"/>
                  <a:gd name="T10" fmla="*/ 5407 w 5407"/>
                  <a:gd name="T11" fmla="*/ 87 h 160"/>
                </a:gdLst>
                <a:ahLst/>
                <a:cxnLst>
                  <a:cxn ang="0">
                    <a:pos x="T0" y="T1"/>
                  </a:cxn>
                  <a:cxn ang="0">
                    <a:pos x="T2" y="T3"/>
                  </a:cxn>
                  <a:cxn ang="0">
                    <a:pos x="T4" y="T5"/>
                  </a:cxn>
                  <a:cxn ang="0">
                    <a:pos x="T6" y="T7"/>
                  </a:cxn>
                  <a:cxn ang="0">
                    <a:pos x="T8" y="T9"/>
                  </a:cxn>
                  <a:cxn ang="0">
                    <a:pos x="T10" y="T11"/>
                  </a:cxn>
                </a:cxnLst>
                <a:rect l="0" t="0" r="r" b="b"/>
                <a:pathLst>
                  <a:path w="5407" h="160">
                    <a:moveTo>
                      <a:pt x="0" y="114"/>
                    </a:moveTo>
                    <a:cubicBezTo>
                      <a:pt x="161" y="91"/>
                      <a:pt x="323" y="67"/>
                      <a:pt x="582" y="74"/>
                    </a:cubicBezTo>
                    <a:cubicBezTo>
                      <a:pt x="841" y="79"/>
                      <a:pt x="1232" y="160"/>
                      <a:pt x="1555" y="149"/>
                    </a:cubicBezTo>
                    <a:cubicBezTo>
                      <a:pt x="1878" y="139"/>
                      <a:pt x="2113" y="21"/>
                      <a:pt x="2519" y="11"/>
                    </a:cubicBezTo>
                    <a:cubicBezTo>
                      <a:pt x="2926" y="0"/>
                      <a:pt x="3513" y="74"/>
                      <a:pt x="3994" y="87"/>
                    </a:cubicBezTo>
                    <a:cubicBezTo>
                      <a:pt x="4475" y="100"/>
                      <a:pt x="4941" y="93"/>
                      <a:pt x="5407" y="87"/>
                    </a:cubicBezTo>
                  </a:path>
                </a:pathLst>
              </a:custGeom>
              <a:noFill/>
              <a:ln w="28575" cap="flat">
                <a:solidFill>
                  <a:srgbClr val="385D8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3590" y="2432"/>
                <a:ext cx="580" cy="124"/>
              </a:xfrm>
              <a:custGeom>
                <a:avLst/>
                <a:gdLst>
                  <a:gd name="T0" fmla="*/ 37 w 2665"/>
                  <a:gd name="T1" fmla="*/ 496 h 572"/>
                  <a:gd name="T2" fmla="*/ 174 w 2665"/>
                  <a:gd name="T3" fmla="*/ 115 h 572"/>
                  <a:gd name="T4" fmla="*/ 1077 w 2665"/>
                  <a:gd name="T5" fmla="*/ 38 h 572"/>
                  <a:gd name="T6" fmla="*/ 2090 w 2665"/>
                  <a:gd name="T7" fmla="*/ 89 h 572"/>
                  <a:gd name="T8" fmla="*/ 2665 w 2665"/>
                  <a:gd name="T9" fmla="*/ 572 h 572"/>
                </a:gdLst>
                <a:ahLst/>
                <a:cxnLst>
                  <a:cxn ang="0">
                    <a:pos x="T0" y="T1"/>
                  </a:cxn>
                  <a:cxn ang="0">
                    <a:pos x="T2" y="T3"/>
                  </a:cxn>
                  <a:cxn ang="0">
                    <a:pos x="T4" y="T5"/>
                  </a:cxn>
                  <a:cxn ang="0">
                    <a:pos x="T6" y="T7"/>
                  </a:cxn>
                  <a:cxn ang="0">
                    <a:pos x="T8" y="T9"/>
                  </a:cxn>
                </a:cxnLst>
                <a:rect l="0" t="0" r="r" b="b"/>
                <a:pathLst>
                  <a:path w="2665" h="572">
                    <a:moveTo>
                      <a:pt x="37" y="496"/>
                    </a:moveTo>
                    <a:cubicBezTo>
                      <a:pt x="18" y="344"/>
                      <a:pt x="0" y="191"/>
                      <a:pt x="174" y="115"/>
                    </a:cubicBezTo>
                    <a:cubicBezTo>
                      <a:pt x="347" y="38"/>
                      <a:pt x="758" y="43"/>
                      <a:pt x="1077" y="38"/>
                    </a:cubicBezTo>
                    <a:cubicBezTo>
                      <a:pt x="1397" y="34"/>
                      <a:pt x="1826" y="0"/>
                      <a:pt x="2090" y="89"/>
                    </a:cubicBezTo>
                    <a:cubicBezTo>
                      <a:pt x="2355" y="178"/>
                      <a:pt x="2510" y="375"/>
                      <a:pt x="2665" y="572"/>
                    </a:cubicBezTo>
                  </a:path>
                </a:pathLst>
              </a:custGeom>
              <a:solidFill>
                <a:srgbClr val="9966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3590" y="2432"/>
                <a:ext cx="580" cy="124"/>
              </a:xfrm>
              <a:custGeom>
                <a:avLst/>
                <a:gdLst>
                  <a:gd name="T0" fmla="*/ 8 w 580"/>
                  <a:gd name="T1" fmla="*/ 108 h 124"/>
                  <a:gd name="T2" fmla="*/ 38 w 580"/>
                  <a:gd name="T3" fmla="*/ 25 h 124"/>
                  <a:gd name="T4" fmla="*/ 235 w 580"/>
                  <a:gd name="T5" fmla="*/ 8 h 124"/>
                  <a:gd name="T6" fmla="*/ 455 w 580"/>
                  <a:gd name="T7" fmla="*/ 19 h 124"/>
                  <a:gd name="T8" fmla="*/ 580 w 580"/>
                  <a:gd name="T9" fmla="*/ 124 h 124"/>
                </a:gdLst>
                <a:ahLst/>
                <a:cxnLst>
                  <a:cxn ang="0">
                    <a:pos x="T0" y="T1"/>
                  </a:cxn>
                  <a:cxn ang="0">
                    <a:pos x="T2" y="T3"/>
                  </a:cxn>
                  <a:cxn ang="0">
                    <a:pos x="T4" y="T5"/>
                  </a:cxn>
                  <a:cxn ang="0">
                    <a:pos x="T6" y="T7"/>
                  </a:cxn>
                  <a:cxn ang="0">
                    <a:pos x="T8" y="T9"/>
                  </a:cxn>
                </a:cxnLst>
                <a:rect l="0" t="0" r="r" b="b"/>
                <a:pathLst>
                  <a:path w="580" h="124">
                    <a:moveTo>
                      <a:pt x="8" y="108"/>
                    </a:moveTo>
                    <a:cubicBezTo>
                      <a:pt x="4" y="75"/>
                      <a:pt x="0" y="42"/>
                      <a:pt x="38" y="25"/>
                    </a:cubicBezTo>
                    <a:cubicBezTo>
                      <a:pt x="76" y="8"/>
                      <a:pt x="165" y="9"/>
                      <a:pt x="235" y="8"/>
                    </a:cubicBezTo>
                    <a:cubicBezTo>
                      <a:pt x="304" y="7"/>
                      <a:pt x="397" y="0"/>
                      <a:pt x="455" y="19"/>
                    </a:cubicBezTo>
                    <a:cubicBezTo>
                      <a:pt x="512" y="39"/>
                      <a:pt x="546" y="81"/>
                      <a:pt x="580" y="124"/>
                    </a:cubicBezTo>
                  </a:path>
                </a:pathLst>
              </a:custGeom>
              <a:noFill/>
              <a:ln w="23813" cap="flat">
                <a:solidFill>
                  <a:srgbClr val="385D8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Rectangle 31"/>
              <p:cNvSpPr>
                <a:spLocks noChangeArrowheads="1"/>
              </p:cNvSpPr>
              <p:nvPr/>
            </p:nvSpPr>
            <p:spPr bwMode="auto">
              <a:xfrm>
                <a:off x="399" y="1248"/>
                <a:ext cx="76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1600" dirty="0">
                    <a:latin typeface="Calibri" panose="020F0502020204030204" pitchFamily="34" charset="0"/>
                  </a:rPr>
                  <a:t>Phytoplankton</a:t>
                </a:r>
                <a:endParaRPr lang="en-US" altLang="en-US" dirty="0"/>
              </a:p>
            </p:txBody>
          </p:sp>
          <p:sp>
            <p:nvSpPr>
              <p:cNvPr id="38" name="Freeform 32"/>
              <p:cNvSpPr>
                <a:spLocks/>
              </p:cNvSpPr>
              <p:nvPr/>
            </p:nvSpPr>
            <p:spPr bwMode="auto">
              <a:xfrm>
                <a:off x="3744" y="2036"/>
                <a:ext cx="74" cy="266"/>
              </a:xfrm>
              <a:custGeom>
                <a:avLst/>
                <a:gdLst>
                  <a:gd name="T0" fmla="*/ 25 w 74"/>
                  <a:gd name="T1" fmla="*/ 266 h 266"/>
                  <a:gd name="T2" fmla="*/ 3 w 74"/>
                  <a:gd name="T3" fmla="*/ 203 h 266"/>
                  <a:gd name="T4" fmla="*/ 43 w 74"/>
                  <a:gd name="T5" fmla="*/ 149 h 266"/>
                  <a:gd name="T6" fmla="*/ 71 w 74"/>
                  <a:gd name="T7" fmla="*/ 36 h 266"/>
                  <a:gd name="T8" fmla="*/ 66 w 74"/>
                  <a:gd name="T9" fmla="*/ 0 h 266"/>
                </a:gdLst>
                <a:ahLst/>
                <a:cxnLst>
                  <a:cxn ang="0">
                    <a:pos x="T0" y="T1"/>
                  </a:cxn>
                  <a:cxn ang="0">
                    <a:pos x="T2" y="T3"/>
                  </a:cxn>
                  <a:cxn ang="0">
                    <a:pos x="T4" y="T5"/>
                  </a:cxn>
                  <a:cxn ang="0">
                    <a:pos x="T6" y="T7"/>
                  </a:cxn>
                  <a:cxn ang="0">
                    <a:pos x="T8" y="T9"/>
                  </a:cxn>
                </a:cxnLst>
                <a:rect l="0" t="0" r="r" b="b"/>
                <a:pathLst>
                  <a:path w="74" h="266">
                    <a:moveTo>
                      <a:pt x="25" y="266"/>
                    </a:moveTo>
                    <a:cubicBezTo>
                      <a:pt x="12" y="244"/>
                      <a:pt x="0" y="222"/>
                      <a:pt x="3" y="203"/>
                    </a:cubicBezTo>
                    <a:cubicBezTo>
                      <a:pt x="6" y="183"/>
                      <a:pt x="32" y="177"/>
                      <a:pt x="43" y="149"/>
                    </a:cubicBezTo>
                    <a:cubicBezTo>
                      <a:pt x="55" y="121"/>
                      <a:pt x="67" y="61"/>
                      <a:pt x="71" y="36"/>
                    </a:cubicBezTo>
                    <a:cubicBezTo>
                      <a:pt x="74" y="11"/>
                      <a:pt x="70" y="6"/>
                      <a:pt x="66" y="0"/>
                    </a:cubicBezTo>
                  </a:path>
                </a:pathLst>
              </a:custGeom>
              <a:noFill/>
              <a:ln w="23813" cap="flat">
                <a:solidFill>
                  <a:srgbClr val="385D8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3"/>
              <p:cNvSpPr>
                <a:spLocks noChangeArrowheads="1"/>
              </p:cNvSpPr>
              <p:nvPr/>
            </p:nvSpPr>
            <p:spPr bwMode="auto">
              <a:xfrm>
                <a:off x="1730" y="1903"/>
                <a:ext cx="7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1600" dirty="0">
                    <a:latin typeface="Calibri" panose="020F0502020204030204" pitchFamily="34" charset="0"/>
                  </a:rPr>
                  <a:t>Benthic Algae</a:t>
                </a:r>
                <a:endParaRPr lang="en-US" altLang="en-US" dirty="0"/>
              </a:p>
            </p:txBody>
          </p:sp>
          <p:sp>
            <p:nvSpPr>
              <p:cNvPr id="40" name="Rectangle 34"/>
              <p:cNvSpPr>
                <a:spLocks noChangeArrowheads="1"/>
              </p:cNvSpPr>
              <p:nvPr/>
            </p:nvSpPr>
            <p:spPr bwMode="auto">
              <a:xfrm>
                <a:off x="4542" y="1685"/>
                <a:ext cx="105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1600" dirty="0">
                    <a:latin typeface="Calibri" panose="020F0502020204030204" pitchFamily="34" charset="0"/>
                  </a:rPr>
                  <a:t>Subsurface Floating </a:t>
                </a:r>
                <a:endParaRPr lang="en-US" altLang="en-US" dirty="0"/>
              </a:p>
            </p:txBody>
          </p:sp>
          <p:sp>
            <p:nvSpPr>
              <p:cNvPr id="41" name="Rectangle 35"/>
              <p:cNvSpPr>
                <a:spLocks noChangeArrowheads="1"/>
              </p:cNvSpPr>
              <p:nvPr/>
            </p:nvSpPr>
            <p:spPr bwMode="auto">
              <a:xfrm>
                <a:off x="4542" y="1841"/>
                <a:ext cx="6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1600" dirty="0" err="1">
                    <a:latin typeface="Calibri" panose="020F0502020204030204" pitchFamily="34" charset="0"/>
                  </a:rPr>
                  <a:t>Macroalgae</a:t>
                </a:r>
                <a:endParaRPr lang="en-US" altLang="en-US" dirty="0"/>
              </a:p>
            </p:txBody>
          </p:sp>
          <p:pic>
            <p:nvPicPr>
              <p:cNvPr id="42"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6" y="1839"/>
                <a:ext cx="291" cy="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3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70" y="1879"/>
                <a:ext cx="275" cy="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Line 38"/>
              <p:cNvSpPr>
                <a:spLocks noChangeShapeType="1"/>
              </p:cNvSpPr>
              <p:nvPr/>
            </p:nvSpPr>
            <p:spPr bwMode="auto">
              <a:xfrm>
                <a:off x="3431" y="1880"/>
                <a:ext cx="759" cy="0"/>
              </a:xfrm>
              <a:prstGeom prst="line">
                <a:avLst/>
              </a:prstGeom>
              <a:noFill/>
              <a:ln w="7938" cap="flat">
                <a:solidFill>
                  <a:srgbClr val="4A7EB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Rectangle 39"/>
              <p:cNvSpPr>
                <a:spLocks noChangeArrowheads="1"/>
              </p:cNvSpPr>
              <p:nvPr/>
            </p:nvSpPr>
            <p:spPr bwMode="auto">
              <a:xfrm>
                <a:off x="3095" y="1767"/>
                <a:ext cx="418"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900" dirty="0">
                    <a:latin typeface="Calibri" panose="020F0502020204030204" pitchFamily="34" charset="0"/>
                  </a:rPr>
                  <a:t>canopy height</a:t>
                </a:r>
                <a:endParaRPr lang="en-US" altLang="en-US" dirty="0"/>
              </a:p>
            </p:txBody>
          </p:sp>
          <p:pic>
            <p:nvPicPr>
              <p:cNvPr id="46" name="Picture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 y="1395"/>
                <a:ext cx="1008" cy="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46"/>
              <p:cNvSpPr>
                <a:spLocks noChangeArrowheads="1"/>
              </p:cNvSpPr>
              <p:nvPr/>
            </p:nvSpPr>
            <p:spPr bwMode="auto">
              <a:xfrm>
                <a:off x="3108" y="1554"/>
                <a:ext cx="6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1600" dirty="0">
                    <a:latin typeface="Calibri" panose="020F0502020204030204" pitchFamily="34" charset="0"/>
                  </a:rPr>
                  <a:t>S</a:t>
                </a:r>
                <a:endParaRPr lang="en-US" altLang="en-US" dirty="0"/>
              </a:p>
            </p:txBody>
          </p:sp>
          <p:sp>
            <p:nvSpPr>
              <p:cNvPr id="48" name="Rectangle 47"/>
              <p:cNvSpPr>
                <a:spLocks noChangeArrowheads="1"/>
              </p:cNvSpPr>
              <p:nvPr/>
            </p:nvSpPr>
            <p:spPr bwMode="auto">
              <a:xfrm>
                <a:off x="3168" y="1554"/>
                <a:ext cx="117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1600" dirty="0" err="1">
                    <a:latin typeface="Calibri" panose="020F0502020204030204" pitchFamily="34" charset="0"/>
                  </a:rPr>
                  <a:t>ubmersed</a:t>
                </a:r>
                <a:r>
                  <a:rPr lang="en-US" altLang="en-US" sz="1600" dirty="0">
                    <a:latin typeface="Calibri" panose="020F0502020204030204" pitchFamily="34" charset="0"/>
                  </a:rPr>
                  <a:t> </a:t>
                </a:r>
                <a:r>
                  <a:rPr lang="en-US" altLang="en-US" sz="1600" dirty="0" err="1">
                    <a:latin typeface="Calibri" panose="020F0502020204030204" pitchFamily="34" charset="0"/>
                  </a:rPr>
                  <a:t>Macroalgae</a:t>
                </a:r>
                <a:endParaRPr lang="en-US" altLang="en-US" dirty="0"/>
              </a:p>
            </p:txBody>
          </p:sp>
        </p:grpSp>
        <p:pic>
          <p:nvPicPr>
            <p:cNvPr id="8" name="Picture 49" descr="https://encrypted-tbn0.gstatic.com/images?q=tbn:ANd9GcRVj-oucSVFqoR5ya3jKwFSgxgtWeBF3onM7UjyZ9Bd5YEAAve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2426" y="1599983"/>
              <a:ext cx="2106612" cy="72491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33"/>
            <p:cNvSpPr>
              <a:spLocks noChangeArrowheads="1"/>
            </p:cNvSpPr>
            <p:nvPr/>
          </p:nvSpPr>
          <p:spPr bwMode="auto">
            <a:xfrm>
              <a:off x="3107021" y="2376805"/>
              <a:ext cx="189573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1600" dirty="0">
                  <a:latin typeface="Calibri" panose="020F0502020204030204" pitchFamily="34" charset="0"/>
                </a:rPr>
                <a:t>Surface Floating Macroalgae</a:t>
              </a:r>
              <a:endParaRPr lang="en-US" altLang="en-US" dirty="0"/>
            </a:p>
          </p:txBody>
        </p:sp>
      </p:grpSp>
    </p:spTree>
    <p:extLst>
      <p:ext uri="{BB962C8B-B14F-4D97-AF65-F5344CB8AC3E}">
        <p14:creationId xmlns:p14="http://schemas.microsoft.com/office/powerpoint/2010/main" val="28851148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4876800" y="381000"/>
            <a:ext cx="5791200" cy="1600200"/>
          </a:xfrm>
        </p:spPr>
        <p:txBody>
          <a:bodyPr anchor="ctr">
            <a:normAutofit/>
          </a:bodyPr>
          <a:lstStyle/>
          <a:p>
            <a:pPr algn="ctr" eaLnBrk="1" hangingPunct="1"/>
            <a:r>
              <a:rPr lang="en-US" sz="4800" dirty="0">
                <a:ea typeface="ＭＳ Ｐゴシック" pitchFamily="26" charset="-128"/>
                <a:cs typeface="ＭＳ Ｐゴシック" pitchFamily="26" charset="-128"/>
              </a:rPr>
              <a:t>Macro Algal Phosphorus Uptake</a:t>
            </a:r>
          </a:p>
        </p:txBody>
      </p:sp>
      <p:graphicFrame>
        <p:nvGraphicFramePr>
          <p:cNvPr id="131075" name="Group 3"/>
          <p:cNvGraphicFramePr>
            <a:graphicFrameLocks noGrp="1"/>
          </p:cNvGraphicFramePr>
          <p:nvPr>
            <p:ph sz="half" idx="2"/>
            <p:extLst>
              <p:ext uri="{D42A27DB-BD31-4B8C-83A1-F6EECF244321}">
                <p14:modId xmlns:p14="http://schemas.microsoft.com/office/powerpoint/2010/main" val="2382406206"/>
              </p:ext>
            </p:extLst>
          </p:nvPr>
        </p:nvGraphicFramePr>
        <p:xfrm>
          <a:off x="2127366" y="4576855"/>
          <a:ext cx="8229600" cy="2157984"/>
        </p:xfrm>
        <a:graphic>
          <a:graphicData uri="http://schemas.openxmlformats.org/drawingml/2006/table">
            <a:tbl>
              <a:tblPr/>
              <a:tblGrid>
                <a:gridCol w="1371600">
                  <a:extLst>
                    <a:ext uri="{9D8B030D-6E8A-4147-A177-3AD203B41FA5}">
                      <a16:colId xmlns:a16="http://schemas.microsoft.com/office/drawing/2014/main" val="20000"/>
                    </a:ext>
                  </a:extLst>
                </a:gridCol>
                <a:gridCol w="6858000">
                  <a:extLst>
                    <a:ext uri="{9D8B030D-6E8A-4147-A177-3AD203B41FA5}">
                      <a16:colId xmlns:a16="http://schemas.microsoft.com/office/drawing/2014/main" val="20001"/>
                    </a:ext>
                  </a:extLst>
                </a:gridCol>
              </a:tblGrid>
              <a:tr h="195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Where:</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outerShdw blurRad="38100" dist="38100" dir="2700000" algn="tl">
                            <a:srgbClr val="DDDDDD"/>
                          </a:outerShdw>
                        </a:effectLst>
                        <a:latin typeface="Arial" pitchFamily="26" charset="0"/>
                        <a:ea typeface="ＭＳ Ｐゴシック" pitchFamily="26" charset="-128"/>
                        <a:cs typeface="ＭＳ Ｐゴシック" pitchFamily="26" charset="-128"/>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508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l-GR" sz="1800" b="0" i="1" u="none" strike="noStrike" cap="none" normalizeH="0" baseline="0" dirty="0">
                          <a:ln>
                            <a:noFill/>
                          </a:ln>
                          <a:solidFill>
                            <a:schemeClr val="tx1"/>
                          </a:solidFill>
                          <a:effectLst/>
                          <a:latin typeface="Arial" pitchFamily="26" charset="0"/>
                          <a:ea typeface="Arial" pitchFamily="26" charset="0"/>
                          <a:cs typeface="Arial" pitchFamily="26" charset="0"/>
                        </a:rPr>
                        <a:t>ρ</a:t>
                      </a:r>
                      <a:r>
                        <a:rPr kumimoji="0" lang="en-US" sz="1800" b="0" i="1" u="none" strike="noStrike" cap="none" normalizeH="0" baseline="-25000" dirty="0">
                          <a:ln>
                            <a:noFill/>
                          </a:ln>
                          <a:solidFill>
                            <a:schemeClr val="tx1"/>
                          </a:solidFill>
                          <a:effectLst/>
                          <a:latin typeface="Arial" pitchFamily="26" charset="0"/>
                          <a:ea typeface="Arial" pitchFamily="26" charset="0"/>
                          <a:cs typeface="Arial" pitchFamily="26" charset="0"/>
                        </a:rPr>
                        <a:t>mP</a:t>
                      </a:r>
                      <a:endParaRPr kumimoji="0" lang="el-GR" sz="1800" b="0" i="1" u="none" strike="noStrike" cap="none" normalizeH="0" baseline="-25000" dirty="0">
                        <a:ln>
                          <a:noFill/>
                        </a:ln>
                        <a:solidFill>
                          <a:schemeClr val="tx1"/>
                        </a:solidFill>
                        <a:effectLst/>
                        <a:latin typeface="Arial" pitchFamily="26" charset="0"/>
                        <a:ea typeface="Arial" pitchFamily="26" charset="0"/>
                        <a:cs typeface="Arial" pitchFamily="26"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maximum P uptake rate (mg</a:t>
                      </a:r>
                      <a:r>
                        <a:rPr kumimoji="0" lang="en-US" sz="1800" b="0" i="0"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P</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/g</a:t>
                      </a:r>
                      <a:r>
                        <a:rPr kumimoji="0" lang="en-US" sz="1800" b="0" i="0"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D</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2226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pitchFamily="26" charset="0"/>
                          <a:ea typeface="ＭＳ Ｐゴシック" pitchFamily="26" charset="-128"/>
                          <a:cs typeface="ＭＳ Ｐゴシック" pitchFamily="26" charset="-128"/>
                        </a:rPr>
                        <a:t>K</a:t>
                      </a:r>
                      <a:r>
                        <a:rPr kumimoji="0" lang="en-US" sz="1800" b="0" i="1" u="none" strike="noStrike" cap="none" normalizeH="0" baseline="-25000" dirty="0" err="1">
                          <a:ln>
                            <a:noFill/>
                          </a:ln>
                          <a:solidFill>
                            <a:schemeClr val="tx1"/>
                          </a:solidFill>
                          <a:effectLst/>
                          <a:latin typeface="Arial" pitchFamily="26" charset="0"/>
                          <a:ea typeface="ＭＳ Ｐゴシック" pitchFamily="26" charset="-128"/>
                          <a:cs typeface="ＭＳ Ｐゴシック" pitchFamily="26" charset="-128"/>
                        </a:rPr>
                        <a:t>sP,MA</a:t>
                      </a:r>
                      <a:endParaRPr kumimoji="0" lang="en-US" sz="1800" b="0" i="1"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external P half-saturation constant for uptake (mg</a:t>
                      </a:r>
                      <a:r>
                        <a:rPr kumimoji="0" lang="en-US" sz="1800" b="0" i="0"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P</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/L)</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657225">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K</a:t>
                      </a:r>
                      <a:r>
                        <a:rPr kumimoji="0" lang="en-US" sz="1800" b="0" i="1"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qP</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q</a:t>
                      </a:r>
                      <a:r>
                        <a:rPr kumimoji="0" lang="en-US" sz="1800" b="0" i="1"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0P</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internal P half-saturation constant for uptake (mg</a:t>
                      </a:r>
                      <a:r>
                        <a:rPr kumimoji="0" lang="en-US" sz="1800" b="0" i="0"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P</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/g</a:t>
                      </a:r>
                      <a:r>
                        <a:rPr kumimoji="0" lang="en-US" sz="1800" b="0" i="0"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D</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minimum P cell quota supporting growth (mg</a:t>
                      </a:r>
                      <a:r>
                        <a:rPr kumimoji="0" lang="en-US" sz="1800" b="0" i="0"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P</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/g</a:t>
                      </a:r>
                      <a:r>
                        <a:rPr kumimoji="0" lang="en-US" sz="1800" b="0" i="0"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D</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200025">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pitchFamily="26" charset="0"/>
                          <a:ea typeface="ＭＳ Ｐゴシック" pitchFamily="26" charset="-128"/>
                          <a:cs typeface="ＭＳ Ｐゴシック" pitchFamily="26" charset="-128"/>
                        </a:rPr>
                        <a:t>a</a:t>
                      </a:r>
                      <a:r>
                        <a:rPr kumimoji="0" lang="en-US" sz="1800" b="0" i="1" u="none" strike="noStrike" cap="none" normalizeH="0" baseline="-25000" dirty="0" err="1">
                          <a:ln>
                            <a:noFill/>
                          </a:ln>
                          <a:solidFill>
                            <a:schemeClr val="tx1"/>
                          </a:solidFill>
                          <a:effectLst/>
                          <a:latin typeface="Arial" pitchFamily="26" charset="0"/>
                          <a:ea typeface="ＭＳ Ｐゴシック" pitchFamily="26" charset="-128"/>
                          <a:cs typeface="ＭＳ Ｐゴシック" pitchFamily="26" charset="-128"/>
                        </a:rPr>
                        <a:t>MA</a:t>
                      </a:r>
                      <a:endParaRPr kumimoji="0" lang="en-US" sz="1800" b="0" i="1"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algal biomass (g</a:t>
                      </a:r>
                      <a:r>
                        <a:rPr kumimoji="0" lang="en-US" sz="1800" b="0" i="0"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D</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/m</a:t>
                      </a:r>
                      <a:r>
                        <a:rPr kumimoji="0" lang="en-US" sz="1800" b="0" i="0" u="none" strike="noStrike" cap="none" normalizeH="0" baseline="30000" dirty="0">
                          <a:ln>
                            <a:noFill/>
                          </a:ln>
                          <a:solidFill>
                            <a:schemeClr val="tx1"/>
                          </a:solidFill>
                          <a:effectLst/>
                          <a:latin typeface="Arial" pitchFamily="26" charset="0"/>
                          <a:ea typeface="ＭＳ Ｐゴシック" pitchFamily="26" charset="-128"/>
                          <a:cs typeface="ＭＳ Ｐゴシック" pitchFamily="26" charset="-128"/>
                        </a:rPr>
                        <a:t>2</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bl>
          </a:graphicData>
        </a:graphic>
      </p:graphicFrame>
      <p:grpSp>
        <p:nvGrpSpPr>
          <p:cNvPr id="2" name="Group 35"/>
          <p:cNvGrpSpPr>
            <a:grpSpLocks/>
          </p:cNvGrpSpPr>
          <p:nvPr/>
        </p:nvGrpSpPr>
        <p:grpSpPr bwMode="auto">
          <a:xfrm>
            <a:off x="1676400" y="546100"/>
            <a:ext cx="3200400" cy="2120900"/>
            <a:chOff x="96" y="344"/>
            <a:chExt cx="2016" cy="1336"/>
          </a:xfrm>
        </p:grpSpPr>
        <p:sp>
          <p:nvSpPr>
            <p:cNvPr id="131097" name="Rectangle 25"/>
            <p:cNvSpPr>
              <a:spLocks noChangeArrowheads="1"/>
            </p:cNvSpPr>
            <p:nvPr/>
          </p:nvSpPr>
          <p:spPr bwMode="auto">
            <a:xfrm>
              <a:off x="1296" y="1152"/>
              <a:ext cx="816" cy="528"/>
            </a:xfrm>
            <a:prstGeom prst="rect">
              <a:avLst/>
            </a:prstGeom>
            <a:solidFill>
              <a:srgbClr val="3366FF"/>
            </a:solidFill>
            <a:ln w="9525">
              <a:solidFill>
                <a:srgbClr val="000000"/>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qP</a:t>
              </a:r>
            </a:p>
            <a:p>
              <a:pPr algn="ctr">
                <a:defRPr/>
              </a:pPr>
              <a:endParaRPr lang="en-US" b="1" baseline="-25000" dirty="0">
                <a:solidFill>
                  <a:schemeClr val="bg1"/>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endParaRPr>
            </a:p>
          </p:txBody>
        </p:sp>
        <p:sp>
          <p:nvSpPr>
            <p:cNvPr id="131099" name="Rectangle 27"/>
            <p:cNvSpPr>
              <a:spLocks noChangeArrowheads="1"/>
            </p:cNvSpPr>
            <p:nvPr/>
          </p:nvSpPr>
          <p:spPr bwMode="auto">
            <a:xfrm>
              <a:off x="96" y="344"/>
              <a:ext cx="816" cy="528"/>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PO</a:t>
              </a:r>
              <a:r>
                <a:rPr lang="en-US" b="1" baseline="-25000"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4</a:t>
              </a:r>
            </a:p>
          </p:txBody>
        </p:sp>
        <p:sp>
          <p:nvSpPr>
            <p:cNvPr id="35859" name="Line 29"/>
            <p:cNvSpPr>
              <a:spLocks noChangeShapeType="1"/>
            </p:cNvSpPr>
            <p:nvPr/>
          </p:nvSpPr>
          <p:spPr bwMode="auto">
            <a:xfrm>
              <a:off x="913" y="865"/>
              <a:ext cx="386" cy="288"/>
            </a:xfrm>
            <a:prstGeom prst="line">
              <a:avLst/>
            </a:prstGeom>
            <a:noFill/>
            <a:ln w="28575">
              <a:solidFill>
                <a:srgbClr val="FFFF00"/>
              </a:solidFill>
              <a:round/>
              <a:headEnd/>
              <a:tailEnd type="triangle" w="med" len="med"/>
            </a:ln>
          </p:spPr>
          <p:txBody>
            <a:bodyPr wrap="none" anchor="ctr">
              <a:prstTxWarp prst="textNoShape">
                <a:avLst/>
              </a:prstTxWarp>
            </a:bodyPr>
            <a:lstStyle/>
            <a:p>
              <a:endParaRPr lang="en-US" dirty="0"/>
            </a:p>
          </p:txBody>
        </p:sp>
      </p:grpSp>
      <p:sp>
        <p:nvSpPr>
          <p:cNvPr id="35856" name="Rectangle 34"/>
          <p:cNvSpPr>
            <a:spLocks noChangeArrowheads="1"/>
          </p:cNvSpPr>
          <p:nvPr/>
        </p:nvSpPr>
        <p:spPr bwMode="auto">
          <a:xfrm>
            <a:off x="1524001" y="2991922"/>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graphicFrame>
        <p:nvGraphicFramePr>
          <p:cNvPr id="10" name="Object 9"/>
          <p:cNvGraphicFramePr>
            <a:graphicFrameLocks noChangeAspect="1"/>
          </p:cNvGraphicFramePr>
          <p:nvPr>
            <p:extLst>
              <p:ext uri="{D42A27DB-BD31-4B8C-83A1-F6EECF244321}">
                <p14:modId xmlns:p14="http://schemas.microsoft.com/office/powerpoint/2010/main" val="1294929404"/>
              </p:ext>
            </p:extLst>
          </p:nvPr>
        </p:nvGraphicFramePr>
        <p:xfrm>
          <a:off x="2624138" y="3176589"/>
          <a:ext cx="6881812" cy="949325"/>
        </p:xfrm>
        <a:graphic>
          <a:graphicData uri="http://schemas.openxmlformats.org/presentationml/2006/ole">
            <mc:AlternateContent xmlns:mc="http://schemas.openxmlformats.org/markup-compatibility/2006">
              <mc:Choice xmlns:v="urn:schemas-microsoft-com:vml" Requires="v">
                <p:oleObj spid="_x0000_s70665" name="Equation" r:id="rId3" imgW="3682800" imgH="507960" progId="Equation.DSMT4">
                  <p:embed/>
                </p:oleObj>
              </mc:Choice>
              <mc:Fallback>
                <p:oleObj name="Equation" r:id="rId3" imgW="3682800" imgH="507960" progId="Equation.DSMT4">
                  <p:embed/>
                  <p:pic>
                    <p:nvPicPr>
                      <p:cNvPr id="0" name=""/>
                      <p:cNvPicPr>
                        <a:picLocks noChangeAspect="1" noChangeArrowheads="1"/>
                      </p:cNvPicPr>
                      <p:nvPr/>
                    </p:nvPicPr>
                    <p:blipFill>
                      <a:blip r:embed="rId4"/>
                      <a:srcRect/>
                      <a:stretch>
                        <a:fillRect/>
                      </a:stretch>
                    </p:blipFill>
                    <p:spPr bwMode="auto">
                      <a:xfrm>
                        <a:off x="2624138" y="3176589"/>
                        <a:ext cx="6881812" cy="949325"/>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6876866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1600200" y="152400"/>
            <a:ext cx="3429000" cy="2286000"/>
          </a:xfrm>
        </p:spPr>
        <p:txBody>
          <a:bodyPr anchor="ctr">
            <a:normAutofit/>
          </a:bodyPr>
          <a:lstStyle/>
          <a:p>
            <a:pPr algn="ctr" eaLnBrk="1" hangingPunct="1"/>
            <a:r>
              <a:rPr lang="en-US" sz="4400" dirty="0">
                <a:ea typeface="ＭＳ Ｐゴシック" pitchFamily="26" charset="-128"/>
                <a:cs typeface="ＭＳ Ｐゴシック" pitchFamily="26" charset="-128"/>
              </a:rPr>
              <a:t>Macro Algal Nutrient Excretion</a:t>
            </a:r>
          </a:p>
        </p:txBody>
      </p:sp>
      <p:sp>
        <p:nvSpPr>
          <p:cNvPr id="36869" name="Rectangle 17"/>
          <p:cNvSpPr>
            <a:spLocks noChangeArrowheads="1"/>
          </p:cNvSpPr>
          <p:nvPr/>
        </p:nvSpPr>
        <p:spPr bwMode="auto">
          <a:xfrm>
            <a:off x="1765301" y="3053834"/>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36870" name="Rectangle 18"/>
          <p:cNvSpPr>
            <a:spLocks noChangeArrowheads="1"/>
          </p:cNvSpPr>
          <p:nvPr/>
        </p:nvSpPr>
        <p:spPr bwMode="auto">
          <a:xfrm>
            <a:off x="1524001" y="3125272"/>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graphicFrame>
        <p:nvGraphicFramePr>
          <p:cNvPr id="20" name="Group 3"/>
          <p:cNvGraphicFramePr>
            <a:graphicFrameLocks noGrp="1"/>
          </p:cNvGraphicFramePr>
          <p:nvPr>
            <p:ph sz="half" idx="2"/>
            <p:extLst>
              <p:ext uri="{D42A27DB-BD31-4B8C-83A1-F6EECF244321}">
                <p14:modId xmlns:p14="http://schemas.microsoft.com/office/powerpoint/2010/main" val="2889532845"/>
              </p:ext>
            </p:extLst>
          </p:nvPr>
        </p:nvGraphicFramePr>
        <p:xfrm>
          <a:off x="1790701" y="4365626"/>
          <a:ext cx="8666163" cy="2220849"/>
        </p:xfrm>
        <a:graphic>
          <a:graphicData uri="http://schemas.openxmlformats.org/drawingml/2006/table">
            <a:tbl>
              <a:tblPr/>
              <a:tblGrid>
                <a:gridCol w="1444625">
                  <a:extLst>
                    <a:ext uri="{9D8B030D-6E8A-4147-A177-3AD203B41FA5}">
                      <a16:colId xmlns:a16="http://schemas.microsoft.com/office/drawing/2014/main" val="20000"/>
                    </a:ext>
                  </a:extLst>
                </a:gridCol>
                <a:gridCol w="7221538">
                  <a:extLst>
                    <a:ext uri="{9D8B030D-6E8A-4147-A177-3AD203B41FA5}">
                      <a16:colId xmlns:a16="http://schemas.microsoft.com/office/drawing/2014/main" val="20001"/>
                    </a:ext>
                  </a:extLst>
                </a:gridCol>
              </a:tblGrid>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Where:</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outerShdw blurRad="38100" dist="38100" dir="2700000" algn="tl">
                            <a:srgbClr val="DDDDDD"/>
                          </a:outerShdw>
                        </a:effectLst>
                        <a:latin typeface="Arial" pitchFamily="26" charset="0"/>
                        <a:ea typeface="ＭＳ Ｐゴシック" pitchFamily="26" charset="-128"/>
                        <a:cs typeface="ＭＳ Ｐゴシック" pitchFamily="26" charset="-128"/>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429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a:ln>
                            <a:noFill/>
                          </a:ln>
                          <a:solidFill>
                            <a:schemeClr val="tx1"/>
                          </a:solidFill>
                          <a:effectLst/>
                          <a:latin typeface="Arial" pitchFamily="26" charset="0"/>
                          <a:ea typeface="Arial" pitchFamily="26" charset="0"/>
                          <a:cs typeface="Arial" pitchFamily="26" charset="0"/>
                        </a:rPr>
                        <a:t>k</a:t>
                      </a:r>
                      <a:r>
                        <a:rPr kumimoji="0" lang="en-US" sz="1800" b="0" i="1" u="none" strike="noStrike" cap="none" normalizeH="0" baseline="-25000" dirty="0">
                          <a:ln>
                            <a:noFill/>
                          </a:ln>
                          <a:solidFill>
                            <a:schemeClr val="tx1"/>
                          </a:solidFill>
                          <a:effectLst/>
                          <a:latin typeface="Arial" pitchFamily="26" charset="0"/>
                          <a:ea typeface="Arial" pitchFamily="26" charset="0"/>
                          <a:cs typeface="Arial" pitchFamily="26" charset="0"/>
                        </a:rPr>
                        <a:t>E,MA20</a:t>
                      </a:r>
                      <a:endParaRPr kumimoji="0" lang="el-GR" sz="1800" b="0" i="1" u="none" strike="noStrike" cap="none" normalizeH="0" baseline="-25000" dirty="0">
                        <a:ln>
                          <a:noFill/>
                        </a:ln>
                        <a:solidFill>
                          <a:schemeClr val="tx1"/>
                        </a:solidFill>
                        <a:effectLst/>
                        <a:latin typeface="Arial" pitchFamily="26" charset="0"/>
                        <a:ea typeface="Arial" pitchFamily="26" charset="0"/>
                        <a:cs typeface="Arial" pitchFamily="26"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nutrient excretion rate constant at 20 C</a:t>
                      </a:r>
                      <a:r>
                        <a:rPr kumimoji="0" lang="en-US" sz="1800" b="0" i="0" u="none" strike="noStrike" cap="none" normalizeH="0" baseline="0" dirty="0">
                          <a:ln>
                            <a:noFill/>
                          </a:ln>
                          <a:solidFill>
                            <a:schemeClr val="tx1"/>
                          </a:solidFill>
                          <a:effectLst/>
                          <a:latin typeface="Arial" pitchFamily="26" charset="0"/>
                          <a:ea typeface="Arial" pitchFamily="26" charset="0"/>
                          <a:cs typeface="Arial" pitchFamily="26" charset="0"/>
                        </a:rPr>
                        <a:t>, 1/day (0.05, 0.02 – 0.1)</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2226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a:ln>
                            <a:noFill/>
                          </a:ln>
                          <a:solidFill>
                            <a:schemeClr val="tx1"/>
                          </a:solidFill>
                          <a:effectLst/>
                          <a:latin typeface="Arial" pitchFamily="26" charset="0"/>
                          <a:ea typeface="Arial" pitchFamily="26" charset="0"/>
                          <a:cs typeface="Arial" pitchFamily="26" charset="0"/>
                        </a:rPr>
                        <a:t>θ</a:t>
                      </a:r>
                      <a:r>
                        <a:rPr kumimoji="0" lang="en-US" sz="1800" b="0" i="1" u="none" strike="noStrike" cap="none" normalizeH="0" baseline="-25000" dirty="0">
                          <a:ln>
                            <a:noFill/>
                          </a:ln>
                          <a:solidFill>
                            <a:schemeClr val="tx1"/>
                          </a:solidFill>
                          <a:effectLst/>
                          <a:latin typeface="Arial" pitchFamily="26" charset="0"/>
                          <a:ea typeface="Arial" pitchFamily="26" charset="0"/>
                          <a:cs typeface="Arial" pitchFamily="26" charset="0"/>
                        </a:rPr>
                        <a:t>E,MA20</a:t>
                      </a:r>
                      <a:endParaRPr kumimoji="0" lang="el-GR" sz="1800" b="0" i="1" u="none" strike="noStrike" cap="none" normalizeH="0" baseline="-25000" dirty="0">
                        <a:ln>
                          <a:noFill/>
                        </a:ln>
                        <a:solidFill>
                          <a:schemeClr val="tx1"/>
                        </a:solidFill>
                        <a:effectLst/>
                        <a:latin typeface="Arial" pitchFamily="26" charset="0"/>
                        <a:ea typeface="Arial" pitchFamily="26" charset="0"/>
                        <a:cs typeface="Arial" pitchFamily="26"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temperature correction </a:t>
                      </a:r>
                      <a:r>
                        <a:rPr kumimoji="0" lang="en-US" sz="1800" b="0" i="0" u="none" strike="noStrike" cap="none" normalizeH="0" baseline="0" dirty="0">
                          <a:ln>
                            <a:noFill/>
                          </a:ln>
                          <a:solidFill>
                            <a:schemeClr val="tx1"/>
                          </a:solidFill>
                          <a:effectLst/>
                          <a:latin typeface="Arial" pitchFamily="26" charset="0"/>
                          <a:ea typeface="Arial" pitchFamily="26" charset="0"/>
                          <a:cs typeface="Arial" pitchFamily="26" charset="0"/>
                        </a:rPr>
                        <a:t>factor for excretion (1.07, 1.05 – 1.08)</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657225">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pitchFamily="26" charset="0"/>
                          <a:ea typeface="ＭＳ Ｐゴシック" pitchFamily="26" charset="-128"/>
                          <a:cs typeface="ＭＳ Ｐゴシック" pitchFamily="26" charset="-128"/>
                        </a:rPr>
                        <a:t>f</a:t>
                      </a:r>
                      <a:r>
                        <a:rPr kumimoji="0" lang="en-US" sz="1800" b="0" i="1" u="none" strike="noStrike" cap="none" normalizeH="0" baseline="-25000" dirty="0" err="1">
                          <a:ln>
                            <a:noFill/>
                          </a:ln>
                          <a:solidFill>
                            <a:schemeClr val="tx1"/>
                          </a:solidFill>
                          <a:effectLst/>
                          <a:latin typeface="Arial" pitchFamily="26" charset="0"/>
                          <a:ea typeface="ＭＳ Ｐゴシック" pitchFamily="26" charset="-128"/>
                          <a:cs typeface="ＭＳ Ｐゴシック" pitchFamily="26" charset="-128"/>
                        </a:rPr>
                        <a:t>ON,MA</a:t>
                      </a:r>
                      <a:endParaRPr kumimoji="0" lang="en-US" sz="1800" b="0" i="1"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endParaRPr>
                    </a:p>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pitchFamily="26" charset="0"/>
                          <a:ea typeface="ＭＳ Ｐゴシック" pitchFamily="26" charset="-128"/>
                          <a:cs typeface="ＭＳ Ｐゴシック" pitchFamily="26" charset="-128"/>
                        </a:rPr>
                        <a:t>f</a:t>
                      </a:r>
                      <a:r>
                        <a:rPr kumimoji="0" lang="en-US" sz="1800" b="0" i="1" u="none" strike="noStrike" cap="none" normalizeH="0" baseline="-25000" dirty="0" err="1">
                          <a:ln>
                            <a:noFill/>
                          </a:ln>
                          <a:solidFill>
                            <a:schemeClr val="tx1"/>
                          </a:solidFill>
                          <a:effectLst/>
                          <a:latin typeface="Arial" pitchFamily="26" charset="0"/>
                          <a:ea typeface="ＭＳ Ｐゴシック" pitchFamily="26" charset="-128"/>
                          <a:cs typeface="ＭＳ Ｐゴシック" pitchFamily="26" charset="-128"/>
                        </a:rPr>
                        <a:t>OP,MA</a:t>
                      </a:r>
                      <a:endParaRPr kumimoji="0" lang="en-US" sz="1800" b="0" i="1"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organic fraction of excreted 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organic fraction of excreted P</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200025">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pitchFamily="26" charset="0"/>
                          <a:ea typeface="ＭＳ Ｐゴシック" pitchFamily="26" charset="-128"/>
                          <a:cs typeface="ＭＳ Ｐゴシック" pitchFamily="26" charset="-128"/>
                        </a:rPr>
                        <a:t>a</a:t>
                      </a:r>
                      <a:r>
                        <a:rPr kumimoji="0" lang="en-US" sz="1800" b="0" i="1" u="none" strike="noStrike" cap="none" normalizeH="0" baseline="-25000" dirty="0" err="1">
                          <a:ln>
                            <a:noFill/>
                          </a:ln>
                          <a:solidFill>
                            <a:schemeClr val="tx1"/>
                          </a:solidFill>
                          <a:effectLst/>
                          <a:latin typeface="Arial" pitchFamily="26" charset="0"/>
                          <a:ea typeface="ＭＳ Ｐゴシック" pitchFamily="26" charset="-128"/>
                          <a:cs typeface="ＭＳ Ｐゴシック" pitchFamily="26" charset="-128"/>
                        </a:rPr>
                        <a:t>MA</a:t>
                      </a:r>
                      <a:endParaRPr kumimoji="0" lang="en-US" sz="1800" b="0" i="1"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algal biomass (g</a:t>
                      </a:r>
                      <a:r>
                        <a:rPr kumimoji="0" lang="en-US" sz="1800" b="0" i="0"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rPr>
                        <a:t>D</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/m</a:t>
                      </a:r>
                      <a:r>
                        <a:rPr kumimoji="0" lang="en-US" sz="1800" b="0" i="0" u="none" strike="noStrike" cap="none" normalizeH="0" baseline="30000" dirty="0">
                          <a:ln>
                            <a:noFill/>
                          </a:ln>
                          <a:solidFill>
                            <a:schemeClr val="tx1"/>
                          </a:solidFill>
                          <a:effectLst/>
                          <a:latin typeface="Arial" pitchFamily="26" charset="0"/>
                          <a:ea typeface="ＭＳ Ｐゴシック" pitchFamily="26" charset="-128"/>
                          <a:cs typeface="ＭＳ Ｐゴシック" pitchFamily="26" charset="-128"/>
                        </a:rPr>
                        <a:t>2</a:t>
                      </a: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bl>
          </a:graphicData>
        </a:graphic>
      </p:graphicFrame>
      <p:grpSp>
        <p:nvGrpSpPr>
          <p:cNvPr id="3" name="Group 63"/>
          <p:cNvGrpSpPr>
            <a:grpSpLocks/>
          </p:cNvGrpSpPr>
          <p:nvPr/>
        </p:nvGrpSpPr>
        <p:grpSpPr bwMode="auto">
          <a:xfrm>
            <a:off x="5422901" y="254000"/>
            <a:ext cx="5140325" cy="3454400"/>
            <a:chOff x="3898901" y="254002"/>
            <a:chExt cx="5140677" cy="3454400"/>
          </a:xfrm>
        </p:grpSpPr>
        <p:sp>
          <p:nvSpPr>
            <p:cNvPr id="51" name="Rectangle 5"/>
            <p:cNvSpPr>
              <a:spLocks noChangeArrowheads="1"/>
            </p:cNvSpPr>
            <p:nvPr/>
          </p:nvSpPr>
          <p:spPr bwMode="auto">
            <a:xfrm>
              <a:off x="6405736" y="1422402"/>
              <a:ext cx="1295489" cy="838200"/>
            </a:xfrm>
            <a:prstGeom prst="rect">
              <a:avLst/>
            </a:prstGeom>
            <a:solidFill>
              <a:srgbClr val="3366FF"/>
            </a:solidFill>
            <a:ln w="9525">
              <a:solidFill>
                <a:srgbClr val="000000"/>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qN, qP</a:t>
              </a:r>
              <a:endParaRPr lang="en-US" b="1" baseline="-25000"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endParaRPr>
            </a:p>
          </p:txBody>
        </p:sp>
        <p:sp>
          <p:nvSpPr>
            <p:cNvPr id="52" name="Rectangle 6"/>
            <p:cNvSpPr>
              <a:spLocks noChangeArrowheads="1"/>
            </p:cNvSpPr>
            <p:nvPr/>
          </p:nvSpPr>
          <p:spPr bwMode="auto">
            <a:xfrm>
              <a:off x="3898901" y="254002"/>
              <a:ext cx="1295489" cy="838200"/>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PO</a:t>
              </a:r>
              <a:r>
                <a:rPr lang="en-US" b="1" baseline="-25000"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4</a:t>
              </a:r>
            </a:p>
          </p:txBody>
        </p:sp>
        <p:sp>
          <p:nvSpPr>
            <p:cNvPr id="53" name="Rectangle 7"/>
            <p:cNvSpPr>
              <a:spLocks noChangeArrowheads="1"/>
            </p:cNvSpPr>
            <p:nvPr/>
          </p:nvSpPr>
          <p:spPr bwMode="auto">
            <a:xfrm>
              <a:off x="3898901" y="1422402"/>
              <a:ext cx="1295489" cy="838200"/>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NH</a:t>
              </a:r>
              <a:r>
                <a:rPr lang="en-US" b="1" baseline="-25000" dirty="0">
                  <a:solidFill>
                    <a:srgbClr val="FFFF00"/>
                  </a:solidFill>
                  <a:effectLst>
                    <a:outerShdw blurRad="38100" dist="38100" dir="2700000" algn="tl">
                      <a:srgbClr val="000000"/>
                    </a:outerShdw>
                  </a:effectLst>
                  <a:latin typeface="Arial" pitchFamily="-107" charset="0"/>
                  <a:ea typeface="ＭＳ Ｐゴシック" pitchFamily="-105" charset="-128"/>
                  <a:cs typeface="ＭＳ Ｐゴシック" pitchFamily="-105" charset="-128"/>
                </a:rPr>
                <a:t>4</a:t>
              </a:r>
            </a:p>
          </p:txBody>
        </p:sp>
        <p:sp>
          <p:nvSpPr>
            <p:cNvPr id="36887" name="Line 11"/>
            <p:cNvSpPr>
              <a:spLocks noChangeShapeType="1"/>
            </p:cNvSpPr>
            <p:nvPr/>
          </p:nvSpPr>
          <p:spPr bwMode="auto">
            <a:xfrm flipH="1" flipV="1">
              <a:off x="7325078" y="2260602"/>
              <a:ext cx="774700" cy="609600"/>
            </a:xfrm>
            <a:prstGeom prst="line">
              <a:avLst/>
            </a:prstGeom>
            <a:noFill/>
            <a:ln w="28575">
              <a:solidFill>
                <a:srgbClr val="FFFF00"/>
              </a:solidFill>
              <a:round/>
              <a:headEnd type="triangle" w="med" len="med"/>
              <a:tailEnd/>
            </a:ln>
          </p:spPr>
          <p:txBody>
            <a:bodyPr wrap="none" anchor="ctr">
              <a:prstTxWarp prst="textNoShape">
                <a:avLst/>
              </a:prstTxWarp>
            </a:bodyPr>
            <a:lstStyle/>
            <a:p>
              <a:endParaRPr lang="en-US" dirty="0"/>
            </a:p>
          </p:txBody>
        </p:sp>
        <p:sp>
          <p:nvSpPr>
            <p:cNvPr id="36888" name="Line 14"/>
            <p:cNvSpPr>
              <a:spLocks noChangeShapeType="1"/>
            </p:cNvSpPr>
            <p:nvPr/>
          </p:nvSpPr>
          <p:spPr bwMode="auto">
            <a:xfrm flipH="1" flipV="1">
              <a:off x="5194300" y="620888"/>
              <a:ext cx="1210739" cy="801513"/>
            </a:xfrm>
            <a:prstGeom prst="line">
              <a:avLst/>
            </a:prstGeom>
            <a:noFill/>
            <a:ln w="28575">
              <a:solidFill>
                <a:srgbClr val="FFFF00"/>
              </a:solidFill>
              <a:round/>
              <a:headEnd/>
              <a:tailEnd type="triangle" w="med" len="med"/>
            </a:ln>
          </p:spPr>
          <p:txBody>
            <a:bodyPr wrap="none" anchor="ctr">
              <a:prstTxWarp prst="textNoShape">
                <a:avLst/>
              </a:prstTxWarp>
            </a:bodyPr>
            <a:lstStyle/>
            <a:p>
              <a:endParaRPr lang="en-US" dirty="0"/>
            </a:p>
          </p:txBody>
        </p:sp>
        <p:sp>
          <p:nvSpPr>
            <p:cNvPr id="36889" name="Line 15"/>
            <p:cNvSpPr>
              <a:spLocks noChangeShapeType="1"/>
            </p:cNvSpPr>
            <p:nvPr/>
          </p:nvSpPr>
          <p:spPr bwMode="auto">
            <a:xfrm flipH="1" flipV="1">
              <a:off x="5194300" y="1841502"/>
              <a:ext cx="1210738" cy="0"/>
            </a:xfrm>
            <a:prstGeom prst="line">
              <a:avLst/>
            </a:prstGeom>
            <a:noFill/>
            <a:ln w="28575">
              <a:solidFill>
                <a:srgbClr val="FFFF00"/>
              </a:solidFill>
              <a:round/>
              <a:headEnd/>
              <a:tailEnd type="triangle" w="med" len="med"/>
            </a:ln>
          </p:spPr>
          <p:txBody>
            <a:bodyPr wrap="none" anchor="ctr">
              <a:prstTxWarp prst="textNoShape">
                <a:avLst/>
              </a:prstTxWarp>
            </a:bodyPr>
            <a:lstStyle/>
            <a:p>
              <a:endParaRPr lang="en-US" dirty="0"/>
            </a:p>
          </p:txBody>
        </p:sp>
        <p:sp>
          <p:nvSpPr>
            <p:cNvPr id="59" name="Rectangle 16"/>
            <p:cNvSpPr>
              <a:spLocks noChangeArrowheads="1"/>
            </p:cNvSpPr>
            <p:nvPr/>
          </p:nvSpPr>
          <p:spPr bwMode="auto">
            <a:xfrm>
              <a:off x="7324961" y="2870202"/>
              <a:ext cx="1714617" cy="838200"/>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r>
                <a:rPr lang="en-US" b="1" dirty="0">
                  <a:solidFill>
                    <a:srgbClr val="FFFF00"/>
                  </a:solidFill>
                  <a:effectLst>
                    <a:outerShdw blurRad="38100" dist="38100" dir="2700000" algn="tl">
                      <a:srgbClr val="000000"/>
                    </a:outerShdw>
                  </a:effectLst>
                  <a:latin typeface="Times New Roman" pitchFamily="26" charset="0"/>
                </a:rPr>
                <a:t>DON, DOP,</a:t>
              </a:r>
            </a:p>
            <a:p>
              <a:pPr algn="ctr"/>
              <a:r>
                <a:rPr lang="en-US" b="1" dirty="0">
                  <a:solidFill>
                    <a:srgbClr val="FFFF00"/>
                  </a:solidFill>
                  <a:effectLst>
                    <a:outerShdw blurRad="38100" dist="38100" dir="2700000" algn="tl">
                      <a:srgbClr val="000000"/>
                    </a:outerShdw>
                  </a:effectLst>
                  <a:latin typeface="Times New Roman" pitchFamily="26" charset="0"/>
                </a:rPr>
                <a:t>CBOD</a:t>
              </a:r>
              <a:r>
                <a:rPr lang="en-US" b="1" baseline="-25000" dirty="0">
                  <a:solidFill>
                    <a:srgbClr val="FFFF00"/>
                  </a:solidFill>
                  <a:effectLst>
                    <a:outerShdw blurRad="38100" dist="38100" dir="2700000" algn="tl">
                      <a:srgbClr val="000000"/>
                    </a:outerShdw>
                  </a:effectLst>
                  <a:latin typeface="Times New Roman" pitchFamily="26" charset="0"/>
                </a:rPr>
                <a:t>i</a:t>
              </a:r>
            </a:p>
          </p:txBody>
        </p:sp>
        <p:sp>
          <p:nvSpPr>
            <p:cNvPr id="36891" name="TextBox 59"/>
            <p:cNvSpPr txBox="1">
              <a:spLocks noChangeArrowheads="1"/>
            </p:cNvSpPr>
            <p:nvPr/>
          </p:nvSpPr>
          <p:spPr bwMode="auto">
            <a:xfrm>
              <a:off x="7950688" y="2260603"/>
              <a:ext cx="737870" cy="830997"/>
            </a:xfrm>
            <a:prstGeom prst="rect">
              <a:avLst/>
            </a:prstGeom>
            <a:noFill/>
            <a:ln w="9525">
              <a:noFill/>
              <a:miter lim="800000"/>
              <a:headEnd/>
              <a:tailEnd/>
            </a:ln>
          </p:spPr>
          <p:txBody>
            <a:bodyPr wrap="none">
              <a:prstTxWarp prst="textNoShape">
                <a:avLst/>
              </a:prstTxWarp>
            </a:bodyPr>
            <a:lstStyle/>
            <a:p>
              <a:pPr algn="ctr"/>
              <a:r>
                <a:rPr lang="en-US" b="1" i="1" dirty="0" err="1"/>
                <a:t>f</a:t>
              </a:r>
              <a:r>
                <a:rPr lang="en-US" b="1" i="1" baseline="-25000" dirty="0" err="1"/>
                <a:t>OP,MA</a:t>
              </a:r>
              <a:endParaRPr lang="en-US" b="1" i="1" baseline="-25000" dirty="0"/>
            </a:p>
            <a:p>
              <a:pPr algn="ctr"/>
              <a:endParaRPr lang="en-US" dirty="0"/>
            </a:p>
          </p:txBody>
        </p:sp>
        <p:sp>
          <p:nvSpPr>
            <p:cNvPr id="36892" name="TextBox 60"/>
            <p:cNvSpPr txBox="1">
              <a:spLocks noChangeArrowheads="1"/>
            </p:cNvSpPr>
            <p:nvPr/>
          </p:nvSpPr>
          <p:spPr bwMode="auto">
            <a:xfrm>
              <a:off x="6807505" y="2262351"/>
              <a:ext cx="776112" cy="791485"/>
            </a:xfrm>
            <a:prstGeom prst="rect">
              <a:avLst/>
            </a:prstGeom>
            <a:noFill/>
            <a:ln w="9525">
              <a:noFill/>
              <a:miter lim="800000"/>
              <a:headEnd/>
              <a:tailEnd/>
            </a:ln>
          </p:spPr>
          <p:txBody>
            <a:bodyPr wrap="none">
              <a:prstTxWarp prst="textNoShape">
                <a:avLst/>
              </a:prstTxWarp>
            </a:bodyPr>
            <a:lstStyle/>
            <a:p>
              <a:r>
                <a:rPr lang="en-US" b="1" i="1" dirty="0" err="1"/>
                <a:t>f</a:t>
              </a:r>
              <a:r>
                <a:rPr lang="en-US" b="1" i="1" baseline="-25000" dirty="0" err="1"/>
                <a:t>ON,MA</a:t>
              </a:r>
              <a:endParaRPr lang="en-US" b="1" i="1" baseline="-25000" dirty="0"/>
            </a:p>
            <a:p>
              <a:endParaRPr lang="en-US" dirty="0"/>
            </a:p>
          </p:txBody>
        </p:sp>
        <p:sp>
          <p:nvSpPr>
            <p:cNvPr id="36893" name="TextBox 61"/>
            <p:cNvSpPr txBox="1">
              <a:spLocks noChangeArrowheads="1"/>
            </p:cNvSpPr>
            <p:nvPr/>
          </p:nvSpPr>
          <p:spPr bwMode="auto">
            <a:xfrm>
              <a:off x="5638800" y="532770"/>
              <a:ext cx="1023062" cy="543128"/>
            </a:xfrm>
            <a:prstGeom prst="rect">
              <a:avLst/>
            </a:prstGeom>
            <a:noFill/>
            <a:ln w="9525">
              <a:noFill/>
              <a:miter lim="800000"/>
              <a:headEnd/>
              <a:tailEnd/>
            </a:ln>
          </p:spPr>
          <p:txBody>
            <a:bodyPr wrap="none">
              <a:prstTxWarp prst="textNoShape">
                <a:avLst/>
              </a:prstTxWarp>
            </a:bodyPr>
            <a:lstStyle/>
            <a:p>
              <a:pPr algn="ctr"/>
              <a:r>
                <a:rPr lang="en-US" b="1" i="1" dirty="0"/>
                <a:t>1-f</a:t>
              </a:r>
              <a:r>
                <a:rPr lang="en-US" b="1" i="1" baseline="-25000" dirty="0"/>
                <a:t>OP,MA</a:t>
              </a:r>
            </a:p>
            <a:p>
              <a:pPr algn="ctr"/>
              <a:endParaRPr lang="en-US" dirty="0"/>
            </a:p>
          </p:txBody>
        </p:sp>
        <p:sp>
          <p:nvSpPr>
            <p:cNvPr id="36894" name="TextBox 62"/>
            <p:cNvSpPr txBox="1">
              <a:spLocks noChangeArrowheads="1"/>
            </p:cNvSpPr>
            <p:nvPr/>
          </p:nvSpPr>
          <p:spPr bwMode="auto">
            <a:xfrm>
              <a:off x="5222165" y="1368929"/>
              <a:ext cx="1023062" cy="543128"/>
            </a:xfrm>
            <a:prstGeom prst="rect">
              <a:avLst/>
            </a:prstGeom>
            <a:noFill/>
            <a:ln w="9525">
              <a:noFill/>
              <a:miter lim="800000"/>
              <a:headEnd/>
              <a:tailEnd/>
            </a:ln>
          </p:spPr>
          <p:txBody>
            <a:bodyPr wrap="none">
              <a:prstTxWarp prst="textNoShape">
                <a:avLst/>
              </a:prstTxWarp>
            </a:bodyPr>
            <a:lstStyle/>
            <a:p>
              <a:pPr algn="ctr"/>
              <a:r>
                <a:rPr lang="en-US" b="1" i="1" dirty="0"/>
                <a:t>1-f</a:t>
              </a:r>
              <a:r>
                <a:rPr lang="en-US" b="1" i="1" baseline="-25000" dirty="0"/>
                <a:t>ON,MA</a:t>
              </a:r>
            </a:p>
            <a:p>
              <a:pPr algn="ctr"/>
              <a:endParaRPr lang="en-US" dirty="0"/>
            </a:p>
          </p:txBody>
        </p:sp>
      </p:grpSp>
      <p:graphicFrame>
        <p:nvGraphicFramePr>
          <p:cNvPr id="21" name="Object 20"/>
          <p:cNvGraphicFramePr>
            <a:graphicFrameLocks noChangeAspect="1"/>
          </p:cNvGraphicFramePr>
          <p:nvPr>
            <p:extLst>
              <p:ext uri="{D42A27DB-BD31-4B8C-83A1-F6EECF244321}">
                <p14:modId xmlns:p14="http://schemas.microsoft.com/office/powerpoint/2010/main" val="3670251119"/>
              </p:ext>
            </p:extLst>
          </p:nvPr>
        </p:nvGraphicFramePr>
        <p:xfrm>
          <a:off x="2570136" y="2987352"/>
          <a:ext cx="5468964" cy="592461"/>
        </p:xfrm>
        <a:graphic>
          <a:graphicData uri="http://schemas.openxmlformats.org/presentationml/2006/ole">
            <mc:AlternateContent xmlns:mc="http://schemas.openxmlformats.org/markup-compatibility/2006">
              <mc:Choice xmlns:v="urn:schemas-microsoft-com:vml" Requires="v">
                <p:oleObj spid="_x0000_s71696" name="Equation" r:id="rId3" imgW="2349360" imgH="253800" progId="Equation.DSMT4">
                  <p:embed/>
                </p:oleObj>
              </mc:Choice>
              <mc:Fallback>
                <p:oleObj name="Equation" r:id="rId3" imgW="2349360" imgH="253800" progId="Equation.DSMT4">
                  <p:embed/>
                  <p:pic>
                    <p:nvPicPr>
                      <p:cNvPr id="0" name=""/>
                      <p:cNvPicPr>
                        <a:picLocks noChangeAspect="1" noChangeArrowheads="1"/>
                      </p:cNvPicPr>
                      <p:nvPr/>
                    </p:nvPicPr>
                    <p:blipFill>
                      <a:blip r:embed="rId4"/>
                      <a:srcRect/>
                      <a:stretch>
                        <a:fillRect/>
                      </a:stretch>
                    </p:blipFill>
                    <p:spPr bwMode="auto">
                      <a:xfrm>
                        <a:off x="2570136" y="2987352"/>
                        <a:ext cx="5468964" cy="592461"/>
                      </a:xfrm>
                      <a:prstGeom prst="rect">
                        <a:avLst/>
                      </a:prstGeom>
                      <a:solidFill>
                        <a:schemeClr val="tx1"/>
                      </a:solidFill>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399552628"/>
              </p:ext>
            </p:extLst>
          </p:nvPr>
        </p:nvGraphicFramePr>
        <p:xfrm>
          <a:off x="2570136" y="3586052"/>
          <a:ext cx="5468964" cy="569700"/>
        </p:xfrm>
        <a:graphic>
          <a:graphicData uri="http://schemas.openxmlformats.org/presentationml/2006/ole">
            <mc:AlternateContent xmlns:mc="http://schemas.openxmlformats.org/markup-compatibility/2006">
              <mc:Choice xmlns:v="urn:schemas-microsoft-com:vml" Requires="v">
                <p:oleObj spid="_x0000_s71697" name="Equation" r:id="rId5" imgW="2311200" imgH="253800" progId="Equation.DSMT4">
                  <p:embed/>
                </p:oleObj>
              </mc:Choice>
              <mc:Fallback>
                <p:oleObj name="Equation" r:id="rId5" imgW="2311200" imgH="253800" progId="Equation.DSMT4">
                  <p:embed/>
                  <p:pic>
                    <p:nvPicPr>
                      <p:cNvPr id="0" name=""/>
                      <p:cNvPicPr>
                        <a:picLocks noChangeAspect="1" noChangeArrowheads="1"/>
                      </p:cNvPicPr>
                      <p:nvPr/>
                    </p:nvPicPr>
                    <p:blipFill>
                      <a:blip r:embed="rId6"/>
                      <a:srcRect/>
                      <a:stretch>
                        <a:fillRect/>
                      </a:stretch>
                    </p:blipFill>
                    <p:spPr bwMode="auto">
                      <a:xfrm>
                        <a:off x="2570136" y="3586052"/>
                        <a:ext cx="5468964" cy="569700"/>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4520168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1524000" y="152400"/>
            <a:ext cx="3429000" cy="2147713"/>
          </a:xfrm>
        </p:spPr>
        <p:txBody>
          <a:bodyPr anchor="ctr">
            <a:noAutofit/>
          </a:bodyPr>
          <a:lstStyle/>
          <a:p>
            <a:pPr algn="ctr" eaLnBrk="1" hangingPunct="1"/>
            <a:r>
              <a:rPr lang="en-US" sz="4400" dirty="0">
                <a:ea typeface="ＭＳ Ｐゴシック" pitchFamily="26" charset="-128"/>
                <a:cs typeface="ＭＳ Ｐゴシック" pitchFamily="26" charset="-128"/>
              </a:rPr>
              <a:t>Macro Algal Nutrient Loss with Death</a:t>
            </a:r>
          </a:p>
        </p:txBody>
      </p:sp>
      <p:sp>
        <p:nvSpPr>
          <p:cNvPr id="37893" name="Rectangle 17"/>
          <p:cNvSpPr>
            <a:spLocks noChangeArrowheads="1"/>
          </p:cNvSpPr>
          <p:nvPr/>
        </p:nvSpPr>
        <p:spPr bwMode="auto">
          <a:xfrm>
            <a:off x="1765301" y="3053834"/>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37894" name="Rectangle 18"/>
          <p:cNvSpPr>
            <a:spLocks noChangeArrowheads="1"/>
          </p:cNvSpPr>
          <p:nvPr/>
        </p:nvSpPr>
        <p:spPr bwMode="auto">
          <a:xfrm>
            <a:off x="1524001" y="3125272"/>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sp>
        <p:nvSpPr>
          <p:cNvPr id="37895" name="Rectangle 24"/>
          <p:cNvSpPr>
            <a:spLocks noChangeArrowheads="1"/>
          </p:cNvSpPr>
          <p:nvPr/>
        </p:nvSpPr>
        <p:spPr bwMode="auto">
          <a:xfrm>
            <a:off x="1524001" y="3125272"/>
            <a:ext cx="184731" cy="369332"/>
          </a:xfrm>
          <a:prstGeom prst="rect">
            <a:avLst/>
          </a:prstGeom>
          <a:noFill/>
          <a:ln w="9525">
            <a:noFill/>
            <a:miter lim="800000"/>
            <a:headEnd/>
            <a:tailEnd/>
          </a:ln>
        </p:spPr>
        <p:txBody>
          <a:bodyPr wrap="none" anchor="ctr">
            <a:prstTxWarp prst="textNoShape">
              <a:avLst/>
            </a:prstTxWarp>
            <a:spAutoFit/>
          </a:bodyPr>
          <a:lstStyle/>
          <a:p>
            <a:endParaRPr lang="en-US" dirty="0"/>
          </a:p>
        </p:txBody>
      </p:sp>
      <p:graphicFrame>
        <p:nvGraphicFramePr>
          <p:cNvPr id="20" name="Group 3"/>
          <p:cNvGraphicFramePr>
            <a:graphicFrameLocks noGrp="1"/>
          </p:cNvGraphicFramePr>
          <p:nvPr>
            <p:ph sz="half" idx="2"/>
            <p:extLst>
              <p:ext uri="{D42A27DB-BD31-4B8C-83A1-F6EECF244321}">
                <p14:modId xmlns:p14="http://schemas.microsoft.com/office/powerpoint/2010/main" val="3837592733"/>
              </p:ext>
            </p:extLst>
          </p:nvPr>
        </p:nvGraphicFramePr>
        <p:xfrm>
          <a:off x="1811338" y="4886326"/>
          <a:ext cx="8666162" cy="1556957"/>
        </p:xfrm>
        <a:graphic>
          <a:graphicData uri="http://schemas.openxmlformats.org/drawingml/2006/table">
            <a:tbl>
              <a:tblPr/>
              <a:tblGrid>
                <a:gridCol w="1444625">
                  <a:extLst>
                    <a:ext uri="{9D8B030D-6E8A-4147-A177-3AD203B41FA5}">
                      <a16:colId xmlns:a16="http://schemas.microsoft.com/office/drawing/2014/main" val="20000"/>
                    </a:ext>
                  </a:extLst>
                </a:gridCol>
                <a:gridCol w="7221537">
                  <a:extLst>
                    <a:ext uri="{9D8B030D-6E8A-4147-A177-3AD203B41FA5}">
                      <a16:colId xmlns:a16="http://schemas.microsoft.com/office/drawing/2014/main" val="20001"/>
                    </a:ext>
                  </a:extLst>
                </a:gridCol>
              </a:tblGrid>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Where:</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outerShdw blurRad="38100" dist="38100" dir="2700000" algn="tl">
                            <a:srgbClr val="DDDDDD"/>
                          </a:outerShdw>
                        </a:effectLst>
                        <a:latin typeface="Arial" pitchFamily="26" charset="0"/>
                        <a:ea typeface="ＭＳ Ｐゴシック" pitchFamily="26" charset="-128"/>
                        <a:cs typeface="ＭＳ Ｐゴシック" pitchFamily="26" charset="-128"/>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338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pitchFamily="26" charset="0"/>
                          <a:ea typeface="Arial" pitchFamily="26" charset="0"/>
                          <a:cs typeface="Arial" pitchFamily="26" charset="0"/>
                        </a:rPr>
                        <a:t>F</a:t>
                      </a:r>
                      <a:r>
                        <a:rPr kumimoji="0" lang="en-US" sz="1800" b="0" i="1" u="none" strike="noStrike" cap="none" normalizeH="0" baseline="-25000" dirty="0" err="1">
                          <a:ln>
                            <a:noFill/>
                          </a:ln>
                          <a:solidFill>
                            <a:schemeClr val="tx1"/>
                          </a:solidFill>
                          <a:effectLst/>
                          <a:latin typeface="Arial" pitchFamily="26" charset="0"/>
                          <a:ea typeface="Arial" pitchFamily="26" charset="0"/>
                          <a:cs typeface="Arial" pitchFamily="26" charset="0"/>
                        </a:rPr>
                        <a:t>D,MA</a:t>
                      </a:r>
                      <a:endParaRPr kumimoji="0" lang="el-GR" sz="1800" b="0" i="1" u="none" strike="noStrike" cap="none" normalizeH="0" baseline="-25000" dirty="0">
                        <a:ln>
                          <a:noFill/>
                        </a:ln>
                        <a:solidFill>
                          <a:schemeClr val="tx1"/>
                        </a:solidFill>
                        <a:effectLst/>
                        <a:latin typeface="Arial" pitchFamily="26" charset="0"/>
                        <a:ea typeface="Arial" pitchFamily="26" charset="0"/>
                        <a:cs typeface="Arial" pitchFamily="26"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death rate</a:t>
                      </a:r>
                      <a:r>
                        <a:rPr kumimoji="0" lang="en-US" sz="1800" b="0" i="0" u="none" strike="noStrike" cap="none" normalizeH="0" baseline="0" dirty="0">
                          <a:ln>
                            <a:noFill/>
                          </a:ln>
                          <a:solidFill>
                            <a:schemeClr val="tx1"/>
                          </a:solidFill>
                          <a:effectLst/>
                          <a:latin typeface="Arial" pitchFamily="26" charset="0"/>
                          <a:ea typeface="Arial" pitchFamily="26" charset="0"/>
                          <a:cs typeface="Arial" pitchFamily="26" charset="0"/>
                        </a:rPr>
                        <a:t>, g</a:t>
                      </a:r>
                      <a:r>
                        <a:rPr kumimoji="0" lang="en-US" sz="1800" b="0" i="0" u="none" strike="noStrike" cap="none" normalizeH="0" baseline="-25000" dirty="0">
                          <a:ln>
                            <a:noFill/>
                          </a:ln>
                          <a:solidFill>
                            <a:schemeClr val="tx1"/>
                          </a:solidFill>
                          <a:effectLst/>
                          <a:latin typeface="Arial" pitchFamily="26" charset="0"/>
                          <a:ea typeface="Arial" pitchFamily="26" charset="0"/>
                          <a:cs typeface="Arial" pitchFamily="26" charset="0"/>
                        </a:rPr>
                        <a:t>D</a:t>
                      </a:r>
                      <a:r>
                        <a:rPr kumimoji="0" lang="en-US" sz="1800" b="0" i="0" u="none" strike="noStrike" cap="none" normalizeH="0" baseline="0" dirty="0">
                          <a:ln>
                            <a:noFill/>
                          </a:ln>
                          <a:solidFill>
                            <a:schemeClr val="tx1"/>
                          </a:solidFill>
                          <a:effectLst/>
                          <a:latin typeface="Arial" pitchFamily="26" charset="0"/>
                          <a:ea typeface="Arial" pitchFamily="26" charset="0"/>
                          <a:cs typeface="Arial" pitchFamily="26" charset="0"/>
                        </a:rPr>
                        <a:t>/m</a:t>
                      </a:r>
                      <a:r>
                        <a:rPr kumimoji="0" lang="en-US" sz="1800" b="0" i="0" u="none" strike="noStrike" cap="none" normalizeH="0" baseline="30000" dirty="0">
                          <a:ln>
                            <a:noFill/>
                          </a:ln>
                          <a:solidFill>
                            <a:schemeClr val="tx1"/>
                          </a:solidFill>
                          <a:effectLst/>
                          <a:latin typeface="Arial" pitchFamily="26" charset="0"/>
                          <a:ea typeface="Arial" pitchFamily="26" charset="0"/>
                          <a:cs typeface="Arial" pitchFamily="26" charset="0"/>
                        </a:rPr>
                        <a:t>2</a:t>
                      </a:r>
                      <a:r>
                        <a:rPr kumimoji="0" lang="en-US" sz="1800" b="0" i="0" u="none" strike="noStrike" cap="none" normalizeH="0" baseline="0" dirty="0">
                          <a:ln>
                            <a:noFill/>
                          </a:ln>
                          <a:solidFill>
                            <a:schemeClr val="tx1"/>
                          </a:solidFill>
                          <a:effectLst/>
                          <a:latin typeface="Arial" pitchFamily="26" charset="0"/>
                          <a:ea typeface="Arial" pitchFamily="26" charset="0"/>
                          <a:cs typeface="Arial" pitchFamily="26" charset="0"/>
                        </a:rPr>
                        <a:t>-day (0.05, 0.01 – 0.5)</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657225">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pitchFamily="26" charset="0"/>
                          <a:ea typeface="ＭＳ Ｐゴシック" pitchFamily="26" charset="-128"/>
                          <a:cs typeface="ＭＳ Ｐゴシック" pitchFamily="26" charset="-128"/>
                        </a:rPr>
                        <a:t>f</a:t>
                      </a:r>
                      <a:r>
                        <a:rPr kumimoji="0" lang="en-US" sz="1800" b="0" i="1" u="none" strike="noStrike" cap="none" normalizeH="0" baseline="-25000" dirty="0" err="1">
                          <a:ln>
                            <a:noFill/>
                          </a:ln>
                          <a:solidFill>
                            <a:schemeClr val="tx1"/>
                          </a:solidFill>
                          <a:effectLst/>
                          <a:latin typeface="Arial" pitchFamily="26" charset="0"/>
                          <a:ea typeface="ＭＳ Ｐゴシック" pitchFamily="26" charset="-128"/>
                          <a:cs typeface="ＭＳ Ｐゴシック" pitchFamily="26" charset="-128"/>
                        </a:rPr>
                        <a:t>ON,MA</a:t>
                      </a:r>
                      <a:endParaRPr kumimoji="0" lang="en-US" sz="1800" b="0" i="1"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endParaRPr>
                    </a:p>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800" b="0" i="1" u="none" strike="noStrike" cap="none" normalizeH="0" baseline="0" dirty="0" err="1">
                          <a:ln>
                            <a:noFill/>
                          </a:ln>
                          <a:solidFill>
                            <a:schemeClr val="tx1"/>
                          </a:solidFill>
                          <a:effectLst/>
                          <a:latin typeface="Arial" pitchFamily="26" charset="0"/>
                          <a:ea typeface="ＭＳ Ｐゴシック" pitchFamily="26" charset="-128"/>
                          <a:cs typeface="ＭＳ Ｐゴシック" pitchFamily="26" charset="-128"/>
                        </a:rPr>
                        <a:t>f</a:t>
                      </a:r>
                      <a:r>
                        <a:rPr kumimoji="0" lang="en-US" sz="1800" b="0" i="1" u="none" strike="noStrike" cap="none" normalizeH="0" baseline="-25000" dirty="0" err="1">
                          <a:ln>
                            <a:noFill/>
                          </a:ln>
                          <a:solidFill>
                            <a:schemeClr val="tx1"/>
                          </a:solidFill>
                          <a:effectLst/>
                          <a:latin typeface="Arial" pitchFamily="26" charset="0"/>
                          <a:ea typeface="ＭＳ Ｐゴシック" pitchFamily="26" charset="-128"/>
                          <a:cs typeface="ＭＳ Ｐゴシック" pitchFamily="26" charset="-128"/>
                        </a:rPr>
                        <a:t>OP,MA</a:t>
                      </a:r>
                      <a:endParaRPr kumimoji="0" lang="en-US" sz="1800" b="0" i="1" u="none" strike="noStrike" cap="none" normalizeH="0" baseline="-25000" dirty="0">
                        <a:ln>
                          <a:noFill/>
                        </a:ln>
                        <a:solidFill>
                          <a:schemeClr val="tx1"/>
                        </a:solidFill>
                        <a:effectLst/>
                        <a:latin typeface="Arial" pitchFamily="26" charset="0"/>
                        <a:ea typeface="ＭＳ Ｐゴシック" pitchFamily="26" charset="-128"/>
                        <a:cs typeface="ＭＳ Ｐゴシック" pitchFamily="26" charset="-128"/>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organic fraction of algal 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26" charset="0"/>
                          <a:ea typeface="ＭＳ Ｐゴシック" pitchFamily="26" charset="-128"/>
                          <a:cs typeface="ＭＳ Ｐゴシック" pitchFamily="26" charset="-128"/>
                        </a:rPr>
                        <a:t>=  organic fraction of algal P</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bl>
          </a:graphicData>
        </a:graphic>
      </p:graphicFrame>
      <p:grpSp>
        <p:nvGrpSpPr>
          <p:cNvPr id="2" name="Group 20"/>
          <p:cNvGrpSpPr>
            <a:grpSpLocks/>
          </p:cNvGrpSpPr>
          <p:nvPr/>
        </p:nvGrpSpPr>
        <p:grpSpPr bwMode="auto">
          <a:xfrm>
            <a:off x="5422901" y="254000"/>
            <a:ext cx="5140325" cy="3454400"/>
            <a:chOff x="3898901" y="254002"/>
            <a:chExt cx="5140677" cy="3454400"/>
          </a:xfrm>
        </p:grpSpPr>
        <p:sp>
          <p:nvSpPr>
            <p:cNvPr id="22" name="Rectangle 5"/>
            <p:cNvSpPr>
              <a:spLocks noChangeArrowheads="1"/>
            </p:cNvSpPr>
            <p:nvPr/>
          </p:nvSpPr>
          <p:spPr bwMode="auto">
            <a:xfrm>
              <a:off x="6405736" y="1422402"/>
              <a:ext cx="1295489" cy="838200"/>
            </a:xfrm>
            <a:prstGeom prst="rect">
              <a:avLst/>
            </a:prstGeom>
            <a:solidFill>
              <a:srgbClr val="3366FF"/>
            </a:solidFill>
            <a:ln w="9525">
              <a:solidFill>
                <a:srgbClr val="000000"/>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qN, qP</a:t>
              </a:r>
              <a:endParaRPr lang="en-US" b="1" baseline="-25000"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endParaRPr>
            </a:p>
          </p:txBody>
        </p:sp>
        <p:sp>
          <p:nvSpPr>
            <p:cNvPr id="23" name="Rectangle 6"/>
            <p:cNvSpPr>
              <a:spLocks noChangeArrowheads="1"/>
            </p:cNvSpPr>
            <p:nvPr/>
          </p:nvSpPr>
          <p:spPr bwMode="auto">
            <a:xfrm>
              <a:off x="3898901" y="254002"/>
              <a:ext cx="1295489" cy="838200"/>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PO</a:t>
              </a:r>
              <a:r>
                <a:rPr lang="en-US" b="1" baseline="-25000"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4</a:t>
              </a:r>
            </a:p>
          </p:txBody>
        </p:sp>
        <p:sp>
          <p:nvSpPr>
            <p:cNvPr id="24" name="Rectangle 7"/>
            <p:cNvSpPr>
              <a:spLocks noChangeArrowheads="1"/>
            </p:cNvSpPr>
            <p:nvPr/>
          </p:nvSpPr>
          <p:spPr bwMode="auto">
            <a:xfrm>
              <a:off x="3898901" y="1422402"/>
              <a:ext cx="1295489" cy="838200"/>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NH</a:t>
              </a:r>
              <a:r>
                <a:rPr lang="en-US" b="1" baseline="-25000" dirty="0">
                  <a:solidFill>
                    <a:srgbClr val="FFFF00"/>
                  </a:solidFill>
                  <a:effectLst>
                    <a:outerShdw blurRad="38100" dist="38100" dir="2700000" algn="tl">
                      <a:srgbClr val="000000"/>
                    </a:outerShdw>
                  </a:effectLst>
                  <a:latin typeface="Arial" pitchFamily="-107" charset="0"/>
                  <a:ea typeface="ＭＳ Ｐゴシック" pitchFamily="-105" charset="-128"/>
                  <a:cs typeface="ＭＳ Ｐゴシック" pitchFamily="-105" charset="-128"/>
                </a:rPr>
                <a:t>4</a:t>
              </a:r>
            </a:p>
          </p:txBody>
        </p:sp>
        <p:sp>
          <p:nvSpPr>
            <p:cNvPr id="37907" name="Line 11"/>
            <p:cNvSpPr>
              <a:spLocks noChangeShapeType="1"/>
            </p:cNvSpPr>
            <p:nvPr/>
          </p:nvSpPr>
          <p:spPr bwMode="auto">
            <a:xfrm flipH="1" flipV="1">
              <a:off x="7325078" y="2260602"/>
              <a:ext cx="774700" cy="609600"/>
            </a:xfrm>
            <a:prstGeom prst="line">
              <a:avLst/>
            </a:prstGeom>
            <a:noFill/>
            <a:ln w="28575">
              <a:solidFill>
                <a:srgbClr val="FFFF00"/>
              </a:solidFill>
              <a:round/>
              <a:headEnd type="triangle" w="med" len="med"/>
              <a:tailEnd/>
            </a:ln>
          </p:spPr>
          <p:txBody>
            <a:bodyPr wrap="none" anchor="ctr">
              <a:prstTxWarp prst="textNoShape">
                <a:avLst/>
              </a:prstTxWarp>
            </a:bodyPr>
            <a:lstStyle/>
            <a:p>
              <a:endParaRPr lang="en-US" dirty="0"/>
            </a:p>
          </p:txBody>
        </p:sp>
        <p:sp>
          <p:nvSpPr>
            <p:cNvPr id="37908" name="Line 14"/>
            <p:cNvSpPr>
              <a:spLocks noChangeShapeType="1"/>
            </p:cNvSpPr>
            <p:nvPr/>
          </p:nvSpPr>
          <p:spPr bwMode="auto">
            <a:xfrm flipH="1" flipV="1">
              <a:off x="5194300" y="620888"/>
              <a:ext cx="1210739" cy="801513"/>
            </a:xfrm>
            <a:prstGeom prst="line">
              <a:avLst/>
            </a:prstGeom>
            <a:noFill/>
            <a:ln w="28575">
              <a:solidFill>
                <a:srgbClr val="FFFF00"/>
              </a:solidFill>
              <a:round/>
              <a:headEnd/>
              <a:tailEnd type="triangle" w="med" len="med"/>
            </a:ln>
          </p:spPr>
          <p:txBody>
            <a:bodyPr wrap="none" anchor="ctr">
              <a:prstTxWarp prst="textNoShape">
                <a:avLst/>
              </a:prstTxWarp>
            </a:bodyPr>
            <a:lstStyle/>
            <a:p>
              <a:endParaRPr lang="en-US" dirty="0"/>
            </a:p>
          </p:txBody>
        </p:sp>
        <p:sp>
          <p:nvSpPr>
            <p:cNvPr id="37909" name="Line 15"/>
            <p:cNvSpPr>
              <a:spLocks noChangeShapeType="1"/>
            </p:cNvSpPr>
            <p:nvPr/>
          </p:nvSpPr>
          <p:spPr bwMode="auto">
            <a:xfrm flipH="1" flipV="1">
              <a:off x="5194300" y="1841502"/>
              <a:ext cx="1210738" cy="0"/>
            </a:xfrm>
            <a:prstGeom prst="line">
              <a:avLst/>
            </a:prstGeom>
            <a:noFill/>
            <a:ln w="28575">
              <a:solidFill>
                <a:srgbClr val="FFFF00"/>
              </a:solidFill>
              <a:round/>
              <a:headEnd/>
              <a:tailEnd type="triangle" w="med" len="med"/>
            </a:ln>
          </p:spPr>
          <p:txBody>
            <a:bodyPr wrap="none" anchor="ctr">
              <a:prstTxWarp prst="textNoShape">
                <a:avLst/>
              </a:prstTxWarp>
            </a:bodyPr>
            <a:lstStyle/>
            <a:p>
              <a:endParaRPr lang="en-US" dirty="0"/>
            </a:p>
          </p:txBody>
        </p:sp>
        <p:sp>
          <p:nvSpPr>
            <p:cNvPr id="28" name="Rectangle 16"/>
            <p:cNvSpPr>
              <a:spLocks noChangeArrowheads="1"/>
            </p:cNvSpPr>
            <p:nvPr/>
          </p:nvSpPr>
          <p:spPr bwMode="auto">
            <a:xfrm>
              <a:off x="7324961" y="2870202"/>
              <a:ext cx="1714617" cy="838200"/>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Detrital</a:t>
              </a:r>
            </a:p>
            <a:p>
              <a:pPr algn="ctr">
                <a:defRPr/>
              </a:pPr>
              <a:r>
                <a:rPr lang="en-US" b="1"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rPr>
                <a:t>N, P</a:t>
              </a:r>
              <a:endParaRPr lang="en-US" b="1" baseline="-25000" dirty="0">
                <a:solidFill>
                  <a:srgbClr val="FFFF00"/>
                </a:solidFill>
                <a:effectLst>
                  <a:outerShdw blurRad="38100" dist="38100" dir="2700000" algn="tl">
                    <a:srgbClr val="000000"/>
                  </a:outerShdw>
                </a:effectLst>
                <a:latin typeface="Times New Roman" pitchFamily="-107" charset="0"/>
                <a:ea typeface="ＭＳ Ｐゴシック" pitchFamily="-105" charset="-128"/>
                <a:cs typeface="ＭＳ Ｐゴシック" pitchFamily="-105" charset="-128"/>
              </a:endParaRPr>
            </a:p>
          </p:txBody>
        </p:sp>
        <p:sp>
          <p:nvSpPr>
            <p:cNvPr id="37911" name="TextBox 28"/>
            <p:cNvSpPr txBox="1">
              <a:spLocks noChangeArrowheads="1"/>
            </p:cNvSpPr>
            <p:nvPr/>
          </p:nvSpPr>
          <p:spPr bwMode="auto">
            <a:xfrm>
              <a:off x="7958438" y="2258450"/>
              <a:ext cx="737870" cy="830997"/>
            </a:xfrm>
            <a:prstGeom prst="rect">
              <a:avLst/>
            </a:prstGeom>
            <a:noFill/>
            <a:ln w="9525">
              <a:noFill/>
              <a:miter lim="800000"/>
              <a:headEnd/>
              <a:tailEnd/>
            </a:ln>
          </p:spPr>
          <p:txBody>
            <a:bodyPr wrap="none">
              <a:prstTxWarp prst="textNoShape">
                <a:avLst/>
              </a:prstTxWarp>
            </a:bodyPr>
            <a:lstStyle/>
            <a:p>
              <a:pPr algn="ctr"/>
              <a:r>
                <a:rPr lang="en-US" b="1" i="1" dirty="0" err="1"/>
                <a:t>f</a:t>
              </a:r>
              <a:r>
                <a:rPr lang="en-US" b="1" i="1" baseline="-25000" dirty="0" err="1"/>
                <a:t>OP,MA</a:t>
              </a:r>
              <a:endParaRPr lang="en-US" b="1" i="1" baseline="-25000" dirty="0"/>
            </a:p>
            <a:p>
              <a:pPr algn="ctr"/>
              <a:endParaRPr lang="en-US" dirty="0"/>
            </a:p>
          </p:txBody>
        </p:sp>
        <p:sp>
          <p:nvSpPr>
            <p:cNvPr id="37912" name="TextBox 29"/>
            <p:cNvSpPr txBox="1">
              <a:spLocks noChangeArrowheads="1"/>
            </p:cNvSpPr>
            <p:nvPr/>
          </p:nvSpPr>
          <p:spPr bwMode="auto">
            <a:xfrm>
              <a:off x="7052740" y="2300115"/>
              <a:ext cx="776112" cy="791485"/>
            </a:xfrm>
            <a:prstGeom prst="rect">
              <a:avLst/>
            </a:prstGeom>
            <a:noFill/>
            <a:ln w="9525">
              <a:noFill/>
              <a:miter lim="800000"/>
              <a:headEnd/>
              <a:tailEnd/>
            </a:ln>
          </p:spPr>
          <p:txBody>
            <a:bodyPr wrap="none">
              <a:prstTxWarp prst="textNoShape">
                <a:avLst/>
              </a:prstTxWarp>
            </a:bodyPr>
            <a:lstStyle/>
            <a:p>
              <a:r>
                <a:rPr lang="en-US" b="1" i="1" dirty="0" err="1"/>
                <a:t>f</a:t>
              </a:r>
              <a:r>
                <a:rPr lang="en-US" b="1" i="1" baseline="-25000" dirty="0" err="1"/>
                <a:t>ON,MA</a:t>
              </a:r>
              <a:endParaRPr lang="en-US" b="1" i="1" baseline="-25000" dirty="0"/>
            </a:p>
            <a:p>
              <a:endParaRPr lang="en-US" dirty="0"/>
            </a:p>
          </p:txBody>
        </p:sp>
        <p:sp>
          <p:nvSpPr>
            <p:cNvPr id="37913" name="TextBox 30"/>
            <p:cNvSpPr txBox="1">
              <a:spLocks noChangeArrowheads="1"/>
            </p:cNvSpPr>
            <p:nvPr/>
          </p:nvSpPr>
          <p:spPr bwMode="auto">
            <a:xfrm>
              <a:off x="5638800" y="532770"/>
              <a:ext cx="1023062" cy="543128"/>
            </a:xfrm>
            <a:prstGeom prst="rect">
              <a:avLst/>
            </a:prstGeom>
            <a:noFill/>
            <a:ln w="9525">
              <a:noFill/>
              <a:miter lim="800000"/>
              <a:headEnd/>
              <a:tailEnd/>
            </a:ln>
          </p:spPr>
          <p:txBody>
            <a:bodyPr wrap="none">
              <a:prstTxWarp prst="textNoShape">
                <a:avLst/>
              </a:prstTxWarp>
            </a:bodyPr>
            <a:lstStyle/>
            <a:p>
              <a:pPr algn="ctr"/>
              <a:r>
                <a:rPr lang="en-US" b="1" i="1" dirty="0"/>
                <a:t>1-f</a:t>
              </a:r>
              <a:r>
                <a:rPr lang="en-US" b="1" i="1" baseline="-25000" dirty="0"/>
                <a:t>OP,MA</a:t>
              </a:r>
            </a:p>
            <a:p>
              <a:pPr algn="ctr"/>
              <a:endParaRPr lang="en-US" dirty="0"/>
            </a:p>
          </p:txBody>
        </p:sp>
        <p:sp>
          <p:nvSpPr>
            <p:cNvPr id="37914" name="TextBox 31"/>
            <p:cNvSpPr txBox="1">
              <a:spLocks noChangeArrowheads="1"/>
            </p:cNvSpPr>
            <p:nvPr/>
          </p:nvSpPr>
          <p:spPr bwMode="auto">
            <a:xfrm>
              <a:off x="5222165" y="1368929"/>
              <a:ext cx="1023062" cy="543128"/>
            </a:xfrm>
            <a:prstGeom prst="rect">
              <a:avLst/>
            </a:prstGeom>
            <a:noFill/>
            <a:ln w="9525">
              <a:noFill/>
              <a:miter lim="800000"/>
              <a:headEnd/>
              <a:tailEnd/>
            </a:ln>
          </p:spPr>
          <p:txBody>
            <a:bodyPr wrap="none">
              <a:prstTxWarp prst="textNoShape">
                <a:avLst/>
              </a:prstTxWarp>
            </a:bodyPr>
            <a:lstStyle/>
            <a:p>
              <a:pPr algn="ctr"/>
              <a:r>
                <a:rPr lang="en-US" b="1" i="1" dirty="0"/>
                <a:t>1-f</a:t>
              </a:r>
              <a:r>
                <a:rPr lang="en-US" b="1" i="1" baseline="-25000" dirty="0"/>
                <a:t>ON,MA</a:t>
              </a:r>
            </a:p>
            <a:p>
              <a:pPr algn="ctr"/>
              <a:endParaRPr lang="en-US" dirty="0"/>
            </a:p>
          </p:txBody>
        </p:sp>
      </p:grpSp>
      <p:graphicFrame>
        <p:nvGraphicFramePr>
          <p:cNvPr id="21" name="Object 20"/>
          <p:cNvGraphicFramePr>
            <a:graphicFrameLocks noChangeAspect="1"/>
          </p:cNvGraphicFramePr>
          <p:nvPr>
            <p:extLst>
              <p:ext uri="{D42A27DB-BD31-4B8C-83A1-F6EECF244321}">
                <p14:modId xmlns:p14="http://schemas.microsoft.com/office/powerpoint/2010/main" val="4220914659"/>
              </p:ext>
            </p:extLst>
          </p:nvPr>
        </p:nvGraphicFramePr>
        <p:xfrm>
          <a:off x="2079625" y="3795714"/>
          <a:ext cx="4241800" cy="779463"/>
        </p:xfrm>
        <a:graphic>
          <a:graphicData uri="http://schemas.openxmlformats.org/presentationml/2006/ole">
            <mc:AlternateContent xmlns:mc="http://schemas.openxmlformats.org/markup-compatibility/2006">
              <mc:Choice xmlns:v="urn:schemas-microsoft-com:vml" Requires="v">
                <p:oleObj spid="_x0000_s72720" name="Equation" r:id="rId3" imgW="1384200" imgH="253800" progId="Equation.DSMT4">
                  <p:embed/>
                </p:oleObj>
              </mc:Choice>
              <mc:Fallback>
                <p:oleObj name="Equation" r:id="rId3" imgW="1384200" imgH="253800" progId="Equation.DSMT4">
                  <p:embed/>
                  <p:pic>
                    <p:nvPicPr>
                      <p:cNvPr id="0" name=""/>
                      <p:cNvPicPr>
                        <a:picLocks noChangeAspect="1" noChangeArrowheads="1"/>
                      </p:cNvPicPr>
                      <p:nvPr/>
                    </p:nvPicPr>
                    <p:blipFill>
                      <a:blip r:embed="rId4"/>
                      <a:srcRect/>
                      <a:stretch>
                        <a:fillRect/>
                      </a:stretch>
                    </p:blipFill>
                    <p:spPr bwMode="auto">
                      <a:xfrm>
                        <a:off x="2079625" y="3795714"/>
                        <a:ext cx="4241800" cy="779463"/>
                      </a:xfrm>
                      <a:prstGeom prst="rect">
                        <a:avLst/>
                      </a:prstGeom>
                      <a:solidFill>
                        <a:schemeClr val="tx1"/>
                      </a:solidFill>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466968161"/>
              </p:ext>
            </p:extLst>
          </p:nvPr>
        </p:nvGraphicFramePr>
        <p:xfrm>
          <a:off x="2079625" y="3073401"/>
          <a:ext cx="4241800" cy="722313"/>
        </p:xfrm>
        <a:graphic>
          <a:graphicData uri="http://schemas.openxmlformats.org/presentationml/2006/ole">
            <mc:AlternateContent xmlns:mc="http://schemas.openxmlformats.org/markup-compatibility/2006">
              <mc:Choice xmlns:v="urn:schemas-microsoft-com:vml" Requires="v">
                <p:oleObj spid="_x0000_s72721" name="Equation" r:id="rId5" imgW="1409400" imgH="253800" progId="Equation.DSMT4">
                  <p:embed/>
                </p:oleObj>
              </mc:Choice>
              <mc:Fallback>
                <p:oleObj name="Equation" r:id="rId5" imgW="1409400" imgH="253800" progId="Equation.DSMT4">
                  <p:embed/>
                  <p:pic>
                    <p:nvPicPr>
                      <p:cNvPr id="0" name=""/>
                      <p:cNvPicPr>
                        <a:picLocks noChangeAspect="1" noChangeArrowheads="1"/>
                      </p:cNvPicPr>
                      <p:nvPr/>
                    </p:nvPicPr>
                    <p:blipFill>
                      <a:blip r:embed="rId6"/>
                      <a:srcRect/>
                      <a:stretch>
                        <a:fillRect/>
                      </a:stretch>
                    </p:blipFill>
                    <p:spPr bwMode="auto">
                      <a:xfrm>
                        <a:off x="2079625" y="3073401"/>
                        <a:ext cx="4241800" cy="722313"/>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2260894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7292" y="231648"/>
            <a:ext cx="7772400" cy="1362456"/>
          </a:xfrm>
        </p:spPr>
        <p:txBody>
          <a:bodyPr/>
          <a:lstStyle/>
          <a:p>
            <a:r>
              <a:rPr lang="en-US" dirty="0"/>
              <a:t>WASP 8 Implementation</a:t>
            </a:r>
          </a:p>
        </p:txBody>
      </p:sp>
      <p:pic>
        <p:nvPicPr>
          <p:cNvPr id="3" name="Picture 2"/>
          <p:cNvPicPr>
            <a:picLocks noChangeAspect="1"/>
          </p:cNvPicPr>
          <p:nvPr/>
        </p:nvPicPr>
        <p:blipFill>
          <a:blip r:embed="rId2"/>
          <a:stretch>
            <a:fillRect/>
          </a:stretch>
        </p:blipFill>
        <p:spPr>
          <a:xfrm>
            <a:off x="1889760" y="1681899"/>
            <a:ext cx="8599932" cy="4837462"/>
          </a:xfrm>
          <a:prstGeom prst="rect">
            <a:avLst/>
          </a:prstGeom>
        </p:spPr>
      </p:pic>
    </p:spTree>
    <p:extLst>
      <p:ext uri="{BB962C8B-B14F-4D97-AF65-F5344CB8AC3E}">
        <p14:creationId xmlns:p14="http://schemas.microsoft.com/office/powerpoint/2010/main" val="5394230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7292" y="231648"/>
            <a:ext cx="7772400" cy="1362456"/>
          </a:xfrm>
        </p:spPr>
        <p:txBody>
          <a:bodyPr/>
          <a:lstStyle/>
          <a:p>
            <a:r>
              <a:rPr lang="en-US" dirty="0"/>
              <a:t>WASP 8 Implementation</a:t>
            </a:r>
          </a:p>
        </p:txBody>
      </p:sp>
      <p:pic>
        <p:nvPicPr>
          <p:cNvPr id="3" name="Picture 2"/>
          <p:cNvPicPr>
            <a:picLocks noChangeAspect="1"/>
          </p:cNvPicPr>
          <p:nvPr/>
        </p:nvPicPr>
        <p:blipFill rotWithShape="1">
          <a:blip r:embed="rId2"/>
          <a:srcRect l="22648" t="20919" r="19617" b="7063"/>
          <a:stretch/>
        </p:blipFill>
        <p:spPr>
          <a:xfrm>
            <a:off x="1752600" y="1737360"/>
            <a:ext cx="4965192" cy="3483864"/>
          </a:xfrm>
          <a:prstGeom prst="rect">
            <a:avLst/>
          </a:prstGeom>
        </p:spPr>
      </p:pic>
      <p:sp>
        <p:nvSpPr>
          <p:cNvPr id="4" name="TextBox 3"/>
          <p:cNvSpPr txBox="1"/>
          <p:nvPr/>
        </p:nvSpPr>
        <p:spPr>
          <a:xfrm>
            <a:off x="7083552" y="1865377"/>
            <a:ext cx="3337560" cy="2031325"/>
          </a:xfrm>
          <a:prstGeom prst="rect">
            <a:avLst/>
          </a:prstGeom>
          <a:noFill/>
        </p:spPr>
        <p:txBody>
          <a:bodyPr wrap="square" rtlCol="0">
            <a:spAutoFit/>
          </a:bodyPr>
          <a:lstStyle/>
          <a:p>
            <a:r>
              <a:rPr lang="en-US" dirty="0"/>
              <a:t>Select systems</a:t>
            </a:r>
          </a:p>
          <a:p>
            <a:pPr marL="342900" indent="-342900">
              <a:buFont typeface="Arial" panose="020B0604020202020204" pitchFamily="34" charset="0"/>
              <a:buChar char="•"/>
            </a:pPr>
            <a:r>
              <a:rPr lang="en-US" dirty="0"/>
              <a:t>Can simulate up to three forms of </a:t>
            </a:r>
            <a:r>
              <a:rPr lang="en-US" dirty="0" err="1"/>
              <a:t>macroalage</a:t>
            </a:r>
            <a:endParaRPr lang="en-US" dirty="0"/>
          </a:p>
          <a:p>
            <a:pPr marL="342900" indent="-342900">
              <a:buFont typeface="Arial" panose="020B0604020202020204" pitchFamily="34" charset="0"/>
              <a:buChar char="•"/>
            </a:pPr>
            <a:r>
              <a:rPr lang="en-US" dirty="0"/>
              <a:t>Each consisting of MALGA (</a:t>
            </a:r>
            <a:r>
              <a:rPr lang="en-US" dirty="0" err="1"/>
              <a:t>macroalage</a:t>
            </a:r>
            <a:r>
              <a:rPr lang="en-US" dirty="0"/>
              <a:t>), MALGN (internal N) and MALGP (internal P)</a:t>
            </a:r>
          </a:p>
        </p:txBody>
      </p:sp>
    </p:spTree>
    <p:extLst>
      <p:ext uri="{BB962C8B-B14F-4D97-AF65-F5344CB8AC3E}">
        <p14:creationId xmlns:p14="http://schemas.microsoft.com/office/powerpoint/2010/main" val="37114201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7292" y="231648"/>
            <a:ext cx="7772400" cy="1362456"/>
          </a:xfrm>
        </p:spPr>
        <p:txBody>
          <a:bodyPr/>
          <a:lstStyle/>
          <a:p>
            <a:r>
              <a:rPr lang="en-US" dirty="0"/>
              <a:t>WASP 8 Implementation</a:t>
            </a:r>
          </a:p>
        </p:txBody>
      </p:sp>
      <p:sp>
        <p:nvSpPr>
          <p:cNvPr id="4" name="TextBox 3"/>
          <p:cNvSpPr txBox="1"/>
          <p:nvPr/>
        </p:nvSpPr>
        <p:spPr>
          <a:xfrm>
            <a:off x="2496312" y="3208021"/>
            <a:ext cx="7097268" cy="2031325"/>
          </a:xfrm>
          <a:prstGeom prst="rect">
            <a:avLst/>
          </a:prstGeom>
          <a:noFill/>
        </p:spPr>
        <p:txBody>
          <a:bodyPr wrap="square" rtlCol="0">
            <a:spAutoFit/>
          </a:bodyPr>
          <a:lstStyle/>
          <a:p>
            <a:r>
              <a:rPr lang="en-US" dirty="0"/>
              <a:t>Select parameters and time functions</a:t>
            </a:r>
          </a:p>
          <a:p>
            <a:pPr marL="342900" indent="-342900">
              <a:buFont typeface="Arial" panose="020B0604020202020204" pitchFamily="34" charset="0"/>
              <a:buChar char="•"/>
            </a:pPr>
            <a:r>
              <a:rPr lang="en-US" dirty="0"/>
              <a:t>The single parameter for </a:t>
            </a:r>
            <a:r>
              <a:rPr lang="en-US" dirty="0" err="1"/>
              <a:t>macroalage</a:t>
            </a:r>
            <a:r>
              <a:rPr lang="en-US" dirty="0"/>
              <a:t> specifies the fraction (0-1) of each segment that provides an adequate substrate for the growth of macroalgae (only applicable for submersed or benthic forms).</a:t>
            </a:r>
          </a:p>
          <a:p>
            <a:pPr marL="342900" indent="-342900">
              <a:buFont typeface="Arial" panose="020B0604020202020204" pitchFamily="34" charset="0"/>
              <a:buChar char="•"/>
            </a:pPr>
            <a:r>
              <a:rPr lang="en-US" dirty="0"/>
              <a:t>Other applicable parameters and time functions deal with light and temperature</a:t>
            </a:r>
          </a:p>
          <a:p>
            <a:pPr marL="342900" indent="-342900">
              <a:buFont typeface="Arial" panose="020B0604020202020204" pitchFamily="34" charset="0"/>
              <a:buChar char="•"/>
            </a:pPr>
            <a:endParaRPr lang="en-US" dirty="0"/>
          </a:p>
        </p:txBody>
      </p:sp>
      <p:pic>
        <p:nvPicPr>
          <p:cNvPr id="6" name="Picture 5"/>
          <p:cNvPicPr>
            <a:picLocks noChangeAspect="1"/>
          </p:cNvPicPr>
          <p:nvPr/>
        </p:nvPicPr>
        <p:blipFill rotWithShape="1">
          <a:blip r:embed="rId2"/>
          <a:srcRect b="66131"/>
          <a:stretch/>
        </p:blipFill>
        <p:spPr>
          <a:xfrm>
            <a:off x="2324100" y="1822704"/>
            <a:ext cx="6400800" cy="1219434"/>
          </a:xfrm>
          <a:prstGeom prst="rect">
            <a:avLst/>
          </a:prstGeom>
        </p:spPr>
      </p:pic>
    </p:spTree>
    <p:extLst>
      <p:ext uri="{BB962C8B-B14F-4D97-AF65-F5344CB8AC3E}">
        <p14:creationId xmlns:p14="http://schemas.microsoft.com/office/powerpoint/2010/main" val="25265635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7292" y="231648"/>
            <a:ext cx="7772400" cy="1362456"/>
          </a:xfrm>
        </p:spPr>
        <p:txBody>
          <a:bodyPr/>
          <a:lstStyle/>
          <a:p>
            <a:r>
              <a:rPr lang="en-US" dirty="0"/>
              <a:t>WASP 8 Implementation</a:t>
            </a:r>
          </a:p>
        </p:txBody>
      </p:sp>
      <p:sp>
        <p:nvSpPr>
          <p:cNvPr id="4" name="TextBox 3"/>
          <p:cNvSpPr txBox="1"/>
          <p:nvPr/>
        </p:nvSpPr>
        <p:spPr>
          <a:xfrm>
            <a:off x="2351532" y="4503421"/>
            <a:ext cx="6464808" cy="646331"/>
          </a:xfrm>
          <a:prstGeom prst="rect">
            <a:avLst/>
          </a:prstGeom>
          <a:noFill/>
        </p:spPr>
        <p:txBody>
          <a:bodyPr wrap="square" rtlCol="0">
            <a:spAutoFit/>
          </a:bodyPr>
          <a:lstStyle/>
          <a:p>
            <a:r>
              <a:rPr lang="en-US" dirty="0"/>
              <a:t>Set boundary conditions (only applicable for surface end submerged forms that can be transported)</a:t>
            </a:r>
          </a:p>
        </p:txBody>
      </p:sp>
      <p:pic>
        <p:nvPicPr>
          <p:cNvPr id="3" name="Picture 2"/>
          <p:cNvPicPr>
            <a:picLocks noChangeAspect="1"/>
          </p:cNvPicPr>
          <p:nvPr/>
        </p:nvPicPr>
        <p:blipFill rotWithShape="1">
          <a:blip r:embed="rId2"/>
          <a:srcRect l="18571" t="13969" r="17500" b="10264"/>
          <a:stretch/>
        </p:blipFill>
        <p:spPr>
          <a:xfrm>
            <a:off x="3939540" y="1594104"/>
            <a:ext cx="4091940" cy="2727960"/>
          </a:xfrm>
          <a:prstGeom prst="rect">
            <a:avLst/>
          </a:prstGeom>
        </p:spPr>
      </p:pic>
    </p:spTree>
    <p:extLst>
      <p:ext uri="{BB962C8B-B14F-4D97-AF65-F5344CB8AC3E}">
        <p14:creationId xmlns:p14="http://schemas.microsoft.com/office/powerpoint/2010/main" val="12887481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7292" y="231648"/>
            <a:ext cx="7772400" cy="1362456"/>
          </a:xfrm>
        </p:spPr>
        <p:txBody>
          <a:bodyPr/>
          <a:lstStyle/>
          <a:p>
            <a:r>
              <a:rPr lang="en-US" dirty="0"/>
              <a:t>WASP 8 Implementation</a:t>
            </a:r>
          </a:p>
        </p:txBody>
      </p:sp>
      <p:sp>
        <p:nvSpPr>
          <p:cNvPr id="4" name="TextBox 3"/>
          <p:cNvSpPr txBox="1"/>
          <p:nvPr/>
        </p:nvSpPr>
        <p:spPr>
          <a:xfrm>
            <a:off x="2290572" y="5322570"/>
            <a:ext cx="6464808" cy="369332"/>
          </a:xfrm>
          <a:prstGeom prst="rect">
            <a:avLst/>
          </a:prstGeom>
          <a:noFill/>
        </p:spPr>
        <p:txBody>
          <a:bodyPr wrap="square" rtlCol="0">
            <a:spAutoFit/>
          </a:bodyPr>
          <a:lstStyle/>
          <a:p>
            <a:r>
              <a:rPr lang="en-US" dirty="0"/>
              <a:t>Set constants (value and default reflect typical values, see manual)</a:t>
            </a:r>
          </a:p>
        </p:txBody>
      </p:sp>
      <p:pic>
        <p:nvPicPr>
          <p:cNvPr id="5" name="Picture 4"/>
          <p:cNvPicPr>
            <a:picLocks noChangeAspect="1"/>
          </p:cNvPicPr>
          <p:nvPr/>
        </p:nvPicPr>
        <p:blipFill>
          <a:blip r:embed="rId2"/>
          <a:stretch>
            <a:fillRect/>
          </a:stretch>
        </p:blipFill>
        <p:spPr>
          <a:xfrm>
            <a:off x="2968752" y="1722120"/>
            <a:ext cx="6400800" cy="3600450"/>
          </a:xfrm>
          <a:prstGeom prst="rect">
            <a:avLst/>
          </a:prstGeom>
        </p:spPr>
      </p:pic>
    </p:spTree>
    <p:extLst>
      <p:ext uri="{BB962C8B-B14F-4D97-AF65-F5344CB8AC3E}">
        <p14:creationId xmlns:p14="http://schemas.microsoft.com/office/powerpoint/2010/main" val="6891638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7292" y="231648"/>
            <a:ext cx="7772400" cy="1362456"/>
          </a:xfrm>
        </p:spPr>
        <p:txBody>
          <a:bodyPr/>
          <a:lstStyle/>
          <a:p>
            <a:r>
              <a:rPr lang="en-US" dirty="0"/>
              <a:t>WASP 8 Implementation</a:t>
            </a:r>
          </a:p>
        </p:txBody>
      </p:sp>
      <p:sp>
        <p:nvSpPr>
          <p:cNvPr id="4" name="TextBox 3"/>
          <p:cNvSpPr txBox="1"/>
          <p:nvPr/>
        </p:nvSpPr>
        <p:spPr>
          <a:xfrm>
            <a:off x="2290572" y="5322570"/>
            <a:ext cx="6464808" cy="369332"/>
          </a:xfrm>
          <a:prstGeom prst="rect">
            <a:avLst/>
          </a:prstGeom>
          <a:noFill/>
        </p:spPr>
        <p:txBody>
          <a:bodyPr wrap="square" rtlCol="0">
            <a:spAutoFit/>
          </a:bodyPr>
          <a:lstStyle/>
          <a:p>
            <a:r>
              <a:rPr lang="en-US" dirty="0"/>
              <a:t>Select output variables under output control</a:t>
            </a:r>
          </a:p>
        </p:txBody>
      </p:sp>
      <p:pic>
        <p:nvPicPr>
          <p:cNvPr id="3" name="Picture 2"/>
          <p:cNvPicPr>
            <a:picLocks noChangeAspect="1"/>
          </p:cNvPicPr>
          <p:nvPr/>
        </p:nvPicPr>
        <p:blipFill rotWithShape="1">
          <a:blip r:embed="rId2"/>
          <a:srcRect l="23809" t="16254" r="28809" b="10942"/>
          <a:stretch/>
        </p:blipFill>
        <p:spPr>
          <a:xfrm>
            <a:off x="4206240" y="1594105"/>
            <a:ext cx="3931920" cy="3398443"/>
          </a:xfrm>
          <a:prstGeom prst="rect">
            <a:avLst/>
          </a:prstGeom>
        </p:spPr>
      </p:pic>
    </p:spTree>
    <p:extLst>
      <p:ext uri="{BB962C8B-B14F-4D97-AF65-F5344CB8AC3E}">
        <p14:creationId xmlns:p14="http://schemas.microsoft.com/office/powerpoint/2010/main" val="15845313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Output</a:t>
            </a:r>
          </a:p>
        </p:txBody>
      </p:sp>
      <p:pic>
        <p:nvPicPr>
          <p:cNvPr id="2" name="Picture 1"/>
          <p:cNvPicPr>
            <a:picLocks noChangeAspect="1"/>
          </p:cNvPicPr>
          <p:nvPr/>
        </p:nvPicPr>
        <p:blipFill>
          <a:blip r:embed="rId2"/>
          <a:stretch>
            <a:fillRect/>
          </a:stretch>
        </p:blipFill>
        <p:spPr>
          <a:xfrm>
            <a:off x="2392680" y="2087880"/>
            <a:ext cx="7315200" cy="4114800"/>
          </a:xfrm>
          <a:prstGeom prst="rect">
            <a:avLst/>
          </a:prstGeom>
        </p:spPr>
      </p:pic>
    </p:spTree>
    <p:extLst>
      <p:ext uri="{BB962C8B-B14F-4D97-AF65-F5344CB8AC3E}">
        <p14:creationId xmlns:p14="http://schemas.microsoft.com/office/powerpoint/2010/main" val="3104563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121"/>
          <p:cNvSpPr>
            <a:spLocks noGrp="1"/>
          </p:cNvSpPr>
          <p:nvPr>
            <p:ph type="title"/>
          </p:nvPr>
        </p:nvSpPr>
        <p:spPr>
          <a:xfrm>
            <a:off x="1981200" y="146050"/>
            <a:ext cx="8229600" cy="661988"/>
          </a:xfrm>
        </p:spPr>
        <p:txBody>
          <a:bodyPr anchor="ctr">
            <a:noAutofit/>
          </a:bodyPr>
          <a:lstStyle/>
          <a:p>
            <a:pPr algn="ctr"/>
            <a:r>
              <a:rPr lang="en-US" sz="4800" dirty="0">
                <a:ea typeface="ＭＳ Ｐゴシック" pitchFamily="26" charset="-128"/>
                <a:cs typeface="ＭＳ Ｐゴシック" pitchFamily="26" charset="-128"/>
              </a:rPr>
              <a:t>Variables and Processes</a:t>
            </a:r>
          </a:p>
        </p:txBody>
      </p:sp>
      <p:grpSp>
        <p:nvGrpSpPr>
          <p:cNvPr id="19490" name="Group 19489"/>
          <p:cNvGrpSpPr/>
          <p:nvPr/>
        </p:nvGrpSpPr>
        <p:grpSpPr>
          <a:xfrm>
            <a:off x="2342064" y="1162462"/>
            <a:ext cx="8150332" cy="4889627"/>
            <a:chOff x="818064" y="1162461"/>
            <a:chExt cx="8150332" cy="4889627"/>
          </a:xfrm>
        </p:grpSpPr>
        <p:grpSp>
          <p:nvGrpSpPr>
            <p:cNvPr id="3" name="Group 13"/>
            <p:cNvGrpSpPr>
              <a:grpSpLocks/>
            </p:cNvGrpSpPr>
            <p:nvPr/>
          </p:nvGrpSpPr>
          <p:grpSpPr bwMode="auto">
            <a:xfrm>
              <a:off x="2932366" y="1654855"/>
              <a:ext cx="1778228" cy="997726"/>
              <a:chOff x="1192390" y="1166603"/>
              <a:chExt cx="2313430" cy="1298203"/>
            </a:xfrm>
            <a:solidFill>
              <a:schemeClr val="bg1">
                <a:lumMod val="65000"/>
              </a:schemeClr>
            </a:solidFill>
          </p:grpSpPr>
          <p:sp>
            <p:nvSpPr>
              <p:cNvPr id="19571" name="TextBox 3"/>
              <p:cNvSpPr txBox="1">
                <a:spLocks/>
              </p:cNvSpPr>
              <p:nvPr/>
            </p:nvSpPr>
            <p:spPr bwMode="auto">
              <a:xfrm>
                <a:off x="1192390" y="1166603"/>
                <a:ext cx="2313430" cy="1298203"/>
              </a:xfrm>
              <a:prstGeom prst="rect">
                <a:avLst/>
              </a:prstGeom>
              <a:solidFill>
                <a:schemeClr val="accent6">
                  <a:lumMod val="75000"/>
                </a:schemeClr>
              </a:solidFill>
              <a:ln w="25400">
                <a:solidFill>
                  <a:srgbClr val="FF0000"/>
                </a:solidFill>
                <a:round/>
                <a:headEnd/>
                <a:tailEnd/>
              </a:ln>
            </p:spPr>
            <p:txBody>
              <a:bodyP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Periphyton Biomass</a:t>
                </a:r>
              </a:p>
            </p:txBody>
          </p:sp>
          <p:sp>
            <p:nvSpPr>
              <p:cNvPr id="19572" name="TextBox 4"/>
              <p:cNvSpPr txBox="1">
                <a:spLocks noChangeAspect="1"/>
              </p:cNvSpPr>
              <p:nvPr/>
            </p:nvSpPr>
            <p:spPr bwMode="auto">
              <a:xfrm>
                <a:off x="1204755" y="1522864"/>
                <a:ext cx="1548893" cy="914400"/>
              </a:xfrm>
              <a:prstGeom prst="rect">
                <a:avLst/>
              </a:prstGeom>
              <a:solidFill>
                <a:schemeClr val="accent6">
                  <a:lumMod val="75000"/>
                </a:schemeClr>
              </a:solidFill>
              <a:ln w="19050">
                <a:solidFill>
                  <a:srgbClr val="FF0000"/>
                </a:solidFill>
                <a:round/>
                <a:headEnd/>
                <a:tailEnd/>
              </a:ln>
            </p:spPr>
            <p:txBody>
              <a:bodyPr wrap="none" anchor="ct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D : C : N : P : Chl</a:t>
                </a:r>
              </a:p>
            </p:txBody>
          </p:sp>
          <p:sp>
            <p:nvSpPr>
              <p:cNvPr id="19573" name="TextBox 6"/>
              <p:cNvSpPr txBox="1">
                <a:spLocks/>
              </p:cNvSpPr>
              <p:nvPr/>
            </p:nvSpPr>
            <p:spPr bwMode="auto">
              <a:xfrm>
                <a:off x="2753644" y="1529821"/>
                <a:ext cx="729940" cy="451650"/>
              </a:xfrm>
              <a:prstGeom prst="rect">
                <a:avLst/>
              </a:prstGeom>
              <a:solidFill>
                <a:schemeClr val="accent6">
                  <a:lumMod val="75000"/>
                </a:schemeClr>
              </a:solidFill>
              <a:ln w="19050">
                <a:solidFill>
                  <a:srgbClr val="FF0000"/>
                </a:solidFill>
                <a:round/>
                <a:headEnd/>
                <a:tailEnd/>
              </a:ln>
            </p:spPr>
            <p:txBody>
              <a:bodyPr anchor="ct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qP</a:t>
                </a:r>
              </a:p>
            </p:txBody>
          </p:sp>
          <p:sp>
            <p:nvSpPr>
              <p:cNvPr id="19574" name="TextBox 7"/>
              <p:cNvSpPr txBox="1">
                <a:spLocks/>
              </p:cNvSpPr>
              <p:nvPr/>
            </p:nvSpPr>
            <p:spPr bwMode="auto">
              <a:xfrm>
                <a:off x="2753648" y="1987021"/>
                <a:ext cx="731521" cy="451650"/>
              </a:xfrm>
              <a:prstGeom prst="rect">
                <a:avLst/>
              </a:prstGeom>
              <a:solidFill>
                <a:schemeClr val="accent6">
                  <a:lumMod val="75000"/>
                </a:schemeClr>
              </a:solidFill>
              <a:ln w="19050">
                <a:solidFill>
                  <a:srgbClr val="FF0000"/>
                </a:solidFill>
                <a:round/>
                <a:headEnd/>
                <a:tailEnd/>
              </a:ln>
            </p:spPr>
            <p:txBody>
              <a:bodyPr anchor="ct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qN</a:t>
                </a:r>
              </a:p>
            </p:txBody>
          </p:sp>
          <p:cxnSp>
            <p:nvCxnSpPr>
              <p:cNvPr id="10" name="Straight Arrow Connector 9"/>
              <p:cNvCxnSpPr/>
              <p:nvPr/>
            </p:nvCxnSpPr>
            <p:spPr>
              <a:xfrm rot="10800000">
                <a:off x="2515189" y="1765825"/>
                <a:ext cx="457159" cy="0"/>
              </a:xfrm>
              <a:prstGeom prst="straightConnector1">
                <a:avLst/>
              </a:prstGeom>
              <a:grpFill/>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rot="10800000">
                <a:off x="2515189" y="2235751"/>
                <a:ext cx="457159" cy="0"/>
              </a:xfrm>
              <a:prstGeom prst="straightConnector1">
                <a:avLst/>
              </a:prstGeom>
              <a:grpFill/>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9461" name="TextBox 15"/>
            <p:cNvSpPr txBox="1">
              <a:spLocks/>
            </p:cNvSpPr>
            <p:nvPr/>
          </p:nvSpPr>
          <p:spPr bwMode="auto">
            <a:xfrm>
              <a:off x="5053806" y="1674375"/>
              <a:ext cx="2108573" cy="307777"/>
            </a:xfrm>
            <a:prstGeom prst="rect">
              <a:avLst/>
            </a:prstGeom>
            <a:solidFill>
              <a:schemeClr val="accent6">
                <a:lumMod val="75000"/>
              </a:schemeClr>
            </a:solidFill>
            <a:ln w="25400">
              <a:solidFill>
                <a:schemeClr val="tx1"/>
              </a:solidFill>
              <a:round/>
              <a:headEnd/>
              <a:tailEnd/>
            </a:ln>
          </p:spPr>
          <p:txBody>
            <a:bodyP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Phytoplankton Biomass</a:t>
              </a:r>
            </a:p>
          </p:txBody>
        </p:sp>
        <p:sp>
          <p:nvSpPr>
            <p:cNvPr id="19462" name="TextBox 16"/>
            <p:cNvSpPr txBox="1">
              <a:spLocks noChangeAspect="1"/>
            </p:cNvSpPr>
            <p:nvPr/>
          </p:nvSpPr>
          <p:spPr bwMode="auto">
            <a:xfrm>
              <a:off x="5100984" y="1938417"/>
              <a:ext cx="1405715" cy="421654"/>
            </a:xfrm>
            <a:prstGeom prst="rect">
              <a:avLst/>
            </a:prstGeom>
            <a:solidFill>
              <a:schemeClr val="accent6">
                <a:lumMod val="75000"/>
              </a:schemeClr>
            </a:solidFill>
            <a:ln w="19050">
              <a:solidFill>
                <a:schemeClr val="tx1"/>
              </a:solidFill>
              <a:round/>
              <a:headEnd/>
              <a:tailEnd/>
            </a:ln>
          </p:spPr>
          <p:txBody>
            <a:bodyPr wrap="none" anchor="ct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Group 3</a:t>
              </a:r>
            </a:p>
            <a:p>
              <a:pPr algn="ctr">
                <a:defRPr/>
              </a:pPr>
              <a:r>
                <a:rPr lang="en-US" sz="1400" dirty="0">
                  <a:latin typeface="Calibri" pitchFamily="-112" charset="0"/>
                  <a:ea typeface="ＭＳ Ｐゴシック" pitchFamily="-112" charset="-128"/>
                  <a:cs typeface="ＭＳ Ｐゴシック" pitchFamily="-112" charset="-128"/>
                </a:rPr>
                <a:t>D : C : N : P : Si: Chl</a:t>
              </a:r>
            </a:p>
          </p:txBody>
        </p:sp>
        <p:sp>
          <p:nvSpPr>
            <p:cNvPr id="19463" name="TextBox 17"/>
            <p:cNvSpPr txBox="1">
              <a:spLocks/>
            </p:cNvSpPr>
            <p:nvPr/>
          </p:nvSpPr>
          <p:spPr bwMode="auto">
            <a:xfrm>
              <a:off x="7753635" y="2160915"/>
              <a:ext cx="527143" cy="307777"/>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DO</a:t>
              </a:r>
            </a:p>
          </p:txBody>
        </p:sp>
        <p:sp>
          <p:nvSpPr>
            <p:cNvPr id="19464" name="TextBox 21"/>
            <p:cNvSpPr txBox="1">
              <a:spLocks/>
            </p:cNvSpPr>
            <p:nvPr/>
          </p:nvSpPr>
          <p:spPr bwMode="auto">
            <a:xfrm>
              <a:off x="5413365" y="2182429"/>
              <a:ext cx="1405715" cy="421654"/>
            </a:xfrm>
            <a:prstGeom prst="rect">
              <a:avLst/>
            </a:prstGeom>
            <a:solidFill>
              <a:schemeClr val="accent6">
                <a:lumMod val="75000"/>
              </a:schemeClr>
            </a:solidFill>
            <a:ln w="19050">
              <a:solidFill>
                <a:schemeClr val="tx1"/>
              </a:solidFill>
              <a:round/>
              <a:headEnd/>
              <a:tailEnd/>
            </a:ln>
          </p:spPr>
          <p:txBody>
            <a:bodyPr wrap="none" anchor="ct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Group 2</a:t>
              </a:r>
            </a:p>
            <a:p>
              <a:pPr algn="ctr">
                <a:defRPr/>
              </a:pPr>
              <a:r>
                <a:rPr lang="en-US" sz="1400" dirty="0">
                  <a:latin typeface="Calibri" pitchFamily="-112" charset="0"/>
                  <a:ea typeface="ＭＳ Ｐゴシック" pitchFamily="-112" charset="-128"/>
                  <a:cs typeface="ＭＳ Ｐゴシック" pitchFamily="-112" charset="-128"/>
                </a:rPr>
                <a:t>D : C : N : P : Si: Chl</a:t>
              </a:r>
            </a:p>
          </p:txBody>
        </p:sp>
        <p:sp>
          <p:nvSpPr>
            <p:cNvPr id="19465" name="TextBox 22"/>
            <p:cNvSpPr txBox="1">
              <a:spLocks/>
            </p:cNvSpPr>
            <p:nvPr/>
          </p:nvSpPr>
          <p:spPr bwMode="auto">
            <a:xfrm>
              <a:off x="5715984" y="2416682"/>
              <a:ext cx="1405715" cy="421654"/>
            </a:xfrm>
            <a:prstGeom prst="rect">
              <a:avLst/>
            </a:prstGeom>
            <a:solidFill>
              <a:schemeClr val="accent6">
                <a:lumMod val="75000"/>
              </a:schemeClr>
            </a:solidFill>
            <a:ln w="19050">
              <a:solidFill>
                <a:schemeClr val="tx1"/>
              </a:solidFill>
              <a:round/>
              <a:headEnd/>
              <a:tailEnd/>
            </a:ln>
          </p:spPr>
          <p:txBody>
            <a:bodyPr wrap="none" anchor="ct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Group 1</a:t>
              </a:r>
            </a:p>
            <a:p>
              <a:pPr algn="ctr">
                <a:defRPr/>
              </a:pPr>
              <a:r>
                <a:rPr lang="en-US" sz="1400" dirty="0">
                  <a:latin typeface="Calibri" pitchFamily="-112" charset="0"/>
                  <a:ea typeface="ＭＳ Ｐゴシック" pitchFamily="-112" charset="-128"/>
                  <a:cs typeface="ＭＳ Ｐゴシック" pitchFamily="-112" charset="-128"/>
                </a:rPr>
                <a:t>D : C : N : P : Si : Chl</a:t>
              </a:r>
            </a:p>
          </p:txBody>
        </p:sp>
        <p:sp>
          <p:nvSpPr>
            <p:cNvPr id="19466" name="TextBox 25"/>
            <p:cNvSpPr txBox="1">
              <a:spLocks noChangeAspect="1"/>
            </p:cNvSpPr>
            <p:nvPr/>
          </p:nvSpPr>
          <p:spPr bwMode="auto">
            <a:xfrm>
              <a:off x="7318571" y="2916416"/>
              <a:ext cx="1506204" cy="566109"/>
            </a:xfrm>
            <a:prstGeom prst="rect">
              <a:avLst/>
            </a:prstGeom>
            <a:solidFill>
              <a:schemeClr val="accent6">
                <a:lumMod val="75000"/>
              </a:schemeClr>
            </a:solidFill>
            <a:ln w="19050">
              <a:solidFill>
                <a:schemeClr val="tx1"/>
              </a:solidFill>
              <a:round/>
              <a:headEnd/>
              <a:tailEnd/>
            </a:ln>
          </p:spPr>
          <p:txBody>
            <a:bodyPr wrap="none" anchor="ct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TIC</a:t>
              </a:r>
            </a:p>
            <a:p>
              <a:pPr algn="ctr">
                <a:defRPr/>
              </a:pPr>
              <a:r>
                <a:rPr lang="en-US" sz="1400" dirty="0">
                  <a:latin typeface="Calibri" pitchFamily="-112" charset="0"/>
                  <a:ea typeface="ＭＳ Ｐゴシック" pitchFamily="-112" charset="-128"/>
                  <a:cs typeface="ＭＳ Ｐゴシック" pitchFamily="-112" charset="-128"/>
                </a:rPr>
                <a:t>H</a:t>
              </a:r>
              <a:r>
                <a:rPr lang="en-US" sz="1400" baseline="-25000" dirty="0">
                  <a:latin typeface="Calibri" pitchFamily="-112" charset="0"/>
                  <a:ea typeface="ＭＳ Ｐゴシック" pitchFamily="-112" charset="-128"/>
                  <a:cs typeface="ＭＳ Ｐゴシック" pitchFamily="-112" charset="-128"/>
                </a:rPr>
                <a:t>2</a:t>
              </a:r>
              <a:r>
                <a:rPr lang="en-US" sz="1400" dirty="0">
                  <a:latin typeface="Calibri" pitchFamily="-112" charset="0"/>
                  <a:ea typeface="ＭＳ Ｐゴシック" pitchFamily="-112" charset="-128"/>
                  <a:cs typeface="ＭＳ Ｐゴシック" pitchFamily="-112" charset="-128"/>
                </a:rPr>
                <a:t>CO</a:t>
              </a:r>
              <a:r>
                <a:rPr lang="en-US" sz="1400" baseline="-25000" dirty="0">
                  <a:latin typeface="Calibri" pitchFamily="-112" charset="0"/>
                  <a:ea typeface="ＭＳ Ｐゴシック" pitchFamily="-112" charset="-128"/>
                  <a:cs typeface="ＭＳ Ｐゴシック" pitchFamily="-112" charset="-128"/>
                </a:rPr>
                <a:t>3</a:t>
              </a:r>
              <a:r>
                <a:rPr lang="en-US" sz="1400" dirty="0">
                  <a:latin typeface="Calibri" pitchFamily="-112" charset="0"/>
                  <a:ea typeface="ＭＳ Ｐゴシック" pitchFamily="-112" charset="-128"/>
                  <a:cs typeface="ＭＳ Ｐゴシック" pitchFamily="-112" charset="-128"/>
                </a:rPr>
                <a:t> – HCO</a:t>
              </a:r>
              <a:r>
                <a:rPr lang="en-US" sz="1400" baseline="-25000" dirty="0">
                  <a:latin typeface="Calibri" pitchFamily="-112" charset="0"/>
                  <a:ea typeface="ＭＳ Ｐゴシック" pitchFamily="-112" charset="-128"/>
                  <a:cs typeface="ＭＳ Ｐゴシック" pitchFamily="-112" charset="-128"/>
                </a:rPr>
                <a:t>3</a:t>
              </a:r>
              <a:r>
                <a:rPr lang="en-US" sz="1400" baseline="30000" dirty="0">
                  <a:latin typeface="Calibri" pitchFamily="-112" charset="0"/>
                  <a:ea typeface="ＭＳ Ｐゴシック" pitchFamily="-112" charset="-128"/>
                  <a:cs typeface="ＭＳ Ｐゴシック" pitchFamily="-112" charset="-128"/>
                </a:rPr>
                <a:t>-</a:t>
              </a:r>
              <a:r>
                <a:rPr lang="en-US" sz="1400" dirty="0">
                  <a:latin typeface="Calibri" pitchFamily="-112" charset="0"/>
                  <a:ea typeface="ＭＳ Ｐゴシック" pitchFamily="-112" charset="-128"/>
                  <a:cs typeface="ＭＳ Ｐゴシック" pitchFamily="-112" charset="-128"/>
                </a:rPr>
                <a:t> – CO</a:t>
              </a:r>
              <a:r>
                <a:rPr lang="en-US" sz="1400" baseline="-25000" dirty="0">
                  <a:latin typeface="Calibri" pitchFamily="-112" charset="0"/>
                  <a:ea typeface="ＭＳ Ｐゴシック" pitchFamily="-112" charset="-128"/>
                  <a:cs typeface="ＭＳ Ｐゴシック" pitchFamily="-112" charset="-128"/>
                </a:rPr>
                <a:t>3</a:t>
              </a:r>
              <a:r>
                <a:rPr lang="en-US" sz="1400" baseline="30000" dirty="0">
                  <a:latin typeface="Calibri" pitchFamily="-112" charset="0"/>
                  <a:ea typeface="ＭＳ Ｐゴシック" pitchFamily="-112" charset="-128"/>
                  <a:cs typeface="ＭＳ Ｐゴシック" pitchFamily="-112" charset="-128"/>
                </a:rPr>
                <a:t>2-</a:t>
              </a:r>
            </a:p>
          </p:txBody>
        </p:sp>
        <p:sp>
          <p:nvSpPr>
            <p:cNvPr id="19467" name="TextBox 26"/>
            <p:cNvSpPr txBox="1">
              <a:spLocks/>
            </p:cNvSpPr>
            <p:nvPr/>
          </p:nvSpPr>
          <p:spPr bwMode="auto">
            <a:xfrm>
              <a:off x="7322158" y="3871002"/>
              <a:ext cx="892556" cy="523220"/>
            </a:xfrm>
            <a:prstGeom prst="rect">
              <a:avLst/>
            </a:prstGeom>
            <a:solidFill>
              <a:schemeClr val="accent6">
                <a:lumMod val="75000"/>
              </a:schemeClr>
            </a:solidFill>
            <a:ln w="19050">
              <a:solidFill>
                <a:schemeClr val="tx1"/>
              </a:solidFill>
              <a:round/>
              <a:headEnd/>
              <a:tailEnd/>
            </a:ln>
          </p:spPr>
          <p:txBody>
            <a:bodyPr wrap="square"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Total</a:t>
              </a:r>
            </a:p>
            <a:p>
              <a:pPr algn="ctr">
                <a:defRPr/>
              </a:pPr>
              <a:r>
                <a:rPr lang="en-US" sz="1400" dirty="0">
                  <a:latin typeface="Calibri" pitchFamily="-112" charset="0"/>
                  <a:ea typeface="ＭＳ Ｐゴシック" pitchFamily="-112" charset="-128"/>
                  <a:cs typeface="ＭＳ Ｐゴシック" pitchFamily="-112" charset="-128"/>
                </a:rPr>
                <a:t>Alkalinity</a:t>
              </a:r>
            </a:p>
          </p:txBody>
        </p:sp>
        <p:grpSp>
          <p:nvGrpSpPr>
            <p:cNvPr id="4" name="Group 35"/>
            <p:cNvGrpSpPr>
              <a:grpSpLocks/>
            </p:cNvGrpSpPr>
            <p:nvPr/>
          </p:nvGrpSpPr>
          <p:grpSpPr bwMode="auto">
            <a:xfrm>
              <a:off x="2937575" y="3074532"/>
              <a:ext cx="1785256" cy="762574"/>
              <a:chOff x="1199168" y="3064634"/>
              <a:chExt cx="2322573" cy="862913"/>
            </a:xfrm>
            <a:solidFill>
              <a:schemeClr val="bg1">
                <a:lumMod val="65000"/>
              </a:schemeClr>
            </a:solidFill>
          </p:grpSpPr>
          <p:sp>
            <p:nvSpPr>
              <p:cNvPr id="19565" name="TextBox 24"/>
              <p:cNvSpPr txBox="1">
                <a:spLocks/>
              </p:cNvSpPr>
              <p:nvPr/>
            </p:nvSpPr>
            <p:spPr bwMode="auto">
              <a:xfrm>
                <a:off x="1199168" y="3064634"/>
                <a:ext cx="2322573" cy="592065"/>
              </a:xfrm>
              <a:prstGeom prst="rect">
                <a:avLst/>
              </a:prstGeom>
              <a:solidFill>
                <a:schemeClr val="accent6">
                  <a:lumMod val="75000"/>
                </a:schemeClr>
              </a:solidFill>
              <a:ln w="25400">
                <a:solidFill>
                  <a:schemeClr val="tx1"/>
                </a:solidFill>
                <a:round/>
                <a:headEnd/>
                <a:tailEnd/>
              </a:ln>
            </p:spPr>
            <p:txBody>
              <a:bodyP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Particulate Detrital OM</a:t>
                </a:r>
              </a:p>
            </p:txBody>
          </p:sp>
          <p:sp>
            <p:nvSpPr>
              <p:cNvPr id="19566" name="TextBox 27"/>
              <p:cNvSpPr txBox="1">
                <a:spLocks/>
              </p:cNvSpPr>
              <p:nvPr/>
            </p:nvSpPr>
            <p:spPr bwMode="auto">
              <a:xfrm>
                <a:off x="3065885" y="3571091"/>
                <a:ext cx="411478" cy="348274"/>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Si</a:t>
                </a:r>
              </a:p>
            </p:txBody>
          </p:sp>
          <p:sp>
            <p:nvSpPr>
              <p:cNvPr id="19567" name="TextBox 30"/>
              <p:cNvSpPr txBox="1">
                <a:spLocks/>
              </p:cNvSpPr>
              <p:nvPr/>
            </p:nvSpPr>
            <p:spPr bwMode="auto">
              <a:xfrm>
                <a:off x="2596166" y="3579273"/>
                <a:ext cx="411478" cy="348274"/>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P</a:t>
                </a:r>
              </a:p>
            </p:txBody>
          </p:sp>
          <p:sp>
            <p:nvSpPr>
              <p:cNvPr id="19568" name="TextBox 31"/>
              <p:cNvSpPr txBox="1">
                <a:spLocks/>
              </p:cNvSpPr>
              <p:nvPr/>
            </p:nvSpPr>
            <p:spPr bwMode="auto">
              <a:xfrm>
                <a:off x="2138967" y="3579273"/>
                <a:ext cx="411478" cy="348274"/>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N</a:t>
                </a:r>
              </a:p>
            </p:txBody>
          </p:sp>
          <p:sp>
            <p:nvSpPr>
              <p:cNvPr id="19569" name="TextBox 32"/>
              <p:cNvSpPr txBox="1">
                <a:spLocks/>
              </p:cNvSpPr>
              <p:nvPr/>
            </p:nvSpPr>
            <p:spPr bwMode="auto">
              <a:xfrm>
                <a:off x="1694467" y="3579273"/>
                <a:ext cx="411478" cy="348274"/>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C</a:t>
                </a:r>
              </a:p>
            </p:txBody>
          </p:sp>
          <p:sp>
            <p:nvSpPr>
              <p:cNvPr id="19570" name="TextBox 33"/>
              <p:cNvSpPr txBox="1">
                <a:spLocks/>
              </p:cNvSpPr>
              <p:nvPr/>
            </p:nvSpPr>
            <p:spPr bwMode="auto">
              <a:xfrm>
                <a:off x="1237267" y="3571088"/>
                <a:ext cx="411478" cy="348274"/>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D</a:t>
                </a:r>
              </a:p>
            </p:txBody>
          </p:sp>
        </p:grpSp>
        <p:grpSp>
          <p:nvGrpSpPr>
            <p:cNvPr id="5" name="Group 47"/>
            <p:cNvGrpSpPr>
              <a:grpSpLocks/>
            </p:cNvGrpSpPr>
            <p:nvPr/>
          </p:nvGrpSpPr>
          <p:grpSpPr bwMode="auto">
            <a:xfrm>
              <a:off x="2747313" y="4301334"/>
              <a:ext cx="1927504" cy="1212074"/>
              <a:chOff x="951642" y="4775202"/>
              <a:chExt cx="2507633" cy="1577105"/>
            </a:xfrm>
            <a:solidFill>
              <a:schemeClr val="bg1">
                <a:lumMod val="65000"/>
              </a:schemeClr>
            </a:solidFill>
          </p:grpSpPr>
          <p:sp>
            <p:nvSpPr>
              <p:cNvPr id="19555" name="TextBox 37"/>
              <p:cNvSpPr txBox="1">
                <a:spLocks/>
              </p:cNvSpPr>
              <p:nvPr/>
            </p:nvSpPr>
            <p:spPr bwMode="auto">
              <a:xfrm>
                <a:off x="1173480" y="4775202"/>
                <a:ext cx="2285795" cy="400468"/>
              </a:xfrm>
              <a:prstGeom prst="rect">
                <a:avLst/>
              </a:prstGeom>
              <a:solidFill>
                <a:schemeClr val="accent6">
                  <a:lumMod val="75000"/>
                </a:schemeClr>
              </a:solidFill>
              <a:ln w="25400">
                <a:solidFill>
                  <a:schemeClr val="tx1"/>
                </a:solidFill>
                <a:round/>
                <a:headEnd/>
                <a:tailEnd/>
              </a:ln>
            </p:spPr>
            <p:txBody>
              <a:bodyP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Dissolved OM</a:t>
                </a:r>
              </a:p>
            </p:txBody>
          </p:sp>
          <p:sp>
            <p:nvSpPr>
              <p:cNvPr id="19556" name="TextBox 38"/>
              <p:cNvSpPr txBox="1">
                <a:spLocks/>
              </p:cNvSpPr>
              <p:nvPr/>
            </p:nvSpPr>
            <p:spPr bwMode="auto">
              <a:xfrm>
                <a:off x="2336800" y="5140826"/>
                <a:ext cx="1097279" cy="400468"/>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Si</a:t>
                </a:r>
              </a:p>
            </p:txBody>
          </p:sp>
          <p:sp>
            <p:nvSpPr>
              <p:cNvPr id="19557" name="TextBox 39"/>
              <p:cNvSpPr txBox="1">
                <a:spLocks/>
              </p:cNvSpPr>
              <p:nvPr/>
            </p:nvSpPr>
            <p:spPr bwMode="auto">
              <a:xfrm>
                <a:off x="2336800" y="5545247"/>
                <a:ext cx="1097279" cy="400468"/>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P</a:t>
                </a:r>
              </a:p>
            </p:txBody>
          </p:sp>
          <p:sp>
            <p:nvSpPr>
              <p:cNvPr id="19558" name="TextBox 40"/>
              <p:cNvSpPr txBox="1">
                <a:spLocks/>
              </p:cNvSpPr>
              <p:nvPr/>
            </p:nvSpPr>
            <p:spPr bwMode="auto">
              <a:xfrm>
                <a:off x="2336800" y="5946567"/>
                <a:ext cx="1097279" cy="400468"/>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N</a:t>
                </a:r>
              </a:p>
            </p:txBody>
          </p:sp>
          <p:sp>
            <p:nvSpPr>
              <p:cNvPr id="19559" name="TextBox 42"/>
              <p:cNvSpPr txBox="1">
                <a:spLocks/>
              </p:cNvSpPr>
              <p:nvPr/>
            </p:nvSpPr>
            <p:spPr bwMode="auto">
              <a:xfrm>
                <a:off x="1211581" y="5141579"/>
                <a:ext cx="1097279" cy="400468"/>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CBOD</a:t>
                </a:r>
                <a:r>
                  <a:rPr lang="en-US" sz="1400" baseline="-25000" dirty="0">
                    <a:latin typeface="Calibri" pitchFamily="-112" charset="0"/>
                    <a:ea typeface="ＭＳ Ｐゴシック" pitchFamily="-112" charset="-128"/>
                    <a:cs typeface="ＭＳ Ｐゴシック" pitchFamily="-112" charset="-128"/>
                  </a:rPr>
                  <a:t>1</a:t>
                </a:r>
              </a:p>
            </p:txBody>
          </p:sp>
          <p:sp>
            <p:nvSpPr>
              <p:cNvPr id="19560" name="TextBox 43"/>
              <p:cNvSpPr txBox="1">
                <a:spLocks/>
              </p:cNvSpPr>
              <p:nvPr/>
            </p:nvSpPr>
            <p:spPr bwMode="auto">
              <a:xfrm>
                <a:off x="1206500" y="5545247"/>
                <a:ext cx="1097279" cy="400468"/>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CBOD</a:t>
                </a:r>
                <a:r>
                  <a:rPr lang="en-US" sz="1400" baseline="-25000" dirty="0">
                    <a:latin typeface="Calibri" pitchFamily="-112" charset="0"/>
                    <a:ea typeface="ＭＳ Ｐゴシック" pitchFamily="-112" charset="-128"/>
                    <a:cs typeface="ＭＳ Ｐゴシック" pitchFamily="-112" charset="-128"/>
                  </a:rPr>
                  <a:t>2</a:t>
                </a:r>
              </a:p>
            </p:txBody>
          </p:sp>
          <p:sp>
            <p:nvSpPr>
              <p:cNvPr id="19561" name="TextBox 44"/>
              <p:cNvSpPr txBox="1">
                <a:spLocks/>
              </p:cNvSpPr>
              <p:nvPr/>
            </p:nvSpPr>
            <p:spPr bwMode="auto">
              <a:xfrm>
                <a:off x="1211581" y="5951839"/>
                <a:ext cx="1097279" cy="400468"/>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CBOD</a:t>
                </a:r>
                <a:r>
                  <a:rPr lang="en-US" sz="1400" baseline="-25000" dirty="0">
                    <a:latin typeface="Calibri" pitchFamily="-112" charset="0"/>
                    <a:ea typeface="ＭＳ Ｐゴシック" pitchFamily="-112" charset="-128"/>
                    <a:cs typeface="ＭＳ Ｐゴシック" pitchFamily="-112" charset="-128"/>
                  </a:rPr>
                  <a:t>3</a:t>
                </a:r>
              </a:p>
            </p:txBody>
          </p:sp>
          <p:cxnSp>
            <p:nvCxnSpPr>
              <p:cNvPr id="20" name="Straight Arrow Connector 19"/>
              <p:cNvCxnSpPr/>
              <p:nvPr/>
            </p:nvCxnSpPr>
            <p:spPr>
              <a:xfrm rot="10800000">
                <a:off x="956404" y="5347411"/>
                <a:ext cx="457159" cy="0"/>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rot="10800000">
                <a:off x="951642" y="5753833"/>
                <a:ext cx="457159" cy="0"/>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rot="10800000">
                <a:off x="956404" y="6160255"/>
                <a:ext cx="457159" cy="0"/>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pSp>
          <p:nvGrpSpPr>
            <p:cNvPr id="6" name="Group 59"/>
            <p:cNvGrpSpPr>
              <a:grpSpLocks/>
            </p:cNvGrpSpPr>
            <p:nvPr/>
          </p:nvGrpSpPr>
          <p:grpSpPr bwMode="auto">
            <a:xfrm>
              <a:off x="5061937" y="3928481"/>
              <a:ext cx="1918006" cy="758089"/>
              <a:chOff x="3962908" y="3883660"/>
              <a:chExt cx="2495277" cy="986397"/>
            </a:xfrm>
            <a:solidFill>
              <a:schemeClr val="bg1">
                <a:lumMod val="65000"/>
              </a:schemeClr>
            </a:solidFill>
          </p:grpSpPr>
          <p:sp>
            <p:nvSpPr>
              <p:cNvPr id="19548" name="TextBox 49"/>
              <p:cNvSpPr txBox="1">
                <a:spLocks/>
              </p:cNvSpPr>
              <p:nvPr/>
            </p:nvSpPr>
            <p:spPr bwMode="auto">
              <a:xfrm>
                <a:off x="3962908" y="3883660"/>
                <a:ext cx="2285795" cy="400468"/>
              </a:xfrm>
              <a:prstGeom prst="rect">
                <a:avLst/>
              </a:prstGeom>
              <a:solidFill>
                <a:schemeClr val="accent6">
                  <a:lumMod val="75000"/>
                </a:schemeClr>
              </a:solidFill>
              <a:ln w="25400">
                <a:solidFill>
                  <a:schemeClr val="tx1"/>
                </a:solidFill>
                <a:round/>
                <a:headEnd/>
                <a:tailEnd/>
              </a:ln>
            </p:spPr>
            <p:txBody>
              <a:bodyP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Inorganic Nutrients</a:t>
                </a:r>
              </a:p>
            </p:txBody>
          </p:sp>
          <p:sp>
            <p:nvSpPr>
              <p:cNvPr id="19549" name="TextBox 50"/>
              <p:cNvSpPr txBox="1">
                <a:spLocks noChangeAspect="1"/>
              </p:cNvSpPr>
              <p:nvPr/>
            </p:nvSpPr>
            <p:spPr bwMode="auto">
              <a:xfrm>
                <a:off x="5672040" y="4282704"/>
                <a:ext cx="557784" cy="587353"/>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NO</a:t>
                </a:r>
                <a:r>
                  <a:rPr lang="en-US" sz="1400" baseline="-25000" dirty="0">
                    <a:latin typeface="Calibri" pitchFamily="-112" charset="0"/>
                    <a:ea typeface="ＭＳ Ｐゴシック" pitchFamily="-112" charset="-128"/>
                    <a:cs typeface="ＭＳ Ｐゴシック" pitchFamily="-112" charset="-128"/>
                  </a:rPr>
                  <a:t>3</a:t>
                </a:r>
              </a:p>
            </p:txBody>
          </p:sp>
          <p:sp>
            <p:nvSpPr>
              <p:cNvPr id="19550" name="TextBox 52"/>
              <p:cNvSpPr txBox="1">
                <a:spLocks noChangeAspect="1"/>
              </p:cNvSpPr>
              <p:nvPr/>
            </p:nvSpPr>
            <p:spPr bwMode="auto">
              <a:xfrm>
                <a:off x="4572508" y="4281619"/>
                <a:ext cx="557784" cy="587353"/>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PO</a:t>
                </a:r>
                <a:r>
                  <a:rPr lang="en-US" sz="1400" baseline="-25000" dirty="0">
                    <a:latin typeface="Calibri" pitchFamily="-112" charset="0"/>
                    <a:ea typeface="ＭＳ Ｐゴシック" pitchFamily="-112" charset="-128"/>
                    <a:cs typeface="ＭＳ Ｐゴシック" pitchFamily="-112" charset="-128"/>
                  </a:rPr>
                  <a:t>4</a:t>
                </a:r>
              </a:p>
            </p:txBody>
          </p:sp>
          <p:sp>
            <p:nvSpPr>
              <p:cNvPr id="19551" name="TextBox 53"/>
              <p:cNvSpPr txBox="1">
                <a:spLocks/>
              </p:cNvSpPr>
              <p:nvPr/>
            </p:nvSpPr>
            <p:spPr bwMode="auto">
              <a:xfrm>
                <a:off x="3983228" y="4278187"/>
                <a:ext cx="566928" cy="587353"/>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SiO</a:t>
                </a:r>
                <a:r>
                  <a:rPr lang="en-US" sz="1400" baseline="-25000" dirty="0">
                    <a:latin typeface="Calibri" pitchFamily="-112" charset="0"/>
                    <a:ea typeface="ＭＳ Ｐゴシック" pitchFamily="-112" charset="-128"/>
                    <a:cs typeface="ＭＳ Ｐゴシック" pitchFamily="-112" charset="-128"/>
                  </a:rPr>
                  <a:t>2</a:t>
                </a:r>
              </a:p>
            </p:txBody>
          </p:sp>
          <p:sp>
            <p:nvSpPr>
              <p:cNvPr id="19552" name="TextBox 51"/>
              <p:cNvSpPr txBox="1">
                <a:spLocks noChangeAspect="1"/>
              </p:cNvSpPr>
              <p:nvPr/>
            </p:nvSpPr>
            <p:spPr bwMode="auto">
              <a:xfrm>
                <a:off x="5080508" y="4281619"/>
                <a:ext cx="557784" cy="587353"/>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NH</a:t>
                </a:r>
                <a:r>
                  <a:rPr lang="en-US" sz="1400" baseline="-25000" dirty="0">
                    <a:latin typeface="Calibri" pitchFamily="-112" charset="0"/>
                    <a:ea typeface="ＭＳ Ｐゴシック" pitchFamily="-112" charset="-128"/>
                    <a:cs typeface="ＭＳ Ｐゴシック" pitchFamily="-112" charset="-128"/>
                  </a:rPr>
                  <a:t>4</a:t>
                </a:r>
              </a:p>
            </p:txBody>
          </p:sp>
          <p:cxnSp>
            <p:nvCxnSpPr>
              <p:cNvPr id="30" name="Straight Arrow Connector 29"/>
              <p:cNvCxnSpPr>
                <a:cxnSpLocks noChangeAspect="1"/>
              </p:cNvCxnSpPr>
              <p:nvPr/>
            </p:nvCxnSpPr>
            <p:spPr>
              <a:xfrm>
                <a:off x="5443864" y="4458385"/>
                <a:ext cx="457159" cy="1587"/>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V="1">
                <a:off x="6001026" y="4459973"/>
                <a:ext cx="457159" cy="0"/>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sp>
          <p:nvSpPr>
            <p:cNvPr id="61" name="Oval 60"/>
            <p:cNvSpPr/>
            <p:nvPr/>
          </p:nvSpPr>
          <p:spPr bwMode="auto">
            <a:xfrm>
              <a:off x="8358689" y="3850407"/>
              <a:ext cx="609707" cy="500253"/>
            </a:xfrm>
            <a:prstGeom prst="ellipse">
              <a:avLst/>
            </a:prstGeom>
            <a:solidFill>
              <a:schemeClr val="bg1">
                <a:lumMod val="6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dirty="0">
                  <a:solidFill>
                    <a:schemeClr val="tx1"/>
                  </a:solidFill>
                </a:rPr>
                <a:t>pH</a:t>
              </a:r>
            </a:p>
          </p:txBody>
        </p:sp>
        <p:sp>
          <p:nvSpPr>
            <p:cNvPr id="62" name="Oval 61"/>
            <p:cNvSpPr/>
            <p:nvPr/>
          </p:nvSpPr>
          <p:spPr bwMode="auto">
            <a:xfrm>
              <a:off x="7253252" y="1172222"/>
              <a:ext cx="1512961" cy="500253"/>
            </a:xfrm>
            <a:prstGeom prst="ellipse">
              <a:avLst/>
            </a:prstGeom>
            <a:solidFill>
              <a:schemeClr val="bg1">
                <a:lumMod val="6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dirty="0">
                  <a:solidFill>
                    <a:schemeClr val="tx1"/>
                  </a:solidFill>
                  <a:latin typeface="Calibri"/>
                  <a:cs typeface="Calibri"/>
                </a:rPr>
                <a:t>atmosphere</a:t>
              </a:r>
            </a:p>
          </p:txBody>
        </p:sp>
        <p:sp>
          <p:nvSpPr>
            <p:cNvPr id="72" name="Oval 71"/>
            <p:cNvSpPr/>
            <p:nvPr/>
          </p:nvSpPr>
          <p:spPr bwMode="auto">
            <a:xfrm>
              <a:off x="5164390" y="3181776"/>
              <a:ext cx="1512961" cy="500253"/>
            </a:xfrm>
            <a:prstGeom prst="ellipse">
              <a:avLst/>
            </a:prstGeom>
            <a:solidFill>
              <a:schemeClr val="bg1">
                <a:lumMod val="6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sz="1400" dirty="0">
                  <a:solidFill>
                    <a:schemeClr val="tx1"/>
                  </a:solidFill>
                  <a:ea typeface="ＭＳ Ｐゴシック" pitchFamily="-110" charset="-128"/>
                  <a:cs typeface="ＭＳ Ｐゴシック" pitchFamily="-110" charset="-128"/>
                </a:rPr>
                <a:t>uptake</a:t>
              </a:r>
            </a:p>
            <a:p>
              <a:pPr algn="ctr">
                <a:defRPr/>
              </a:pPr>
              <a:r>
                <a:rPr lang="en-US" sz="1400" dirty="0">
                  <a:solidFill>
                    <a:schemeClr val="tx1"/>
                  </a:solidFill>
                  <a:ea typeface="ＭＳ Ｐゴシック" pitchFamily="-110" charset="-128"/>
                  <a:cs typeface="ＭＳ Ｐゴシック" pitchFamily="-110" charset="-128"/>
                </a:rPr>
                <a:t>excretion</a:t>
              </a:r>
            </a:p>
          </p:txBody>
        </p:sp>
        <p:grpSp>
          <p:nvGrpSpPr>
            <p:cNvPr id="7" name="Group 98"/>
            <p:cNvGrpSpPr>
              <a:grpSpLocks/>
            </p:cNvGrpSpPr>
            <p:nvPr/>
          </p:nvGrpSpPr>
          <p:grpSpPr bwMode="auto">
            <a:xfrm>
              <a:off x="7308823" y="4699456"/>
              <a:ext cx="1265030" cy="1352632"/>
              <a:chOff x="6466950" y="5394823"/>
              <a:chExt cx="1645773" cy="1198838"/>
            </a:xfrm>
            <a:solidFill>
              <a:schemeClr val="bg1">
                <a:lumMod val="65000"/>
              </a:schemeClr>
            </a:solidFill>
          </p:grpSpPr>
          <p:sp>
            <p:nvSpPr>
              <p:cNvPr id="19529" name="TextBox 64"/>
              <p:cNvSpPr txBox="1">
                <a:spLocks/>
              </p:cNvSpPr>
              <p:nvPr/>
            </p:nvSpPr>
            <p:spPr bwMode="auto">
              <a:xfrm>
                <a:off x="6466950" y="5394823"/>
                <a:ext cx="1645773" cy="463730"/>
              </a:xfrm>
              <a:prstGeom prst="rect">
                <a:avLst/>
              </a:prstGeom>
              <a:solidFill>
                <a:schemeClr val="accent6">
                  <a:lumMod val="75000"/>
                </a:schemeClr>
              </a:solidFill>
              <a:ln w="25400">
                <a:solidFill>
                  <a:schemeClr val="tx1"/>
                </a:solidFill>
                <a:round/>
                <a:headEnd/>
                <a:tailEnd/>
              </a:ln>
            </p:spPr>
            <p:txBody>
              <a:bodyP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Inorganic Solids</a:t>
                </a:r>
              </a:p>
            </p:txBody>
          </p:sp>
          <p:sp>
            <p:nvSpPr>
              <p:cNvPr id="19530" name="TextBox 65"/>
              <p:cNvSpPr txBox="1">
                <a:spLocks/>
              </p:cNvSpPr>
              <p:nvPr/>
            </p:nvSpPr>
            <p:spPr bwMode="auto">
              <a:xfrm>
                <a:off x="7566482" y="5893484"/>
                <a:ext cx="457201" cy="272783"/>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S</a:t>
                </a:r>
                <a:r>
                  <a:rPr lang="en-US" sz="1400" baseline="-25000" dirty="0">
                    <a:latin typeface="Calibri" pitchFamily="-112" charset="0"/>
                    <a:ea typeface="ＭＳ Ｐゴシック" pitchFamily="-112" charset="-128"/>
                    <a:cs typeface="ＭＳ Ｐゴシック" pitchFamily="-112" charset="-128"/>
                  </a:rPr>
                  <a:t>3</a:t>
                </a:r>
              </a:p>
            </p:txBody>
          </p:sp>
          <p:sp>
            <p:nvSpPr>
              <p:cNvPr id="19531" name="TextBox 66"/>
              <p:cNvSpPr txBox="1">
                <a:spLocks/>
              </p:cNvSpPr>
              <p:nvPr/>
            </p:nvSpPr>
            <p:spPr bwMode="auto">
              <a:xfrm>
                <a:off x="6517750" y="5892398"/>
                <a:ext cx="457201" cy="272783"/>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S</a:t>
                </a:r>
                <a:r>
                  <a:rPr lang="en-US" sz="1400" baseline="-25000" dirty="0">
                    <a:latin typeface="Calibri" pitchFamily="-112" charset="0"/>
                    <a:ea typeface="ＭＳ Ｐゴシック" pitchFamily="-112" charset="-128"/>
                    <a:cs typeface="ＭＳ Ｐゴシック" pitchFamily="-112" charset="-128"/>
                  </a:rPr>
                  <a:t>1</a:t>
                </a:r>
              </a:p>
            </p:txBody>
          </p:sp>
          <p:sp>
            <p:nvSpPr>
              <p:cNvPr id="19532" name="TextBox 68"/>
              <p:cNvSpPr txBox="1">
                <a:spLocks/>
              </p:cNvSpPr>
              <p:nvPr/>
            </p:nvSpPr>
            <p:spPr bwMode="auto">
              <a:xfrm>
                <a:off x="7038450" y="5892398"/>
                <a:ext cx="457201" cy="272783"/>
              </a:xfrm>
              <a:prstGeom prst="rect">
                <a:avLst/>
              </a:prstGeom>
              <a:solidFill>
                <a:schemeClr val="accent6">
                  <a:lumMod val="75000"/>
                </a:schemeClr>
              </a:solidFill>
              <a:ln w="19050">
                <a:solidFill>
                  <a:schemeClr val="tx1"/>
                </a:solidFill>
                <a:round/>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S</a:t>
                </a:r>
                <a:r>
                  <a:rPr lang="en-US" sz="1400" baseline="-25000" dirty="0">
                    <a:latin typeface="Calibri" pitchFamily="-112" charset="0"/>
                    <a:ea typeface="ＭＳ Ｐゴシック" pitchFamily="-112" charset="-128"/>
                    <a:cs typeface="ＭＳ Ｐゴシック" pitchFamily="-112" charset="-128"/>
                  </a:rPr>
                  <a:t>2</a:t>
                </a:r>
              </a:p>
            </p:txBody>
          </p:sp>
          <p:grpSp>
            <p:nvGrpSpPr>
              <p:cNvPr id="8" name="Group 83"/>
              <p:cNvGrpSpPr>
                <a:grpSpLocks/>
              </p:cNvGrpSpPr>
              <p:nvPr/>
            </p:nvGrpSpPr>
            <p:grpSpPr bwMode="auto">
              <a:xfrm>
                <a:off x="6598601" y="6177191"/>
                <a:ext cx="274320" cy="416470"/>
                <a:chOff x="5257067" y="5968959"/>
                <a:chExt cx="274320" cy="416470"/>
              </a:xfrm>
              <a:grpFill/>
            </p:grpSpPr>
            <p:cxnSp>
              <p:nvCxnSpPr>
                <p:cNvPr id="85" name="Straight Arrow Connector 84"/>
                <p:cNvCxnSpPr>
                  <a:cxnSpLocks noChangeAspect="1"/>
                </p:cNvCxnSpPr>
                <p:nvPr/>
              </p:nvCxnSpPr>
              <p:spPr>
                <a:xfrm rot="5400000">
                  <a:off x="5261044" y="6106014"/>
                  <a:ext cx="274653" cy="1587"/>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86" name="Straight Arrow Connector 85"/>
                <p:cNvCxnSpPr/>
                <p:nvPr/>
              </p:nvCxnSpPr>
              <p:spPr>
                <a:xfrm flipV="1">
                  <a:off x="5261064" y="6258422"/>
                  <a:ext cx="274612"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87" name="Straight Arrow Connector 86"/>
                <p:cNvCxnSpPr/>
                <p:nvPr/>
              </p:nvCxnSpPr>
              <p:spPr>
                <a:xfrm flipV="1">
                  <a:off x="5310271" y="6325101"/>
                  <a:ext cx="182546"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88" name="Straight Arrow Connector 87"/>
                <p:cNvCxnSpPr/>
                <p:nvPr/>
              </p:nvCxnSpPr>
              <p:spPr>
                <a:xfrm flipV="1">
                  <a:off x="5349956" y="6385429"/>
                  <a:ext cx="92067"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grpSp>
          <p:grpSp>
            <p:nvGrpSpPr>
              <p:cNvPr id="9" name="Group 88"/>
              <p:cNvGrpSpPr>
                <a:grpSpLocks/>
              </p:cNvGrpSpPr>
              <p:nvPr/>
            </p:nvGrpSpPr>
            <p:grpSpPr bwMode="auto">
              <a:xfrm>
                <a:off x="7111267" y="6172159"/>
                <a:ext cx="274320" cy="416470"/>
                <a:chOff x="5257067" y="5968959"/>
                <a:chExt cx="274320" cy="416470"/>
              </a:xfrm>
              <a:grpFill/>
            </p:grpSpPr>
            <p:cxnSp>
              <p:nvCxnSpPr>
                <p:cNvPr id="90" name="Straight Arrow Connector 89"/>
                <p:cNvCxnSpPr>
                  <a:cxnSpLocks noChangeAspect="1"/>
                </p:cNvCxnSpPr>
                <p:nvPr/>
              </p:nvCxnSpPr>
              <p:spPr>
                <a:xfrm rot="5400000">
                  <a:off x="5256332" y="6106284"/>
                  <a:ext cx="274652" cy="1587"/>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1" name="Straight Arrow Connector 90"/>
                <p:cNvCxnSpPr/>
                <p:nvPr/>
              </p:nvCxnSpPr>
              <p:spPr>
                <a:xfrm flipV="1">
                  <a:off x="5261114" y="6258692"/>
                  <a:ext cx="269850"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92" name="Straight Arrow Connector 91"/>
                <p:cNvCxnSpPr/>
                <p:nvPr/>
              </p:nvCxnSpPr>
              <p:spPr>
                <a:xfrm flipV="1">
                  <a:off x="5305560" y="6325371"/>
                  <a:ext cx="182546"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93" name="Straight Arrow Connector 92"/>
                <p:cNvCxnSpPr/>
                <p:nvPr/>
              </p:nvCxnSpPr>
              <p:spPr>
                <a:xfrm flipV="1">
                  <a:off x="5346831" y="6385699"/>
                  <a:ext cx="90480"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grpSp>
          <p:grpSp>
            <p:nvGrpSpPr>
              <p:cNvPr id="11" name="Group 93"/>
              <p:cNvGrpSpPr>
                <a:grpSpLocks/>
              </p:cNvGrpSpPr>
              <p:nvPr/>
            </p:nvGrpSpPr>
            <p:grpSpPr bwMode="auto">
              <a:xfrm>
                <a:off x="7645081" y="6177191"/>
                <a:ext cx="274320" cy="416470"/>
                <a:chOff x="5257067" y="5968959"/>
                <a:chExt cx="274320" cy="416470"/>
              </a:xfrm>
              <a:grpFill/>
            </p:grpSpPr>
            <p:cxnSp>
              <p:nvCxnSpPr>
                <p:cNvPr id="95" name="Straight Arrow Connector 94"/>
                <p:cNvCxnSpPr>
                  <a:cxnSpLocks noChangeAspect="1"/>
                </p:cNvCxnSpPr>
                <p:nvPr/>
              </p:nvCxnSpPr>
              <p:spPr>
                <a:xfrm rot="5400000">
                  <a:off x="5255871" y="6106014"/>
                  <a:ext cx="274653" cy="1587"/>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flipV="1">
                  <a:off x="5257478" y="6258422"/>
                  <a:ext cx="269850"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flipV="1">
                  <a:off x="5305099" y="6325101"/>
                  <a:ext cx="182546"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98" name="Straight Arrow Connector 97"/>
                <p:cNvCxnSpPr/>
                <p:nvPr/>
              </p:nvCxnSpPr>
              <p:spPr>
                <a:xfrm flipV="1">
                  <a:off x="5346370" y="6385429"/>
                  <a:ext cx="90480"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grpSp>
        </p:grpSp>
        <p:cxnSp>
          <p:nvCxnSpPr>
            <p:cNvPr id="113" name="Straight Arrow Connector 112"/>
            <p:cNvCxnSpPr/>
            <p:nvPr/>
          </p:nvCxnSpPr>
          <p:spPr bwMode="auto">
            <a:xfrm rot="10800000">
              <a:off x="6854270" y="4093212"/>
              <a:ext cx="427045" cy="0"/>
            </a:xfrm>
            <a:prstGeom prst="straightConnector1">
              <a:avLst/>
            </a:prstGeom>
            <a:solidFill>
              <a:schemeClr val="bg1">
                <a:lumMod val="65000"/>
              </a:schemeClr>
            </a:solidFill>
            <a:ln w="25400" cap="flat" cmpd="sng" algn="ctr">
              <a:solidFill>
                <a:schemeClr val="tx1"/>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 name="Group 115"/>
            <p:cNvGrpSpPr>
              <a:grpSpLocks/>
            </p:cNvGrpSpPr>
            <p:nvPr/>
          </p:nvGrpSpPr>
          <p:grpSpPr bwMode="auto">
            <a:xfrm>
              <a:off x="2690291" y="3398152"/>
              <a:ext cx="231615" cy="332255"/>
              <a:chOff x="598058" y="3434916"/>
              <a:chExt cx="301325" cy="432318"/>
            </a:xfrm>
            <a:solidFill>
              <a:schemeClr val="bg1">
                <a:lumMod val="65000"/>
              </a:schemeClr>
            </a:solidFill>
          </p:grpSpPr>
          <p:grpSp>
            <p:nvGrpSpPr>
              <p:cNvPr id="14" name="Group 99"/>
              <p:cNvGrpSpPr>
                <a:grpSpLocks/>
              </p:cNvGrpSpPr>
              <p:nvPr/>
            </p:nvGrpSpPr>
            <p:grpSpPr bwMode="auto">
              <a:xfrm>
                <a:off x="598058" y="3450764"/>
                <a:ext cx="274320" cy="416470"/>
                <a:chOff x="5257067" y="5968959"/>
                <a:chExt cx="274320" cy="416470"/>
              </a:xfrm>
              <a:grpFill/>
            </p:grpSpPr>
            <p:cxnSp>
              <p:nvCxnSpPr>
                <p:cNvPr id="101" name="Straight Arrow Connector 100"/>
                <p:cNvCxnSpPr>
                  <a:cxnSpLocks noChangeAspect="1"/>
                </p:cNvCxnSpPr>
                <p:nvPr/>
              </p:nvCxnSpPr>
              <p:spPr>
                <a:xfrm rot="5400000">
                  <a:off x="5256625" y="6104982"/>
                  <a:ext cx="274653" cy="1588"/>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2" name="Straight Arrow Connector 101"/>
                <p:cNvCxnSpPr/>
                <p:nvPr/>
              </p:nvCxnSpPr>
              <p:spPr>
                <a:xfrm flipV="1">
                  <a:off x="5256645" y="6258978"/>
                  <a:ext cx="274613"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103" name="Straight Arrow Connector 102"/>
                <p:cNvCxnSpPr/>
                <p:nvPr/>
              </p:nvCxnSpPr>
              <p:spPr>
                <a:xfrm flipV="1">
                  <a:off x="5305854" y="6325657"/>
                  <a:ext cx="182545"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104" name="Straight Arrow Connector 103"/>
                <p:cNvCxnSpPr/>
                <p:nvPr/>
              </p:nvCxnSpPr>
              <p:spPr>
                <a:xfrm flipV="1">
                  <a:off x="5345537" y="6385985"/>
                  <a:ext cx="92067"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grpSp>
          <p:cxnSp>
            <p:nvCxnSpPr>
              <p:cNvPr id="114" name="Straight Arrow Connector 113"/>
              <p:cNvCxnSpPr/>
              <p:nvPr/>
            </p:nvCxnSpPr>
            <p:spPr>
              <a:xfrm rot="10800000">
                <a:off x="716688" y="3434378"/>
                <a:ext cx="182546"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grpSp>
        <p:grpSp>
          <p:nvGrpSpPr>
            <p:cNvPr id="15" name="Group 116"/>
            <p:cNvGrpSpPr>
              <a:grpSpLocks/>
            </p:cNvGrpSpPr>
            <p:nvPr/>
          </p:nvGrpSpPr>
          <p:grpSpPr bwMode="auto">
            <a:xfrm>
              <a:off x="7160427" y="1959958"/>
              <a:ext cx="232333" cy="320076"/>
              <a:chOff x="6413592" y="1563593"/>
              <a:chExt cx="302260" cy="416471"/>
            </a:xfrm>
            <a:solidFill>
              <a:schemeClr val="bg1">
                <a:lumMod val="65000"/>
              </a:schemeClr>
            </a:solidFill>
          </p:grpSpPr>
          <p:grpSp>
            <p:nvGrpSpPr>
              <p:cNvPr id="16" name="Group 104"/>
              <p:cNvGrpSpPr>
                <a:grpSpLocks/>
              </p:cNvGrpSpPr>
              <p:nvPr/>
            </p:nvGrpSpPr>
            <p:grpSpPr bwMode="auto">
              <a:xfrm>
                <a:off x="6441532" y="1563594"/>
                <a:ext cx="274320" cy="416470"/>
                <a:chOff x="5257067" y="5968959"/>
                <a:chExt cx="274320" cy="416470"/>
              </a:xfrm>
              <a:grpFill/>
            </p:grpSpPr>
            <p:cxnSp>
              <p:nvCxnSpPr>
                <p:cNvPr id="106" name="Straight Arrow Connector 105"/>
                <p:cNvCxnSpPr>
                  <a:cxnSpLocks noChangeAspect="1"/>
                </p:cNvCxnSpPr>
                <p:nvPr/>
              </p:nvCxnSpPr>
              <p:spPr>
                <a:xfrm rot="5400000">
                  <a:off x="5256216" y="6106099"/>
                  <a:ext cx="274653" cy="1587"/>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7" name="Straight Arrow Connector 106"/>
                <p:cNvCxnSpPr/>
                <p:nvPr/>
              </p:nvCxnSpPr>
              <p:spPr>
                <a:xfrm flipV="1">
                  <a:off x="5257823" y="6258507"/>
                  <a:ext cx="273025"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108" name="Straight Arrow Connector 107"/>
                <p:cNvCxnSpPr/>
                <p:nvPr/>
              </p:nvCxnSpPr>
              <p:spPr>
                <a:xfrm flipV="1">
                  <a:off x="5305444" y="6325186"/>
                  <a:ext cx="182546"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109" name="Straight Arrow Connector 108"/>
                <p:cNvCxnSpPr/>
                <p:nvPr/>
              </p:nvCxnSpPr>
              <p:spPr>
                <a:xfrm flipV="1">
                  <a:off x="5346715" y="6385514"/>
                  <a:ext cx="90480"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grpSp>
          <p:cxnSp>
            <p:nvCxnSpPr>
              <p:cNvPr id="115" name="Straight Arrow Connector 114"/>
              <p:cNvCxnSpPr/>
              <p:nvPr/>
            </p:nvCxnSpPr>
            <p:spPr>
              <a:xfrm rot="10800000">
                <a:off x="6413715" y="1564201"/>
                <a:ext cx="182547"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grpSp>
        <p:cxnSp>
          <p:nvCxnSpPr>
            <p:cNvPr id="118" name="Straight Arrow Connector 117"/>
            <p:cNvCxnSpPr/>
            <p:nvPr/>
          </p:nvCxnSpPr>
          <p:spPr bwMode="auto">
            <a:xfrm rot="5400000">
              <a:off x="3572731" y="4074301"/>
              <a:ext cx="428265" cy="0"/>
            </a:xfrm>
            <a:prstGeom prst="straightConnector1">
              <a:avLst/>
            </a:prstGeom>
            <a:solidFill>
              <a:schemeClr val="bg1">
                <a:lumMod val="65000"/>
              </a:schemeClr>
            </a:solid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19" name="Straight Arrow Connector 118"/>
            <p:cNvCxnSpPr/>
            <p:nvPr/>
          </p:nvCxnSpPr>
          <p:spPr bwMode="auto">
            <a:xfrm rot="5400000">
              <a:off x="3573341" y="2845020"/>
              <a:ext cx="427045" cy="0"/>
            </a:xfrm>
            <a:prstGeom prst="straightConnector1">
              <a:avLst/>
            </a:prstGeom>
            <a:solidFill>
              <a:schemeClr val="bg1">
                <a:lumMod val="65000"/>
              </a:schemeClr>
            </a:solidFill>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0" name="Straight Arrow Connector 119"/>
            <p:cNvCxnSpPr/>
            <p:nvPr/>
          </p:nvCxnSpPr>
          <p:spPr bwMode="auto">
            <a:xfrm rot="5400000">
              <a:off x="6793873" y="2257528"/>
              <a:ext cx="1334822" cy="1221"/>
            </a:xfrm>
            <a:prstGeom prst="straightConnector1">
              <a:avLst/>
            </a:prstGeom>
            <a:solidFill>
              <a:schemeClr val="bg1">
                <a:lumMod val="65000"/>
              </a:schemeClr>
            </a:solidFill>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21" name="Straight Arrow Connector 120"/>
            <p:cNvCxnSpPr/>
            <p:nvPr/>
          </p:nvCxnSpPr>
          <p:spPr bwMode="auto">
            <a:xfrm rot="5400000">
              <a:off x="8035354" y="1868916"/>
              <a:ext cx="427045" cy="0"/>
            </a:xfrm>
            <a:prstGeom prst="straightConnector1">
              <a:avLst/>
            </a:prstGeom>
            <a:solidFill>
              <a:schemeClr val="bg1">
                <a:lumMod val="65000"/>
              </a:schemeClr>
            </a:solidFill>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29" name="Straight Arrow Connector 128"/>
            <p:cNvCxnSpPr>
              <a:stCxn id="19529" idx="1"/>
            </p:cNvCxnSpPr>
            <p:nvPr/>
          </p:nvCxnSpPr>
          <p:spPr bwMode="auto">
            <a:xfrm flipH="1" flipV="1">
              <a:off x="6770083" y="4699619"/>
              <a:ext cx="538740" cy="261447"/>
            </a:xfrm>
            <a:prstGeom prst="straightConnector1">
              <a:avLst/>
            </a:prstGeom>
            <a:solidFill>
              <a:schemeClr val="bg1">
                <a:lumMod val="65000"/>
              </a:schemeClr>
            </a:solidFill>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30" name="Straight Arrow Connector 129"/>
            <p:cNvCxnSpPr>
              <a:stCxn id="19466" idx="1"/>
              <a:endCxn id="72" idx="7"/>
            </p:cNvCxnSpPr>
            <p:nvPr/>
          </p:nvCxnSpPr>
          <p:spPr bwMode="auto">
            <a:xfrm rot="10800000" flipV="1">
              <a:off x="6455287" y="3200078"/>
              <a:ext cx="863852" cy="54906"/>
            </a:xfrm>
            <a:prstGeom prst="straightConnector1">
              <a:avLst/>
            </a:prstGeom>
            <a:solidFill>
              <a:schemeClr val="bg1">
                <a:lumMod val="65000"/>
              </a:schemeClr>
            </a:solidFill>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31" name="Straight Arrow Connector 130"/>
            <p:cNvCxnSpPr/>
            <p:nvPr/>
          </p:nvCxnSpPr>
          <p:spPr bwMode="auto">
            <a:xfrm rot="5400000">
              <a:off x="5779945" y="3793671"/>
              <a:ext cx="281850" cy="0"/>
            </a:xfrm>
            <a:prstGeom prst="straightConnector1">
              <a:avLst/>
            </a:prstGeom>
            <a:solidFill>
              <a:schemeClr val="bg1">
                <a:lumMod val="65000"/>
              </a:schemeClr>
            </a:solidFill>
            <a:ln>
              <a:solidFill>
                <a:srgbClr val="00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32" name="Straight Arrow Connector 131"/>
            <p:cNvCxnSpPr/>
            <p:nvPr/>
          </p:nvCxnSpPr>
          <p:spPr bwMode="auto">
            <a:xfrm flipH="1">
              <a:off x="5920870" y="2822417"/>
              <a:ext cx="115" cy="343497"/>
            </a:xfrm>
            <a:prstGeom prst="straightConnector1">
              <a:avLst/>
            </a:prstGeom>
            <a:solidFill>
              <a:schemeClr val="bg1">
                <a:lumMod val="65000"/>
              </a:schemeClr>
            </a:solidFill>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a:endCxn id="72" idx="5"/>
            </p:cNvCxnSpPr>
            <p:nvPr/>
          </p:nvCxnSpPr>
          <p:spPr bwMode="auto">
            <a:xfrm rot="10800000">
              <a:off x="6455287" y="3608821"/>
              <a:ext cx="854091" cy="172038"/>
            </a:xfrm>
            <a:prstGeom prst="straightConnector1">
              <a:avLst/>
            </a:prstGeom>
            <a:solidFill>
              <a:schemeClr val="bg1">
                <a:lumMod val="65000"/>
              </a:schemeClr>
            </a:solidFill>
            <a:ln w="25400" cap="flat" cmpd="sng" algn="ctr">
              <a:solidFill>
                <a:schemeClr val="tx1"/>
              </a:solidFill>
              <a:prstDash val="sysDash"/>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Straight Arrow Connector 143"/>
            <p:cNvCxnSpPr/>
            <p:nvPr/>
          </p:nvCxnSpPr>
          <p:spPr bwMode="auto">
            <a:xfrm rot="16200000" flipH="1">
              <a:off x="4555545" y="2749850"/>
              <a:ext cx="754040" cy="463649"/>
            </a:xfrm>
            <a:prstGeom prst="straightConnector1">
              <a:avLst/>
            </a:prstGeom>
            <a:solidFill>
              <a:schemeClr val="bg1">
                <a:lumMod val="65000"/>
              </a:schemeClr>
            </a:solidFill>
            <a:ln>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46" name="Straight Arrow Connector 145"/>
            <p:cNvCxnSpPr/>
            <p:nvPr/>
          </p:nvCxnSpPr>
          <p:spPr bwMode="auto">
            <a:xfrm rot="5400000">
              <a:off x="4500030" y="3637494"/>
              <a:ext cx="819927" cy="508794"/>
            </a:xfrm>
            <a:prstGeom prst="straightConnector1">
              <a:avLst/>
            </a:prstGeom>
            <a:solidFill>
              <a:schemeClr val="bg1">
                <a:lumMod val="65000"/>
              </a:schemeClr>
            </a:solidFill>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64" name="Straight Arrow Connector 163"/>
            <p:cNvCxnSpPr>
              <a:stCxn id="61" idx="0"/>
            </p:cNvCxnSpPr>
            <p:nvPr/>
          </p:nvCxnSpPr>
          <p:spPr bwMode="auto">
            <a:xfrm flipH="1" flipV="1">
              <a:off x="8616137" y="3481929"/>
              <a:ext cx="47406" cy="368478"/>
            </a:xfrm>
            <a:prstGeom prst="straightConnector1">
              <a:avLst/>
            </a:prstGeom>
            <a:solidFill>
              <a:schemeClr val="bg1">
                <a:lumMod val="65000"/>
              </a:schemeClr>
            </a:solidFill>
            <a:ln w="25400" cap="flat" cmpd="sng" algn="ctr">
              <a:solidFill>
                <a:schemeClr val="tx1"/>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65" name="Straight Arrow Connector 164"/>
            <p:cNvCxnSpPr/>
            <p:nvPr/>
          </p:nvCxnSpPr>
          <p:spPr bwMode="auto">
            <a:xfrm rot="10800000">
              <a:off x="8161028" y="4093212"/>
              <a:ext cx="211083" cy="0"/>
            </a:xfrm>
            <a:prstGeom prst="straightConnector1">
              <a:avLst/>
            </a:prstGeom>
            <a:solidFill>
              <a:schemeClr val="bg1">
                <a:lumMod val="65000"/>
              </a:schemeClr>
            </a:solidFill>
            <a:ln w="25400" cap="flat" cmpd="sng" algn="ctr">
              <a:solidFill>
                <a:schemeClr val="tx1"/>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7" name="Group 172"/>
            <p:cNvGrpSpPr>
              <a:grpSpLocks/>
            </p:cNvGrpSpPr>
            <p:nvPr/>
          </p:nvGrpSpPr>
          <p:grpSpPr bwMode="auto">
            <a:xfrm>
              <a:off x="4655452" y="4549569"/>
              <a:ext cx="632572" cy="210828"/>
              <a:chOff x="3154682" y="4933097"/>
              <a:chExt cx="822960" cy="274321"/>
            </a:xfrm>
            <a:solidFill>
              <a:schemeClr val="bg1">
                <a:lumMod val="65000"/>
              </a:schemeClr>
            </a:solidFill>
          </p:grpSpPr>
          <p:cxnSp>
            <p:nvCxnSpPr>
              <p:cNvPr id="128" name="Straight Arrow Connector 127"/>
              <p:cNvCxnSpPr/>
              <p:nvPr/>
            </p:nvCxnSpPr>
            <p:spPr>
              <a:xfrm rot="16200000" flipV="1">
                <a:off x="3836620" y="5070387"/>
                <a:ext cx="274653" cy="0"/>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0" name="Straight Arrow Connector 169"/>
              <p:cNvCxnSpPr/>
              <p:nvPr/>
            </p:nvCxnSpPr>
            <p:spPr>
              <a:xfrm>
                <a:off x="3154870" y="5207713"/>
                <a:ext cx="822251"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grpSp>
        <p:grpSp>
          <p:nvGrpSpPr>
            <p:cNvPr id="18" name="Group 173"/>
            <p:cNvGrpSpPr>
              <a:grpSpLocks/>
            </p:cNvGrpSpPr>
            <p:nvPr/>
          </p:nvGrpSpPr>
          <p:grpSpPr bwMode="auto">
            <a:xfrm>
              <a:off x="4655452" y="4556988"/>
              <a:ext cx="1060532" cy="505984"/>
              <a:chOff x="3154683" y="4942750"/>
              <a:chExt cx="1379725" cy="658368"/>
            </a:xfrm>
            <a:solidFill>
              <a:schemeClr val="bg1">
                <a:lumMod val="65000"/>
              </a:schemeClr>
            </a:solidFill>
          </p:grpSpPr>
          <p:cxnSp>
            <p:nvCxnSpPr>
              <p:cNvPr id="168" name="Straight Arrow Connector 167"/>
              <p:cNvCxnSpPr/>
              <p:nvPr/>
            </p:nvCxnSpPr>
            <p:spPr>
              <a:xfrm rot="16200000" flipV="1">
                <a:off x="4204858" y="5272010"/>
                <a:ext cx="658849" cy="0"/>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1" name="Straight Arrow Connector 170"/>
              <p:cNvCxnSpPr/>
              <p:nvPr/>
            </p:nvCxnSpPr>
            <p:spPr>
              <a:xfrm>
                <a:off x="3154870" y="5588733"/>
                <a:ext cx="1371477"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grpSp>
        <p:grpSp>
          <p:nvGrpSpPr>
            <p:cNvPr id="19" name="Group 174"/>
            <p:cNvGrpSpPr>
              <a:grpSpLocks/>
            </p:cNvGrpSpPr>
            <p:nvPr/>
          </p:nvGrpSpPr>
          <p:grpSpPr bwMode="auto">
            <a:xfrm>
              <a:off x="4655452" y="4563968"/>
              <a:ext cx="1480290" cy="808170"/>
              <a:chOff x="3154683" y="4951832"/>
              <a:chExt cx="1925819" cy="1051560"/>
            </a:xfrm>
            <a:solidFill>
              <a:schemeClr val="bg1">
                <a:lumMod val="65000"/>
              </a:schemeClr>
            </a:solidFill>
          </p:grpSpPr>
          <p:cxnSp>
            <p:nvCxnSpPr>
              <p:cNvPr id="169" name="Straight Arrow Connector 168"/>
              <p:cNvCxnSpPr/>
              <p:nvPr/>
            </p:nvCxnSpPr>
            <p:spPr>
              <a:xfrm rot="16200000" flipV="1">
                <a:off x="4554843" y="5477602"/>
                <a:ext cx="1050982" cy="0"/>
              </a:xfrm>
              <a:prstGeom prst="straightConnector1">
                <a:avLst/>
              </a:prstGeom>
              <a:grp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2" name="Straight Arrow Connector 171"/>
              <p:cNvCxnSpPr/>
              <p:nvPr/>
            </p:nvCxnSpPr>
            <p:spPr>
              <a:xfrm>
                <a:off x="3154870" y="5990392"/>
                <a:ext cx="1919115" cy="0"/>
              </a:xfrm>
              <a:prstGeom prst="straightConnector1">
                <a:avLst/>
              </a:prstGeom>
              <a:grpFill/>
              <a:ln>
                <a:solidFill>
                  <a:schemeClr val="tx1"/>
                </a:solidFill>
                <a:tailEnd type="none"/>
              </a:ln>
            </p:spPr>
            <p:style>
              <a:lnRef idx="2">
                <a:schemeClr val="accent1"/>
              </a:lnRef>
              <a:fillRef idx="0">
                <a:schemeClr val="accent1"/>
              </a:fillRef>
              <a:effectRef idx="1">
                <a:schemeClr val="accent1"/>
              </a:effectRef>
              <a:fontRef idx="minor">
                <a:schemeClr val="tx1"/>
              </a:fontRef>
            </p:style>
          </p:cxnSp>
        </p:grpSp>
        <p:cxnSp>
          <p:nvCxnSpPr>
            <p:cNvPr id="176" name="Straight Arrow Connector 175"/>
            <p:cNvCxnSpPr/>
            <p:nvPr/>
          </p:nvCxnSpPr>
          <p:spPr bwMode="auto">
            <a:xfrm>
              <a:off x="1557580" y="1418689"/>
              <a:ext cx="5563898" cy="8541"/>
            </a:xfrm>
            <a:prstGeom prst="straightConnector1">
              <a:avLst/>
            </a:prstGeom>
            <a:solidFill>
              <a:schemeClr val="bg1">
                <a:lumMod val="65000"/>
              </a:schemeClr>
            </a:solidFill>
            <a:ln>
              <a:solidFill>
                <a:schemeClr val="tx1"/>
              </a:solidFill>
              <a:headEnd type="none"/>
              <a:tailEnd type="none"/>
            </a:ln>
          </p:spPr>
          <p:style>
            <a:lnRef idx="2">
              <a:schemeClr val="accent1"/>
            </a:lnRef>
            <a:fillRef idx="0">
              <a:schemeClr val="accent1"/>
            </a:fillRef>
            <a:effectRef idx="1">
              <a:schemeClr val="accent1"/>
            </a:effectRef>
            <a:fontRef idx="minor">
              <a:schemeClr val="tx1"/>
            </a:fontRef>
          </p:style>
        </p:cxnSp>
        <p:cxnSp>
          <p:nvCxnSpPr>
            <p:cNvPr id="181" name="Straight Arrow Connector 180"/>
            <p:cNvCxnSpPr>
              <a:endCxn id="19463" idx="1"/>
            </p:cNvCxnSpPr>
            <p:nvPr/>
          </p:nvCxnSpPr>
          <p:spPr bwMode="auto">
            <a:xfrm>
              <a:off x="7121478" y="1427229"/>
              <a:ext cx="632158" cy="887575"/>
            </a:xfrm>
            <a:prstGeom prst="straightConnector1">
              <a:avLst/>
            </a:prstGeom>
            <a:solidFill>
              <a:schemeClr val="bg1">
                <a:lumMod val="65000"/>
              </a:schemeClr>
            </a:solidFill>
            <a:ln>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183" name="Straight Arrow Connector 182"/>
            <p:cNvCxnSpPr/>
            <p:nvPr/>
          </p:nvCxnSpPr>
          <p:spPr bwMode="auto">
            <a:xfrm rot="5400000">
              <a:off x="3663630" y="1541922"/>
              <a:ext cx="246466" cy="0"/>
            </a:xfrm>
            <a:prstGeom prst="straightConnector1">
              <a:avLst/>
            </a:prstGeom>
            <a:solidFill>
              <a:schemeClr val="bg1">
                <a:lumMod val="65000"/>
              </a:schemeClr>
            </a:solidFill>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184" name="Straight Arrow Connector 183"/>
            <p:cNvCxnSpPr/>
            <p:nvPr/>
          </p:nvCxnSpPr>
          <p:spPr bwMode="auto">
            <a:xfrm rot="5400000">
              <a:off x="6008719" y="1561444"/>
              <a:ext cx="246466" cy="0"/>
            </a:xfrm>
            <a:prstGeom prst="straightConnector1">
              <a:avLst/>
            </a:prstGeom>
            <a:solidFill>
              <a:schemeClr val="bg1">
                <a:lumMod val="65000"/>
              </a:schemeClr>
            </a:solidFill>
            <a:ln>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186" name="Straight Arrow Connector 185"/>
            <p:cNvCxnSpPr/>
            <p:nvPr/>
          </p:nvCxnSpPr>
          <p:spPr bwMode="auto">
            <a:xfrm rot="5400000">
              <a:off x="8434337" y="2793775"/>
              <a:ext cx="246466" cy="0"/>
            </a:xfrm>
            <a:prstGeom prst="straightConnector1">
              <a:avLst/>
            </a:prstGeom>
            <a:solidFill>
              <a:schemeClr val="bg1">
                <a:lumMod val="65000"/>
              </a:schemeClr>
            </a:solidFill>
            <a:ln>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187" name="Straight Arrow Connector 186"/>
            <p:cNvCxnSpPr/>
            <p:nvPr/>
          </p:nvCxnSpPr>
          <p:spPr bwMode="auto">
            <a:xfrm rot="10800000" flipH="1">
              <a:off x="8290362" y="2328905"/>
              <a:ext cx="175699" cy="0"/>
            </a:xfrm>
            <a:prstGeom prst="straightConnector1">
              <a:avLst/>
            </a:prstGeom>
            <a:solidFill>
              <a:schemeClr val="bg1">
                <a:lumMod val="65000"/>
              </a:schemeClr>
            </a:solidFill>
            <a:ln>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9500" name="TextBox 187"/>
            <p:cNvSpPr txBox="1">
              <a:spLocks noChangeArrowheads="1"/>
            </p:cNvSpPr>
            <p:nvPr/>
          </p:nvSpPr>
          <p:spPr bwMode="auto">
            <a:xfrm rot="16200000">
              <a:off x="2126703" y="4909084"/>
              <a:ext cx="976051" cy="307777"/>
            </a:xfrm>
            <a:prstGeom prst="rect">
              <a:avLst/>
            </a:prstGeom>
            <a:noFill/>
            <a:ln w="9525">
              <a:noFill/>
              <a:miter lim="800000"/>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oxidation</a:t>
              </a:r>
            </a:p>
          </p:txBody>
        </p:sp>
        <p:sp>
          <p:nvSpPr>
            <p:cNvPr id="19501" name="TextBox 188"/>
            <p:cNvSpPr txBox="1">
              <a:spLocks noChangeArrowheads="1"/>
            </p:cNvSpPr>
            <p:nvPr/>
          </p:nvSpPr>
          <p:spPr bwMode="auto">
            <a:xfrm rot="16200000">
              <a:off x="8042253" y="2147719"/>
              <a:ext cx="976051" cy="307777"/>
            </a:xfrm>
            <a:prstGeom prst="rect">
              <a:avLst/>
            </a:prstGeom>
            <a:noFill/>
            <a:ln w="9525">
              <a:noFill/>
              <a:miter lim="800000"/>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oxidation</a:t>
              </a:r>
            </a:p>
          </p:txBody>
        </p:sp>
        <p:sp>
          <p:nvSpPr>
            <p:cNvPr id="19502" name="TextBox 189"/>
            <p:cNvSpPr txBox="1">
              <a:spLocks noChangeArrowheads="1"/>
            </p:cNvSpPr>
            <p:nvPr/>
          </p:nvSpPr>
          <p:spPr bwMode="auto">
            <a:xfrm rot="16200000">
              <a:off x="8218760" y="2117983"/>
              <a:ext cx="976051" cy="523220"/>
            </a:xfrm>
            <a:prstGeom prst="rect">
              <a:avLst/>
            </a:prstGeom>
            <a:noFill/>
            <a:ln w="9525">
              <a:noFill/>
              <a:miter lim="800000"/>
              <a:headEnd/>
              <a:tailEnd/>
            </a:ln>
          </p:spPr>
          <p:txBody>
            <a:bodyPr anchor="ct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nitrification</a:t>
              </a:r>
            </a:p>
          </p:txBody>
        </p:sp>
        <p:cxnSp>
          <p:nvCxnSpPr>
            <p:cNvPr id="191" name="Straight Arrow Connector 190"/>
            <p:cNvCxnSpPr/>
            <p:nvPr/>
          </p:nvCxnSpPr>
          <p:spPr bwMode="auto">
            <a:xfrm rot="10800000" flipH="1">
              <a:off x="8290362" y="2182489"/>
              <a:ext cx="175699" cy="0"/>
            </a:xfrm>
            <a:prstGeom prst="straightConnector1">
              <a:avLst/>
            </a:prstGeom>
            <a:solidFill>
              <a:schemeClr val="bg1">
                <a:lumMod val="65000"/>
              </a:schemeClr>
            </a:solidFill>
            <a:ln>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9504" name="TextBox 191"/>
            <p:cNvSpPr txBox="1">
              <a:spLocks noChangeArrowheads="1"/>
            </p:cNvSpPr>
            <p:nvPr/>
          </p:nvSpPr>
          <p:spPr bwMode="auto">
            <a:xfrm>
              <a:off x="3644338" y="1162461"/>
              <a:ext cx="2637426" cy="307777"/>
            </a:xfrm>
            <a:prstGeom prst="rect">
              <a:avLst/>
            </a:prstGeom>
            <a:noFill/>
            <a:ln w="9525">
              <a:noFill/>
              <a:miter lim="800000"/>
              <a:headEnd/>
              <a:tailEnd/>
            </a:ln>
          </p:spPr>
          <p:txBody>
            <a:bodyP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photosynthesis and respiration</a:t>
              </a:r>
            </a:p>
          </p:txBody>
        </p:sp>
        <p:cxnSp>
          <p:nvCxnSpPr>
            <p:cNvPr id="193" name="Straight Arrow Connector 192"/>
            <p:cNvCxnSpPr/>
            <p:nvPr/>
          </p:nvCxnSpPr>
          <p:spPr bwMode="auto">
            <a:xfrm flipH="1">
              <a:off x="4132160" y="2520346"/>
              <a:ext cx="1163282" cy="554058"/>
            </a:xfrm>
            <a:prstGeom prst="straightConnector1">
              <a:avLst/>
            </a:prstGeom>
            <a:solidFill>
              <a:schemeClr val="bg1">
                <a:lumMod val="65000"/>
              </a:schemeClr>
            </a:solidFill>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9506" name="TextBox 196"/>
            <p:cNvSpPr txBox="1">
              <a:spLocks noChangeArrowheads="1"/>
            </p:cNvSpPr>
            <p:nvPr/>
          </p:nvSpPr>
          <p:spPr bwMode="auto">
            <a:xfrm>
              <a:off x="3763211" y="2682268"/>
              <a:ext cx="693096" cy="307777"/>
            </a:xfrm>
            <a:prstGeom prst="rect">
              <a:avLst/>
            </a:prstGeom>
            <a:noFill/>
            <a:ln w="9525">
              <a:noFill/>
              <a:miter lim="800000"/>
              <a:headEnd/>
              <a:tailEnd/>
            </a:ln>
          </p:spPr>
          <p:txBody>
            <a:bodyP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death</a:t>
              </a:r>
            </a:p>
          </p:txBody>
        </p:sp>
        <p:sp>
          <p:nvSpPr>
            <p:cNvPr id="19507" name="TextBox 197"/>
            <p:cNvSpPr txBox="1">
              <a:spLocks noChangeArrowheads="1"/>
            </p:cNvSpPr>
            <p:nvPr/>
          </p:nvSpPr>
          <p:spPr bwMode="auto">
            <a:xfrm>
              <a:off x="2824337" y="3928481"/>
              <a:ext cx="1016970" cy="307777"/>
            </a:xfrm>
            <a:prstGeom prst="rect">
              <a:avLst/>
            </a:prstGeom>
            <a:noFill/>
            <a:ln w="9525">
              <a:noFill/>
              <a:miter lim="800000"/>
              <a:headEnd/>
              <a:tailEnd/>
            </a:ln>
          </p:spPr>
          <p:txBody>
            <a:bodyP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dissolution</a:t>
              </a:r>
            </a:p>
          </p:txBody>
        </p:sp>
        <p:sp>
          <p:nvSpPr>
            <p:cNvPr id="19508" name="TextBox 198"/>
            <p:cNvSpPr txBox="1">
              <a:spLocks noChangeArrowheads="1"/>
            </p:cNvSpPr>
            <p:nvPr/>
          </p:nvSpPr>
          <p:spPr bwMode="auto">
            <a:xfrm>
              <a:off x="4788212" y="5047035"/>
              <a:ext cx="1245620" cy="307777"/>
            </a:xfrm>
            <a:prstGeom prst="rect">
              <a:avLst/>
            </a:prstGeom>
            <a:noFill/>
            <a:ln w="9525">
              <a:noFill/>
              <a:miter lim="800000"/>
              <a:headEnd/>
              <a:tailEnd/>
            </a:ln>
          </p:spPr>
          <p:txBody>
            <a:bodyPr>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mineralization</a:t>
              </a:r>
            </a:p>
          </p:txBody>
        </p:sp>
        <p:sp>
          <p:nvSpPr>
            <p:cNvPr id="19509" name="TextBox 199"/>
            <p:cNvSpPr txBox="1">
              <a:spLocks noChangeArrowheads="1"/>
            </p:cNvSpPr>
            <p:nvPr/>
          </p:nvSpPr>
          <p:spPr bwMode="auto">
            <a:xfrm>
              <a:off x="6377595" y="4779598"/>
              <a:ext cx="829446" cy="307777"/>
            </a:xfrm>
            <a:prstGeom prst="rect">
              <a:avLst/>
            </a:prstGeom>
            <a:noFill/>
            <a:ln w="9525">
              <a:noFill/>
              <a:miter lim="800000"/>
              <a:headEnd/>
              <a:tailEnd/>
            </a:ln>
          </p:spPr>
          <p:txBody>
            <a:bodyPr wrap="square">
              <a:prstTxWarp prst="textNoShape">
                <a:avLst/>
              </a:prstTxWarp>
              <a:spAutoFit/>
            </a:bodyPr>
            <a:lstStyle/>
            <a:p>
              <a:pPr algn="ctr">
                <a:defRPr/>
              </a:pPr>
              <a:r>
                <a:rPr lang="en-US" sz="1400" dirty="0">
                  <a:latin typeface="Calibri" pitchFamily="-112" charset="0"/>
                  <a:ea typeface="ＭＳ Ｐゴシック" pitchFamily="-112" charset="-128"/>
                  <a:cs typeface="ＭＳ Ｐゴシック" pitchFamily="-112" charset="-128"/>
                </a:rPr>
                <a:t>sorption</a:t>
              </a:r>
            </a:p>
          </p:txBody>
        </p:sp>
        <p:sp>
          <p:nvSpPr>
            <p:cNvPr id="201" name="TextBox 200"/>
            <p:cNvSpPr txBox="1"/>
            <p:nvPr/>
          </p:nvSpPr>
          <p:spPr bwMode="auto">
            <a:xfrm>
              <a:off x="7357303" y="1615822"/>
              <a:ext cx="995355" cy="307777"/>
            </a:xfrm>
            <a:prstGeom prst="rect">
              <a:avLst/>
            </a:prstGeom>
            <a:noFill/>
            <a:ln>
              <a:noFill/>
            </a:ln>
          </p:spPr>
          <p:txBody>
            <a:bodyPr>
              <a:spAutoFit/>
            </a:bodyPr>
            <a:lstStyle/>
            <a:p>
              <a:pPr algn="ctr">
                <a:defRPr/>
              </a:pPr>
              <a:r>
                <a:rPr lang="en-US" sz="1400" dirty="0">
                  <a:latin typeface="Calibri" pitchFamily="-112" charset="0"/>
                  <a:cs typeface="ＭＳ Ｐゴシック" pitchFamily="-112" charset="-128"/>
                </a:rPr>
                <a:t>reaeration</a:t>
              </a:r>
              <a:endParaRPr lang="en-US" sz="1400" dirty="0">
                <a:noFill/>
                <a:latin typeface="Calibri"/>
                <a:cs typeface="Calibri"/>
              </a:endParaRPr>
            </a:p>
          </p:txBody>
        </p:sp>
        <p:grpSp>
          <p:nvGrpSpPr>
            <p:cNvPr id="122" name="Group 83"/>
            <p:cNvGrpSpPr>
              <a:grpSpLocks/>
            </p:cNvGrpSpPr>
            <p:nvPr/>
          </p:nvGrpSpPr>
          <p:grpSpPr bwMode="auto">
            <a:xfrm>
              <a:off x="6242678" y="4711367"/>
              <a:ext cx="224633" cy="915548"/>
              <a:chOff x="5261064" y="5398978"/>
              <a:chExt cx="274612" cy="986451"/>
            </a:xfrm>
          </p:grpSpPr>
          <p:cxnSp>
            <p:nvCxnSpPr>
              <p:cNvPr id="123" name="Straight Arrow Connector 122"/>
              <p:cNvCxnSpPr>
                <a:cxnSpLocks noChangeAspect="1"/>
              </p:cNvCxnSpPr>
              <p:nvPr/>
            </p:nvCxnSpPr>
            <p:spPr bwMode="auto">
              <a:xfrm>
                <a:off x="5397577" y="5398978"/>
                <a:ext cx="0" cy="845157"/>
              </a:xfrm>
              <a:prstGeom prst="straightConnector1">
                <a:avLst/>
              </a:prstGeom>
              <a:noFill/>
              <a:ln w="25400">
                <a:solidFill>
                  <a:schemeClr val="tx1"/>
                </a:solidFill>
                <a:round/>
                <a:headEnd type="arrow"/>
                <a:tailEnd type="arrow" w="med" len="med"/>
              </a:ln>
              <a:effectLst>
                <a:outerShdw dist="20000" dir="5400000" rotWithShape="0">
                  <a:srgbClr val="808080">
                    <a:alpha val="37999"/>
                  </a:srgbClr>
                </a:outerShdw>
              </a:effectLst>
            </p:spPr>
          </p:cxnSp>
          <p:cxnSp>
            <p:nvCxnSpPr>
              <p:cNvPr id="124" name="Straight Arrow Connector 123"/>
              <p:cNvCxnSpPr>
                <a:cxnSpLocks noChangeShapeType="1"/>
              </p:cNvCxnSpPr>
              <p:nvPr/>
            </p:nvCxnSpPr>
            <p:spPr bwMode="auto">
              <a:xfrm flipV="1">
                <a:off x="5261064" y="6258422"/>
                <a:ext cx="274612" cy="0"/>
              </a:xfrm>
              <a:prstGeom prst="straightConnector1">
                <a:avLst/>
              </a:prstGeom>
              <a:noFill/>
              <a:ln w="25400">
                <a:solidFill>
                  <a:schemeClr val="tx1"/>
                </a:solidFill>
                <a:round/>
                <a:headEnd/>
                <a:tailEnd/>
              </a:ln>
              <a:effectLst>
                <a:outerShdw dist="20000" dir="5400000" rotWithShape="0">
                  <a:srgbClr val="808080">
                    <a:alpha val="37999"/>
                  </a:srgbClr>
                </a:outerShdw>
              </a:effectLst>
            </p:spPr>
          </p:cxnSp>
          <p:cxnSp>
            <p:nvCxnSpPr>
              <p:cNvPr id="125" name="Straight Arrow Connector 124"/>
              <p:cNvCxnSpPr>
                <a:cxnSpLocks noChangeShapeType="1"/>
              </p:cNvCxnSpPr>
              <p:nvPr/>
            </p:nvCxnSpPr>
            <p:spPr bwMode="auto">
              <a:xfrm flipV="1">
                <a:off x="5310271" y="6325101"/>
                <a:ext cx="182546" cy="0"/>
              </a:xfrm>
              <a:prstGeom prst="straightConnector1">
                <a:avLst/>
              </a:prstGeom>
              <a:noFill/>
              <a:ln w="25400">
                <a:solidFill>
                  <a:schemeClr val="tx1"/>
                </a:solidFill>
                <a:round/>
                <a:headEnd/>
                <a:tailEnd/>
              </a:ln>
              <a:effectLst>
                <a:outerShdw dist="20000" dir="5400000" rotWithShape="0">
                  <a:srgbClr val="808080">
                    <a:alpha val="37999"/>
                  </a:srgbClr>
                </a:outerShdw>
              </a:effectLst>
            </p:spPr>
          </p:cxnSp>
          <p:cxnSp>
            <p:nvCxnSpPr>
              <p:cNvPr id="126" name="Straight Arrow Connector 125"/>
              <p:cNvCxnSpPr>
                <a:cxnSpLocks noChangeShapeType="1"/>
              </p:cNvCxnSpPr>
              <p:nvPr/>
            </p:nvCxnSpPr>
            <p:spPr bwMode="auto">
              <a:xfrm flipV="1">
                <a:off x="5349956" y="6385429"/>
                <a:ext cx="92067" cy="0"/>
              </a:xfrm>
              <a:prstGeom prst="straightConnector1">
                <a:avLst/>
              </a:prstGeom>
              <a:noFill/>
              <a:ln w="25400">
                <a:solidFill>
                  <a:schemeClr val="tx1"/>
                </a:solidFill>
                <a:round/>
                <a:headEnd/>
                <a:tailEnd/>
              </a:ln>
              <a:effectLst>
                <a:outerShdw dist="20000" dir="5400000" rotWithShape="0">
                  <a:srgbClr val="808080">
                    <a:alpha val="37999"/>
                  </a:srgbClr>
                </a:outerShdw>
              </a:effectLst>
            </p:spPr>
          </p:cxnSp>
        </p:grpSp>
        <p:grpSp>
          <p:nvGrpSpPr>
            <p:cNvPr id="127" name="Group 115"/>
            <p:cNvGrpSpPr>
              <a:grpSpLocks/>
            </p:cNvGrpSpPr>
            <p:nvPr/>
          </p:nvGrpSpPr>
          <p:grpSpPr bwMode="auto">
            <a:xfrm>
              <a:off x="7546549" y="2403017"/>
              <a:ext cx="231615" cy="332255"/>
              <a:chOff x="598058" y="3434916"/>
              <a:chExt cx="301325" cy="432318"/>
            </a:xfrm>
          </p:grpSpPr>
          <p:grpSp>
            <p:nvGrpSpPr>
              <p:cNvPr id="133" name="Group 99"/>
              <p:cNvGrpSpPr>
                <a:grpSpLocks/>
              </p:cNvGrpSpPr>
              <p:nvPr/>
            </p:nvGrpSpPr>
            <p:grpSpPr bwMode="auto">
              <a:xfrm>
                <a:off x="598058" y="3450764"/>
                <a:ext cx="274320" cy="416470"/>
                <a:chOff x="5257067" y="5968959"/>
                <a:chExt cx="274320" cy="416470"/>
              </a:xfrm>
            </p:grpSpPr>
            <p:cxnSp>
              <p:nvCxnSpPr>
                <p:cNvPr id="136" name="Straight Arrow Connector 135"/>
                <p:cNvCxnSpPr>
                  <a:cxnSpLocks noChangeAspect="1"/>
                </p:cNvCxnSpPr>
                <p:nvPr/>
              </p:nvCxnSpPr>
              <p:spPr bwMode="auto">
                <a:xfrm rot="5400000">
                  <a:off x="5256625" y="6104982"/>
                  <a:ext cx="274653" cy="1588"/>
                </a:xfrm>
                <a:prstGeom prst="straightConnector1">
                  <a:avLst/>
                </a:prstGeom>
                <a:noFill/>
                <a:ln w="25400">
                  <a:solidFill>
                    <a:schemeClr val="tx1"/>
                  </a:solidFill>
                  <a:round/>
                  <a:headEnd/>
                  <a:tailEnd type="arrow" w="med" len="med"/>
                </a:ln>
                <a:effectLst>
                  <a:outerShdw dist="20000" dir="5400000" rotWithShape="0">
                    <a:srgbClr val="808080">
                      <a:alpha val="37999"/>
                    </a:srgbClr>
                  </a:outerShdw>
                </a:effectLst>
              </p:spPr>
            </p:cxnSp>
            <p:cxnSp>
              <p:nvCxnSpPr>
                <p:cNvPr id="137" name="Straight Arrow Connector 136"/>
                <p:cNvCxnSpPr>
                  <a:cxnSpLocks noChangeShapeType="1"/>
                </p:cNvCxnSpPr>
                <p:nvPr/>
              </p:nvCxnSpPr>
              <p:spPr bwMode="auto">
                <a:xfrm flipV="1">
                  <a:off x="5256645" y="6258978"/>
                  <a:ext cx="274613" cy="0"/>
                </a:xfrm>
                <a:prstGeom prst="straightConnector1">
                  <a:avLst/>
                </a:prstGeom>
                <a:noFill/>
                <a:ln w="25400">
                  <a:solidFill>
                    <a:schemeClr val="tx1"/>
                  </a:solidFill>
                  <a:round/>
                  <a:headEnd/>
                  <a:tailEnd/>
                </a:ln>
                <a:effectLst>
                  <a:outerShdw dist="20000" dir="5400000" rotWithShape="0">
                    <a:srgbClr val="808080">
                      <a:alpha val="37999"/>
                    </a:srgbClr>
                  </a:outerShdw>
                </a:effectLst>
              </p:spPr>
            </p:cxnSp>
            <p:cxnSp>
              <p:nvCxnSpPr>
                <p:cNvPr id="138" name="Straight Arrow Connector 137"/>
                <p:cNvCxnSpPr>
                  <a:cxnSpLocks noChangeShapeType="1"/>
                </p:cNvCxnSpPr>
                <p:nvPr/>
              </p:nvCxnSpPr>
              <p:spPr bwMode="auto">
                <a:xfrm flipV="1">
                  <a:off x="5305854" y="6325657"/>
                  <a:ext cx="182545" cy="0"/>
                </a:xfrm>
                <a:prstGeom prst="straightConnector1">
                  <a:avLst/>
                </a:prstGeom>
                <a:noFill/>
                <a:ln w="25400">
                  <a:solidFill>
                    <a:schemeClr val="tx1"/>
                  </a:solidFill>
                  <a:round/>
                  <a:headEnd/>
                  <a:tailEnd/>
                </a:ln>
                <a:effectLst>
                  <a:outerShdw dist="20000" dir="5400000" rotWithShape="0">
                    <a:srgbClr val="808080">
                      <a:alpha val="37999"/>
                    </a:srgbClr>
                  </a:outerShdw>
                </a:effectLst>
              </p:spPr>
            </p:cxnSp>
            <p:cxnSp>
              <p:nvCxnSpPr>
                <p:cNvPr id="139" name="Straight Arrow Connector 138"/>
                <p:cNvCxnSpPr>
                  <a:cxnSpLocks noChangeShapeType="1"/>
                </p:cNvCxnSpPr>
                <p:nvPr/>
              </p:nvCxnSpPr>
              <p:spPr bwMode="auto">
                <a:xfrm flipV="1">
                  <a:off x="5345537" y="6385985"/>
                  <a:ext cx="92067" cy="0"/>
                </a:xfrm>
                <a:prstGeom prst="straightConnector1">
                  <a:avLst/>
                </a:prstGeom>
                <a:noFill/>
                <a:ln w="25400">
                  <a:solidFill>
                    <a:schemeClr val="tx1"/>
                  </a:solidFill>
                  <a:round/>
                  <a:headEnd/>
                  <a:tailEnd/>
                </a:ln>
                <a:effectLst>
                  <a:outerShdw dist="20000" dir="5400000" rotWithShape="0">
                    <a:srgbClr val="808080">
                      <a:alpha val="37999"/>
                    </a:srgbClr>
                  </a:outerShdw>
                </a:effectLst>
              </p:spPr>
            </p:cxnSp>
          </p:grpSp>
          <p:cxnSp>
            <p:nvCxnSpPr>
              <p:cNvPr id="134" name="Straight Arrow Connector 133"/>
              <p:cNvCxnSpPr>
                <a:cxnSpLocks noChangeShapeType="1"/>
              </p:cNvCxnSpPr>
              <p:nvPr/>
            </p:nvCxnSpPr>
            <p:spPr bwMode="auto">
              <a:xfrm rot="10800000">
                <a:off x="716688" y="3434378"/>
                <a:ext cx="182546" cy="0"/>
              </a:xfrm>
              <a:prstGeom prst="straightConnector1">
                <a:avLst/>
              </a:prstGeom>
              <a:noFill/>
              <a:ln w="25400">
                <a:solidFill>
                  <a:schemeClr val="tx1"/>
                </a:solidFill>
                <a:round/>
                <a:headEnd/>
                <a:tailEnd/>
              </a:ln>
              <a:effectLst>
                <a:outerShdw dist="20000" dir="5400000" rotWithShape="0">
                  <a:srgbClr val="808080">
                    <a:alpha val="37999"/>
                  </a:srgbClr>
                </a:outerShdw>
              </a:effectLst>
            </p:spPr>
          </p:cxnSp>
        </p:grpSp>
        <p:grpSp>
          <p:nvGrpSpPr>
            <p:cNvPr id="140" name="Group 13"/>
            <p:cNvGrpSpPr>
              <a:grpSpLocks/>
            </p:cNvGrpSpPr>
            <p:nvPr/>
          </p:nvGrpSpPr>
          <p:grpSpPr bwMode="auto">
            <a:xfrm>
              <a:off x="818064" y="1665435"/>
              <a:ext cx="1778228" cy="997726"/>
              <a:chOff x="1192390" y="1166603"/>
              <a:chExt cx="2313430" cy="1298203"/>
            </a:xfrm>
            <a:solidFill>
              <a:schemeClr val="bg1">
                <a:lumMod val="65000"/>
              </a:schemeClr>
            </a:solidFill>
          </p:grpSpPr>
          <p:sp>
            <p:nvSpPr>
              <p:cNvPr id="141" name="TextBox 3"/>
              <p:cNvSpPr txBox="1">
                <a:spLocks/>
              </p:cNvSpPr>
              <p:nvPr/>
            </p:nvSpPr>
            <p:spPr bwMode="auto">
              <a:xfrm>
                <a:off x="1192390" y="1166603"/>
                <a:ext cx="2313430" cy="1298203"/>
              </a:xfrm>
              <a:prstGeom prst="rect">
                <a:avLst/>
              </a:prstGeom>
              <a:solidFill>
                <a:schemeClr val="accent6">
                  <a:lumMod val="75000"/>
                </a:schemeClr>
              </a:solidFill>
              <a:ln w="25400">
                <a:solidFill>
                  <a:schemeClr val="accent5">
                    <a:lumMod val="75000"/>
                  </a:schemeClr>
                </a:solidFill>
                <a:round/>
                <a:headEnd/>
                <a:tailEnd/>
              </a:ln>
            </p:spPr>
            <p:txBody>
              <a:bodyPr>
                <a:prstTxWarp prst="textNoShape">
                  <a:avLst/>
                </a:prstTxWarp>
              </a:bodyPr>
              <a:lstStyle/>
              <a:p>
                <a:pPr algn="ctr">
                  <a:defRPr/>
                </a:pPr>
                <a:r>
                  <a:rPr lang="en-US" sz="1400" dirty="0" err="1">
                    <a:latin typeface="Calibri" pitchFamily="-112" charset="0"/>
                    <a:cs typeface="ＭＳ Ｐゴシック" pitchFamily="-112" charset="-128"/>
                  </a:rPr>
                  <a:t>MacroAlgal</a:t>
                </a:r>
                <a:r>
                  <a:rPr lang="en-US" sz="1400" dirty="0">
                    <a:latin typeface="Calibri" pitchFamily="-112" charset="0"/>
                    <a:cs typeface="ＭＳ Ｐゴシック" pitchFamily="-112" charset="-128"/>
                  </a:rPr>
                  <a:t> Biomass</a:t>
                </a:r>
                <a:endParaRPr lang="en-US" sz="1400" dirty="0">
                  <a:latin typeface="Calibri" pitchFamily="-112" charset="0"/>
                  <a:ea typeface="ＭＳ Ｐゴシック" pitchFamily="-112" charset="-128"/>
                  <a:cs typeface="ＭＳ Ｐゴシック" pitchFamily="-112" charset="-128"/>
                </a:endParaRPr>
              </a:p>
            </p:txBody>
          </p:sp>
          <p:sp>
            <p:nvSpPr>
              <p:cNvPr id="142" name="TextBox 4"/>
              <p:cNvSpPr txBox="1">
                <a:spLocks noChangeAspect="1"/>
              </p:cNvSpPr>
              <p:nvPr/>
            </p:nvSpPr>
            <p:spPr bwMode="auto">
              <a:xfrm>
                <a:off x="1204755" y="1522864"/>
                <a:ext cx="1548893" cy="914400"/>
              </a:xfrm>
              <a:prstGeom prst="rect">
                <a:avLst/>
              </a:prstGeom>
              <a:solidFill>
                <a:schemeClr val="accent6">
                  <a:lumMod val="75000"/>
                </a:schemeClr>
              </a:solidFill>
              <a:ln w="19050">
                <a:solidFill>
                  <a:schemeClr val="accent5">
                    <a:lumMod val="75000"/>
                  </a:schemeClr>
                </a:solidFill>
                <a:round/>
                <a:headEnd/>
                <a:tailEnd/>
              </a:ln>
            </p:spPr>
            <p:txBody>
              <a:bodyPr wrap="none" anchor="ct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D : C : N : P : Chl</a:t>
                </a:r>
              </a:p>
            </p:txBody>
          </p:sp>
          <p:sp>
            <p:nvSpPr>
              <p:cNvPr id="143" name="TextBox 6"/>
              <p:cNvSpPr txBox="1">
                <a:spLocks/>
              </p:cNvSpPr>
              <p:nvPr/>
            </p:nvSpPr>
            <p:spPr bwMode="auto">
              <a:xfrm>
                <a:off x="2753644" y="1529821"/>
                <a:ext cx="729940" cy="451650"/>
              </a:xfrm>
              <a:prstGeom prst="rect">
                <a:avLst/>
              </a:prstGeom>
              <a:solidFill>
                <a:schemeClr val="accent6">
                  <a:lumMod val="75000"/>
                </a:schemeClr>
              </a:solidFill>
              <a:ln w="19050">
                <a:solidFill>
                  <a:schemeClr val="accent5">
                    <a:lumMod val="75000"/>
                  </a:schemeClr>
                </a:solidFill>
                <a:round/>
                <a:headEnd/>
                <a:tailEnd/>
              </a:ln>
            </p:spPr>
            <p:txBody>
              <a:bodyPr anchor="ct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qP</a:t>
                </a:r>
              </a:p>
            </p:txBody>
          </p:sp>
          <p:sp>
            <p:nvSpPr>
              <p:cNvPr id="145" name="TextBox 7"/>
              <p:cNvSpPr txBox="1">
                <a:spLocks/>
              </p:cNvSpPr>
              <p:nvPr/>
            </p:nvSpPr>
            <p:spPr bwMode="auto">
              <a:xfrm>
                <a:off x="2753648" y="1987021"/>
                <a:ext cx="731521" cy="451650"/>
              </a:xfrm>
              <a:prstGeom prst="rect">
                <a:avLst/>
              </a:prstGeom>
              <a:solidFill>
                <a:schemeClr val="accent6">
                  <a:lumMod val="75000"/>
                </a:schemeClr>
              </a:solidFill>
              <a:ln w="19050">
                <a:solidFill>
                  <a:schemeClr val="accent5">
                    <a:lumMod val="75000"/>
                  </a:schemeClr>
                </a:solidFill>
                <a:round/>
                <a:headEnd/>
                <a:tailEnd/>
              </a:ln>
            </p:spPr>
            <p:txBody>
              <a:bodyPr anchor="ctr">
                <a:prstTxWarp prst="textNoShape">
                  <a:avLst/>
                </a:prstTxWarp>
              </a:bodyPr>
              <a:lstStyle/>
              <a:p>
                <a:pPr algn="ctr">
                  <a:defRPr/>
                </a:pPr>
                <a:r>
                  <a:rPr lang="en-US" sz="1400" dirty="0">
                    <a:latin typeface="Calibri" pitchFamily="-112" charset="0"/>
                    <a:ea typeface="ＭＳ Ｐゴシック" pitchFamily="-112" charset="-128"/>
                    <a:cs typeface="ＭＳ Ｐゴシック" pitchFamily="-112" charset="-128"/>
                  </a:rPr>
                  <a:t>qN</a:t>
                </a:r>
              </a:p>
            </p:txBody>
          </p:sp>
          <p:cxnSp>
            <p:nvCxnSpPr>
              <p:cNvPr id="147" name="Straight Arrow Connector 146"/>
              <p:cNvCxnSpPr/>
              <p:nvPr/>
            </p:nvCxnSpPr>
            <p:spPr>
              <a:xfrm rot="10800000">
                <a:off x="2515189" y="1765825"/>
                <a:ext cx="457159" cy="0"/>
              </a:xfrm>
              <a:prstGeom prst="straightConnector1">
                <a:avLst/>
              </a:prstGeom>
              <a:grpFill/>
              <a:ln>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48" name="Straight Arrow Connector 147"/>
              <p:cNvCxnSpPr/>
              <p:nvPr/>
            </p:nvCxnSpPr>
            <p:spPr>
              <a:xfrm rot="10800000">
                <a:off x="2515189" y="2235751"/>
                <a:ext cx="457159" cy="0"/>
              </a:xfrm>
              <a:prstGeom prst="straightConnector1">
                <a:avLst/>
              </a:prstGeom>
              <a:grpFill/>
              <a:ln>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grpSp>
        <p:cxnSp>
          <p:nvCxnSpPr>
            <p:cNvPr id="149" name="Straight Arrow Connector 148"/>
            <p:cNvCxnSpPr/>
            <p:nvPr/>
          </p:nvCxnSpPr>
          <p:spPr bwMode="auto">
            <a:xfrm rot="5400000">
              <a:off x="1468038" y="1553695"/>
              <a:ext cx="246466" cy="0"/>
            </a:xfrm>
            <a:prstGeom prst="straightConnector1">
              <a:avLst/>
            </a:prstGeom>
            <a:solidFill>
              <a:schemeClr val="bg1">
                <a:lumMod val="65000"/>
              </a:schemeClr>
            </a:solidFill>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150" name="Straight Arrow Connector 149"/>
            <p:cNvCxnSpPr/>
            <p:nvPr/>
          </p:nvCxnSpPr>
          <p:spPr bwMode="auto">
            <a:xfrm>
              <a:off x="1754548" y="2684590"/>
              <a:ext cx="1163282" cy="554058"/>
            </a:xfrm>
            <a:prstGeom prst="straightConnector1">
              <a:avLst/>
            </a:prstGeom>
            <a:solidFill>
              <a:schemeClr val="bg1">
                <a:lumMod val="65000"/>
              </a:schemeClr>
            </a:solidFill>
            <a:ln>
              <a:solidFill>
                <a:schemeClr val="accent4">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1591271" y="2967230"/>
              <a:ext cx="3939238"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1591271" y="2663161"/>
              <a:ext cx="0" cy="318513"/>
            </a:xfrm>
            <a:prstGeom prst="straightConnector1">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5522760" y="2961619"/>
              <a:ext cx="0" cy="318513"/>
            </a:xfrm>
            <a:prstGeom prst="straightConnector1">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2" name="TextBox 196"/>
            <p:cNvSpPr txBox="1">
              <a:spLocks noChangeArrowheads="1"/>
            </p:cNvSpPr>
            <p:nvPr/>
          </p:nvSpPr>
          <p:spPr bwMode="auto">
            <a:xfrm>
              <a:off x="2336189" y="2680745"/>
              <a:ext cx="693096" cy="307777"/>
            </a:xfrm>
            <a:prstGeom prst="rect">
              <a:avLst/>
            </a:prstGeom>
            <a:noFill/>
            <a:ln w="9525">
              <a:noFill/>
              <a:miter lim="800000"/>
              <a:headEnd/>
              <a:tailEnd/>
            </a:ln>
          </p:spPr>
          <p:txBody>
            <a:bodyPr>
              <a:prstTxWarp prst="textNoShape">
                <a:avLst/>
              </a:prstTxWarp>
              <a:spAutoFit/>
            </a:bodyPr>
            <a:lstStyle/>
            <a:p>
              <a:pPr algn="ctr">
                <a:defRPr/>
              </a:pPr>
              <a:r>
                <a:rPr lang="en-US" sz="1400" b="1" dirty="0">
                  <a:solidFill>
                    <a:schemeClr val="accent5">
                      <a:lumMod val="75000"/>
                    </a:schemeClr>
                  </a:solidFill>
                  <a:latin typeface="Calibri" pitchFamily="-112" charset="0"/>
                  <a:ea typeface="ＭＳ Ｐゴシック" pitchFamily="-112" charset="-128"/>
                  <a:cs typeface="ＭＳ Ｐゴシック" pitchFamily="-112" charset="-128"/>
                </a:rPr>
                <a:t>death</a:t>
              </a:r>
            </a:p>
          </p:txBody>
        </p:sp>
      </p:grpSp>
    </p:spTree>
    <p:extLst>
      <p:ext uri="{BB962C8B-B14F-4D97-AF65-F5344CB8AC3E}">
        <p14:creationId xmlns:p14="http://schemas.microsoft.com/office/powerpoint/2010/main" val="35242677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533401"/>
            <a:ext cx="8382000" cy="1470025"/>
          </a:xfrm>
        </p:spPr>
        <p:txBody>
          <a:bodyPr>
            <a:normAutofit/>
          </a:bodyPr>
          <a:lstStyle/>
          <a:p>
            <a:r>
              <a:rPr lang="en-US" sz="3800" dirty="0"/>
              <a:t>Modeling Study on Santa Margarita Lagoon (SML) Water Quality</a:t>
            </a:r>
          </a:p>
        </p:txBody>
      </p:sp>
      <p:sp>
        <p:nvSpPr>
          <p:cNvPr id="4" name="TextBox 3"/>
          <p:cNvSpPr txBox="1"/>
          <p:nvPr/>
        </p:nvSpPr>
        <p:spPr>
          <a:xfrm>
            <a:off x="2667000" y="2667000"/>
            <a:ext cx="6858000" cy="4385816"/>
          </a:xfrm>
          <a:prstGeom prst="rect">
            <a:avLst/>
          </a:prstGeom>
          <a:noFill/>
        </p:spPr>
        <p:txBody>
          <a:bodyPr wrap="square" rtlCol="0">
            <a:spAutoFit/>
          </a:bodyPr>
          <a:lstStyle/>
          <a:p>
            <a:pPr algn="ctr">
              <a:spcBef>
                <a:spcPts val="600"/>
              </a:spcBef>
            </a:pPr>
            <a:r>
              <a:rPr lang="en-US" dirty="0"/>
              <a:t>By</a:t>
            </a:r>
          </a:p>
          <a:p>
            <a:pPr algn="ctr">
              <a:spcBef>
                <a:spcPts val="600"/>
              </a:spcBef>
            </a:pPr>
            <a:r>
              <a:rPr lang="en-US" dirty="0"/>
              <a:t>Pei-Fang Wang</a:t>
            </a:r>
          </a:p>
          <a:p>
            <a:pPr algn="ctr">
              <a:spcBef>
                <a:spcPts val="600"/>
              </a:spcBef>
            </a:pPr>
            <a:r>
              <a:rPr lang="en-US" dirty="0"/>
              <a:t>SSC PAC</a:t>
            </a:r>
          </a:p>
          <a:p>
            <a:pPr algn="ctr">
              <a:spcBef>
                <a:spcPts val="600"/>
              </a:spcBef>
            </a:pPr>
            <a:r>
              <a:rPr lang="en-US" dirty="0"/>
              <a:t>SML Modeling Study Team</a:t>
            </a:r>
          </a:p>
          <a:p>
            <a:pPr algn="ctr">
              <a:spcBef>
                <a:spcPts val="600"/>
              </a:spcBef>
            </a:pPr>
            <a:endParaRPr lang="en-US" dirty="0"/>
          </a:p>
          <a:p>
            <a:pPr algn="ctr">
              <a:spcBef>
                <a:spcPts val="600"/>
              </a:spcBef>
            </a:pPr>
            <a:r>
              <a:rPr lang="en-US" dirty="0"/>
              <a:t>Contributions by </a:t>
            </a:r>
          </a:p>
          <a:p>
            <a:pPr algn="ctr">
              <a:spcBef>
                <a:spcPts val="600"/>
              </a:spcBef>
            </a:pPr>
            <a:r>
              <a:rPr lang="en-US" dirty="0"/>
              <a:t>US EPA Region IV</a:t>
            </a:r>
          </a:p>
          <a:p>
            <a:pPr algn="ctr">
              <a:spcBef>
                <a:spcPts val="600"/>
              </a:spcBef>
            </a:pPr>
            <a:r>
              <a:rPr lang="en-US" dirty="0"/>
              <a:t>Mississippi State University</a:t>
            </a:r>
          </a:p>
          <a:p>
            <a:pPr algn="ctr">
              <a:spcBef>
                <a:spcPts val="600"/>
              </a:spcBef>
            </a:pPr>
            <a:r>
              <a:rPr lang="en-US" dirty="0"/>
              <a:t>USMC Camp Pendleton</a:t>
            </a:r>
          </a:p>
          <a:p>
            <a:pPr algn="ctr">
              <a:spcBef>
                <a:spcPts val="600"/>
              </a:spcBef>
            </a:pPr>
            <a:r>
              <a:rPr lang="en-US" dirty="0"/>
              <a:t>Southern California Coastal Water Research Project (SCCWRP)</a:t>
            </a:r>
          </a:p>
          <a:p>
            <a:pPr algn="ctr"/>
            <a:endParaRPr lang="en-US" dirty="0"/>
          </a:p>
          <a:p>
            <a:pPr algn="ctr"/>
            <a:r>
              <a:rPr lang="en-US" dirty="0"/>
              <a:t>June 23, 2015</a:t>
            </a:r>
          </a:p>
          <a:p>
            <a:endParaRPr lang="en-US" dirty="0"/>
          </a:p>
        </p:txBody>
      </p:sp>
    </p:spTree>
    <p:extLst>
      <p:ext uri="{BB962C8B-B14F-4D97-AF65-F5344CB8AC3E}">
        <p14:creationId xmlns:p14="http://schemas.microsoft.com/office/powerpoint/2010/main" val="29465131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r>
              <a:rPr lang="en-US" altLang="en-US" sz="3800" dirty="0"/>
              <a:t>Southern California Estuaries</a:t>
            </a:r>
          </a:p>
        </p:txBody>
      </p:sp>
      <p:pic>
        <p:nvPicPr>
          <p:cNvPr id="266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889125"/>
            <a:ext cx="3124200" cy="211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9" name="Picture 5"/>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4648200" y="1928813"/>
            <a:ext cx="3048000" cy="2068512"/>
          </a:xfrm>
          <a:noFill/>
          <a:ln/>
        </p:spPr>
      </p:pic>
      <p:pic>
        <p:nvPicPr>
          <p:cNvPr id="266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1901826"/>
            <a:ext cx="3124200" cy="211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31" name="Text Box 7"/>
          <p:cNvSpPr txBox="1">
            <a:spLocks noChangeArrowheads="1"/>
          </p:cNvSpPr>
          <p:nvPr/>
        </p:nvSpPr>
        <p:spPr bwMode="auto">
          <a:xfrm>
            <a:off x="1828800" y="4267200"/>
            <a:ext cx="85344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spcAft>
                <a:spcPts val="500"/>
              </a:spcAft>
            </a:pPr>
            <a:r>
              <a:rPr lang="en-US" altLang="en-US" b="1" dirty="0"/>
              <a:t>Examples of three major estuarine </a:t>
            </a:r>
            <a:r>
              <a:rPr lang="en-US" altLang="en-US" b="1" dirty="0" err="1"/>
              <a:t>geoforms</a:t>
            </a:r>
            <a:r>
              <a:rPr lang="en-US" altLang="en-US" b="1" dirty="0"/>
              <a:t> in California: enclosed bay (left), lagoon (center) and river mouth estuary (right)</a:t>
            </a:r>
          </a:p>
          <a:p>
            <a:pPr>
              <a:spcBef>
                <a:spcPct val="50000"/>
              </a:spcBef>
            </a:pPr>
            <a:endParaRPr lang="en-US" altLang="en-US" dirty="0"/>
          </a:p>
        </p:txBody>
      </p:sp>
    </p:spTree>
    <p:extLst>
      <p:ext uri="{BB962C8B-B14F-4D97-AF65-F5344CB8AC3E}">
        <p14:creationId xmlns:p14="http://schemas.microsoft.com/office/powerpoint/2010/main" val="1221725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800" dirty="0"/>
              <a:t>Locations for Field Data Collected </a:t>
            </a:r>
            <a:br>
              <a:rPr lang="en-US" sz="3800" dirty="0"/>
            </a:br>
            <a:r>
              <a:rPr lang="en-US" sz="3800" dirty="0"/>
              <a:t>(for 2008 and 2009)</a:t>
            </a:r>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73812" y="1524000"/>
            <a:ext cx="7635957"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43301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t>Macroalgae</a:t>
            </a:r>
            <a:r>
              <a:rPr lang="en-US" dirty="0"/>
              <a:t> Biomass (Model, 2008-2009)</a:t>
            </a:r>
            <a:br>
              <a:rPr lang="en-US" dirty="0"/>
            </a:br>
            <a:endParaRPr lang="en-US" dirty="0"/>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271838"/>
            <a:ext cx="7315200" cy="530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07942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t="1" b="-290"/>
          <a:stretch/>
        </p:blipFill>
        <p:spPr>
          <a:xfrm>
            <a:off x="2971801" y="228600"/>
            <a:ext cx="6486525" cy="6505336"/>
          </a:xfrm>
          <a:prstGeom prst="ellipse">
            <a:avLst/>
          </a:prstGeom>
          <a:ln>
            <a:noFill/>
          </a:ln>
          <a:effectLst>
            <a:softEdge rad="112500"/>
          </a:effectLst>
        </p:spPr>
      </p:pic>
    </p:spTree>
    <p:extLst>
      <p:ext uri="{BB962C8B-B14F-4D97-AF65-F5344CB8AC3E}">
        <p14:creationId xmlns:p14="http://schemas.microsoft.com/office/powerpoint/2010/main" val="3383519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763714" y="142690"/>
            <a:ext cx="4141414" cy="1883497"/>
          </a:xfrm>
        </p:spPr>
        <p:txBody>
          <a:bodyPr anchor="ctr">
            <a:noAutofit/>
          </a:bodyPr>
          <a:lstStyle/>
          <a:p>
            <a:pPr algn="ctr"/>
            <a:r>
              <a:rPr lang="en-US" sz="5400" dirty="0">
                <a:ea typeface="ＭＳ Ｐゴシック" pitchFamily="26" charset="-128"/>
                <a:cs typeface="ＭＳ Ｐゴシック" pitchFamily="26" charset="-128"/>
              </a:rPr>
              <a:t>Macro Algae </a:t>
            </a:r>
            <a:r>
              <a:rPr lang="en-US" dirty="0">
                <a:ea typeface="ＭＳ Ｐゴシック" pitchFamily="26" charset="-128"/>
                <a:cs typeface="ＭＳ Ｐゴシック" pitchFamily="26" charset="-128"/>
              </a:rPr>
              <a:t>Biomass</a:t>
            </a:r>
            <a:br>
              <a:rPr lang="en-US" sz="5400" dirty="0">
                <a:ea typeface="ＭＳ Ｐゴシック" pitchFamily="26" charset="-128"/>
                <a:cs typeface="ＭＳ Ｐゴシック" pitchFamily="26" charset="-128"/>
              </a:rPr>
            </a:br>
            <a:r>
              <a:rPr lang="en-US" dirty="0">
                <a:ea typeface="ＭＳ Ｐゴシック" pitchFamily="26" charset="-128"/>
                <a:cs typeface="ＭＳ Ｐゴシック" pitchFamily="26" charset="-128"/>
              </a:rPr>
              <a:t>Nutrient Ratios</a:t>
            </a:r>
            <a:endParaRPr lang="en-US" sz="5400" dirty="0">
              <a:ea typeface="ＭＳ Ｐゴシック" pitchFamily="26" charset="-128"/>
              <a:cs typeface="ＭＳ Ｐゴシック" pitchFamily="26" charset="-128"/>
            </a:endParaRPr>
          </a:p>
        </p:txBody>
      </p:sp>
      <p:grpSp>
        <p:nvGrpSpPr>
          <p:cNvPr id="2" name="Group 43"/>
          <p:cNvGrpSpPr/>
          <p:nvPr/>
        </p:nvGrpSpPr>
        <p:grpSpPr bwMode="auto">
          <a:xfrm>
            <a:off x="5976477" y="556487"/>
            <a:ext cx="4363290" cy="3505296"/>
            <a:chOff x="3672472" y="1547638"/>
            <a:chExt cx="2743446" cy="1827643"/>
          </a:xfrm>
          <a:solidFill>
            <a:schemeClr val="accent3">
              <a:lumMod val="20000"/>
              <a:lumOff val="80000"/>
            </a:schemeClr>
          </a:solidFill>
        </p:grpSpPr>
        <p:sp>
          <p:nvSpPr>
            <p:cNvPr id="45" name="TextBox 15"/>
            <p:cNvSpPr txBox="1">
              <a:spLocks/>
            </p:cNvSpPr>
            <p:nvPr/>
          </p:nvSpPr>
          <p:spPr bwMode="auto">
            <a:xfrm>
              <a:off x="3672472" y="1547638"/>
              <a:ext cx="2743446" cy="1827643"/>
            </a:xfrm>
            <a:prstGeom prst="rect">
              <a:avLst/>
            </a:prstGeom>
            <a:grpFill/>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bodyPr>
            <a:lstStyle/>
            <a:p>
              <a:pPr algn="ctr">
                <a:defRPr/>
              </a:pPr>
              <a:r>
                <a:rPr lang="en-US" sz="2800" dirty="0">
                  <a:latin typeface="Calibri" pitchFamily="-112" charset="0"/>
                </a:rPr>
                <a:t>Total Dry Weight</a:t>
              </a:r>
            </a:p>
            <a:p>
              <a:pPr algn="ctr">
                <a:defRPr/>
              </a:pPr>
              <a:r>
                <a:rPr lang="en-US" sz="3200" dirty="0" err="1">
                  <a:latin typeface="Calibri" pitchFamily="-112" charset="0"/>
                </a:rPr>
                <a:t>a</a:t>
              </a:r>
              <a:r>
                <a:rPr lang="en-US" sz="3200" baseline="-25000" dirty="0" err="1">
                  <a:latin typeface="Calibri" pitchFamily="-112" charset="0"/>
                </a:rPr>
                <a:t>MA</a:t>
              </a:r>
              <a:r>
                <a:rPr lang="en-US" dirty="0">
                  <a:latin typeface="Calibri" pitchFamily="-112" charset="0"/>
                </a:rPr>
                <a:t>  [g</a:t>
              </a:r>
              <a:r>
                <a:rPr lang="en-US" baseline="-25000" dirty="0">
                  <a:latin typeface="Calibri" pitchFamily="-112" charset="0"/>
                </a:rPr>
                <a:t>D</a:t>
              </a:r>
              <a:r>
                <a:rPr lang="en-US" dirty="0">
                  <a:latin typeface="Calibri" pitchFamily="-112" charset="0"/>
                </a:rPr>
                <a:t>/m</a:t>
              </a:r>
              <a:r>
                <a:rPr lang="en-US" baseline="30000" dirty="0">
                  <a:latin typeface="Calibri" pitchFamily="-112" charset="0"/>
                </a:rPr>
                <a:t>2</a:t>
              </a:r>
              <a:r>
                <a:rPr lang="en-US" dirty="0">
                  <a:latin typeface="Calibri" pitchFamily="-112" charset="0"/>
                </a:rPr>
                <a:t>]</a:t>
              </a:r>
            </a:p>
            <a:p>
              <a:pPr>
                <a:defRPr/>
              </a:pPr>
              <a:endParaRPr lang="en-US" dirty="0">
                <a:solidFill>
                  <a:srgbClr val="000000"/>
                </a:solidFill>
                <a:latin typeface="Calibri" pitchFamily="-112" charset="0"/>
              </a:endParaRPr>
            </a:p>
            <a:p>
              <a:pPr algn="ctr">
                <a:defRPr/>
              </a:pPr>
              <a:r>
                <a:rPr lang="en-US" sz="2000" dirty="0">
                  <a:solidFill>
                    <a:srgbClr val="000000"/>
                  </a:solidFill>
                  <a:latin typeface="Calibri" pitchFamily="-112" charset="0"/>
                </a:rPr>
                <a:t>Biomass composition D : C : N : P : Chl</a:t>
              </a:r>
            </a:p>
            <a:p>
              <a:pPr>
                <a:defRPr/>
              </a:pPr>
              <a:endParaRPr lang="en-US" baseline="30000" dirty="0">
                <a:latin typeface="Calibri" pitchFamily="-112" charset="0"/>
              </a:endParaRPr>
            </a:p>
          </p:txBody>
        </p:sp>
        <p:sp>
          <p:nvSpPr>
            <p:cNvPr id="47" name="TextBox 21"/>
            <p:cNvSpPr txBox="1">
              <a:spLocks/>
            </p:cNvSpPr>
            <p:nvPr/>
          </p:nvSpPr>
          <p:spPr bwMode="auto">
            <a:xfrm>
              <a:off x="5085175" y="2544131"/>
              <a:ext cx="1004227" cy="761965"/>
            </a:xfrm>
            <a:prstGeom prst="rect">
              <a:avLst/>
            </a:prstGeom>
            <a:solidFill>
              <a:schemeClr val="accent3">
                <a:lumMod val="40000"/>
                <a:lumOff val="60000"/>
              </a:schemeClr>
            </a:solidFill>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Total</a:t>
              </a:r>
            </a:p>
            <a:p>
              <a:pPr algn="ctr">
                <a:defRPr/>
              </a:pPr>
              <a:r>
                <a:rPr lang="en-US" dirty="0">
                  <a:solidFill>
                    <a:srgbClr val="000000"/>
                  </a:solidFill>
                  <a:latin typeface="Calibri" pitchFamily="-112" charset="0"/>
                </a:rPr>
                <a:t>cell N</a:t>
              </a:r>
            </a:p>
            <a:p>
              <a:pPr algn="ctr">
                <a:defRPr/>
              </a:pPr>
              <a:r>
                <a:rPr lang="en-US" dirty="0">
                  <a:solidFill>
                    <a:srgbClr val="000000"/>
                  </a:solidFill>
                  <a:latin typeface="Calibri" pitchFamily="-112" charset="0"/>
                </a:rPr>
                <a:t>qN</a:t>
              </a:r>
            </a:p>
            <a:p>
              <a:pPr algn="ctr">
                <a:defRPr/>
              </a:pPr>
              <a:r>
                <a:rPr lang="en-US" dirty="0">
                  <a:solidFill>
                    <a:srgbClr val="000000"/>
                  </a:solidFill>
                  <a:latin typeface="Calibri" pitchFamily="-112" charset="0"/>
                </a:rPr>
                <a:t>[mg</a:t>
              </a:r>
              <a:r>
                <a:rPr lang="en-US" baseline="-25000" dirty="0">
                  <a:solidFill>
                    <a:srgbClr val="000000"/>
                  </a:solidFill>
                  <a:latin typeface="Calibri" pitchFamily="-112" charset="0"/>
                </a:rPr>
                <a:t>N</a:t>
              </a:r>
              <a:r>
                <a:rPr lang="en-US" dirty="0">
                  <a:solidFill>
                    <a:srgbClr val="000000"/>
                  </a:solidFill>
                  <a:latin typeface="Calibri" pitchFamily="-112" charset="0"/>
                </a:rPr>
                <a:t>/g</a:t>
              </a:r>
              <a:r>
                <a:rPr lang="en-US" baseline="-25000" dirty="0">
                  <a:solidFill>
                    <a:srgbClr val="000000"/>
                  </a:solidFill>
                  <a:latin typeface="Calibri" pitchFamily="-112" charset="0"/>
                </a:rPr>
                <a:t>D</a:t>
              </a:r>
              <a:r>
                <a:rPr lang="en-US" dirty="0">
                  <a:solidFill>
                    <a:srgbClr val="000000"/>
                  </a:solidFill>
                  <a:latin typeface="Calibri" pitchFamily="-112" charset="0"/>
                </a:rPr>
                <a:t>]</a:t>
              </a:r>
              <a:endParaRPr lang="en-US" baseline="-25000" dirty="0">
                <a:solidFill>
                  <a:srgbClr val="000000"/>
                </a:solidFill>
                <a:latin typeface="Calibri" pitchFamily="-112" charset="0"/>
              </a:endParaRPr>
            </a:p>
          </p:txBody>
        </p:sp>
        <p:sp>
          <p:nvSpPr>
            <p:cNvPr id="48" name="TextBox 22"/>
            <p:cNvSpPr txBox="1">
              <a:spLocks/>
            </p:cNvSpPr>
            <p:nvPr/>
          </p:nvSpPr>
          <p:spPr bwMode="auto">
            <a:xfrm>
              <a:off x="3942407" y="2544131"/>
              <a:ext cx="1006136" cy="762821"/>
            </a:xfrm>
            <a:prstGeom prst="rect">
              <a:avLst/>
            </a:prstGeom>
            <a:solidFill>
              <a:schemeClr val="accent3">
                <a:lumMod val="40000"/>
                <a:lumOff val="60000"/>
              </a:schemeClr>
            </a:solidFill>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Total</a:t>
              </a:r>
            </a:p>
            <a:p>
              <a:pPr algn="ctr">
                <a:defRPr/>
              </a:pPr>
              <a:r>
                <a:rPr lang="en-US" dirty="0">
                  <a:solidFill>
                    <a:srgbClr val="000000"/>
                  </a:solidFill>
                  <a:latin typeface="Calibri" pitchFamily="-112" charset="0"/>
                </a:rPr>
                <a:t>cell P</a:t>
              </a:r>
            </a:p>
            <a:p>
              <a:pPr algn="ctr">
                <a:defRPr/>
              </a:pPr>
              <a:r>
                <a:rPr lang="en-US" dirty="0">
                  <a:solidFill>
                    <a:srgbClr val="000000"/>
                  </a:solidFill>
                  <a:latin typeface="Calibri" pitchFamily="-112" charset="0"/>
                </a:rPr>
                <a:t>qP</a:t>
              </a:r>
            </a:p>
            <a:p>
              <a:pPr algn="ctr">
                <a:defRPr/>
              </a:pPr>
              <a:r>
                <a:rPr lang="en-US" dirty="0">
                  <a:solidFill>
                    <a:srgbClr val="000000"/>
                  </a:solidFill>
                  <a:latin typeface="Calibri" pitchFamily="-112" charset="0"/>
                </a:rPr>
                <a:t>[mg</a:t>
              </a:r>
              <a:r>
                <a:rPr lang="en-US" baseline="-25000" dirty="0">
                  <a:solidFill>
                    <a:srgbClr val="000000"/>
                  </a:solidFill>
                  <a:latin typeface="Calibri" pitchFamily="-112" charset="0"/>
                </a:rPr>
                <a:t>P</a:t>
              </a:r>
              <a:r>
                <a:rPr lang="en-US" dirty="0">
                  <a:solidFill>
                    <a:srgbClr val="000000"/>
                  </a:solidFill>
                  <a:latin typeface="Calibri" pitchFamily="-112" charset="0"/>
                </a:rPr>
                <a:t>/g</a:t>
              </a:r>
              <a:r>
                <a:rPr lang="en-US" baseline="-25000" dirty="0">
                  <a:solidFill>
                    <a:srgbClr val="000000"/>
                  </a:solidFill>
                  <a:latin typeface="Calibri" pitchFamily="-112" charset="0"/>
                </a:rPr>
                <a:t>D</a:t>
              </a:r>
              <a:r>
                <a:rPr lang="en-US" dirty="0">
                  <a:solidFill>
                    <a:srgbClr val="000000"/>
                  </a:solidFill>
                  <a:latin typeface="Calibri" pitchFamily="-112" charset="0"/>
                </a:rPr>
                <a:t>]</a:t>
              </a:r>
              <a:endParaRPr lang="en-US" baseline="-25000" dirty="0">
                <a:solidFill>
                  <a:srgbClr val="000000"/>
                </a:solidFill>
                <a:latin typeface="Calibri" pitchFamily="-112" charset="0"/>
              </a:endParaRPr>
            </a:p>
          </p:txBody>
        </p:sp>
      </p:grpSp>
      <p:graphicFrame>
        <p:nvGraphicFramePr>
          <p:cNvPr id="38" name="Group 4"/>
          <p:cNvGraphicFramePr>
            <a:graphicFrameLocks/>
          </p:cNvGraphicFramePr>
          <p:nvPr>
            <p:extLst>
              <p:ext uri="{D42A27DB-BD31-4B8C-83A1-F6EECF244321}">
                <p14:modId xmlns:p14="http://schemas.microsoft.com/office/powerpoint/2010/main" val="243816149"/>
              </p:ext>
            </p:extLst>
          </p:nvPr>
        </p:nvGraphicFramePr>
        <p:xfrm>
          <a:off x="1881304" y="4261550"/>
          <a:ext cx="8452027" cy="2480583"/>
        </p:xfrm>
        <a:graphic>
          <a:graphicData uri="http://schemas.openxmlformats.org/drawingml/2006/table">
            <a:tbl>
              <a:tblPr>
                <a:tableStyleId>{69C7853C-536D-4A76-A0AE-DD22124D55A5}</a:tableStyleId>
              </a:tblPr>
              <a:tblGrid>
                <a:gridCol w="1383732">
                  <a:extLst>
                    <a:ext uri="{9D8B030D-6E8A-4147-A177-3AD203B41FA5}">
                      <a16:colId xmlns:a16="http://schemas.microsoft.com/office/drawing/2014/main" val="20000"/>
                    </a:ext>
                  </a:extLst>
                </a:gridCol>
                <a:gridCol w="3442269">
                  <a:extLst>
                    <a:ext uri="{9D8B030D-6E8A-4147-A177-3AD203B41FA5}">
                      <a16:colId xmlns:a16="http://schemas.microsoft.com/office/drawing/2014/main" val="20001"/>
                    </a:ext>
                  </a:extLst>
                </a:gridCol>
                <a:gridCol w="1157111">
                  <a:extLst>
                    <a:ext uri="{9D8B030D-6E8A-4147-A177-3AD203B41FA5}">
                      <a16:colId xmlns:a16="http://schemas.microsoft.com/office/drawing/2014/main" val="20002"/>
                    </a:ext>
                  </a:extLst>
                </a:gridCol>
                <a:gridCol w="818445">
                  <a:extLst>
                    <a:ext uri="{9D8B030D-6E8A-4147-A177-3AD203B41FA5}">
                      <a16:colId xmlns:a16="http://schemas.microsoft.com/office/drawing/2014/main" val="20003"/>
                    </a:ext>
                  </a:extLst>
                </a:gridCol>
                <a:gridCol w="1650470">
                  <a:extLst>
                    <a:ext uri="{9D8B030D-6E8A-4147-A177-3AD203B41FA5}">
                      <a16:colId xmlns:a16="http://schemas.microsoft.com/office/drawing/2014/main" val="20004"/>
                    </a:ext>
                  </a:extLst>
                </a:gridCol>
              </a:tblGrid>
              <a:tr h="40344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Symbol</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Kinetic Constant</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Units</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0"/>
                  </a:ext>
                </a:extLst>
              </a:tr>
              <a:tr h="33773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outerShdw blurRad="38100" dist="38100" dir="2700000" algn="tl">
                              <a:srgbClr val="000000"/>
                            </a:outerShdw>
                          </a:effectLst>
                        </a:rPr>
                        <a:t>ADC</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t>detritus to carbon</a:t>
                      </a:r>
                      <a:r>
                        <a:rPr lang="en-US" sz="2000" baseline="0" dirty="0"/>
                        <a:t> ratio</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g</a:t>
                      </a:r>
                      <a:r>
                        <a:rPr kumimoji="0" lang="en-US" sz="2000" u="none" strike="noStrike" cap="none" normalizeH="0" baseline="-25000" dirty="0">
                          <a:ln>
                            <a:noFill/>
                          </a:ln>
                          <a:effectLst/>
                        </a:rPr>
                        <a:t>D</a:t>
                      </a:r>
                      <a:r>
                        <a:rPr kumimoji="0" lang="en-US" sz="2000" u="none" strike="noStrike" cap="none" normalizeH="0" baseline="0" dirty="0">
                          <a:ln>
                            <a:noFill/>
                          </a:ln>
                          <a:effectLst/>
                        </a:rPr>
                        <a:t>/g</a:t>
                      </a:r>
                      <a:r>
                        <a:rPr kumimoji="0" lang="en-US" sz="2000" u="none" strike="noStrike" cap="none" normalizeH="0" baseline="-25000" dirty="0">
                          <a:ln>
                            <a:noFill/>
                          </a:ln>
                          <a:effectLst/>
                        </a:rPr>
                        <a:t>C</a:t>
                      </a:r>
                      <a:endParaRPr kumimoji="0" lang="en-US" sz="2000" b="0" i="0" u="none" strike="noStrike" cap="none" normalizeH="0" baseline="-2500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1"/>
                  </a:ext>
                </a:extLst>
              </a:tr>
              <a:tr h="4151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outerShdw blurRad="38100" dist="38100" dir="2700000" algn="tl">
                              <a:srgbClr val="000000"/>
                            </a:outerShdw>
                          </a:effectLst>
                        </a:rPr>
                        <a:t>ANC</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t>nitrogen to carbon</a:t>
                      </a:r>
                      <a:r>
                        <a:rPr lang="en-US" sz="2000" baseline="0" dirty="0"/>
                        <a:t> ratio</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u="none" strike="noStrike" cap="none" normalizeH="0" baseline="0" dirty="0">
                          <a:ln>
                            <a:noFill/>
                          </a:ln>
                          <a:effectLst/>
                        </a:rPr>
                        <a:t>g</a:t>
                      </a:r>
                      <a:r>
                        <a:rPr kumimoji="0" lang="en-US" sz="2000" u="none" strike="noStrike" cap="none" normalizeH="0" baseline="-25000" dirty="0">
                          <a:ln>
                            <a:noFill/>
                          </a:ln>
                          <a:effectLst/>
                        </a:rPr>
                        <a:t>N</a:t>
                      </a:r>
                      <a:r>
                        <a:rPr kumimoji="0" lang="en-US" sz="2000" u="none" strike="noStrike" cap="none" normalizeH="0" baseline="0" dirty="0">
                          <a:ln>
                            <a:noFill/>
                          </a:ln>
                          <a:effectLst/>
                        </a:rPr>
                        <a:t>/g</a:t>
                      </a:r>
                      <a:r>
                        <a:rPr kumimoji="0" lang="en-US" sz="2000" u="none" strike="noStrike" cap="none" normalizeH="0" baseline="-25000" dirty="0">
                          <a:ln>
                            <a:noFill/>
                          </a:ln>
                          <a:effectLst/>
                        </a:rPr>
                        <a:t>C</a:t>
                      </a:r>
                      <a:endParaRPr kumimoji="0" lang="en-US" sz="2000" b="0" i="0" u="none" strike="noStrike" cap="none" normalizeH="0" baseline="-2500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2"/>
                  </a:ext>
                </a:extLst>
              </a:tr>
              <a:tr h="4151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outerShdw blurRad="38100" dist="38100" dir="2700000" algn="tl">
                              <a:srgbClr val="000000"/>
                            </a:outerShdw>
                          </a:effectLst>
                        </a:rPr>
                        <a:t>APC</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t>phosphorus to carbon</a:t>
                      </a:r>
                      <a:r>
                        <a:rPr lang="en-US" sz="2000" baseline="0" dirty="0"/>
                        <a:t> ratio</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u="none" strike="noStrike" cap="none" normalizeH="0" baseline="0" dirty="0">
                          <a:ln>
                            <a:noFill/>
                          </a:ln>
                          <a:effectLst/>
                        </a:rPr>
                        <a:t>g</a:t>
                      </a:r>
                      <a:r>
                        <a:rPr kumimoji="0" lang="en-US" sz="2000" u="none" strike="noStrike" cap="none" normalizeH="0" baseline="-25000" dirty="0">
                          <a:ln>
                            <a:noFill/>
                          </a:ln>
                          <a:effectLst/>
                        </a:rPr>
                        <a:t>P</a:t>
                      </a:r>
                      <a:r>
                        <a:rPr kumimoji="0" lang="en-US" sz="2000" u="none" strike="noStrike" cap="none" normalizeH="0" baseline="0" dirty="0">
                          <a:ln>
                            <a:noFill/>
                          </a:ln>
                          <a:effectLst/>
                        </a:rPr>
                        <a:t>/g</a:t>
                      </a:r>
                      <a:r>
                        <a:rPr kumimoji="0" lang="en-US" sz="2000" u="none" strike="noStrike" cap="none" normalizeH="0" baseline="-25000" dirty="0">
                          <a:ln>
                            <a:noFill/>
                          </a:ln>
                          <a:effectLst/>
                        </a:rPr>
                        <a:t>C</a:t>
                      </a:r>
                      <a:endParaRPr kumimoji="0" lang="en-US" sz="2000" b="0" i="0" u="none" strike="noStrike" cap="none" normalizeH="0" baseline="-2500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3"/>
                  </a:ext>
                </a:extLst>
              </a:tr>
              <a:tr h="41798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outerShdw blurRad="38100" dist="38100" dir="2700000" algn="tl">
                              <a:srgbClr val="000000"/>
                            </a:outerShdw>
                          </a:effectLst>
                        </a:rPr>
                        <a:t>AChlC</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baseline="0" dirty="0"/>
                        <a:t>chlorophyll to carbon ratio</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u="none" strike="noStrike" cap="none" normalizeH="0" baseline="0" dirty="0">
                          <a:ln>
                            <a:noFill/>
                          </a:ln>
                          <a:effectLst/>
                        </a:rPr>
                        <a:t>g</a:t>
                      </a:r>
                      <a:r>
                        <a:rPr kumimoji="0" lang="en-US" sz="2000" u="none" strike="noStrike" cap="none" normalizeH="0" baseline="-25000" dirty="0">
                          <a:ln>
                            <a:noFill/>
                          </a:ln>
                          <a:effectLst/>
                        </a:rPr>
                        <a:t>Chl</a:t>
                      </a:r>
                      <a:r>
                        <a:rPr kumimoji="0" lang="en-US" sz="2000" u="none" strike="noStrike" cap="none" normalizeH="0" baseline="0" dirty="0">
                          <a:ln>
                            <a:noFill/>
                          </a:ln>
                          <a:effectLst/>
                        </a:rPr>
                        <a:t>/g</a:t>
                      </a:r>
                      <a:r>
                        <a:rPr kumimoji="0" lang="en-US" sz="2000" u="none" strike="noStrike" cap="none" normalizeH="0" baseline="-25000" dirty="0">
                          <a:ln>
                            <a:noFill/>
                          </a:ln>
                          <a:effectLst/>
                        </a:rPr>
                        <a:t>C</a:t>
                      </a:r>
                      <a:endParaRPr kumimoji="0" lang="en-US" sz="2000" b="0" i="0" u="none" strike="noStrike" cap="none" normalizeH="0" baseline="-2500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4"/>
                  </a:ext>
                </a:extLst>
              </a:tr>
              <a:tr h="43271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outerShdw blurRad="38100" dist="38100" dir="2700000" algn="tl">
                              <a:srgbClr val="000000"/>
                            </a:outerShdw>
                          </a:effectLst>
                        </a:rPr>
                        <a:t>ROC</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t>oxygen</a:t>
                      </a:r>
                      <a:r>
                        <a:rPr lang="en-US" sz="2000" baseline="0" dirty="0"/>
                        <a:t> to c</a:t>
                      </a:r>
                      <a:r>
                        <a:rPr lang="en-US" sz="2000" dirty="0"/>
                        <a:t>arbon ratio</a:t>
                      </a: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2000" u="none" strike="noStrike" cap="none" normalizeH="0" baseline="0" dirty="0">
                          <a:ln>
                            <a:noFill/>
                          </a:ln>
                          <a:effectLst/>
                        </a:rPr>
                        <a:t>g</a:t>
                      </a:r>
                      <a:r>
                        <a:rPr kumimoji="0" lang="en-US" sz="2000" u="none" strike="noStrike" cap="none" normalizeH="0" baseline="-25000" dirty="0">
                          <a:ln>
                            <a:noFill/>
                          </a:ln>
                          <a:effectLst/>
                        </a:rPr>
                        <a:t>O2</a:t>
                      </a:r>
                      <a:r>
                        <a:rPr kumimoji="0" lang="en-US" sz="2000" u="none" strike="noStrike" cap="none" normalizeH="0" baseline="0" dirty="0">
                          <a:ln>
                            <a:noFill/>
                          </a:ln>
                          <a:effectLst/>
                        </a:rPr>
                        <a:t>/g</a:t>
                      </a:r>
                      <a:r>
                        <a:rPr kumimoji="0" lang="en-US" sz="2000" u="none" strike="noStrike" cap="none" normalizeH="0" baseline="-25000" dirty="0">
                          <a:ln>
                            <a:noFill/>
                          </a:ln>
                          <a:effectLst/>
                        </a:rPr>
                        <a:t>C</a:t>
                      </a:r>
                      <a:endParaRPr kumimoji="0" lang="en-US" sz="2000" b="0" i="0" u="none" strike="noStrike" cap="none" normalizeH="0" baseline="-2500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a:cs typeface="Arial"/>
                      </a:endParaRPr>
                    </a:p>
                  </a:txBody>
                  <a:tcPr horzOverflow="overflow"/>
                </a:tc>
                <a:extLst>
                  <a:ext uri="{0D108BD9-81ED-4DB2-BD59-A6C34878D82A}">
                    <a16:rowId xmlns:a16="http://schemas.microsoft.com/office/drawing/2014/main" val="10005"/>
                  </a:ext>
                </a:extLst>
              </a:tr>
            </a:tbl>
          </a:graphicData>
        </a:graphic>
      </p:graphicFrame>
      <p:sp>
        <p:nvSpPr>
          <p:cNvPr id="40" name="TextBox 39"/>
          <p:cNvSpPr txBox="1"/>
          <p:nvPr/>
        </p:nvSpPr>
        <p:spPr>
          <a:xfrm>
            <a:off x="1852761" y="2183144"/>
            <a:ext cx="3524348" cy="1938992"/>
          </a:xfrm>
          <a:prstGeom prst="rect">
            <a:avLst/>
          </a:prstGeom>
          <a:noFill/>
        </p:spPr>
        <p:txBody>
          <a:bodyPr wrap="square" rtlCol="0">
            <a:spAutoFit/>
          </a:bodyPr>
          <a:lstStyle/>
          <a:p>
            <a:r>
              <a:rPr lang="en-US" sz="2000" dirty="0">
                <a:solidFill>
                  <a:srgbClr val="FFFF00"/>
                </a:solidFill>
              </a:rPr>
              <a:t>Input nutrient ratio constants describe structural biomass. Variables qN and qP are total cell nitrogen and phosphorus content, including biomass and stored inorganic N and P.</a:t>
            </a:r>
          </a:p>
        </p:txBody>
      </p:sp>
    </p:spTree>
    <p:extLst>
      <p:ext uri="{BB962C8B-B14F-4D97-AF65-F5344CB8AC3E}">
        <p14:creationId xmlns:p14="http://schemas.microsoft.com/office/powerpoint/2010/main" val="1323930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763713" y="0"/>
            <a:ext cx="8678862" cy="1143000"/>
          </a:xfrm>
        </p:spPr>
        <p:txBody>
          <a:bodyPr anchor="ctr">
            <a:normAutofit/>
          </a:bodyPr>
          <a:lstStyle/>
          <a:p>
            <a:pPr algn="ctr"/>
            <a:r>
              <a:rPr lang="en-US" sz="4800" dirty="0">
                <a:ea typeface="ＭＳ Ｐゴシック" pitchFamily="26" charset="-128"/>
                <a:cs typeface="ＭＳ Ｐゴシック" pitchFamily="26" charset="-128"/>
              </a:rPr>
              <a:t>Macro Algae Kinetic Processes</a:t>
            </a:r>
          </a:p>
        </p:txBody>
      </p:sp>
      <p:sp>
        <p:nvSpPr>
          <p:cNvPr id="149543" name="Oval 39"/>
          <p:cNvSpPr>
            <a:spLocks noChangeArrowheads="1"/>
          </p:cNvSpPr>
          <p:nvPr/>
        </p:nvSpPr>
        <p:spPr bwMode="auto">
          <a:xfrm>
            <a:off x="2755900" y="1160464"/>
            <a:ext cx="1524000" cy="966787"/>
          </a:xfrm>
          <a:prstGeom prst="ellipse">
            <a:avLst/>
          </a:prstGeom>
          <a:solidFill>
            <a:srgbClr val="FFFF00"/>
          </a:solidFill>
          <a:ln w="9525">
            <a:solidFill>
              <a:schemeClr val="tx1"/>
            </a:solidFill>
            <a:round/>
            <a:headEnd/>
            <a:tailEnd/>
          </a:ln>
          <a:effectLst>
            <a:outerShdw blurRad="63500" dist="107763" dir="13500000" algn="ctr" rotWithShape="0">
              <a:schemeClr val="bg2">
                <a:alpha val="50000"/>
              </a:schemeClr>
            </a:outerShdw>
          </a:effectLst>
        </p:spPr>
        <p:txBody>
          <a:bodyPr wrap="none" anchor="ctr">
            <a:prstTxWarp prst="textNoShape">
              <a:avLst/>
            </a:prstTxWarp>
          </a:bodyPr>
          <a:lstStyle/>
          <a:p>
            <a:pPr algn="ctr">
              <a:defRPr/>
            </a:pPr>
            <a:r>
              <a:rPr lang="en-US" b="1" dirty="0">
                <a:latin typeface="Times New Roman" pitchFamily="-112" charset="0"/>
                <a:ea typeface="ＭＳ Ｐゴシック" pitchFamily="-112" charset="-128"/>
                <a:cs typeface="ＭＳ Ｐゴシック" pitchFamily="-112" charset="-128"/>
              </a:rPr>
              <a:t>Light</a:t>
            </a:r>
          </a:p>
        </p:txBody>
      </p:sp>
      <p:sp>
        <p:nvSpPr>
          <p:cNvPr id="54" name="Oval 39"/>
          <p:cNvSpPr>
            <a:spLocks noChangeArrowheads="1"/>
          </p:cNvSpPr>
          <p:nvPr/>
        </p:nvSpPr>
        <p:spPr bwMode="auto">
          <a:xfrm>
            <a:off x="4754563" y="1047750"/>
            <a:ext cx="1778000" cy="1111250"/>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prstTxWarp prst="textNoShape">
              <a:avLst/>
            </a:prstTxWarp>
          </a:bodyPr>
          <a:lstStyle/>
          <a:p>
            <a:pPr algn="ctr">
              <a:defRPr/>
            </a:pPr>
            <a:r>
              <a:rPr lang="en-US" sz="2000" b="1" dirty="0"/>
              <a:t>Temperature</a:t>
            </a:r>
          </a:p>
        </p:txBody>
      </p:sp>
      <p:grpSp>
        <p:nvGrpSpPr>
          <p:cNvPr id="2" name="Group 71"/>
          <p:cNvGrpSpPr>
            <a:grpSpLocks/>
          </p:cNvGrpSpPr>
          <p:nvPr/>
        </p:nvGrpSpPr>
        <p:grpSpPr bwMode="auto">
          <a:xfrm>
            <a:off x="2076450" y="2765425"/>
            <a:ext cx="7881938" cy="3722688"/>
            <a:chOff x="552450" y="2765781"/>
            <a:chExt cx="7881938" cy="3722511"/>
          </a:xfrm>
        </p:grpSpPr>
        <p:grpSp>
          <p:nvGrpSpPr>
            <p:cNvPr id="3" name="Group 36"/>
            <p:cNvGrpSpPr>
              <a:grpSpLocks/>
            </p:cNvGrpSpPr>
            <p:nvPr/>
          </p:nvGrpSpPr>
          <p:grpSpPr bwMode="auto">
            <a:xfrm>
              <a:off x="552450" y="2765781"/>
              <a:ext cx="1577975" cy="3301647"/>
              <a:chOff x="552450" y="3330221"/>
              <a:chExt cx="1577975" cy="3301647"/>
            </a:xfrm>
          </p:grpSpPr>
          <p:sp>
            <p:nvSpPr>
              <p:cNvPr id="53" name="Rounded Rectangle 52"/>
              <p:cNvSpPr/>
              <p:nvPr/>
            </p:nvSpPr>
            <p:spPr>
              <a:xfrm>
                <a:off x="552450" y="3330221"/>
                <a:ext cx="1577975" cy="3301843"/>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49507" name="Rectangle 3"/>
              <p:cNvSpPr>
                <a:spLocks noChangeArrowheads="1"/>
              </p:cNvSpPr>
              <p:nvPr/>
            </p:nvSpPr>
            <p:spPr bwMode="auto">
              <a:xfrm>
                <a:off x="704850" y="3612783"/>
                <a:ext cx="1295400" cy="83816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prstTxWarp prst="textNoShape">
                  <a:avLst/>
                </a:prstTxWarp>
              </a:bodyPr>
              <a:lstStyle/>
              <a:p>
                <a:pPr algn="ctr">
                  <a:defRPr/>
                </a:pPr>
                <a:r>
                  <a:rPr lang="en-US" b="1" dirty="0">
                    <a:solidFill>
                      <a:schemeClr val="bg1"/>
                    </a:solidFill>
                    <a:effectLst>
                      <a:outerShdw blurRad="50800" dist="38100" dir="2700000">
                        <a:srgbClr val="000000">
                          <a:alpha val="43000"/>
                        </a:srgbClr>
                      </a:outerShdw>
                    </a:effectLst>
                  </a:rPr>
                  <a:t>PO</a:t>
                </a:r>
                <a:r>
                  <a:rPr lang="en-US" b="1" baseline="-25000" dirty="0">
                    <a:solidFill>
                      <a:schemeClr val="bg1"/>
                    </a:solidFill>
                    <a:effectLst>
                      <a:outerShdw blurRad="50800" dist="38100" dir="2700000">
                        <a:srgbClr val="000000">
                          <a:alpha val="43000"/>
                        </a:srgbClr>
                      </a:outerShdw>
                    </a:effectLst>
                  </a:rPr>
                  <a:t>4</a:t>
                </a:r>
              </a:p>
            </p:txBody>
          </p:sp>
          <p:sp>
            <p:nvSpPr>
              <p:cNvPr id="149536" name="Rectangle 32"/>
              <p:cNvSpPr>
                <a:spLocks noChangeArrowheads="1"/>
              </p:cNvSpPr>
              <p:nvPr/>
            </p:nvSpPr>
            <p:spPr bwMode="auto">
              <a:xfrm>
                <a:off x="698500" y="5606588"/>
                <a:ext cx="1295400" cy="83816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prstTxWarp prst="textNoShape">
                  <a:avLst/>
                </a:prstTxWarp>
              </a:bodyPr>
              <a:lstStyle/>
              <a:p>
                <a:pPr algn="ctr">
                  <a:defRPr/>
                </a:pPr>
                <a:r>
                  <a:rPr lang="en-US" b="1" dirty="0">
                    <a:solidFill>
                      <a:schemeClr val="bg1"/>
                    </a:solidFill>
                    <a:effectLst>
                      <a:outerShdw blurRad="38100" dist="38100" dir="2700000" algn="tl">
                        <a:srgbClr val="000000"/>
                      </a:outerShdw>
                    </a:effectLst>
                  </a:rPr>
                  <a:t>NO</a:t>
                </a:r>
                <a:r>
                  <a:rPr lang="en-US" b="1" baseline="-25000" dirty="0">
                    <a:solidFill>
                      <a:schemeClr val="bg1"/>
                    </a:solidFill>
                    <a:effectLst>
                      <a:outerShdw blurRad="38100" dist="38100" dir="2700000" algn="tl">
                        <a:srgbClr val="000000"/>
                      </a:outerShdw>
                    </a:effectLst>
                  </a:rPr>
                  <a:t>3</a:t>
                </a:r>
              </a:p>
            </p:txBody>
          </p:sp>
          <p:sp>
            <p:nvSpPr>
              <p:cNvPr id="149537" name="Rectangle 33"/>
              <p:cNvSpPr>
                <a:spLocks noChangeArrowheads="1"/>
              </p:cNvSpPr>
              <p:nvPr/>
            </p:nvSpPr>
            <p:spPr bwMode="auto">
              <a:xfrm>
                <a:off x="698500" y="4636672"/>
                <a:ext cx="1295400" cy="83816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prstTxWarp prst="textNoShape">
                  <a:avLst/>
                </a:prstTxWarp>
              </a:bodyPr>
              <a:lstStyle/>
              <a:p>
                <a:pPr algn="ctr">
                  <a:defRPr/>
                </a:pPr>
                <a:r>
                  <a:rPr lang="en-US" b="1" dirty="0">
                    <a:solidFill>
                      <a:schemeClr val="bg1"/>
                    </a:solidFill>
                    <a:effectLst>
                      <a:outerShdw blurRad="38100" dist="38100" dir="2700000" algn="tl">
                        <a:srgbClr val="000000"/>
                      </a:outerShdw>
                    </a:effectLst>
                  </a:rPr>
                  <a:t>NH</a:t>
                </a:r>
                <a:r>
                  <a:rPr lang="en-US" b="1" baseline="-25000" dirty="0">
                    <a:solidFill>
                      <a:schemeClr val="bg1"/>
                    </a:solidFill>
                    <a:effectLst>
                      <a:outerShdw blurRad="38100" dist="38100" dir="2700000" algn="tl">
                        <a:srgbClr val="000000"/>
                      </a:outerShdw>
                    </a:effectLst>
                  </a:rPr>
                  <a:t>4</a:t>
                </a:r>
              </a:p>
            </p:txBody>
          </p:sp>
        </p:grpSp>
        <p:sp>
          <p:nvSpPr>
            <p:cNvPr id="149545" name="Rectangle 41"/>
            <p:cNvSpPr>
              <a:spLocks noChangeArrowheads="1"/>
            </p:cNvSpPr>
            <p:nvPr/>
          </p:nvSpPr>
          <p:spPr bwMode="auto">
            <a:xfrm>
              <a:off x="6775450" y="3546794"/>
              <a:ext cx="1658938" cy="950868"/>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prstTxWarp prst="textNoShape">
                <a:avLst/>
              </a:prstTxWarp>
            </a:bodyPr>
            <a:lstStyle/>
            <a:p>
              <a:pPr algn="ctr"/>
              <a:r>
                <a:rPr lang="en-US" b="1" dirty="0">
                  <a:solidFill>
                    <a:schemeClr val="bg1"/>
                  </a:solidFill>
                  <a:effectLst>
                    <a:outerShdw blurRad="38100" dist="38100" dir="2700000" algn="tl">
                      <a:srgbClr val="000000"/>
                    </a:outerShdw>
                  </a:effectLst>
                  <a:ea typeface="ＭＳ Ｐゴシック" pitchFamily="26" charset="-128"/>
                  <a:cs typeface="ＭＳ Ｐゴシック" pitchFamily="26" charset="-128"/>
                </a:rPr>
                <a:t>Detrital</a:t>
              </a:r>
            </a:p>
            <a:p>
              <a:pPr algn="ctr"/>
              <a:r>
                <a:rPr lang="en-US" b="1" dirty="0">
                  <a:solidFill>
                    <a:schemeClr val="bg1"/>
                  </a:solidFill>
                  <a:effectLst>
                    <a:outerShdw blurRad="38100" dist="38100" dir="2700000" algn="tl">
                      <a:srgbClr val="000000"/>
                    </a:outerShdw>
                  </a:effectLst>
                  <a:ea typeface="ＭＳ Ｐゴシック" pitchFamily="26" charset="-128"/>
                  <a:cs typeface="ＭＳ Ｐゴシック" pitchFamily="26" charset="-128"/>
                </a:rPr>
                <a:t>C,N,P</a:t>
              </a:r>
              <a:endParaRPr lang="en-US" b="1" baseline="-25000" dirty="0">
                <a:solidFill>
                  <a:schemeClr val="bg1"/>
                </a:solidFill>
                <a:effectLst>
                  <a:outerShdw blurRad="38100" dist="38100" dir="2700000" algn="tl">
                    <a:srgbClr val="000000"/>
                  </a:outerShdw>
                </a:effectLst>
                <a:ea typeface="ＭＳ Ｐゴシック" pitchFamily="26" charset="-128"/>
                <a:cs typeface="ＭＳ Ｐゴシック" pitchFamily="26" charset="-128"/>
              </a:endParaRPr>
            </a:p>
          </p:txBody>
        </p:sp>
        <p:sp>
          <p:nvSpPr>
            <p:cNvPr id="19468" name="Line 45"/>
            <p:cNvSpPr>
              <a:spLocks noChangeShapeType="1"/>
            </p:cNvSpPr>
            <p:nvPr/>
          </p:nvSpPr>
          <p:spPr bwMode="auto">
            <a:xfrm flipH="1" flipV="1">
              <a:off x="2130424" y="5785556"/>
              <a:ext cx="4602164" cy="0"/>
            </a:xfrm>
            <a:prstGeom prst="line">
              <a:avLst/>
            </a:prstGeom>
            <a:noFill/>
            <a:ln w="28575">
              <a:solidFill>
                <a:srgbClr val="FFFF00"/>
              </a:solidFill>
              <a:round/>
              <a:headEnd type="triangle" w="med" len="med"/>
              <a:tailEnd type="triangle" w="med" len="med"/>
            </a:ln>
          </p:spPr>
          <p:txBody>
            <a:bodyPr wrap="none" anchor="ctr">
              <a:prstTxWarp prst="textNoShape">
                <a:avLst/>
              </a:prstTxWarp>
            </a:bodyPr>
            <a:lstStyle/>
            <a:p>
              <a:endParaRPr lang="en-US" dirty="0"/>
            </a:p>
          </p:txBody>
        </p:sp>
        <p:sp>
          <p:nvSpPr>
            <p:cNvPr id="149550" name="Rectangle 46"/>
            <p:cNvSpPr>
              <a:spLocks noChangeArrowheads="1"/>
            </p:cNvSpPr>
            <p:nvPr/>
          </p:nvSpPr>
          <p:spPr bwMode="auto">
            <a:xfrm>
              <a:off x="6732588" y="5042148"/>
              <a:ext cx="1701800" cy="904832"/>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prstTxWarp prst="textNoShape">
                <a:avLst/>
              </a:prstTxWarp>
            </a:bodyPr>
            <a:lstStyle/>
            <a:p>
              <a:pPr algn="ctr"/>
              <a:r>
                <a:rPr lang="en-US" b="1" dirty="0">
                  <a:solidFill>
                    <a:schemeClr val="bg1"/>
                  </a:solidFill>
                  <a:effectLst>
                    <a:outerShdw blurRad="38100" dist="38100" dir="2700000" algn="tl">
                      <a:srgbClr val="000000"/>
                    </a:outerShdw>
                  </a:effectLst>
                  <a:ea typeface="ＭＳ Ｐゴシック" pitchFamily="26" charset="-128"/>
                  <a:cs typeface="ＭＳ Ｐゴシック" pitchFamily="26" charset="-128"/>
                </a:rPr>
                <a:t>DON, DOP</a:t>
              </a:r>
            </a:p>
            <a:p>
              <a:pPr algn="ctr"/>
              <a:endParaRPr lang="en-US" b="1" baseline="-25000" dirty="0">
                <a:solidFill>
                  <a:schemeClr val="bg1"/>
                </a:solidFill>
                <a:effectLst>
                  <a:outerShdw blurRad="38100" dist="38100" dir="2700000" algn="tl">
                    <a:srgbClr val="000000"/>
                  </a:outerShdw>
                </a:effectLst>
                <a:ea typeface="ＭＳ Ｐゴシック" pitchFamily="26" charset="-128"/>
                <a:cs typeface="ＭＳ Ｐゴシック" pitchFamily="26" charset="-128"/>
              </a:endParaRPr>
            </a:p>
          </p:txBody>
        </p:sp>
        <p:grpSp>
          <p:nvGrpSpPr>
            <p:cNvPr id="4" name="Group 43"/>
            <p:cNvGrpSpPr/>
            <p:nvPr/>
          </p:nvGrpSpPr>
          <p:grpSpPr>
            <a:xfrm>
              <a:off x="3145681" y="3471314"/>
              <a:ext cx="2743446" cy="1827643"/>
              <a:chOff x="3672472" y="1547638"/>
              <a:chExt cx="2743446" cy="1827643"/>
            </a:xfrm>
            <a:solidFill>
              <a:schemeClr val="accent3">
                <a:lumMod val="20000"/>
                <a:lumOff val="80000"/>
              </a:schemeClr>
            </a:solidFill>
          </p:grpSpPr>
          <p:sp>
            <p:nvSpPr>
              <p:cNvPr id="45" name="TextBox 15"/>
              <p:cNvSpPr txBox="1">
                <a:spLocks/>
              </p:cNvSpPr>
              <p:nvPr/>
            </p:nvSpPr>
            <p:spPr bwMode="auto">
              <a:xfrm>
                <a:off x="3672472" y="1547638"/>
                <a:ext cx="2743446" cy="1827643"/>
              </a:xfrm>
              <a:prstGeom prst="rect">
                <a:avLst/>
              </a:prstGeom>
              <a:grpFill/>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bodyPr>
              <a:lstStyle/>
              <a:p>
                <a:pPr algn="r">
                  <a:defRPr/>
                </a:pPr>
                <a:r>
                  <a:rPr lang="en-US" dirty="0" err="1">
                    <a:latin typeface="Calibri" pitchFamily="-112" charset="0"/>
                  </a:rPr>
                  <a:t>a</a:t>
                </a:r>
                <a:r>
                  <a:rPr lang="en-US" baseline="-25000" dirty="0" err="1">
                    <a:latin typeface="Calibri" pitchFamily="-112" charset="0"/>
                  </a:rPr>
                  <a:t>MA</a:t>
                </a:r>
                <a:r>
                  <a:rPr lang="en-US" dirty="0">
                    <a:latin typeface="Calibri" pitchFamily="-112" charset="0"/>
                  </a:rPr>
                  <a:t>  [g</a:t>
                </a:r>
                <a:r>
                  <a:rPr lang="en-US" baseline="-25000" dirty="0">
                    <a:latin typeface="Calibri" pitchFamily="-112" charset="0"/>
                  </a:rPr>
                  <a:t>D</a:t>
                </a:r>
                <a:r>
                  <a:rPr lang="en-US" dirty="0">
                    <a:latin typeface="Calibri" pitchFamily="-112" charset="0"/>
                  </a:rPr>
                  <a:t>/m</a:t>
                </a:r>
                <a:r>
                  <a:rPr lang="en-US" baseline="30000" dirty="0">
                    <a:latin typeface="Calibri" pitchFamily="-112" charset="0"/>
                  </a:rPr>
                  <a:t>2</a:t>
                </a:r>
                <a:r>
                  <a:rPr lang="en-US" dirty="0">
                    <a:latin typeface="Calibri" pitchFamily="-112" charset="0"/>
                  </a:rPr>
                  <a:t>]</a:t>
                </a:r>
              </a:p>
              <a:p>
                <a:pPr algn="ctr">
                  <a:defRPr/>
                </a:pPr>
                <a:endParaRPr lang="en-US" dirty="0">
                  <a:solidFill>
                    <a:srgbClr val="000000"/>
                  </a:solidFill>
                  <a:latin typeface="Calibri" pitchFamily="-112" charset="0"/>
                </a:endParaRPr>
              </a:p>
              <a:p>
                <a:pPr algn="ctr">
                  <a:defRPr/>
                </a:pPr>
                <a:endParaRPr lang="en-US" dirty="0">
                  <a:solidFill>
                    <a:srgbClr val="000000"/>
                  </a:solidFill>
                  <a:latin typeface="Calibri" pitchFamily="-112" charset="0"/>
                </a:endParaRPr>
              </a:p>
              <a:p>
                <a:pPr algn="r">
                  <a:defRPr/>
                </a:pPr>
                <a:r>
                  <a:rPr lang="en-US" dirty="0">
                    <a:solidFill>
                      <a:srgbClr val="000000"/>
                    </a:solidFill>
                    <a:latin typeface="Calibri" pitchFamily="-112" charset="0"/>
                  </a:rPr>
                  <a:t>biomass</a:t>
                </a:r>
              </a:p>
              <a:p>
                <a:pPr algn="r">
                  <a:defRPr/>
                </a:pPr>
                <a:r>
                  <a:rPr lang="en-US" dirty="0">
                    <a:solidFill>
                      <a:srgbClr val="000000"/>
                    </a:solidFill>
                    <a:latin typeface="Calibri" pitchFamily="-112" charset="0"/>
                  </a:rPr>
                  <a:t>D : C :     </a:t>
                </a:r>
              </a:p>
              <a:p>
                <a:pPr algn="r">
                  <a:defRPr/>
                </a:pPr>
                <a:r>
                  <a:rPr lang="en-US" dirty="0">
                    <a:solidFill>
                      <a:srgbClr val="000000"/>
                    </a:solidFill>
                    <a:latin typeface="Calibri" pitchFamily="-112" charset="0"/>
                  </a:rPr>
                  <a:t>N : P : Chl</a:t>
                </a:r>
              </a:p>
              <a:p>
                <a:pPr>
                  <a:defRPr/>
                </a:pPr>
                <a:endParaRPr lang="en-US" baseline="30000" dirty="0">
                  <a:latin typeface="Calibri" pitchFamily="-112" charset="0"/>
                </a:endParaRPr>
              </a:p>
            </p:txBody>
          </p:sp>
          <p:sp>
            <p:nvSpPr>
              <p:cNvPr id="47" name="TextBox 21"/>
              <p:cNvSpPr txBox="1">
                <a:spLocks/>
              </p:cNvSpPr>
              <p:nvPr/>
            </p:nvSpPr>
            <p:spPr bwMode="auto">
              <a:xfrm>
                <a:off x="4519877" y="2573890"/>
                <a:ext cx="814282" cy="761965"/>
              </a:xfrm>
              <a:prstGeom prst="rect">
                <a:avLst/>
              </a:prstGeom>
              <a:solidFill>
                <a:schemeClr val="accent3">
                  <a:lumMod val="40000"/>
                  <a:lumOff val="60000"/>
                </a:schemeClr>
              </a:solidFill>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qN</a:t>
                </a:r>
              </a:p>
              <a:p>
                <a:pPr algn="ctr">
                  <a:defRPr/>
                </a:pPr>
                <a:r>
                  <a:rPr lang="en-US" dirty="0">
                    <a:solidFill>
                      <a:srgbClr val="000000"/>
                    </a:solidFill>
                    <a:latin typeface="Calibri" pitchFamily="-112" charset="0"/>
                  </a:rPr>
                  <a:t>mg</a:t>
                </a:r>
                <a:r>
                  <a:rPr lang="en-US" baseline="-25000" dirty="0">
                    <a:solidFill>
                      <a:srgbClr val="000000"/>
                    </a:solidFill>
                    <a:latin typeface="Calibri" pitchFamily="-112" charset="0"/>
                  </a:rPr>
                  <a:t>N</a:t>
                </a:r>
                <a:r>
                  <a:rPr lang="en-US" dirty="0">
                    <a:solidFill>
                      <a:srgbClr val="000000"/>
                    </a:solidFill>
                    <a:latin typeface="Calibri" pitchFamily="-112" charset="0"/>
                  </a:rPr>
                  <a:t>/g</a:t>
                </a:r>
                <a:r>
                  <a:rPr lang="en-US" baseline="-25000" dirty="0">
                    <a:solidFill>
                      <a:srgbClr val="000000"/>
                    </a:solidFill>
                    <a:latin typeface="Calibri" pitchFamily="-112" charset="0"/>
                  </a:rPr>
                  <a:t>D</a:t>
                </a:r>
              </a:p>
            </p:txBody>
          </p:sp>
          <p:sp>
            <p:nvSpPr>
              <p:cNvPr id="48" name="TextBox 22"/>
              <p:cNvSpPr txBox="1">
                <a:spLocks/>
              </p:cNvSpPr>
              <p:nvPr/>
            </p:nvSpPr>
            <p:spPr bwMode="auto">
              <a:xfrm>
                <a:off x="3673217" y="2573890"/>
                <a:ext cx="814282" cy="756307"/>
              </a:xfrm>
              <a:prstGeom prst="rect">
                <a:avLst/>
              </a:prstGeom>
              <a:solidFill>
                <a:schemeClr val="accent3">
                  <a:lumMod val="40000"/>
                  <a:lumOff val="60000"/>
                </a:schemeClr>
              </a:solidFill>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qP</a:t>
                </a:r>
              </a:p>
              <a:p>
                <a:pPr algn="ctr">
                  <a:defRPr/>
                </a:pPr>
                <a:r>
                  <a:rPr lang="en-US" dirty="0">
                    <a:solidFill>
                      <a:srgbClr val="000000"/>
                    </a:solidFill>
                    <a:latin typeface="Calibri" pitchFamily="-112" charset="0"/>
                  </a:rPr>
                  <a:t>mg</a:t>
                </a:r>
                <a:r>
                  <a:rPr lang="en-US" baseline="-25000" dirty="0">
                    <a:solidFill>
                      <a:srgbClr val="000000"/>
                    </a:solidFill>
                    <a:latin typeface="Calibri" pitchFamily="-112" charset="0"/>
                  </a:rPr>
                  <a:t>P</a:t>
                </a:r>
                <a:r>
                  <a:rPr lang="en-US" dirty="0">
                    <a:solidFill>
                      <a:srgbClr val="000000"/>
                    </a:solidFill>
                    <a:latin typeface="Calibri" pitchFamily="-112" charset="0"/>
                  </a:rPr>
                  <a:t>/g</a:t>
                </a:r>
                <a:r>
                  <a:rPr lang="en-US" baseline="-25000" dirty="0">
                    <a:solidFill>
                      <a:srgbClr val="000000"/>
                    </a:solidFill>
                    <a:latin typeface="Calibri" pitchFamily="-112" charset="0"/>
                  </a:rPr>
                  <a:t>D</a:t>
                </a:r>
              </a:p>
            </p:txBody>
          </p:sp>
        </p:grpSp>
        <p:sp>
          <p:nvSpPr>
            <p:cNvPr id="19471" name="Line 38"/>
            <p:cNvSpPr>
              <a:spLocks noChangeShapeType="1"/>
            </p:cNvSpPr>
            <p:nvPr/>
          </p:nvSpPr>
          <p:spPr bwMode="auto">
            <a:xfrm flipV="1">
              <a:off x="5889625" y="4032250"/>
              <a:ext cx="885825" cy="0"/>
            </a:xfrm>
            <a:prstGeom prst="line">
              <a:avLst/>
            </a:prstGeom>
            <a:noFill/>
            <a:ln w="28575">
              <a:solidFill>
                <a:srgbClr val="FFFF00"/>
              </a:solidFill>
              <a:round/>
              <a:headEnd/>
              <a:tailEnd type="triangle" w="med" len="med"/>
            </a:ln>
          </p:spPr>
          <p:txBody>
            <a:bodyPr wrap="none" anchor="ctr">
              <a:prstTxWarp prst="textNoShape">
                <a:avLst/>
              </a:prstTxWarp>
            </a:bodyPr>
            <a:lstStyle/>
            <a:p>
              <a:endParaRPr lang="en-US" dirty="0"/>
            </a:p>
          </p:txBody>
        </p:sp>
        <p:sp>
          <p:nvSpPr>
            <p:cNvPr id="19472" name="TextBox 60"/>
            <p:cNvSpPr txBox="1">
              <a:spLocks noChangeArrowheads="1"/>
            </p:cNvSpPr>
            <p:nvPr/>
          </p:nvSpPr>
          <p:spPr bwMode="auto">
            <a:xfrm>
              <a:off x="5889625" y="3517132"/>
              <a:ext cx="885825" cy="369314"/>
            </a:xfrm>
            <a:prstGeom prst="rect">
              <a:avLst/>
            </a:prstGeom>
            <a:noFill/>
            <a:ln w="9525">
              <a:noFill/>
              <a:miter lim="800000"/>
              <a:headEnd/>
              <a:tailEnd/>
            </a:ln>
          </p:spPr>
          <p:txBody>
            <a:bodyPr anchor="ctr">
              <a:prstTxWarp prst="textNoShape">
                <a:avLst/>
              </a:prstTxWarp>
              <a:spAutoFit/>
            </a:bodyPr>
            <a:lstStyle/>
            <a:p>
              <a:pPr algn="ctr"/>
              <a:r>
                <a:rPr lang="en-US" dirty="0"/>
                <a:t>F</a:t>
              </a:r>
              <a:r>
                <a:rPr lang="en-US" baseline="-25000" dirty="0"/>
                <a:t>Db</a:t>
              </a:r>
            </a:p>
          </p:txBody>
        </p:sp>
        <p:sp>
          <p:nvSpPr>
            <p:cNvPr id="19473" name="TextBox 62"/>
            <p:cNvSpPr txBox="1">
              <a:spLocks noChangeArrowheads="1"/>
            </p:cNvSpPr>
            <p:nvPr/>
          </p:nvSpPr>
          <p:spPr bwMode="auto">
            <a:xfrm>
              <a:off x="2755900" y="5313935"/>
              <a:ext cx="898052" cy="400091"/>
            </a:xfrm>
            <a:prstGeom prst="rect">
              <a:avLst/>
            </a:prstGeom>
            <a:noFill/>
            <a:ln w="9525">
              <a:noFill/>
              <a:miter lim="800000"/>
              <a:headEnd/>
              <a:tailEnd/>
            </a:ln>
          </p:spPr>
          <p:txBody>
            <a:bodyPr wrap="square" anchor="ctr">
              <a:prstTxWarp prst="textNoShape">
                <a:avLst/>
              </a:prstTxWarp>
              <a:spAutoFit/>
            </a:bodyPr>
            <a:lstStyle/>
            <a:p>
              <a:pPr algn="ctr"/>
              <a:r>
                <a:rPr lang="en-US" sz="2000" dirty="0" err="1"/>
                <a:t>F</a:t>
              </a:r>
              <a:r>
                <a:rPr lang="en-US" sz="2000" baseline="-25000" dirty="0" err="1"/>
                <a:t>EP,MA</a:t>
              </a:r>
              <a:endParaRPr lang="en-US" sz="2000" baseline="-25000" dirty="0"/>
            </a:p>
          </p:txBody>
        </p:sp>
        <p:sp>
          <p:nvSpPr>
            <p:cNvPr id="19474" name="TextBox 63"/>
            <p:cNvSpPr txBox="1">
              <a:spLocks noChangeArrowheads="1"/>
            </p:cNvSpPr>
            <p:nvPr/>
          </p:nvSpPr>
          <p:spPr bwMode="auto">
            <a:xfrm>
              <a:off x="3487119" y="3802838"/>
              <a:ext cx="896920" cy="400091"/>
            </a:xfrm>
            <a:prstGeom prst="rect">
              <a:avLst/>
            </a:prstGeom>
            <a:noFill/>
            <a:ln w="9525">
              <a:noFill/>
              <a:miter lim="800000"/>
              <a:headEnd/>
              <a:tailEnd/>
            </a:ln>
          </p:spPr>
          <p:txBody>
            <a:bodyPr wrap="square" anchor="ctr">
              <a:prstTxWarp prst="textNoShape">
                <a:avLst/>
              </a:prstTxWarp>
              <a:spAutoFit/>
            </a:bodyPr>
            <a:lstStyle/>
            <a:p>
              <a:pPr algn="ctr"/>
              <a:r>
                <a:rPr lang="en-US" sz="2000" dirty="0" err="1"/>
                <a:t>F</a:t>
              </a:r>
              <a:r>
                <a:rPr lang="en-US" sz="2000" baseline="-25000" dirty="0" err="1"/>
                <a:t>G,MA</a:t>
              </a:r>
              <a:endParaRPr lang="en-US" sz="2000" baseline="-25000" dirty="0"/>
            </a:p>
          </p:txBody>
        </p:sp>
        <p:sp>
          <p:nvSpPr>
            <p:cNvPr id="19475" name="TextBox 64"/>
            <p:cNvSpPr txBox="1">
              <a:spLocks noChangeArrowheads="1"/>
            </p:cNvSpPr>
            <p:nvPr/>
          </p:nvSpPr>
          <p:spPr bwMode="auto">
            <a:xfrm>
              <a:off x="4681012" y="3915725"/>
              <a:ext cx="882880" cy="400091"/>
            </a:xfrm>
            <a:prstGeom prst="rect">
              <a:avLst/>
            </a:prstGeom>
            <a:noFill/>
            <a:ln w="9525">
              <a:noFill/>
              <a:miter lim="800000"/>
              <a:headEnd/>
              <a:tailEnd/>
            </a:ln>
          </p:spPr>
          <p:txBody>
            <a:bodyPr wrap="square" anchor="ctr">
              <a:prstTxWarp prst="textNoShape">
                <a:avLst/>
              </a:prstTxWarp>
              <a:spAutoFit/>
            </a:bodyPr>
            <a:lstStyle/>
            <a:p>
              <a:pPr algn="ctr"/>
              <a:r>
                <a:rPr lang="en-US" sz="2000" dirty="0" err="1"/>
                <a:t>F</a:t>
              </a:r>
              <a:r>
                <a:rPr lang="en-US" sz="2000" baseline="-25000" dirty="0" err="1"/>
                <a:t>R,MA</a:t>
              </a:r>
              <a:endParaRPr lang="en-US" sz="2000" baseline="-25000" dirty="0"/>
            </a:p>
          </p:txBody>
        </p:sp>
        <p:cxnSp>
          <p:nvCxnSpPr>
            <p:cNvPr id="39" name="Straight Arrow Connector 38"/>
            <p:cNvCxnSpPr/>
            <p:nvPr/>
          </p:nvCxnSpPr>
          <p:spPr>
            <a:xfrm flipV="1">
              <a:off x="3992563" y="3886503"/>
              <a:ext cx="636587" cy="61115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rot="5400000">
              <a:off x="3325824" y="5542187"/>
              <a:ext cx="487340" cy="1588"/>
            </a:xfrm>
            <a:prstGeom prst="straightConnector1">
              <a:avLst/>
            </a:prstGeom>
            <a:ln w="2857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9478" name="TextBox 62"/>
            <p:cNvSpPr txBox="1">
              <a:spLocks noChangeArrowheads="1"/>
            </p:cNvSpPr>
            <p:nvPr/>
          </p:nvSpPr>
          <p:spPr bwMode="auto">
            <a:xfrm>
              <a:off x="2193010" y="4732562"/>
              <a:ext cx="921903" cy="400091"/>
            </a:xfrm>
            <a:prstGeom prst="rect">
              <a:avLst/>
            </a:prstGeom>
            <a:noFill/>
            <a:ln w="9525">
              <a:noFill/>
              <a:miter lim="800000"/>
              <a:headEnd/>
              <a:tailEnd/>
            </a:ln>
          </p:spPr>
          <p:txBody>
            <a:bodyPr wrap="square" anchor="ctr">
              <a:prstTxWarp prst="textNoShape">
                <a:avLst/>
              </a:prstTxWarp>
              <a:spAutoFit/>
            </a:bodyPr>
            <a:lstStyle/>
            <a:p>
              <a:pPr algn="ctr"/>
              <a:r>
                <a:rPr lang="en-US" sz="2000" dirty="0" err="1"/>
                <a:t>F</a:t>
              </a:r>
              <a:r>
                <a:rPr lang="en-US" sz="2000" baseline="-25000" dirty="0" err="1"/>
                <a:t>UP,MA</a:t>
              </a:r>
              <a:endParaRPr lang="en-US" sz="2000" baseline="-25000" dirty="0"/>
            </a:p>
          </p:txBody>
        </p:sp>
        <p:cxnSp>
          <p:nvCxnSpPr>
            <p:cNvPr id="62" name="Straight Arrow Connector 61"/>
            <p:cNvCxnSpPr/>
            <p:nvPr/>
          </p:nvCxnSpPr>
          <p:spPr>
            <a:xfrm rot="5400000">
              <a:off x="4127512" y="5567586"/>
              <a:ext cx="487340" cy="1587"/>
            </a:xfrm>
            <a:prstGeom prst="straightConnector1">
              <a:avLst/>
            </a:prstGeom>
            <a:ln w="2857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9480" name="TextBox 62"/>
            <p:cNvSpPr txBox="1">
              <a:spLocks noChangeArrowheads="1"/>
            </p:cNvSpPr>
            <p:nvPr/>
          </p:nvSpPr>
          <p:spPr bwMode="auto">
            <a:xfrm>
              <a:off x="4555264" y="5335875"/>
              <a:ext cx="885123" cy="400091"/>
            </a:xfrm>
            <a:prstGeom prst="rect">
              <a:avLst/>
            </a:prstGeom>
            <a:noFill/>
            <a:ln w="9525">
              <a:noFill/>
              <a:miter lim="800000"/>
              <a:headEnd/>
              <a:tailEnd/>
            </a:ln>
          </p:spPr>
          <p:txBody>
            <a:bodyPr wrap="square" anchor="ctr">
              <a:prstTxWarp prst="textNoShape">
                <a:avLst/>
              </a:prstTxWarp>
              <a:spAutoFit/>
            </a:bodyPr>
            <a:lstStyle/>
            <a:p>
              <a:pPr algn="ctr"/>
              <a:r>
                <a:rPr lang="en-US" sz="2000" dirty="0" err="1"/>
                <a:t>F</a:t>
              </a:r>
              <a:r>
                <a:rPr lang="en-US" sz="2000" baseline="-25000" dirty="0" err="1"/>
                <a:t>EN,MA</a:t>
              </a:r>
              <a:endParaRPr lang="en-US" sz="2000" baseline="-25000" dirty="0"/>
            </a:p>
          </p:txBody>
        </p:sp>
        <p:sp>
          <p:nvSpPr>
            <p:cNvPr id="19481" name="TextBox 62"/>
            <p:cNvSpPr txBox="1">
              <a:spLocks noChangeArrowheads="1"/>
            </p:cNvSpPr>
            <p:nvPr/>
          </p:nvSpPr>
          <p:spPr bwMode="auto">
            <a:xfrm>
              <a:off x="2130425" y="4137080"/>
              <a:ext cx="981667" cy="400091"/>
            </a:xfrm>
            <a:prstGeom prst="rect">
              <a:avLst/>
            </a:prstGeom>
            <a:noFill/>
            <a:ln w="9525">
              <a:noFill/>
              <a:miter lim="800000"/>
              <a:headEnd/>
              <a:tailEnd/>
            </a:ln>
          </p:spPr>
          <p:txBody>
            <a:bodyPr wrap="square" anchor="ctr">
              <a:prstTxWarp prst="textNoShape">
                <a:avLst/>
              </a:prstTxWarp>
              <a:spAutoFit/>
            </a:bodyPr>
            <a:lstStyle/>
            <a:p>
              <a:pPr algn="ctr"/>
              <a:r>
                <a:rPr lang="en-US" sz="2000" dirty="0" err="1"/>
                <a:t>F</a:t>
              </a:r>
              <a:r>
                <a:rPr lang="en-US" sz="2000" baseline="-25000" dirty="0" err="1"/>
                <a:t>UN,MA</a:t>
              </a:r>
              <a:endParaRPr lang="en-US" sz="2000" baseline="-25000" dirty="0"/>
            </a:p>
          </p:txBody>
        </p:sp>
        <p:sp>
          <p:nvSpPr>
            <p:cNvPr id="19482" name="Line 44"/>
            <p:cNvSpPr>
              <a:spLocks noChangeShapeType="1"/>
            </p:cNvSpPr>
            <p:nvPr/>
          </p:nvSpPr>
          <p:spPr bwMode="auto">
            <a:xfrm>
              <a:off x="2127604" y="4758087"/>
              <a:ext cx="1272382" cy="0"/>
            </a:xfrm>
            <a:prstGeom prst="line">
              <a:avLst/>
            </a:prstGeom>
            <a:noFill/>
            <a:ln w="25400">
              <a:solidFill>
                <a:srgbClr val="FFFF00"/>
              </a:solidFill>
              <a:round/>
              <a:headEnd/>
              <a:tailEnd type="triangle" w="med" len="med"/>
            </a:ln>
          </p:spPr>
          <p:txBody>
            <a:bodyPr wrap="none" anchor="ctr">
              <a:prstTxWarp prst="textNoShape">
                <a:avLst/>
              </a:prstTxWarp>
            </a:bodyPr>
            <a:lstStyle/>
            <a:p>
              <a:endParaRPr lang="en-US" dirty="0"/>
            </a:p>
          </p:txBody>
        </p:sp>
        <p:sp>
          <p:nvSpPr>
            <p:cNvPr id="19483" name="Line 44"/>
            <p:cNvSpPr>
              <a:spLocks noChangeShapeType="1"/>
            </p:cNvSpPr>
            <p:nvPr/>
          </p:nvSpPr>
          <p:spPr bwMode="auto">
            <a:xfrm>
              <a:off x="2130425" y="4605687"/>
              <a:ext cx="2031280" cy="0"/>
            </a:xfrm>
            <a:prstGeom prst="line">
              <a:avLst/>
            </a:prstGeom>
            <a:noFill/>
            <a:ln w="31750">
              <a:solidFill>
                <a:srgbClr val="FFFF00"/>
              </a:solidFill>
              <a:round/>
              <a:headEnd/>
              <a:tailEnd type="triangle" w="med" len="med"/>
            </a:ln>
          </p:spPr>
          <p:txBody>
            <a:bodyPr wrap="none" anchor="ctr">
              <a:prstTxWarp prst="textNoShape">
                <a:avLst/>
              </a:prstTxWarp>
            </a:bodyPr>
            <a:lstStyle/>
            <a:p>
              <a:endParaRPr lang="en-US" dirty="0"/>
            </a:p>
          </p:txBody>
        </p:sp>
        <p:sp>
          <p:nvSpPr>
            <p:cNvPr id="19484" name="Line 37"/>
            <p:cNvSpPr>
              <a:spLocks noChangeShapeType="1"/>
            </p:cNvSpPr>
            <p:nvPr/>
          </p:nvSpPr>
          <p:spPr bwMode="auto">
            <a:xfrm flipH="1" flipV="1">
              <a:off x="5008563" y="3932622"/>
              <a:ext cx="466546" cy="413982"/>
            </a:xfrm>
            <a:prstGeom prst="line">
              <a:avLst/>
            </a:prstGeom>
            <a:noFill/>
            <a:ln w="9525">
              <a:solidFill>
                <a:srgbClr val="000000"/>
              </a:solidFill>
              <a:round/>
              <a:headEnd type="triangle" w="med" len="med"/>
              <a:tailEnd/>
            </a:ln>
          </p:spPr>
          <p:txBody>
            <a:bodyPr wrap="none" anchor="ctr">
              <a:prstTxWarp prst="textNoShape">
                <a:avLst/>
              </a:prstTxWarp>
            </a:bodyPr>
            <a:lstStyle/>
            <a:p>
              <a:endParaRPr lang="en-US" dirty="0"/>
            </a:p>
          </p:txBody>
        </p:sp>
        <p:sp>
          <p:nvSpPr>
            <p:cNvPr id="19485" name="TextBox 65"/>
            <p:cNvSpPr txBox="1">
              <a:spLocks noChangeArrowheads="1"/>
            </p:cNvSpPr>
            <p:nvPr/>
          </p:nvSpPr>
          <p:spPr bwMode="auto">
            <a:xfrm>
              <a:off x="5228774" y="5785501"/>
              <a:ext cx="818406" cy="691501"/>
            </a:xfrm>
            <a:prstGeom prst="rect">
              <a:avLst/>
            </a:prstGeom>
            <a:noFill/>
            <a:ln w="9525">
              <a:noFill/>
              <a:miter lim="800000"/>
              <a:headEnd/>
              <a:tailEnd/>
            </a:ln>
          </p:spPr>
          <p:txBody>
            <a:bodyPr anchor="ctr">
              <a:prstTxWarp prst="textNoShape">
                <a:avLst/>
              </a:prstTxWarp>
            </a:bodyPr>
            <a:lstStyle/>
            <a:p>
              <a:pPr algn="ctr"/>
              <a:r>
                <a:rPr lang="en-US" sz="2000" dirty="0" err="1"/>
                <a:t>f</a:t>
              </a:r>
              <a:r>
                <a:rPr lang="en-US" sz="2000" baseline="-25000" dirty="0" err="1"/>
                <a:t>op,MA</a:t>
              </a:r>
              <a:endParaRPr lang="en-US" sz="2000" dirty="0"/>
            </a:p>
            <a:p>
              <a:pPr algn="ctr"/>
              <a:r>
                <a:rPr lang="en-US" sz="2000" dirty="0" err="1"/>
                <a:t>f</a:t>
              </a:r>
              <a:r>
                <a:rPr lang="en-US" sz="2000" baseline="-25000" dirty="0" err="1"/>
                <a:t>on,MA</a:t>
              </a:r>
              <a:endParaRPr lang="en-US" sz="2000" baseline="-25000" dirty="0"/>
            </a:p>
          </p:txBody>
        </p:sp>
        <p:sp>
          <p:nvSpPr>
            <p:cNvPr id="19486" name="TextBox 68"/>
            <p:cNvSpPr txBox="1">
              <a:spLocks noChangeArrowheads="1"/>
            </p:cNvSpPr>
            <p:nvPr/>
          </p:nvSpPr>
          <p:spPr bwMode="auto">
            <a:xfrm>
              <a:off x="2290864" y="5796791"/>
              <a:ext cx="1109121" cy="691501"/>
            </a:xfrm>
            <a:prstGeom prst="rect">
              <a:avLst/>
            </a:prstGeom>
            <a:noFill/>
            <a:ln w="9525">
              <a:noFill/>
              <a:miter lim="800000"/>
              <a:headEnd/>
              <a:tailEnd/>
            </a:ln>
          </p:spPr>
          <p:txBody>
            <a:bodyPr anchor="ctr">
              <a:prstTxWarp prst="textNoShape">
                <a:avLst/>
              </a:prstTxWarp>
            </a:bodyPr>
            <a:lstStyle/>
            <a:p>
              <a:pPr algn="ctr"/>
              <a:r>
                <a:rPr lang="en-US" sz="2000" dirty="0"/>
                <a:t>1-f</a:t>
              </a:r>
              <a:r>
                <a:rPr lang="en-US" sz="2000" baseline="-25000" dirty="0"/>
                <a:t>op,MA</a:t>
              </a:r>
              <a:endParaRPr lang="en-US" sz="2000" dirty="0"/>
            </a:p>
            <a:p>
              <a:pPr algn="ctr"/>
              <a:r>
                <a:rPr lang="en-US" sz="2000" dirty="0"/>
                <a:t>1-f</a:t>
              </a:r>
              <a:r>
                <a:rPr lang="en-US" sz="2000" baseline="-25000" dirty="0"/>
                <a:t>on,MA</a:t>
              </a:r>
            </a:p>
          </p:txBody>
        </p:sp>
      </p:grpSp>
      <p:sp>
        <p:nvSpPr>
          <p:cNvPr id="70" name="Oval 39"/>
          <p:cNvSpPr>
            <a:spLocks noChangeArrowheads="1"/>
          </p:cNvSpPr>
          <p:nvPr/>
        </p:nvSpPr>
        <p:spPr bwMode="auto">
          <a:xfrm>
            <a:off x="6881813" y="1058863"/>
            <a:ext cx="1778000" cy="1111250"/>
          </a:xfrm>
          <a:prstGeom prst="ellipse">
            <a:avLst/>
          </a:prstGeom>
          <a:solidFill>
            <a:srgbClr val="CCFFCC"/>
          </a:solidFill>
          <a:ln>
            <a:headEnd/>
            <a:tailEnd/>
          </a:ln>
        </p:spPr>
        <p:style>
          <a:lnRef idx="1">
            <a:schemeClr val="accent2"/>
          </a:lnRef>
          <a:fillRef idx="2">
            <a:schemeClr val="accent2"/>
          </a:fillRef>
          <a:effectRef idx="1">
            <a:schemeClr val="accent2"/>
          </a:effectRef>
          <a:fontRef idx="minor">
            <a:schemeClr val="dk1"/>
          </a:fontRef>
        </p:style>
        <p:txBody>
          <a:bodyPr wrap="none" anchor="ctr">
            <a:prstTxWarp prst="textNoShape">
              <a:avLst/>
            </a:prstTxWarp>
          </a:bodyPr>
          <a:lstStyle/>
          <a:p>
            <a:pPr algn="ctr">
              <a:defRPr/>
            </a:pPr>
            <a:r>
              <a:rPr lang="en-US" b="1" dirty="0"/>
              <a:t>Carrying</a:t>
            </a:r>
          </a:p>
          <a:p>
            <a:pPr algn="ctr">
              <a:defRPr/>
            </a:pPr>
            <a:r>
              <a:rPr lang="en-US" b="1" dirty="0"/>
              <a:t>Capacity</a:t>
            </a:r>
          </a:p>
        </p:txBody>
      </p:sp>
      <p:sp>
        <p:nvSpPr>
          <p:cNvPr id="19465" name="Line 40"/>
          <p:cNvSpPr>
            <a:spLocks noChangeShapeType="1"/>
          </p:cNvSpPr>
          <p:nvPr/>
        </p:nvSpPr>
        <p:spPr bwMode="auto">
          <a:xfrm flipH="1">
            <a:off x="5686425" y="2127251"/>
            <a:ext cx="1727200" cy="1757363"/>
          </a:xfrm>
          <a:prstGeom prst="line">
            <a:avLst/>
          </a:prstGeom>
          <a:noFill/>
          <a:ln w="34925">
            <a:solidFill>
              <a:srgbClr val="FFFF00"/>
            </a:solidFill>
            <a:prstDash val="dashDot"/>
            <a:round/>
            <a:headEnd/>
            <a:tailEnd type="triangle" w="med" len="med"/>
          </a:ln>
        </p:spPr>
        <p:txBody>
          <a:bodyPr wrap="none" anchor="ctr">
            <a:prstTxWarp prst="textNoShape">
              <a:avLst/>
            </a:prstTxWarp>
          </a:bodyPr>
          <a:lstStyle/>
          <a:p>
            <a:endParaRPr lang="en-US" dirty="0"/>
          </a:p>
        </p:txBody>
      </p:sp>
      <p:sp>
        <p:nvSpPr>
          <p:cNvPr id="19461" name="Line 40"/>
          <p:cNvSpPr>
            <a:spLocks noChangeShapeType="1"/>
          </p:cNvSpPr>
          <p:nvPr/>
        </p:nvSpPr>
        <p:spPr bwMode="auto">
          <a:xfrm flipH="1">
            <a:off x="5484813" y="2159000"/>
            <a:ext cx="31750" cy="1612900"/>
          </a:xfrm>
          <a:prstGeom prst="line">
            <a:avLst/>
          </a:prstGeom>
          <a:noFill/>
          <a:ln w="34925">
            <a:solidFill>
              <a:srgbClr val="FFFF00"/>
            </a:solidFill>
            <a:prstDash val="dashDot"/>
            <a:round/>
            <a:headEnd/>
            <a:tailEnd type="triangle" w="med" len="med"/>
          </a:ln>
        </p:spPr>
        <p:txBody>
          <a:bodyPr wrap="none" anchor="ctr">
            <a:prstTxWarp prst="textNoShape">
              <a:avLst/>
            </a:prstTxWarp>
          </a:bodyPr>
          <a:lstStyle/>
          <a:p>
            <a:endParaRPr lang="en-US" dirty="0"/>
          </a:p>
        </p:txBody>
      </p:sp>
      <p:sp>
        <p:nvSpPr>
          <p:cNvPr id="19462" name="Line 40"/>
          <p:cNvSpPr>
            <a:spLocks noChangeShapeType="1"/>
          </p:cNvSpPr>
          <p:nvPr/>
        </p:nvSpPr>
        <p:spPr bwMode="auto">
          <a:xfrm>
            <a:off x="3817939" y="2127250"/>
            <a:ext cx="1360487" cy="1758950"/>
          </a:xfrm>
          <a:prstGeom prst="line">
            <a:avLst/>
          </a:prstGeom>
          <a:noFill/>
          <a:ln w="34925">
            <a:solidFill>
              <a:srgbClr val="FFFF00"/>
            </a:solidFill>
            <a:prstDash val="dashDot"/>
            <a:round/>
            <a:headEnd/>
            <a:tailEnd type="triangle" w="med" len="med"/>
          </a:ln>
        </p:spPr>
        <p:txBody>
          <a:bodyPr wrap="none" anchor="ctr">
            <a:prstTxWarp prst="textNoShape">
              <a:avLst/>
            </a:prstTxWarp>
          </a:bodyPr>
          <a:lstStyle/>
          <a:p>
            <a:endParaRPr lang="en-US" dirty="0"/>
          </a:p>
        </p:txBody>
      </p:sp>
    </p:spTree>
    <p:extLst>
      <p:ext uri="{BB962C8B-B14F-4D97-AF65-F5344CB8AC3E}">
        <p14:creationId xmlns:p14="http://schemas.microsoft.com/office/powerpoint/2010/main" val="1272404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1957388" y="352775"/>
            <a:ext cx="8337550" cy="1339850"/>
          </a:xfrm>
        </p:spPr>
        <p:txBody>
          <a:bodyPr anchor="ctr">
            <a:noAutofit/>
          </a:bodyPr>
          <a:lstStyle/>
          <a:p>
            <a:pPr algn="ctr"/>
            <a:r>
              <a:rPr lang="en-US" sz="4800" dirty="0">
                <a:ea typeface="ＭＳ Ｐゴシック" pitchFamily="26" charset="-128"/>
                <a:cs typeface="ＭＳ Ｐゴシック" pitchFamily="26" charset="-128"/>
              </a:rPr>
              <a:t>Macro Algae Biomass</a:t>
            </a:r>
            <a:br>
              <a:rPr lang="en-US" sz="4800" dirty="0">
                <a:ea typeface="ＭＳ Ｐゴシック" pitchFamily="26" charset="-128"/>
                <a:cs typeface="ＭＳ Ｐゴシック" pitchFamily="26" charset="-128"/>
              </a:rPr>
            </a:br>
            <a:r>
              <a:rPr lang="en-US" sz="4800" dirty="0">
                <a:ea typeface="ＭＳ Ｐゴシック" pitchFamily="26" charset="-128"/>
                <a:cs typeface="ＭＳ Ｐゴシック" pitchFamily="26" charset="-128"/>
              </a:rPr>
              <a:t>Kinetic Equation</a:t>
            </a:r>
          </a:p>
        </p:txBody>
      </p:sp>
      <p:graphicFrame>
        <p:nvGraphicFramePr>
          <p:cNvPr id="149508" name="Group 4"/>
          <p:cNvGraphicFramePr>
            <a:graphicFrameLocks noGrp="1"/>
          </p:cNvGraphicFramePr>
          <p:nvPr>
            <p:ph sz="half" idx="2"/>
            <p:extLst/>
          </p:nvPr>
        </p:nvGraphicFramePr>
        <p:xfrm>
          <a:off x="1908175" y="3734682"/>
          <a:ext cx="7278688" cy="2818767"/>
        </p:xfrm>
        <a:graphic>
          <a:graphicData uri="http://schemas.openxmlformats.org/drawingml/2006/table">
            <a:tbl>
              <a:tblPr/>
              <a:tblGrid>
                <a:gridCol w="1311275">
                  <a:extLst>
                    <a:ext uri="{9D8B030D-6E8A-4147-A177-3AD203B41FA5}">
                      <a16:colId xmlns:a16="http://schemas.microsoft.com/office/drawing/2014/main" val="20000"/>
                    </a:ext>
                  </a:extLst>
                </a:gridCol>
                <a:gridCol w="5967413">
                  <a:extLst>
                    <a:ext uri="{9D8B030D-6E8A-4147-A177-3AD203B41FA5}">
                      <a16:colId xmlns:a16="http://schemas.microsoft.com/office/drawing/2014/main" val="20001"/>
                    </a:ext>
                  </a:extLst>
                </a:gridCol>
              </a:tblGrid>
              <a:tr h="414338">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Where, for macro algae in segment i:</a:t>
                      </a:r>
                    </a:p>
                  </a:txBody>
                  <a:tcPr horzOverflow="overflow">
                    <a:lnL>
                      <a:noFill/>
                    </a:lnL>
                    <a:lnR>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3381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a</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Macro algal density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G,MA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growth rate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4143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R,MA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respiration rate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41751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F</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D,MA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death rate (g</a:t>
                      </a:r>
                      <a:r>
                        <a:rPr kumimoji="0" lang="en-US" sz="2000" b="0" i="0" u="none" strike="noStrike" cap="none" normalizeH="0" baseline="-25000" dirty="0">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-day)</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41751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a:ln>
                            <a:noFill/>
                          </a:ln>
                          <a:solidFill>
                            <a:schemeClr val="tx1"/>
                          </a:solidFill>
                          <a:effectLst/>
                          <a:latin typeface="Arial" pitchFamily="-112" charset="0"/>
                          <a:ea typeface="Arial" pitchFamily="-112" charset="0"/>
                          <a:cs typeface="Arial" pitchFamily="-112" charset="0"/>
                        </a:rPr>
                        <a:t>A</a:t>
                      </a:r>
                      <a:r>
                        <a:rPr kumimoji="0" lang="en-US" sz="2000" b="0" i="1" u="none" strike="noStrike" cap="none" normalizeH="0" baseline="-25000" dirty="0">
                          <a:ln>
                            <a:noFill/>
                          </a:ln>
                          <a:solidFill>
                            <a:schemeClr val="tx1"/>
                          </a:solidFill>
                          <a:effectLst/>
                          <a:latin typeface="Arial" pitchFamily="-112" charset="0"/>
                          <a:ea typeface="Arial" pitchFamily="-112" charset="0"/>
                          <a:cs typeface="Arial" pitchFamily="-112" charset="0"/>
                        </a:rPr>
                        <a:t>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bottom substrate surface area</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 benthic and submersed forms)</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21506" name="Object 2"/>
          <p:cNvGraphicFramePr>
            <a:graphicFrameLocks noChangeAspect="1"/>
          </p:cNvGraphicFramePr>
          <p:nvPr>
            <p:extLst>
              <p:ext uri="{D42A27DB-BD31-4B8C-83A1-F6EECF244321}">
                <p14:modId xmlns:p14="http://schemas.microsoft.com/office/powerpoint/2010/main" val="1144201821"/>
              </p:ext>
            </p:extLst>
          </p:nvPr>
        </p:nvGraphicFramePr>
        <p:xfrm>
          <a:off x="2074863" y="1971675"/>
          <a:ext cx="7232650" cy="1276350"/>
        </p:xfrm>
        <a:graphic>
          <a:graphicData uri="http://schemas.openxmlformats.org/presentationml/2006/ole">
            <mc:AlternateContent xmlns:mc="http://schemas.openxmlformats.org/markup-compatibility/2006">
              <mc:Choice xmlns:v="urn:schemas-microsoft-com:vml" Requires="v">
                <p:oleObj spid="_x0000_s48137" name="Equation" r:id="rId4" imgW="1930320" imgH="431640" progId="Equation.DSMT4">
                  <p:embed/>
                </p:oleObj>
              </mc:Choice>
              <mc:Fallback>
                <p:oleObj name="Equation" r:id="rId4" imgW="1930320" imgH="431640" progId="Equation.DSMT4">
                  <p:embed/>
                  <p:pic>
                    <p:nvPicPr>
                      <p:cNvPr id="0" name=""/>
                      <p:cNvPicPr>
                        <a:picLocks noChangeAspect="1" noChangeArrowheads="1"/>
                      </p:cNvPicPr>
                      <p:nvPr/>
                    </p:nvPicPr>
                    <p:blipFill>
                      <a:blip r:embed="rId5"/>
                      <a:srcRect/>
                      <a:stretch>
                        <a:fillRect/>
                      </a:stretch>
                    </p:blipFill>
                    <p:spPr bwMode="auto">
                      <a:xfrm>
                        <a:off x="2074863" y="1971675"/>
                        <a:ext cx="7232650" cy="1276350"/>
                      </a:xfrm>
                      <a:prstGeom prst="rect">
                        <a:avLst/>
                      </a:prstGeom>
                      <a:solidFill>
                        <a:schemeClr val="tx1"/>
                      </a:solidFill>
                      <a:extLst/>
                    </p:spPr>
                  </p:pic>
                </p:oleObj>
              </mc:Fallback>
            </mc:AlternateContent>
          </a:graphicData>
        </a:graphic>
      </p:graphicFrame>
      <p:grpSp>
        <p:nvGrpSpPr>
          <p:cNvPr id="2" name="Group 43"/>
          <p:cNvGrpSpPr/>
          <p:nvPr/>
        </p:nvGrpSpPr>
        <p:grpSpPr>
          <a:xfrm>
            <a:off x="7551492" y="4473222"/>
            <a:ext cx="2743446" cy="1928696"/>
            <a:chOff x="3672472" y="1401501"/>
            <a:chExt cx="2743446" cy="1928696"/>
          </a:xfrm>
          <a:solidFill>
            <a:schemeClr val="accent3">
              <a:lumMod val="20000"/>
              <a:lumOff val="80000"/>
            </a:schemeClr>
          </a:solidFill>
        </p:grpSpPr>
        <p:sp>
          <p:nvSpPr>
            <p:cNvPr id="11" name="TextBox 15"/>
            <p:cNvSpPr txBox="1">
              <a:spLocks/>
            </p:cNvSpPr>
            <p:nvPr/>
          </p:nvSpPr>
          <p:spPr bwMode="auto">
            <a:xfrm>
              <a:off x="3672472" y="1401501"/>
              <a:ext cx="2743446" cy="1924674"/>
            </a:xfrm>
            <a:prstGeom prst="rect">
              <a:avLst/>
            </a:prstGeom>
            <a:grpFill/>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bodyPr>
            <a:lstStyle/>
            <a:p>
              <a:pPr algn="ctr">
                <a:defRPr/>
              </a:pPr>
              <a:r>
                <a:rPr lang="en-US" dirty="0" err="1">
                  <a:latin typeface="Calibri" pitchFamily="-112" charset="0"/>
                </a:rPr>
                <a:t>MacroAlgal</a:t>
              </a:r>
              <a:r>
                <a:rPr lang="en-US" dirty="0">
                  <a:latin typeface="Calibri" pitchFamily="-112" charset="0"/>
                </a:rPr>
                <a:t> Biomass, </a:t>
              </a:r>
              <a:r>
                <a:rPr lang="en-US" dirty="0" err="1">
                  <a:latin typeface="Calibri" pitchFamily="-112" charset="0"/>
                </a:rPr>
                <a:t>a</a:t>
              </a:r>
              <a:r>
                <a:rPr lang="en-US" baseline="-25000" dirty="0" err="1">
                  <a:latin typeface="Calibri" pitchFamily="-112" charset="0"/>
                </a:rPr>
                <a:t>MA</a:t>
              </a:r>
              <a:endParaRPr lang="en-US" baseline="-25000" dirty="0">
                <a:latin typeface="Calibri" pitchFamily="-112" charset="0"/>
              </a:endParaRPr>
            </a:p>
            <a:p>
              <a:pPr algn="ctr">
                <a:defRPr/>
              </a:pPr>
              <a:r>
                <a:rPr lang="en-US" dirty="0">
                  <a:latin typeface="Calibri" pitchFamily="-112" charset="0"/>
                </a:rPr>
                <a:t>g</a:t>
              </a:r>
              <a:r>
                <a:rPr lang="en-US" baseline="-25000" dirty="0">
                  <a:latin typeface="Calibri" pitchFamily="-112" charset="0"/>
                </a:rPr>
                <a:t>D</a:t>
              </a:r>
              <a:r>
                <a:rPr lang="en-US" dirty="0">
                  <a:latin typeface="Calibri" pitchFamily="-112" charset="0"/>
                </a:rPr>
                <a:t>/m</a:t>
              </a:r>
              <a:r>
                <a:rPr lang="en-US" baseline="30000" dirty="0">
                  <a:latin typeface="Calibri" pitchFamily="-112" charset="0"/>
                </a:rPr>
                <a:t>2</a:t>
              </a:r>
            </a:p>
          </p:txBody>
        </p:sp>
        <p:sp>
          <p:nvSpPr>
            <p:cNvPr id="12" name="TextBox 16"/>
            <p:cNvSpPr txBox="1">
              <a:spLocks/>
            </p:cNvSpPr>
            <p:nvPr/>
          </p:nvSpPr>
          <p:spPr bwMode="auto">
            <a:xfrm>
              <a:off x="3719742" y="2222775"/>
              <a:ext cx="1828964" cy="1097280"/>
            </a:xfrm>
            <a:prstGeom prst="rect">
              <a:avLst/>
            </a:prstGeom>
            <a:solidFill>
              <a:schemeClr val="accent3">
                <a:lumMod val="20000"/>
                <a:lumOff val="80000"/>
              </a:schemeClr>
            </a:solidFill>
            <a:ln>
              <a:solidFill>
                <a:schemeClr val="accent3">
                  <a:lumMod val="20000"/>
                  <a:lumOff val="80000"/>
                </a:schemeClr>
              </a:solidFill>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D : C : N : P : Chl</a:t>
              </a:r>
            </a:p>
          </p:txBody>
        </p:sp>
        <p:sp>
          <p:nvSpPr>
            <p:cNvPr id="13" name="TextBox 21"/>
            <p:cNvSpPr txBox="1">
              <a:spLocks/>
            </p:cNvSpPr>
            <p:nvPr/>
          </p:nvSpPr>
          <p:spPr bwMode="auto">
            <a:xfrm>
              <a:off x="5588973" y="2208664"/>
              <a:ext cx="789500" cy="548640"/>
            </a:xfrm>
            <a:prstGeom prst="rect">
              <a:avLst/>
            </a:prstGeom>
            <a:solidFill>
              <a:schemeClr val="accent3">
                <a:lumMod val="40000"/>
                <a:lumOff val="60000"/>
              </a:schemeClr>
            </a:solidFill>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qN</a:t>
              </a:r>
            </a:p>
            <a:p>
              <a:pPr algn="ctr">
                <a:defRPr/>
              </a:pPr>
              <a:r>
                <a:rPr lang="en-US" dirty="0">
                  <a:solidFill>
                    <a:srgbClr val="000000"/>
                  </a:solidFill>
                  <a:latin typeface="Calibri" pitchFamily="-112" charset="0"/>
                </a:rPr>
                <a:t>mg</a:t>
              </a:r>
              <a:r>
                <a:rPr lang="en-US" baseline="-25000" dirty="0">
                  <a:solidFill>
                    <a:srgbClr val="000000"/>
                  </a:solidFill>
                  <a:latin typeface="Calibri" pitchFamily="-112" charset="0"/>
                </a:rPr>
                <a:t>N</a:t>
              </a:r>
              <a:r>
                <a:rPr lang="en-US" dirty="0">
                  <a:solidFill>
                    <a:srgbClr val="000000"/>
                  </a:solidFill>
                  <a:latin typeface="Calibri" pitchFamily="-112" charset="0"/>
                </a:rPr>
                <a:t>/g</a:t>
              </a:r>
              <a:r>
                <a:rPr lang="en-US" baseline="-25000" dirty="0">
                  <a:solidFill>
                    <a:srgbClr val="000000"/>
                  </a:solidFill>
                  <a:latin typeface="Calibri" pitchFamily="-112" charset="0"/>
                </a:rPr>
                <a:t>D</a:t>
              </a:r>
            </a:p>
          </p:txBody>
        </p:sp>
        <p:sp>
          <p:nvSpPr>
            <p:cNvPr id="14" name="TextBox 22"/>
            <p:cNvSpPr txBox="1">
              <a:spLocks/>
            </p:cNvSpPr>
            <p:nvPr/>
          </p:nvSpPr>
          <p:spPr bwMode="auto">
            <a:xfrm>
              <a:off x="5562817" y="2781557"/>
              <a:ext cx="814282" cy="548640"/>
            </a:xfrm>
            <a:prstGeom prst="rect">
              <a:avLst/>
            </a:prstGeom>
            <a:solidFill>
              <a:schemeClr val="accent3">
                <a:lumMod val="40000"/>
                <a:lumOff val="60000"/>
              </a:schemeClr>
            </a:solidFill>
            <a:ln>
              <a:headEnd/>
              <a:tailEnd/>
            </a:ln>
          </p:spPr>
          <p:style>
            <a:lnRef idx="1">
              <a:schemeClr val="accent3"/>
            </a:lnRef>
            <a:fillRef idx="3">
              <a:schemeClr val="accent3"/>
            </a:fillRef>
            <a:effectRef idx="2">
              <a:schemeClr val="accent3"/>
            </a:effectRef>
            <a:fontRef idx="minor">
              <a:schemeClr val="lt1"/>
            </a:fontRef>
          </p:style>
          <p:txBody>
            <a:bodyPr wrap="none" anchor="ctr">
              <a:prstTxWarp prst="textNoShape">
                <a:avLst/>
              </a:prstTxWarp>
            </a:bodyPr>
            <a:lstStyle/>
            <a:p>
              <a:pPr algn="ctr">
                <a:defRPr/>
              </a:pPr>
              <a:r>
                <a:rPr lang="en-US" dirty="0">
                  <a:solidFill>
                    <a:srgbClr val="000000"/>
                  </a:solidFill>
                  <a:latin typeface="Calibri" pitchFamily="-112" charset="0"/>
                </a:rPr>
                <a:t>qP</a:t>
              </a:r>
            </a:p>
            <a:p>
              <a:pPr algn="ctr">
                <a:defRPr/>
              </a:pPr>
              <a:r>
                <a:rPr lang="en-US" dirty="0">
                  <a:solidFill>
                    <a:srgbClr val="000000"/>
                  </a:solidFill>
                  <a:latin typeface="Calibri" pitchFamily="-112" charset="0"/>
                </a:rPr>
                <a:t>mg</a:t>
              </a:r>
              <a:r>
                <a:rPr lang="en-US" baseline="-25000" dirty="0">
                  <a:solidFill>
                    <a:srgbClr val="000000"/>
                  </a:solidFill>
                  <a:latin typeface="Calibri" pitchFamily="-112" charset="0"/>
                </a:rPr>
                <a:t>P</a:t>
              </a:r>
              <a:r>
                <a:rPr lang="en-US" dirty="0">
                  <a:solidFill>
                    <a:srgbClr val="000000"/>
                  </a:solidFill>
                  <a:latin typeface="Calibri" pitchFamily="-112" charset="0"/>
                </a:rPr>
                <a:t>/g</a:t>
              </a:r>
              <a:r>
                <a:rPr lang="en-US" baseline="-25000" dirty="0">
                  <a:solidFill>
                    <a:srgbClr val="000000"/>
                  </a:solidFill>
                  <a:latin typeface="Calibri" pitchFamily="-112" charset="0"/>
                </a:rPr>
                <a:t>D</a:t>
              </a:r>
            </a:p>
          </p:txBody>
        </p:sp>
      </p:grpSp>
    </p:spTree>
    <p:extLst>
      <p:ext uri="{BB962C8B-B14F-4D97-AF65-F5344CB8AC3E}">
        <p14:creationId xmlns:p14="http://schemas.microsoft.com/office/powerpoint/2010/main" val="2914879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1957388" y="352775"/>
            <a:ext cx="8337550" cy="1339850"/>
          </a:xfrm>
        </p:spPr>
        <p:txBody>
          <a:bodyPr anchor="ctr">
            <a:noAutofit/>
          </a:bodyPr>
          <a:lstStyle/>
          <a:p>
            <a:pPr algn="ctr"/>
            <a:r>
              <a:rPr lang="en-US" sz="4800" dirty="0">
                <a:ea typeface="ＭＳ Ｐゴシック" pitchFamily="26" charset="-128"/>
                <a:cs typeface="ＭＳ Ｐゴシック" pitchFamily="26" charset="-128"/>
              </a:rPr>
              <a:t>Macro Algae Biomass</a:t>
            </a:r>
            <a:br>
              <a:rPr lang="en-US" sz="4800" dirty="0">
                <a:ea typeface="ＭＳ Ｐゴシック" pitchFamily="26" charset="-128"/>
                <a:cs typeface="ＭＳ Ｐゴシック" pitchFamily="26" charset="-128"/>
              </a:rPr>
            </a:br>
            <a:r>
              <a:rPr lang="en-US" sz="4800" dirty="0">
                <a:ea typeface="ＭＳ Ｐゴシック" pitchFamily="26" charset="-128"/>
                <a:cs typeface="ＭＳ Ｐゴシック" pitchFamily="26" charset="-128"/>
              </a:rPr>
              <a:t>Minimum Concentration</a:t>
            </a:r>
          </a:p>
        </p:txBody>
      </p:sp>
      <p:graphicFrame>
        <p:nvGraphicFramePr>
          <p:cNvPr id="149508" name="Group 4"/>
          <p:cNvGraphicFramePr>
            <a:graphicFrameLocks noGrp="1"/>
          </p:cNvGraphicFramePr>
          <p:nvPr>
            <p:ph sz="half" idx="2"/>
            <p:extLst/>
          </p:nvPr>
        </p:nvGraphicFramePr>
        <p:xfrm>
          <a:off x="1908175" y="3734681"/>
          <a:ext cx="7278688" cy="2682240"/>
        </p:xfrm>
        <a:graphic>
          <a:graphicData uri="http://schemas.openxmlformats.org/drawingml/2006/table">
            <a:tbl>
              <a:tblPr/>
              <a:tblGrid>
                <a:gridCol w="1311275">
                  <a:extLst>
                    <a:ext uri="{9D8B030D-6E8A-4147-A177-3AD203B41FA5}">
                      <a16:colId xmlns:a16="http://schemas.microsoft.com/office/drawing/2014/main" val="20000"/>
                    </a:ext>
                  </a:extLst>
                </a:gridCol>
                <a:gridCol w="5967413">
                  <a:extLst>
                    <a:ext uri="{9D8B030D-6E8A-4147-A177-3AD203B41FA5}">
                      <a16:colId xmlns:a16="http://schemas.microsoft.com/office/drawing/2014/main" val="20001"/>
                    </a:ext>
                  </a:extLst>
                </a:gridCol>
              </a:tblGrid>
              <a:tr h="197624">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Macro Algal Seed or Minimum Concentration</a:t>
                      </a:r>
                    </a:p>
                  </a:txBody>
                  <a:tcPr horzOverflow="overflow">
                    <a:lnL>
                      <a:noFill/>
                    </a:lnL>
                    <a:lnR>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33437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err="1">
                          <a:ln>
                            <a:noFill/>
                          </a:ln>
                          <a:solidFill>
                            <a:schemeClr val="tx1"/>
                          </a:solidFill>
                          <a:effectLst/>
                          <a:latin typeface="Arial" pitchFamily="-112" charset="0"/>
                          <a:ea typeface="Arial" pitchFamily="-112" charset="0"/>
                          <a:cs typeface="Arial" pitchFamily="-112" charset="0"/>
                        </a:rPr>
                        <a:t>a</a:t>
                      </a:r>
                      <a:r>
                        <a:rPr kumimoji="0" lang="en-US" sz="2000" b="0" i="1" u="none" strike="noStrike" cap="none" normalizeH="0" baseline="-25000" dirty="0" err="1">
                          <a:ln>
                            <a:noFill/>
                          </a:ln>
                          <a:solidFill>
                            <a:schemeClr val="tx1"/>
                          </a:solidFill>
                          <a:effectLst/>
                          <a:latin typeface="Arial" pitchFamily="-112" charset="0"/>
                          <a:ea typeface="Arial" pitchFamily="-112" charset="0"/>
                          <a:cs typeface="Arial" pitchFamily="-112" charset="0"/>
                        </a:rPr>
                        <a:t>MA</a:t>
                      </a:r>
                      <a:r>
                        <a:rPr kumimoji="0" lang="en-US" sz="2000" b="0" i="1" u="none" strike="noStrike" cap="none" normalizeH="0" baseline="-2500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rPr>
                        <a:t> </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a:t>
                      </a: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Macro algal density (</a:t>
                      </a:r>
                      <a:r>
                        <a:rPr kumimoji="0" lang="en-US" sz="2000" b="0" i="0" u="none" strike="noStrike" cap="none" normalizeH="0" baseline="0" dirty="0" err="1">
                          <a:ln>
                            <a:noFill/>
                          </a:ln>
                          <a:solidFill>
                            <a:schemeClr val="tx1"/>
                          </a:solidFill>
                          <a:effectLst/>
                          <a:latin typeface="Arial" pitchFamily="-112" charset="0"/>
                          <a:ea typeface="Arial" pitchFamily="-112" charset="0"/>
                          <a:cs typeface="Arial" pitchFamily="-112" charset="0"/>
                        </a:rPr>
                        <a:t>g</a:t>
                      </a:r>
                      <a:r>
                        <a:rPr kumimoji="0" lang="en-US" sz="2000" b="0" i="0" u="none" strike="noStrike" cap="none" normalizeH="0" baseline="-25000" dirty="0" err="1">
                          <a:ln>
                            <a:noFill/>
                          </a:ln>
                          <a:solidFill>
                            <a:schemeClr val="tx1"/>
                          </a:solidFill>
                          <a:effectLst/>
                          <a:latin typeface="Arial" pitchFamily="-112" charset="0"/>
                          <a:ea typeface="Arial" pitchFamily="-112" charset="0"/>
                          <a:cs typeface="Arial" pitchFamily="-112" charset="0"/>
                        </a:rPr>
                        <a:t>D</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/m</a:t>
                      </a:r>
                      <a:r>
                        <a:rPr kumimoji="0" lang="en-US" sz="2000" b="0" i="0" u="none" strike="noStrike" cap="none" normalizeH="0" baseline="30000" dirty="0">
                          <a:ln>
                            <a:noFill/>
                          </a:ln>
                          <a:solidFill>
                            <a:schemeClr val="tx1"/>
                          </a:solidFill>
                          <a:effectLst/>
                          <a:latin typeface="Arial" pitchFamily="-112" charset="0"/>
                          <a:ea typeface="Arial" pitchFamily="-112" charset="0"/>
                          <a:cs typeface="Arial" pitchFamily="-112" charset="0"/>
                        </a:rPr>
                        <a:t>2</a:t>
                      </a: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)&gt;= Specified Seed Concentration (= 0 if not specified)</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197624">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197624">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1991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1991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sz="2000" b="0" i="1" u="none" strike="noStrike" cap="none" normalizeH="0" baseline="0" dirty="0">
                        <a:ln>
                          <a:noFill/>
                        </a:ln>
                        <a:solidFill>
                          <a:schemeClr val="tx1"/>
                        </a:solidFill>
                        <a:effectLst>
                          <a:outerShdw blurRad="38100" dist="38100" dir="2700000" algn="tl">
                            <a:srgbClr val="DDDDDD"/>
                          </a:outerShdw>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21506" name="Object 2"/>
          <p:cNvGraphicFramePr>
            <a:graphicFrameLocks noChangeAspect="1"/>
          </p:cNvGraphicFramePr>
          <p:nvPr>
            <p:extLst>
              <p:ext uri="{D42A27DB-BD31-4B8C-83A1-F6EECF244321}">
                <p14:modId xmlns:p14="http://schemas.microsoft.com/office/powerpoint/2010/main" val="812809376"/>
              </p:ext>
            </p:extLst>
          </p:nvPr>
        </p:nvGraphicFramePr>
        <p:xfrm>
          <a:off x="2074863" y="1971675"/>
          <a:ext cx="7232650" cy="1276350"/>
        </p:xfrm>
        <a:graphic>
          <a:graphicData uri="http://schemas.openxmlformats.org/presentationml/2006/ole">
            <mc:AlternateContent xmlns:mc="http://schemas.openxmlformats.org/markup-compatibility/2006">
              <mc:Choice xmlns:v="urn:schemas-microsoft-com:vml" Requires="v">
                <p:oleObj spid="_x0000_s49161" name="Equation" r:id="rId4" imgW="1930320" imgH="431640" progId="Equation.DSMT4">
                  <p:embed/>
                </p:oleObj>
              </mc:Choice>
              <mc:Fallback>
                <p:oleObj name="Equation" r:id="rId4" imgW="1930320" imgH="431640" progId="Equation.DSMT4">
                  <p:embed/>
                  <p:pic>
                    <p:nvPicPr>
                      <p:cNvPr id="0" name=""/>
                      <p:cNvPicPr>
                        <a:picLocks noChangeAspect="1" noChangeArrowheads="1"/>
                      </p:cNvPicPr>
                      <p:nvPr/>
                    </p:nvPicPr>
                    <p:blipFill>
                      <a:blip r:embed="rId5"/>
                      <a:srcRect/>
                      <a:stretch>
                        <a:fillRect/>
                      </a:stretch>
                    </p:blipFill>
                    <p:spPr bwMode="auto">
                      <a:xfrm>
                        <a:off x="2074863" y="1971675"/>
                        <a:ext cx="7232650" cy="1276350"/>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2220584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2014538" y="240064"/>
            <a:ext cx="8229600" cy="1143000"/>
          </a:xfrm>
        </p:spPr>
        <p:txBody>
          <a:bodyPr anchor="ctr">
            <a:normAutofit/>
          </a:bodyPr>
          <a:lstStyle/>
          <a:p>
            <a:pPr algn="ctr"/>
            <a:r>
              <a:rPr lang="en-US" sz="5400" dirty="0">
                <a:ea typeface="ＭＳ Ｐゴシック" pitchFamily="26" charset="-128"/>
                <a:cs typeface="ＭＳ Ｐゴシック" pitchFamily="26" charset="-128"/>
              </a:rPr>
              <a:t>Macro Algal Growth, </a:t>
            </a:r>
            <a:r>
              <a:rPr lang="en-US" dirty="0">
                <a:ea typeface="ＭＳ Ｐゴシック" pitchFamily="26" charset="-128"/>
                <a:cs typeface="ＭＳ Ｐゴシック" pitchFamily="26" charset="-128"/>
              </a:rPr>
              <a:t>option 0</a:t>
            </a:r>
            <a:endParaRPr lang="en-US" sz="5400" dirty="0">
              <a:ea typeface="ＭＳ Ｐゴシック" pitchFamily="26" charset="-128"/>
              <a:cs typeface="ＭＳ Ｐゴシック" pitchFamily="26" charset="-128"/>
            </a:endParaRPr>
          </a:p>
        </p:txBody>
      </p:sp>
      <p:sp>
        <p:nvSpPr>
          <p:cNvPr id="22532" name="Text Box 20"/>
          <p:cNvSpPr txBox="1">
            <a:spLocks noChangeArrowheads="1"/>
          </p:cNvSpPr>
          <p:nvPr/>
        </p:nvSpPr>
        <p:spPr bwMode="auto">
          <a:xfrm>
            <a:off x="2143125" y="1890713"/>
            <a:ext cx="7031038" cy="369332"/>
          </a:xfrm>
          <a:prstGeom prst="rect">
            <a:avLst/>
          </a:prstGeom>
          <a:noFill/>
          <a:ln w="9525">
            <a:noFill/>
            <a:miter lim="800000"/>
            <a:headEnd/>
            <a:tailEnd/>
          </a:ln>
        </p:spPr>
        <p:txBody>
          <a:bodyPr>
            <a:prstTxWarp prst="textNoShape">
              <a:avLst/>
            </a:prstTxWarp>
            <a:spAutoFit/>
          </a:bodyPr>
          <a:lstStyle/>
          <a:p>
            <a:pPr algn="ctr">
              <a:spcBef>
                <a:spcPct val="50000"/>
              </a:spcBef>
            </a:pPr>
            <a:r>
              <a:rPr lang="en-US" b="1" dirty="0"/>
              <a:t>Zero-order growth rate (gD/m</a:t>
            </a:r>
            <a:r>
              <a:rPr lang="en-US" b="1" baseline="30000" dirty="0"/>
              <a:t>2</a:t>
            </a:r>
            <a:r>
              <a:rPr lang="en-US" b="1" dirty="0"/>
              <a:t>-day):</a:t>
            </a:r>
          </a:p>
        </p:txBody>
      </p:sp>
      <p:graphicFrame>
        <p:nvGraphicFramePr>
          <p:cNvPr id="23" name="Group 4"/>
          <p:cNvGraphicFramePr>
            <a:graphicFrameLocks noGrp="1"/>
          </p:cNvGraphicFramePr>
          <p:nvPr>
            <p:ph sz="half" idx="2"/>
            <p:extLst>
              <p:ext uri="{D42A27DB-BD31-4B8C-83A1-F6EECF244321}">
                <p14:modId xmlns:p14="http://schemas.microsoft.com/office/powerpoint/2010/main" val="3164452727"/>
              </p:ext>
            </p:extLst>
          </p:nvPr>
        </p:nvGraphicFramePr>
        <p:xfrm>
          <a:off x="2282979" y="4036478"/>
          <a:ext cx="7626042" cy="2821523"/>
        </p:xfrm>
        <a:graphic>
          <a:graphicData uri="http://schemas.openxmlformats.org/drawingml/2006/table">
            <a:tbl>
              <a:tblPr/>
              <a:tblGrid>
                <a:gridCol w="1202024">
                  <a:extLst>
                    <a:ext uri="{9D8B030D-6E8A-4147-A177-3AD203B41FA5}">
                      <a16:colId xmlns:a16="http://schemas.microsoft.com/office/drawing/2014/main" val="20000"/>
                    </a:ext>
                  </a:extLst>
                </a:gridCol>
                <a:gridCol w="6424018">
                  <a:extLst>
                    <a:ext uri="{9D8B030D-6E8A-4147-A177-3AD203B41FA5}">
                      <a16:colId xmlns:a16="http://schemas.microsoft.com/office/drawing/2014/main" val="20001"/>
                    </a:ext>
                  </a:extLst>
                </a:gridCol>
              </a:tblGrid>
              <a:tr h="415100">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112" charset="0"/>
                          <a:ea typeface="Arial" pitchFamily="-112" charset="0"/>
                          <a:cs typeface="Arial" pitchFamily="-112" charset="0"/>
                        </a:rPr>
                        <a:t>Where, for macro algae in segment i:</a:t>
                      </a:r>
                    </a:p>
                  </a:txBody>
                  <a:tcPr horzOverflow="overflow">
                    <a:lnL cap="flat">
                      <a:noFill/>
                    </a:lnL>
                    <a:lnR>
                      <a:noFill/>
                    </a:lnR>
                    <a:lnT cap="flat">
                      <a:noFill/>
                    </a:lnT>
                    <a:lnB>
                      <a:noFill/>
                    </a:lnB>
                    <a:lnTlToBr>
                      <a:noFill/>
                    </a:lnTlToBr>
                    <a:lnBlToTr>
                      <a:noFill/>
                    </a:lnBlToTr>
                    <a:noFill/>
                  </a:tcPr>
                </a:tc>
                <a:tc hMerge="1">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37739">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n-US" sz="2000" i="1" baseline="0" dirty="0">
                          <a:solidFill>
                            <a:schemeClr val="tx1"/>
                          </a:solidFill>
                          <a:latin typeface="Arial"/>
                          <a:cs typeface="Arial"/>
                        </a:rPr>
                        <a:t>F</a:t>
                      </a:r>
                      <a:r>
                        <a:rPr lang="en-US" sz="2000" i="1" baseline="-25000" dirty="0">
                          <a:solidFill>
                            <a:schemeClr val="tx1"/>
                          </a:solidFill>
                          <a:latin typeface="Arial"/>
                          <a:cs typeface="Arial"/>
                        </a:rPr>
                        <a:t>G,MA20</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2000" dirty="0">
                          <a:solidFill>
                            <a:schemeClr val="tx1"/>
                          </a:solidFill>
                          <a:latin typeface="Arial"/>
                          <a:cs typeface="Arial"/>
                        </a:rPr>
                        <a:t>= maximum growth rate at 20 </a:t>
                      </a:r>
                      <a:r>
                        <a:rPr lang="en-US" sz="2000" baseline="30000" dirty="0" err="1">
                          <a:solidFill>
                            <a:schemeClr val="tx1"/>
                          </a:solidFill>
                          <a:latin typeface="Arial"/>
                          <a:cs typeface="Arial"/>
                        </a:rPr>
                        <a:t>o</a:t>
                      </a:r>
                      <a:r>
                        <a:rPr lang="en-US" sz="2000" dirty="0" err="1">
                          <a:solidFill>
                            <a:schemeClr val="tx1"/>
                          </a:solidFill>
                          <a:latin typeface="Arial"/>
                          <a:cs typeface="Arial"/>
                        </a:rPr>
                        <a:t>C</a:t>
                      </a:r>
                      <a:r>
                        <a:rPr lang="en-US" sz="2000" dirty="0">
                          <a:solidFill>
                            <a:schemeClr val="tx1"/>
                          </a:solidFill>
                          <a:latin typeface="Arial"/>
                          <a:cs typeface="Arial"/>
                        </a:rPr>
                        <a:t>, </a:t>
                      </a:r>
                      <a:r>
                        <a:rPr lang="en-US" sz="2000" dirty="0" err="1">
                          <a:solidFill>
                            <a:schemeClr val="tx1"/>
                          </a:solidFill>
                          <a:latin typeface="Arial"/>
                          <a:cs typeface="Arial"/>
                        </a:rPr>
                        <a:t>g</a:t>
                      </a:r>
                      <a:r>
                        <a:rPr lang="en-US" sz="2000" baseline="-25000" dirty="0" err="1">
                          <a:solidFill>
                            <a:schemeClr val="tx1"/>
                          </a:solidFill>
                          <a:latin typeface="Arial"/>
                          <a:cs typeface="Arial"/>
                        </a:rPr>
                        <a:t>D</a:t>
                      </a:r>
                      <a:r>
                        <a:rPr lang="en-US" sz="2000" dirty="0">
                          <a:solidFill>
                            <a:schemeClr val="tx1"/>
                          </a:solidFill>
                          <a:latin typeface="Arial"/>
                          <a:cs typeface="Arial"/>
                        </a:rPr>
                        <a:t>/m</a:t>
                      </a:r>
                      <a:r>
                        <a:rPr lang="en-US" sz="2000" baseline="30000" dirty="0">
                          <a:solidFill>
                            <a:schemeClr val="tx1"/>
                          </a:solidFill>
                          <a:latin typeface="Arial"/>
                          <a:cs typeface="Arial"/>
                        </a:rPr>
                        <a:t>2</a:t>
                      </a:r>
                      <a:r>
                        <a:rPr lang="en-US" sz="2000" dirty="0">
                          <a:solidFill>
                            <a:schemeClr val="tx1"/>
                          </a:solidFill>
                          <a:latin typeface="Arial"/>
                          <a:cs typeface="Arial"/>
                        </a:rPr>
                        <a:t>-day</a:t>
                      </a:r>
                      <a:endParaRPr kumimoji="0" lang="en-US" sz="2000" b="0" i="0" u="none" strike="noStrike" cap="none" normalizeH="0" baseline="0" dirty="0">
                        <a:ln>
                          <a:noFill/>
                        </a:ln>
                        <a:solidFill>
                          <a:schemeClr val="tx1"/>
                        </a:solidFill>
                        <a:effectLst/>
                        <a:latin typeface="Arial"/>
                        <a:cs typeface="Arial"/>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l-GR" sz="2000" i="1" dirty="0">
                          <a:solidFill>
                            <a:schemeClr val="tx1"/>
                          </a:solidFill>
                          <a:latin typeface="Arial" pitchFamily="-107" charset="0"/>
                          <a:ea typeface="Arial" pitchFamily="-107" charset="0"/>
                          <a:cs typeface="Arial" pitchFamily="-107" charset="0"/>
                        </a:rPr>
                        <a:t>Φ</a:t>
                      </a:r>
                      <a:r>
                        <a:rPr lang="en-US" sz="2000" i="1" baseline="-25000" dirty="0" err="1">
                          <a:solidFill>
                            <a:schemeClr val="tx1"/>
                          </a:solidFill>
                          <a:latin typeface="Arial" pitchFamily="-107" charset="0"/>
                        </a:rPr>
                        <a:t>T,MA</a:t>
                      </a:r>
                      <a:r>
                        <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rPr>
                        <a:t> </a:t>
                      </a:r>
                      <a:r>
                        <a:rPr lang="en-US" sz="2000" dirty="0">
                          <a:solidFill>
                            <a:schemeClr val="tx1"/>
                          </a:solidFill>
                          <a:latin typeface="Arial"/>
                          <a:cs typeface="Arial"/>
                        </a:rPr>
                        <a:t>=</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temperature growth multiplier</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4151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l-GR" sz="2000" i="1" dirty="0">
                          <a:solidFill>
                            <a:schemeClr val="tx1"/>
                          </a:solidFill>
                          <a:latin typeface="Arial" pitchFamily="-107" charset="0"/>
                          <a:ea typeface="Arial" pitchFamily="-107" charset="0"/>
                          <a:cs typeface="Arial" pitchFamily="-107" charset="0"/>
                        </a:rPr>
                        <a:t>Φ</a:t>
                      </a:r>
                      <a:r>
                        <a:rPr lang="en-US" sz="2000" i="1" baseline="-25000" dirty="0" err="1">
                          <a:solidFill>
                            <a:schemeClr val="tx1"/>
                          </a:solidFill>
                          <a:latin typeface="Arial" pitchFamily="-107" charset="0"/>
                          <a:ea typeface="+mn-ea"/>
                          <a:cs typeface="+mn-cs"/>
                        </a:rPr>
                        <a:t>L,MA</a:t>
                      </a:r>
                      <a:r>
                        <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rPr>
                        <a:t> </a:t>
                      </a:r>
                      <a:r>
                        <a:rPr lang="en-US" sz="2000" dirty="0">
                          <a:solidFill>
                            <a:schemeClr val="tx1"/>
                          </a:solidFill>
                          <a:latin typeface="Arial"/>
                          <a:cs typeface="Arial"/>
                        </a:rPr>
                        <a:t>=</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light growth multiplier</a:t>
                      </a: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41798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lang="el-GR" sz="2000" i="1" dirty="0">
                          <a:solidFill>
                            <a:schemeClr val="tx1"/>
                          </a:solidFill>
                          <a:latin typeface="Arial" pitchFamily="-107" charset="0"/>
                          <a:ea typeface="Arial" pitchFamily="-107" charset="0"/>
                          <a:cs typeface="Arial" pitchFamily="-107" charset="0"/>
                        </a:rPr>
                        <a:t>Φ</a:t>
                      </a:r>
                      <a:r>
                        <a:rPr lang="en-US" sz="2000" i="1" baseline="-25000" dirty="0" err="1">
                          <a:solidFill>
                            <a:schemeClr val="tx1"/>
                          </a:solidFill>
                          <a:latin typeface="Arial" pitchFamily="-107" charset="0"/>
                          <a:ea typeface="+mn-ea"/>
                          <a:cs typeface="+mn-cs"/>
                        </a:rPr>
                        <a:t>N,MA</a:t>
                      </a:r>
                      <a:r>
                        <a:rPr kumimoji="0" lang="en-US" sz="2000" b="0" i="0" u="none" strike="noStrike" cap="none" normalizeH="0" baseline="0" dirty="0">
                          <a:ln>
                            <a:noFill/>
                          </a:ln>
                          <a:solidFill>
                            <a:schemeClr val="tx1"/>
                          </a:solidFill>
                          <a:effectLst>
                            <a:outerShdw blurRad="38100" dist="38100" dir="2700000" algn="tl">
                              <a:srgbClr val="000000"/>
                            </a:outerShdw>
                          </a:effectLst>
                          <a:latin typeface="Arial"/>
                          <a:cs typeface="Arial"/>
                        </a:rPr>
                        <a:t> </a:t>
                      </a:r>
                      <a:r>
                        <a:rPr lang="en-US" sz="2000" dirty="0">
                          <a:solidFill>
                            <a:schemeClr val="tx1"/>
                          </a:solidFill>
                          <a:latin typeface="Arial"/>
                          <a:cs typeface="Arial"/>
                        </a:rPr>
                        <a:t>=</a:t>
                      </a: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nutrient growth multiplier</a:t>
                      </a: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4"/>
                  </a:ext>
                </a:extLst>
              </a:tr>
              <a:tr h="417983">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l-GR" sz="2000" b="0" i="0" u="none" strike="noStrike" cap="none" normalizeH="0" baseline="0" dirty="0">
                          <a:ln>
                            <a:noFill/>
                          </a:ln>
                          <a:solidFill>
                            <a:schemeClr val="tx1"/>
                          </a:solidFill>
                          <a:effectLst/>
                          <a:latin typeface="Arial"/>
                          <a:cs typeface="Arial"/>
                        </a:rPr>
                        <a:t>Φ</a:t>
                      </a:r>
                      <a:r>
                        <a:rPr kumimoji="0" lang="en-US" sz="2000" b="0" i="0" u="none" strike="noStrike" cap="none" normalizeH="0" baseline="-25000" dirty="0" err="1">
                          <a:ln>
                            <a:noFill/>
                          </a:ln>
                          <a:solidFill>
                            <a:schemeClr val="tx1"/>
                          </a:solidFill>
                          <a:effectLst/>
                          <a:latin typeface="Arial"/>
                          <a:cs typeface="Arial"/>
                        </a:rPr>
                        <a:t>N,MA</a:t>
                      </a:r>
                      <a:r>
                        <a:rPr kumimoji="0" lang="en-US" sz="2000" b="0" i="0" u="none" strike="noStrike" cap="none" normalizeH="0" baseline="0" dirty="0">
                          <a:ln>
                            <a:noFill/>
                          </a:ln>
                          <a:solidFill>
                            <a:schemeClr val="tx1"/>
                          </a:solidFill>
                          <a:effectLst/>
                          <a:latin typeface="Arial"/>
                          <a:cs typeface="Arial"/>
                        </a:rPr>
                        <a:t> =</a:t>
                      </a:r>
                    </a:p>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sz="2000" b="0" i="1" u="none" strike="noStrike" cap="none" normalizeH="0" baseline="0" dirty="0">
                        <a:ln>
                          <a:noFill/>
                        </a:ln>
                        <a:solidFill>
                          <a:schemeClr val="tx1"/>
                        </a:solidFill>
                        <a:effectLst>
                          <a:outerShdw blurRad="38100" dist="38100" dir="2700000" algn="tl">
                            <a:srgbClr val="000000"/>
                          </a:outerShdw>
                        </a:effectLst>
                        <a:latin typeface="Arial"/>
                        <a:cs typeface="Arial"/>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a:cs typeface="Arial"/>
                        </a:rPr>
                        <a:t>Salinity multiplier for salt or </a:t>
                      </a:r>
                      <a:r>
                        <a:rPr kumimoji="0" lang="en-US" sz="2000" b="0" i="0" u="none" strike="noStrike" cap="none" normalizeH="0" baseline="0" dirty="0" err="1">
                          <a:ln>
                            <a:noFill/>
                          </a:ln>
                          <a:solidFill>
                            <a:schemeClr val="tx1"/>
                          </a:solidFill>
                          <a:effectLst/>
                          <a:latin typeface="Arial"/>
                          <a:cs typeface="Arial"/>
                        </a:rPr>
                        <a:t>backish</a:t>
                      </a:r>
                      <a:r>
                        <a:rPr kumimoji="0" lang="en-US" sz="2000" b="0" i="0" u="none" strike="noStrike" cap="none" normalizeH="0" baseline="0" dirty="0">
                          <a:ln>
                            <a:noFill/>
                          </a:ln>
                          <a:solidFill>
                            <a:schemeClr val="tx1"/>
                          </a:solidFill>
                          <a:effectLst/>
                          <a:latin typeface="Arial"/>
                          <a:cs typeface="Arial"/>
                        </a:rPr>
                        <a:t> water species</a:t>
                      </a: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854467247"/>
              </p:ext>
            </p:extLst>
          </p:nvPr>
        </p:nvGraphicFramePr>
        <p:xfrm>
          <a:off x="1927071" y="2897391"/>
          <a:ext cx="7981950" cy="768350"/>
        </p:xfrm>
        <a:graphic>
          <a:graphicData uri="http://schemas.openxmlformats.org/presentationml/2006/ole">
            <mc:AlternateContent xmlns:mc="http://schemas.openxmlformats.org/markup-compatibility/2006">
              <mc:Choice xmlns:v="urn:schemas-microsoft-com:vml" Requires="v">
                <p:oleObj spid="_x0000_s50185" name="Equation" r:id="rId3" imgW="2501640" imgH="241200" progId="Equation.DSMT4">
                  <p:embed/>
                </p:oleObj>
              </mc:Choice>
              <mc:Fallback>
                <p:oleObj name="Equation" r:id="rId3" imgW="2501640" imgH="241200" progId="Equation.DSMT4">
                  <p:embed/>
                  <p:pic>
                    <p:nvPicPr>
                      <p:cNvPr id="0" name=""/>
                      <p:cNvPicPr>
                        <a:picLocks noChangeAspect="1" noChangeArrowheads="1"/>
                      </p:cNvPicPr>
                      <p:nvPr/>
                    </p:nvPicPr>
                    <p:blipFill>
                      <a:blip r:embed="rId4"/>
                      <a:srcRect/>
                      <a:stretch>
                        <a:fillRect/>
                      </a:stretch>
                    </p:blipFill>
                    <p:spPr bwMode="auto">
                      <a:xfrm>
                        <a:off x="1927071" y="2897391"/>
                        <a:ext cx="7981950" cy="768350"/>
                      </a:xfrm>
                      <a:prstGeom prst="rect">
                        <a:avLst/>
                      </a:prstGeom>
                      <a:solidFill>
                        <a:schemeClr val="tx1"/>
                      </a:solidFill>
                      <a:extLst/>
                    </p:spPr>
                  </p:pic>
                </p:oleObj>
              </mc:Fallback>
            </mc:AlternateContent>
          </a:graphicData>
        </a:graphic>
      </p:graphicFrame>
    </p:spTree>
    <p:extLst>
      <p:ext uri="{BB962C8B-B14F-4D97-AF65-F5344CB8AC3E}">
        <p14:creationId xmlns:p14="http://schemas.microsoft.com/office/powerpoint/2010/main" val="2023387136"/>
      </p:ext>
    </p:extLst>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00"/>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8672D1C4-BE97-407A-8811-C4ECC581F645}">
  <ds:schemaRefs>
    <ds:schemaRef ds:uri="ESRI.ArcGIS.Mapping.OfficeIntegration.PowerPointInfo"/>
  </ds:schemaRefs>
</ds:datastoreItem>
</file>

<file path=customXml/itemProps10.xml><?xml version="1.0" encoding="utf-8"?>
<ds:datastoreItem xmlns:ds="http://schemas.openxmlformats.org/officeDocument/2006/customXml" ds:itemID="{A7312A8C-63A3-4066-8746-20EAD783017F}">
  <ds:schemaRefs>
    <ds:schemaRef ds:uri="ESRI.ArcGIS.Mapping.OfficeIntegration.PowerPointInfo"/>
  </ds:schemaRefs>
</ds:datastoreItem>
</file>

<file path=customXml/itemProps11.xml><?xml version="1.0" encoding="utf-8"?>
<ds:datastoreItem xmlns:ds="http://schemas.openxmlformats.org/officeDocument/2006/customXml" ds:itemID="{0098C56B-3FB7-4239-938F-439D716E36FE}">
  <ds:schemaRefs>
    <ds:schemaRef ds:uri="ESRI.ArcGIS.Mapping.OfficeIntegration.PowerPointInfo"/>
  </ds:schemaRefs>
</ds:datastoreItem>
</file>

<file path=customXml/itemProps12.xml><?xml version="1.0" encoding="utf-8"?>
<ds:datastoreItem xmlns:ds="http://schemas.openxmlformats.org/officeDocument/2006/customXml" ds:itemID="{79187A7F-AFC5-41E3-AFE3-307D0E91AFB6}">
  <ds:schemaRefs>
    <ds:schemaRef ds:uri="ESRI.ArcGIS.Mapping.OfficeIntegration.PowerPointInfo"/>
  </ds:schemaRefs>
</ds:datastoreItem>
</file>

<file path=customXml/itemProps13.xml><?xml version="1.0" encoding="utf-8"?>
<ds:datastoreItem xmlns:ds="http://schemas.openxmlformats.org/officeDocument/2006/customXml" ds:itemID="{5B5BF698-6199-4475-BFF9-86A7B0731BD9}">
  <ds:schemaRefs>
    <ds:schemaRef ds:uri="ESRI.ArcGIS.Mapping.OfficeIntegration.PowerPointInfo"/>
  </ds:schemaRefs>
</ds:datastoreItem>
</file>

<file path=customXml/itemProps14.xml><?xml version="1.0" encoding="utf-8"?>
<ds:datastoreItem xmlns:ds="http://schemas.openxmlformats.org/officeDocument/2006/customXml" ds:itemID="{7A7B68EB-628B-48C5-BF2F-A7CA5EC36351}">
  <ds:schemaRefs>
    <ds:schemaRef ds:uri="ESRI.ArcGIS.Mapping.OfficeIntegration.PowerPointInfo"/>
  </ds:schemaRefs>
</ds:datastoreItem>
</file>

<file path=customXml/itemProps15.xml><?xml version="1.0" encoding="utf-8"?>
<ds:datastoreItem xmlns:ds="http://schemas.openxmlformats.org/officeDocument/2006/customXml" ds:itemID="{125BBD89-534E-43A3-8764-F5F246ED85E1}">
  <ds:schemaRefs>
    <ds:schemaRef ds:uri="ESRI.ArcGIS.Mapping.OfficeIntegration.PowerPointInfo"/>
  </ds:schemaRefs>
</ds:datastoreItem>
</file>

<file path=customXml/itemProps16.xml><?xml version="1.0" encoding="utf-8"?>
<ds:datastoreItem xmlns:ds="http://schemas.openxmlformats.org/officeDocument/2006/customXml" ds:itemID="{D5A9B7AF-6165-4277-8561-F7F15B93716A}">
  <ds:schemaRefs>
    <ds:schemaRef ds:uri="ESRI.ArcGIS.Mapping.OfficeIntegration.PowerPointInfo"/>
  </ds:schemaRefs>
</ds:datastoreItem>
</file>

<file path=customXml/itemProps17.xml><?xml version="1.0" encoding="utf-8"?>
<ds:datastoreItem xmlns:ds="http://schemas.openxmlformats.org/officeDocument/2006/customXml" ds:itemID="{1E6BD8F0-5D1C-482A-AD78-962324EECC4D}">
  <ds:schemaRefs>
    <ds:schemaRef ds:uri="ESRI.ArcGIS.Mapping.OfficeIntegration.PowerPointInfo"/>
  </ds:schemaRefs>
</ds:datastoreItem>
</file>

<file path=customXml/itemProps18.xml><?xml version="1.0" encoding="utf-8"?>
<ds:datastoreItem xmlns:ds="http://schemas.openxmlformats.org/officeDocument/2006/customXml" ds:itemID="{D2D5D5CD-8181-44CD-8C46-D7FF3DAD5C8C}">
  <ds:schemaRefs>
    <ds:schemaRef ds:uri="ESRI.ArcGIS.Mapping.OfficeIntegration.PowerPointInfo"/>
  </ds:schemaRefs>
</ds:datastoreItem>
</file>

<file path=customXml/itemProps19.xml><?xml version="1.0" encoding="utf-8"?>
<ds:datastoreItem xmlns:ds="http://schemas.openxmlformats.org/officeDocument/2006/customXml" ds:itemID="{FD504BA9-E09A-48A5-ACAB-F6E92DCC61A8}">
  <ds:schemaRefs>
    <ds:schemaRef ds:uri="ESRI.ArcGIS.Mapping.OfficeIntegration.PowerPointInfo"/>
  </ds:schemaRefs>
</ds:datastoreItem>
</file>

<file path=customXml/itemProps2.xml><?xml version="1.0" encoding="utf-8"?>
<ds:datastoreItem xmlns:ds="http://schemas.openxmlformats.org/officeDocument/2006/customXml" ds:itemID="{E3BB73CF-2978-4B0D-94AD-29E5AE6573A9}">
  <ds:schemaRefs>
    <ds:schemaRef ds:uri="ESRI.ArcGIS.Mapping.OfficeIntegration.PowerPointInfo"/>
  </ds:schemaRefs>
</ds:datastoreItem>
</file>

<file path=customXml/itemProps20.xml><?xml version="1.0" encoding="utf-8"?>
<ds:datastoreItem xmlns:ds="http://schemas.openxmlformats.org/officeDocument/2006/customXml" ds:itemID="{5EAB0BCE-F345-470D-B9C0-17ADA9748FC8}">
  <ds:schemaRefs>
    <ds:schemaRef ds:uri="ESRI.ArcGIS.Mapping.OfficeIntegration.PowerPointInfo"/>
  </ds:schemaRefs>
</ds:datastoreItem>
</file>

<file path=customXml/itemProps21.xml><?xml version="1.0" encoding="utf-8"?>
<ds:datastoreItem xmlns:ds="http://schemas.openxmlformats.org/officeDocument/2006/customXml" ds:itemID="{5963FF21-BEDD-4EBE-9EE4-B9BC04219F27}">
  <ds:schemaRefs>
    <ds:schemaRef ds:uri="ESRI.ArcGIS.Mapping.OfficeIntegration.PowerPointInfo"/>
  </ds:schemaRefs>
</ds:datastoreItem>
</file>

<file path=customXml/itemProps22.xml><?xml version="1.0" encoding="utf-8"?>
<ds:datastoreItem xmlns:ds="http://schemas.openxmlformats.org/officeDocument/2006/customXml" ds:itemID="{311CD21A-4C0A-455C-A6C3-EFB9D5683F52}">
  <ds:schemaRefs>
    <ds:schemaRef ds:uri="ESRI.ArcGIS.Mapping.OfficeIntegration.PowerPointInfo"/>
  </ds:schemaRefs>
</ds:datastoreItem>
</file>

<file path=customXml/itemProps23.xml><?xml version="1.0" encoding="utf-8"?>
<ds:datastoreItem xmlns:ds="http://schemas.openxmlformats.org/officeDocument/2006/customXml" ds:itemID="{BB984FFD-02A1-43C8-8874-B98B2698F098}">
  <ds:schemaRefs>
    <ds:schemaRef ds:uri="ESRI.ArcGIS.Mapping.OfficeIntegration.PowerPointInfo"/>
  </ds:schemaRefs>
</ds:datastoreItem>
</file>

<file path=customXml/itemProps24.xml><?xml version="1.0" encoding="utf-8"?>
<ds:datastoreItem xmlns:ds="http://schemas.openxmlformats.org/officeDocument/2006/customXml" ds:itemID="{D03C2F3E-9659-44F9-A4C0-4A84D2DBCDCD}">
  <ds:schemaRefs>
    <ds:schemaRef ds:uri="ESRI.ArcGIS.Mapping.OfficeIntegration.PowerPointInfo"/>
  </ds:schemaRefs>
</ds:datastoreItem>
</file>

<file path=customXml/itemProps25.xml><?xml version="1.0" encoding="utf-8"?>
<ds:datastoreItem xmlns:ds="http://schemas.openxmlformats.org/officeDocument/2006/customXml" ds:itemID="{12240080-4DE3-4184-B872-C4076EB1085E}">
  <ds:schemaRefs>
    <ds:schemaRef ds:uri="ESRI.ArcGIS.Mapping.OfficeIntegration.PowerPointInfo"/>
  </ds:schemaRefs>
</ds:datastoreItem>
</file>

<file path=customXml/itemProps26.xml><?xml version="1.0" encoding="utf-8"?>
<ds:datastoreItem xmlns:ds="http://schemas.openxmlformats.org/officeDocument/2006/customXml" ds:itemID="{BE57560C-E896-4466-9CA9-D4F2FC8DA288}">
  <ds:schemaRefs>
    <ds:schemaRef ds:uri="ESRI.ArcGIS.Mapping.OfficeIntegration.PowerPointInfo"/>
  </ds:schemaRefs>
</ds:datastoreItem>
</file>

<file path=customXml/itemProps27.xml><?xml version="1.0" encoding="utf-8"?>
<ds:datastoreItem xmlns:ds="http://schemas.openxmlformats.org/officeDocument/2006/customXml" ds:itemID="{9498C7F8-2155-4215-8F2B-5C0801F8C895}">
  <ds:schemaRefs>
    <ds:schemaRef ds:uri="ESRI.ArcGIS.Mapping.OfficeIntegration.PowerPointInfo"/>
  </ds:schemaRefs>
</ds:datastoreItem>
</file>

<file path=customXml/itemProps3.xml><?xml version="1.0" encoding="utf-8"?>
<ds:datastoreItem xmlns:ds="http://schemas.openxmlformats.org/officeDocument/2006/customXml" ds:itemID="{17EA53A2-C3A8-4995-AC5B-6F7E720F6ECF}">
  <ds:schemaRefs>
    <ds:schemaRef ds:uri="ESRI.ArcGIS.Mapping.OfficeIntegration.PowerPointInfo"/>
  </ds:schemaRefs>
</ds:datastoreItem>
</file>

<file path=customXml/itemProps4.xml><?xml version="1.0" encoding="utf-8"?>
<ds:datastoreItem xmlns:ds="http://schemas.openxmlformats.org/officeDocument/2006/customXml" ds:itemID="{AEB830F0-07E0-4ED0-8FE2-B4A5D41D7B06}">
  <ds:schemaRefs>
    <ds:schemaRef ds:uri="ESRI.ArcGIS.Mapping.OfficeIntegration.PowerPointInfo"/>
  </ds:schemaRefs>
</ds:datastoreItem>
</file>

<file path=customXml/itemProps5.xml><?xml version="1.0" encoding="utf-8"?>
<ds:datastoreItem xmlns:ds="http://schemas.openxmlformats.org/officeDocument/2006/customXml" ds:itemID="{63EFC34E-96BC-40CE-985F-1D6E7606EAF9}">
  <ds:schemaRefs>
    <ds:schemaRef ds:uri="ESRI.ArcGIS.Mapping.OfficeIntegration.PowerPointInfo"/>
  </ds:schemaRefs>
</ds:datastoreItem>
</file>

<file path=customXml/itemProps6.xml><?xml version="1.0" encoding="utf-8"?>
<ds:datastoreItem xmlns:ds="http://schemas.openxmlformats.org/officeDocument/2006/customXml" ds:itemID="{2D21AC8A-FFF8-40A3-B652-2C9B08D56CE0}">
  <ds:schemaRefs>
    <ds:schemaRef ds:uri="ESRI.ArcGIS.Mapping.OfficeIntegration.PowerPointInfo"/>
  </ds:schemaRefs>
</ds:datastoreItem>
</file>

<file path=customXml/itemProps7.xml><?xml version="1.0" encoding="utf-8"?>
<ds:datastoreItem xmlns:ds="http://schemas.openxmlformats.org/officeDocument/2006/customXml" ds:itemID="{CE919476-6AF9-478B-971A-28F2B66FC3CE}">
  <ds:schemaRefs>
    <ds:schemaRef ds:uri="ESRI.ArcGIS.Mapping.OfficeIntegration.PowerPointInfo"/>
  </ds:schemaRefs>
</ds:datastoreItem>
</file>

<file path=customXml/itemProps8.xml><?xml version="1.0" encoding="utf-8"?>
<ds:datastoreItem xmlns:ds="http://schemas.openxmlformats.org/officeDocument/2006/customXml" ds:itemID="{ED3F0DB7-3C4E-449B-8AD5-AF55209A4C9E}">
  <ds:schemaRefs>
    <ds:schemaRef ds:uri="ESRI.ArcGIS.Mapping.OfficeIntegration.PowerPointInfo"/>
  </ds:schemaRefs>
</ds:datastoreItem>
</file>

<file path=customXml/itemProps9.xml><?xml version="1.0" encoding="utf-8"?>
<ds:datastoreItem xmlns:ds="http://schemas.openxmlformats.org/officeDocument/2006/customXml" ds:itemID="{40832D40-4280-442D-8D13-46C63748C020}">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otalTime>300</TotalTime>
  <Words>2274</Words>
  <Application>Microsoft Office PowerPoint</Application>
  <PresentationFormat>Widescreen</PresentationFormat>
  <Paragraphs>523</Paragraphs>
  <Slides>44</Slides>
  <Notes>7</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44</vt:i4>
      </vt:variant>
    </vt:vector>
  </HeadingPairs>
  <TitlesOfParts>
    <vt:vector size="55" baseType="lpstr">
      <vt:lpstr>ＭＳ Ｐゴシック</vt:lpstr>
      <vt:lpstr>Arial</vt:lpstr>
      <vt:lpstr>Calibri</vt:lpstr>
      <vt:lpstr>Calibri Light</vt:lpstr>
      <vt:lpstr>Constantia</vt:lpstr>
      <vt:lpstr>Tahoma</vt:lpstr>
      <vt:lpstr>Times New Roman</vt:lpstr>
      <vt:lpstr>WP Greek Century</vt:lpstr>
      <vt:lpstr>Office Theme</vt:lpstr>
      <vt:lpstr>Equation</vt:lpstr>
      <vt:lpstr>Chart</vt:lpstr>
      <vt:lpstr>WASP8 MacroAlgal  Processes</vt:lpstr>
      <vt:lpstr>Forms of Interest: Surface floating, Submersed Floating Autotrophs, Submersed Canopy Forming, and Benthic (mat forming) which may include some microalgae, macroalgae and macrophytes (attached but not root forming)</vt:lpstr>
      <vt:lpstr>Macroalgae in WASP8</vt:lpstr>
      <vt:lpstr>Variables and Processes</vt:lpstr>
      <vt:lpstr>Macro Algae Biomass Nutrient Ratios</vt:lpstr>
      <vt:lpstr>Macro Algae Kinetic Processes</vt:lpstr>
      <vt:lpstr>Macro Algae Biomass Kinetic Equation</vt:lpstr>
      <vt:lpstr>Macro Algae Biomass Minimum Concentration</vt:lpstr>
      <vt:lpstr>Macro Algal Growth, option 0</vt:lpstr>
      <vt:lpstr>Macro Algal Growth, option 1</vt:lpstr>
      <vt:lpstr>Standard Temperature Function for  Macro Algal Growth</vt:lpstr>
      <vt:lpstr>Optimal Temperature Function for  Macro Algal Growth</vt:lpstr>
      <vt:lpstr>Comparison of Temperature Functions</vt:lpstr>
      <vt:lpstr>Light Limitation of Macro Algal Growth</vt:lpstr>
      <vt:lpstr>Light Limitation of Macro Algal Growth: Surface or Bottom</vt:lpstr>
      <vt:lpstr>Light Limitation Function Depth Integrated: Subsurface Floating </vt:lpstr>
      <vt:lpstr>Light Limitation Function Depth Integrated – Time Averaged </vt:lpstr>
      <vt:lpstr>Light</vt:lpstr>
      <vt:lpstr>Light Extinction</vt:lpstr>
      <vt:lpstr>Submersed Macroalgae</vt:lpstr>
      <vt:lpstr>Nutrient Limitation of  Macro Algal Growth</vt:lpstr>
      <vt:lpstr>Space Limitation of Macro Algal Growth</vt:lpstr>
      <vt:lpstr>Salinity Limitation on Macro Algal Growth  (Brackish or salt water forms)</vt:lpstr>
      <vt:lpstr>Macro Algal Attenuation</vt:lpstr>
      <vt:lpstr>Macro Algal Respiration</vt:lpstr>
      <vt:lpstr>Macro Algal Death</vt:lpstr>
      <vt:lpstr>Macro Algae Nutrient Kinetic Equations</vt:lpstr>
      <vt:lpstr>Macro Algal Nitrogen Uptake</vt:lpstr>
      <vt:lpstr>Macro Algal  Ammonia Preference Factor</vt:lpstr>
      <vt:lpstr>Macro Algal Phosphorus Uptake</vt:lpstr>
      <vt:lpstr>Macro Algal Nutrient Excretion</vt:lpstr>
      <vt:lpstr>Macro Algal Nutrient Loss with Death</vt:lpstr>
      <vt:lpstr>WASP 8 Implementation</vt:lpstr>
      <vt:lpstr>WASP 8 Implementation</vt:lpstr>
      <vt:lpstr>WASP 8 Implementation</vt:lpstr>
      <vt:lpstr>WASP 8 Implementation</vt:lpstr>
      <vt:lpstr>WASP 8 Implementation</vt:lpstr>
      <vt:lpstr>WASP 8 Implementation</vt:lpstr>
      <vt:lpstr>Output</vt:lpstr>
      <vt:lpstr>Modeling Study on Santa Margarita Lagoon (SML) Water Quality</vt:lpstr>
      <vt:lpstr>Southern California Estuaries</vt:lpstr>
      <vt:lpstr>Locations for Field Data Collected  (for 2008 and 2009)</vt:lpstr>
      <vt:lpstr>Macroalgae Biomass (Model, 2008-2009)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Wool, Tim</dc:creator>
  <cp:lastModifiedBy>Wool, Tim</cp:lastModifiedBy>
  <cp:revision>39</cp:revision>
  <dcterms:created xsi:type="dcterms:W3CDTF">2016-07-21T12:20:51Z</dcterms:created>
  <dcterms:modified xsi:type="dcterms:W3CDTF">2017-09-20T17:53:20Z</dcterms:modified>
</cp:coreProperties>
</file>