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wmf" ContentType="image/x-wmf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customXml/itemProps16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charts/chart1.xml" ContentType="application/vnd.openxmlformats-officedocument.drawingml.chart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7"/>
  </p:sldMasterIdLst>
  <p:notesMasterIdLst>
    <p:notesMasterId r:id="rId88"/>
  </p:notesMasterIdLst>
  <p:sldIdLst>
    <p:sldId id="312" r:id="rId18"/>
    <p:sldId id="313" r:id="rId19"/>
    <p:sldId id="314" r:id="rId20"/>
    <p:sldId id="315" r:id="rId21"/>
    <p:sldId id="316" r:id="rId22"/>
    <p:sldId id="317" r:id="rId23"/>
    <p:sldId id="318" r:id="rId24"/>
    <p:sldId id="319" r:id="rId25"/>
    <p:sldId id="320" r:id="rId26"/>
    <p:sldId id="321" r:id="rId27"/>
    <p:sldId id="322" r:id="rId28"/>
    <p:sldId id="323" r:id="rId29"/>
    <p:sldId id="324" r:id="rId30"/>
    <p:sldId id="325" r:id="rId31"/>
    <p:sldId id="326" r:id="rId32"/>
    <p:sldId id="405" r:id="rId33"/>
    <p:sldId id="413" r:id="rId34"/>
    <p:sldId id="410" r:id="rId35"/>
    <p:sldId id="409" r:id="rId36"/>
    <p:sldId id="411" r:id="rId37"/>
    <p:sldId id="414" r:id="rId38"/>
    <p:sldId id="415" r:id="rId39"/>
    <p:sldId id="416" r:id="rId40"/>
    <p:sldId id="417" r:id="rId41"/>
    <p:sldId id="406" r:id="rId42"/>
    <p:sldId id="412" r:id="rId43"/>
    <p:sldId id="327" r:id="rId44"/>
    <p:sldId id="257" r:id="rId45"/>
    <p:sldId id="369" r:id="rId46"/>
    <p:sldId id="269" r:id="rId47"/>
    <p:sldId id="404" r:id="rId48"/>
    <p:sldId id="329" r:id="rId49"/>
    <p:sldId id="330" r:id="rId50"/>
    <p:sldId id="331" r:id="rId51"/>
    <p:sldId id="332" r:id="rId52"/>
    <p:sldId id="333" r:id="rId53"/>
    <p:sldId id="334" r:id="rId54"/>
    <p:sldId id="407" r:id="rId55"/>
    <p:sldId id="408" r:id="rId56"/>
    <p:sldId id="335" r:id="rId57"/>
    <p:sldId id="336" r:id="rId58"/>
    <p:sldId id="337" r:id="rId59"/>
    <p:sldId id="338" r:id="rId60"/>
    <p:sldId id="339" r:id="rId61"/>
    <p:sldId id="340" r:id="rId62"/>
    <p:sldId id="341" r:id="rId63"/>
    <p:sldId id="342" r:id="rId64"/>
    <p:sldId id="343" r:id="rId65"/>
    <p:sldId id="344" r:id="rId66"/>
    <p:sldId id="348" r:id="rId67"/>
    <p:sldId id="349" r:id="rId68"/>
    <p:sldId id="350" r:id="rId69"/>
    <p:sldId id="351" r:id="rId70"/>
    <p:sldId id="352" r:id="rId71"/>
    <p:sldId id="353" r:id="rId72"/>
    <p:sldId id="354" r:id="rId73"/>
    <p:sldId id="355" r:id="rId74"/>
    <p:sldId id="356" r:id="rId75"/>
    <p:sldId id="357" r:id="rId76"/>
    <p:sldId id="368" r:id="rId77"/>
    <p:sldId id="358" r:id="rId78"/>
    <p:sldId id="359" r:id="rId79"/>
    <p:sldId id="360" r:id="rId80"/>
    <p:sldId id="361" r:id="rId81"/>
    <p:sldId id="362" r:id="rId82"/>
    <p:sldId id="363" r:id="rId83"/>
    <p:sldId id="364" r:id="rId84"/>
    <p:sldId id="365" r:id="rId85"/>
    <p:sldId id="366" r:id="rId86"/>
    <p:sldId id="367" r:id="rId8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2AEB1"/>
    <a:srgbClr val="CDBFCC"/>
    <a:srgbClr val="B4D1EB"/>
    <a:srgbClr val="79ADDD"/>
    <a:srgbClr val="FD98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8" autoAdjust="0"/>
    <p:restoredTop sz="94660"/>
  </p:normalViewPr>
  <p:slideViewPr>
    <p:cSldViewPr snapToGrid="0">
      <p:cViewPr varScale="1">
        <p:scale>
          <a:sx n="78" d="100"/>
          <a:sy n="78" d="100"/>
        </p:scale>
        <p:origin x="120" y="127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9.xml"/><Relationship Id="rId21" Type="http://schemas.openxmlformats.org/officeDocument/2006/relationships/slide" Target="slides/slide4.xml"/><Relationship Id="rId42" Type="http://schemas.openxmlformats.org/officeDocument/2006/relationships/slide" Target="slides/slide25.xml"/><Relationship Id="rId47" Type="http://schemas.openxmlformats.org/officeDocument/2006/relationships/slide" Target="slides/slide30.xml"/><Relationship Id="rId63" Type="http://schemas.openxmlformats.org/officeDocument/2006/relationships/slide" Target="slides/slide46.xml"/><Relationship Id="rId68" Type="http://schemas.openxmlformats.org/officeDocument/2006/relationships/slide" Target="slides/slide51.xml"/><Relationship Id="rId84" Type="http://schemas.openxmlformats.org/officeDocument/2006/relationships/slide" Target="slides/slide67.xml"/><Relationship Id="rId89" Type="http://schemas.openxmlformats.org/officeDocument/2006/relationships/presProps" Target="presProps.xml"/><Relationship Id="rId16" Type="http://schemas.openxmlformats.org/officeDocument/2006/relationships/customXml" Target="../customXml/item16.xml"/><Relationship Id="rId11" Type="http://schemas.openxmlformats.org/officeDocument/2006/relationships/customXml" Target="../customXml/item11.xml"/><Relationship Id="rId32" Type="http://schemas.openxmlformats.org/officeDocument/2006/relationships/slide" Target="slides/slide15.xml"/><Relationship Id="rId37" Type="http://schemas.openxmlformats.org/officeDocument/2006/relationships/slide" Target="slides/slide20.xml"/><Relationship Id="rId53" Type="http://schemas.openxmlformats.org/officeDocument/2006/relationships/slide" Target="slides/slide36.xml"/><Relationship Id="rId58" Type="http://schemas.openxmlformats.org/officeDocument/2006/relationships/slide" Target="slides/slide41.xml"/><Relationship Id="rId74" Type="http://schemas.openxmlformats.org/officeDocument/2006/relationships/slide" Target="slides/slide57.xml"/><Relationship Id="rId79" Type="http://schemas.openxmlformats.org/officeDocument/2006/relationships/slide" Target="slides/slide62.xml"/><Relationship Id="rId5" Type="http://schemas.openxmlformats.org/officeDocument/2006/relationships/customXml" Target="../customXml/item5.xml"/><Relationship Id="rId90" Type="http://schemas.openxmlformats.org/officeDocument/2006/relationships/viewProps" Target="viewProps.xml"/><Relationship Id="rId14" Type="http://schemas.openxmlformats.org/officeDocument/2006/relationships/customXml" Target="../customXml/item14.xml"/><Relationship Id="rId22" Type="http://schemas.openxmlformats.org/officeDocument/2006/relationships/slide" Target="slides/slide5.xml"/><Relationship Id="rId27" Type="http://schemas.openxmlformats.org/officeDocument/2006/relationships/slide" Target="slides/slide10.xml"/><Relationship Id="rId30" Type="http://schemas.openxmlformats.org/officeDocument/2006/relationships/slide" Target="slides/slide13.xml"/><Relationship Id="rId35" Type="http://schemas.openxmlformats.org/officeDocument/2006/relationships/slide" Target="slides/slide18.xml"/><Relationship Id="rId43" Type="http://schemas.openxmlformats.org/officeDocument/2006/relationships/slide" Target="slides/slide26.xml"/><Relationship Id="rId48" Type="http://schemas.openxmlformats.org/officeDocument/2006/relationships/slide" Target="slides/slide31.xml"/><Relationship Id="rId56" Type="http://schemas.openxmlformats.org/officeDocument/2006/relationships/slide" Target="slides/slide39.xml"/><Relationship Id="rId64" Type="http://schemas.openxmlformats.org/officeDocument/2006/relationships/slide" Target="slides/slide47.xml"/><Relationship Id="rId69" Type="http://schemas.openxmlformats.org/officeDocument/2006/relationships/slide" Target="slides/slide52.xml"/><Relationship Id="rId77" Type="http://schemas.openxmlformats.org/officeDocument/2006/relationships/slide" Target="slides/slide60.xml"/><Relationship Id="rId8" Type="http://schemas.openxmlformats.org/officeDocument/2006/relationships/customXml" Target="../customXml/item8.xml"/><Relationship Id="rId51" Type="http://schemas.openxmlformats.org/officeDocument/2006/relationships/slide" Target="slides/slide34.xml"/><Relationship Id="rId72" Type="http://schemas.openxmlformats.org/officeDocument/2006/relationships/slide" Target="slides/slide55.xml"/><Relationship Id="rId80" Type="http://schemas.openxmlformats.org/officeDocument/2006/relationships/slide" Target="slides/slide63.xml"/><Relationship Id="rId85" Type="http://schemas.openxmlformats.org/officeDocument/2006/relationships/slide" Target="slides/slide68.xml"/><Relationship Id="rId3" Type="http://schemas.openxmlformats.org/officeDocument/2006/relationships/customXml" Target="../customXml/item3.xml"/><Relationship Id="rId12" Type="http://schemas.openxmlformats.org/officeDocument/2006/relationships/customXml" Target="../customXml/item12.xml"/><Relationship Id="rId17" Type="http://schemas.openxmlformats.org/officeDocument/2006/relationships/slideMaster" Target="slideMasters/slideMaster1.xml"/><Relationship Id="rId25" Type="http://schemas.openxmlformats.org/officeDocument/2006/relationships/slide" Target="slides/slide8.xml"/><Relationship Id="rId33" Type="http://schemas.openxmlformats.org/officeDocument/2006/relationships/slide" Target="slides/slide16.xml"/><Relationship Id="rId38" Type="http://schemas.openxmlformats.org/officeDocument/2006/relationships/slide" Target="slides/slide21.xml"/><Relationship Id="rId46" Type="http://schemas.openxmlformats.org/officeDocument/2006/relationships/slide" Target="slides/slide29.xml"/><Relationship Id="rId59" Type="http://schemas.openxmlformats.org/officeDocument/2006/relationships/slide" Target="slides/slide42.xml"/><Relationship Id="rId67" Type="http://schemas.openxmlformats.org/officeDocument/2006/relationships/slide" Target="slides/slide50.xml"/><Relationship Id="rId20" Type="http://schemas.openxmlformats.org/officeDocument/2006/relationships/slide" Target="slides/slide3.xml"/><Relationship Id="rId41" Type="http://schemas.openxmlformats.org/officeDocument/2006/relationships/slide" Target="slides/slide24.xml"/><Relationship Id="rId54" Type="http://schemas.openxmlformats.org/officeDocument/2006/relationships/slide" Target="slides/slide37.xml"/><Relationship Id="rId62" Type="http://schemas.openxmlformats.org/officeDocument/2006/relationships/slide" Target="slides/slide45.xml"/><Relationship Id="rId70" Type="http://schemas.openxmlformats.org/officeDocument/2006/relationships/slide" Target="slides/slide53.xml"/><Relationship Id="rId75" Type="http://schemas.openxmlformats.org/officeDocument/2006/relationships/slide" Target="slides/slide58.xml"/><Relationship Id="rId83" Type="http://schemas.openxmlformats.org/officeDocument/2006/relationships/slide" Target="slides/slide66.xml"/><Relationship Id="rId88" Type="http://schemas.openxmlformats.org/officeDocument/2006/relationships/notesMaster" Target="notesMasters/notesMaster1.xml"/><Relationship Id="rId91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5" Type="http://schemas.openxmlformats.org/officeDocument/2006/relationships/customXml" Target="../customXml/item15.xml"/><Relationship Id="rId23" Type="http://schemas.openxmlformats.org/officeDocument/2006/relationships/slide" Target="slides/slide6.xml"/><Relationship Id="rId28" Type="http://schemas.openxmlformats.org/officeDocument/2006/relationships/slide" Target="slides/slide11.xml"/><Relationship Id="rId36" Type="http://schemas.openxmlformats.org/officeDocument/2006/relationships/slide" Target="slides/slide19.xml"/><Relationship Id="rId49" Type="http://schemas.openxmlformats.org/officeDocument/2006/relationships/slide" Target="slides/slide32.xml"/><Relationship Id="rId57" Type="http://schemas.openxmlformats.org/officeDocument/2006/relationships/slide" Target="slides/slide40.xml"/><Relationship Id="rId10" Type="http://schemas.openxmlformats.org/officeDocument/2006/relationships/customXml" Target="../customXml/item10.xml"/><Relationship Id="rId31" Type="http://schemas.openxmlformats.org/officeDocument/2006/relationships/slide" Target="slides/slide14.xml"/><Relationship Id="rId44" Type="http://schemas.openxmlformats.org/officeDocument/2006/relationships/slide" Target="slides/slide27.xml"/><Relationship Id="rId52" Type="http://schemas.openxmlformats.org/officeDocument/2006/relationships/slide" Target="slides/slide35.xml"/><Relationship Id="rId60" Type="http://schemas.openxmlformats.org/officeDocument/2006/relationships/slide" Target="slides/slide43.xml"/><Relationship Id="rId65" Type="http://schemas.openxmlformats.org/officeDocument/2006/relationships/slide" Target="slides/slide48.xml"/><Relationship Id="rId73" Type="http://schemas.openxmlformats.org/officeDocument/2006/relationships/slide" Target="slides/slide56.xml"/><Relationship Id="rId78" Type="http://schemas.openxmlformats.org/officeDocument/2006/relationships/slide" Target="slides/slide61.xml"/><Relationship Id="rId81" Type="http://schemas.openxmlformats.org/officeDocument/2006/relationships/slide" Target="slides/slide64.xml"/><Relationship Id="rId86" Type="http://schemas.openxmlformats.org/officeDocument/2006/relationships/slide" Target="slides/slide69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3" Type="http://schemas.openxmlformats.org/officeDocument/2006/relationships/customXml" Target="../customXml/item13.xml"/><Relationship Id="rId18" Type="http://schemas.openxmlformats.org/officeDocument/2006/relationships/slide" Target="slides/slide1.xml"/><Relationship Id="rId39" Type="http://schemas.openxmlformats.org/officeDocument/2006/relationships/slide" Target="slides/slide22.xml"/><Relationship Id="rId34" Type="http://schemas.openxmlformats.org/officeDocument/2006/relationships/slide" Target="slides/slide17.xml"/><Relationship Id="rId50" Type="http://schemas.openxmlformats.org/officeDocument/2006/relationships/slide" Target="slides/slide33.xml"/><Relationship Id="rId55" Type="http://schemas.openxmlformats.org/officeDocument/2006/relationships/slide" Target="slides/slide38.xml"/><Relationship Id="rId76" Type="http://schemas.openxmlformats.org/officeDocument/2006/relationships/slide" Target="slides/slide59.xml"/><Relationship Id="rId7" Type="http://schemas.openxmlformats.org/officeDocument/2006/relationships/customXml" Target="../customXml/item7.xml"/><Relationship Id="rId71" Type="http://schemas.openxmlformats.org/officeDocument/2006/relationships/slide" Target="slides/slide54.xml"/><Relationship Id="rId92" Type="http://schemas.openxmlformats.org/officeDocument/2006/relationships/tableStyles" Target="tableStyles.xml"/><Relationship Id="rId2" Type="http://schemas.openxmlformats.org/officeDocument/2006/relationships/customXml" Target="../customXml/item2.xml"/><Relationship Id="rId29" Type="http://schemas.openxmlformats.org/officeDocument/2006/relationships/slide" Target="slides/slide12.xml"/><Relationship Id="rId24" Type="http://schemas.openxmlformats.org/officeDocument/2006/relationships/slide" Target="slides/slide7.xml"/><Relationship Id="rId40" Type="http://schemas.openxmlformats.org/officeDocument/2006/relationships/slide" Target="slides/slide23.xml"/><Relationship Id="rId45" Type="http://schemas.openxmlformats.org/officeDocument/2006/relationships/slide" Target="slides/slide28.xml"/><Relationship Id="rId66" Type="http://schemas.openxmlformats.org/officeDocument/2006/relationships/slide" Target="slides/slide49.xml"/><Relationship Id="rId87" Type="http://schemas.openxmlformats.org/officeDocument/2006/relationships/slide" Target="slides/slide70.xml"/><Relationship Id="rId61" Type="http://schemas.openxmlformats.org/officeDocument/2006/relationships/slide" Target="slides/slide44.xml"/><Relationship Id="rId82" Type="http://schemas.openxmlformats.org/officeDocument/2006/relationships/slide" Target="slides/slide65.xml"/><Relationship Id="rId19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206896551724138"/>
          <c:y val="0.1"/>
          <c:w val="0.86206896551724133"/>
          <c:h val="0.81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Flow</c:v>
                </c:pt>
              </c:strCache>
            </c:strRef>
          </c:tx>
          <c:spPr>
            <a:ln w="16319">
              <a:solidFill>
                <a:srgbClr val="FF0000"/>
              </a:solidFill>
              <a:prstDash val="solid"/>
            </a:ln>
          </c:spPr>
          <c:marker>
            <c:symbol val="diamond"/>
            <c:size val="6"/>
            <c:spPr>
              <a:solidFill>
                <a:srgbClr val="FF0000"/>
              </a:solidFill>
              <a:ln>
                <a:solidFill>
                  <a:srgbClr val="FF0000"/>
                </a:solidFill>
                <a:prstDash val="solid"/>
              </a:ln>
            </c:spPr>
          </c:marker>
          <c:xVal>
            <c:strRef>
              <c:f>Sheet1!$B$1:$M$1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April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Sept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xVal>
          <c:yVal>
            <c:numRef>
              <c:f>Sheet1!$B$2:$M$2</c:f>
              <c:numCache>
                <c:formatCode>General</c:formatCode>
                <c:ptCount val="12"/>
                <c:pt idx="0">
                  <c:v>10</c:v>
                </c:pt>
                <c:pt idx="1">
                  <c:v>15</c:v>
                </c:pt>
                <c:pt idx="2">
                  <c:v>120</c:v>
                </c:pt>
                <c:pt idx="3">
                  <c:v>180</c:v>
                </c:pt>
                <c:pt idx="4">
                  <c:v>70</c:v>
                </c:pt>
                <c:pt idx="5">
                  <c:v>85</c:v>
                </c:pt>
                <c:pt idx="6">
                  <c:v>60</c:v>
                </c:pt>
                <c:pt idx="7">
                  <c:v>45</c:v>
                </c:pt>
                <c:pt idx="8">
                  <c:v>20</c:v>
                </c:pt>
                <c:pt idx="9">
                  <c:v>110</c:v>
                </c:pt>
                <c:pt idx="10">
                  <c:v>155</c:v>
                </c:pt>
                <c:pt idx="11">
                  <c:v>95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0A4A-4775-B154-AE994106B62D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Flow</c:v>
                </c:pt>
              </c:strCache>
            </c:strRef>
          </c:tx>
          <c:spPr>
            <a:ln w="16319">
              <a:solidFill>
                <a:srgbClr val="333399"/>
              </a:solidFill>
              <a:prstDash val="solid"/>
            </a:ln>
          </c:spPr>
          <c:marker>
            <c:symbol val="square"/>
            <c:size val="6"/>
            <c:spPr>
              <a:solidFill>
                <a:srgbClr val="333399"/>
              </a:solidFill>
              <a:ln>
                <a:solidFill>
                  <a:srgbClr val="333399"/>
                </a:solidFill>
                <a:prstDash val="solid"/>
              </a:ln>
            </c:spPr>
          </c:marker>
          <c:xVal>
            <c:strRef>
              <c:f>Sheet1!$B$1:$M$1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April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Sept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xVal>
          <c:yVal>
            <c:numRef>
              <c:f>Sheet1!$B$3:$M$3</c:f>
              <c:numCache>
                <c:formatCode>General</c:formatCode>
                <c:ptCount val="12"/>
                <c:pt idx="0">
                  <c:v>8</c:v>
                </c:pt>
                <c:pt idx="1">
                  <c:v>22</c:v>
                </c:pt>
                <c:pt idx="2">
                  <c:v>95</c:v>
                </c:pt>
                <c:pt idx="3">
                  <c:v>140</c:v>
                </c:pt>
                <c:pt idx="4">
                  <c:v>60</c:v>
                </c:pt>
                <c:pt idx="5">
                  <c:v>74</c:v>
                </c:pt>
                <c:pt idx="6">
                  <c:v>25</c:v>
                </c:pt>
                <c:pt idx="7">
                  <c:v>10</c:v>
                </c:pt>
                <c:pt idx="8">
                  <c:v>5</c:v>
                </c:pt>
                <c:pt idx="9">
                  <c:v>55</c:v>
                </c:pt>
                <c:pt idx="10">
                  <c:v>65</c:v>
                </c:pt>
                <c:pt idx="11">
                  <c:v>41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0A4A-4775-B154-AE994106B62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722392463"/>
        <c:axId val="1"/>
      </c:scatterChart>
      <c:valAx>
        <c:axId val="1722392463"/>
        <c:scaling>
          <c:orientation val="minMax"/>
        </c:scaling>
        <c:delete val="0"/>
        <c:axPos val="b"/>
        <c:majorTickMark val="out"/>
        <c:minorTickMark val="none"/>
        <c:tickLblPos val="none"/>
        <c:spPr>
          <a:ln w="4080">
            <a:solidFill>
              <a:schemeClr val="tx1"/>
            </a:solidFill>
            <a:prstDash val="solid"/>
          </a:ln>
        </c:spPr>
        <c:crossAx val="1"/>
        <c:crosses val="autoZero"/>
        <c:crossBetween val="midCat"/>
      </c:valAx>
      <c:valAx>
        <c:axId val="1"/>
        <c:scaling>
          <c:orientation val="minMax"/>
        </c:scaling>
        <c:delete val="0"/>
        <c:axPos val="l"/>
        <c:majorGridlines>
          <c:spPr>
            <a:ln w="4080">
              <a:solidFill>
                <a:schemeClr val="tx1"/>
              </a:solidFill>
              <a:prstDash val="solid"/>
            </a:ln>
          </c:spPr>
        </c:majorGridlines>
        <c:numFmt formatCode="General" sourceLinked="1"/>
        <c:majorTickMark val="out"/>
        <c:minorTickMark val="none"/>
        <c:tickLblPos val="nextTo"/>
        <c:spPr>
          <a:ln w="4080">
            <a:solidFill>
              <a:schemeClr val="bg1"/>
            </a:solidFill>
            <a:prstDash val="solid"/>
          </a:ln>
        </c:spPr>
        <c:txPr>
          <a:bodyPr rot="0" vert="horz"/>
          <a:lstStyle/>
          <a:p>
            <a:pPr>
              <a:defRPr sz="1028" b="1" i="0" u="none" strike="noStrike" baseline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defRPr>
            </a:pPr>
            <a:endParaRPr lang="en-US"/>
          </a:p>
        </c:txPr>
        <c:crossAx val="1722392463"/>
        <c:crosses val="autoZero"/>
        <c:crossBetween val="midCat"/>
      </c:valAx>
      <c:spPr>
        <a:noFill/>
        <a:ln w="32638">
          <a:noFill/>
        </a:ln>
      </c:spPr>
    </c:plotArea>
    <c:plotVisOnly val="1"/>
    <c:dispBlanksAs val="gap"/>
    <c:showDLblsOverMax val="0"/>
  </c:chart>
  <c:spPr>
    <a:solidFill>
      <a:srgbClr val="A6A6A6"/>
    </a:solidFill>
    <a:ln>
      <a:noFill/>
    </a:ln>
  </c:spPr>
  <c:txPr>
    <a:bodyPr/>
    <a:lstStyle/>
    <a:p>
      <a:pPr>
        <a:defRPr sz="2313" b="1" i="0" u="none" strike="noStrike" baseline="0">
          <a:solidFill>
            <a:schemeClr val="tx1"/>
          </a:solidFill>
          <a:latin typeface="Times New Roman"/>
          <a:ea typeface="Times New Roman"/>
          <a:cs typeface="Times New Roman"/>
        </a:defRPr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53D5D2-FFA4-4D6A-85FD-9E155C236C67}" type="datetimeFigureOut">
              <a:rPr lang="en-US" smtClean="0"/>
              <a:t>10/17/2024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26B74D-BA9C-444D-8E72-38E964FD2E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72328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5170E7A-6917-4835-B161-721A07AFE925}" type="slidenum">
              <a:rPr lang="en-US"/>
              <a:pPr/>
              <a:t>1</a:t>
            </a:fld>
            <a:endParaRPr lang="en-US"/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07280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3667B6D-F904-481A-A632-1B1DE9CD112C}" type="slidenum">
              <a:rPr lang="en-US"/>
              <a:pPr/>
              <a:t>10</a:t>
            </a:fld>
            <a:endParaRPr lang="en-US"/>
          </a:p>
        </p:txBody>
      </p:sp>
      <p:sp>
        <p:nvSpPr>
          <p:cNvPr id="70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75228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9365845-9AE3-4765-A91A-DF291362F8DD}" type="slidenum">
              <a:rPr lang="en-US"/>
              <a:pPr/>
              <a:t>11</a:t>
            </a:fld>
            <a:endParaRPr lang="en-US"/>
          </a:p>
        </p:txBody>
      </p:sp>
      <p:sp>
        <p:nvSpPr>
          <p:cNvPr id="72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761962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AEE17A3-0917-4AF3-B472-FB731E24DD32}" type="slidenum">
              <a:rPr lang="en-US"/>
              <a:pPr/>
              <a:t>12</a:t>
            </a:fld>
            <a:endParaRPr lang="en-US"/>
          </a:p>
        </p:txBody>
      </p:sp>
      <p:sp>
        <p:nvSpPr>
          <p:cNvPr id="747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308957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54BDABC-AF43-462D-A040-744B6CAB15EB}" type="slidenum">
              <a:rPr lang="en-US"/>
              <a:pPr/>
              <a:t>13</a:t>
            </a:fld>
            <a:endParaRPr lang="en-US"/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8376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12B8134-FC59-4F78-8694-1613387B30FA}" type="slidenum">
              <a:rPr lang="en-US"/>
              <a:pPr/>
              <a:t>14</a:t>
            </a:fld>
            <a:endParaRPr lang="en-US"/>
          </a:p>
        </p:txBody>
      </p:sp>
      <p:sp>
        <p:nvSpPr>
          <p:cNvPr id="64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019105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767DE6E-B8F2-4FAE-81AC-2001147BBF5C}" type="slidenum">
              <a:rPr lang="en-US"/>
              <a:pPr/>
              <a:t>15</a:t>
            </a:fld>
            <a:endParaRPr lang="en-US"/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749842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54BDABC-AF43-462D-A040-744B6CAB15EB}" type="slidenum">
              <a:rPr lang="en-US"/>
              <a:pPr/>
              <a:t>27</a:t>
            </a:fld>
            <a:endParaRPr lang="en-US"/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558683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5B6553E-4FBD-4A6D-960D-A84EE756ECA2}" type="slidenum">
              <a:rPr lang="en-US"/>
              <a:pPr/>
              <a:t>29</a:t>
            </a:fld>
            <a:endParaRPr lang="en-US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851059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5097273-1B6B-4DE6-AB05-8DA47EC70FCD}" type="slidenum">
              <a:rPr lang="en-US"/>
              <a:pPr/>
              <a:t>32</a:t>
            </a:fld>
            <a:endParaRPr lang="en-US"/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687055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2EEE5F4-2242-459E-994F-DFF3DB7E3DCE}" type="slidenum">
              <a:rPr lang="en-US"/>
              <a:pPr/>
              <a:t>33</a:t>
            </a:fld>
            <a:endParaRPr lang="en-US"/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82569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E434EEE-A300-4BEF-8577-F09F1CE7D9A5}" type="slidenum">
              <a:rPr lang="en-US"/>
              <a:pPr/>
              <a:t>2</a:t>
            </a:fld>
            <a:endParaRPr lang="en-US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668914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12B8134-FC59-4F78-8694-1613387B30FA}" type="slidenum">
              <a:rPr lang="en-US"/>
              <a:pPr/>
              <a:t>34</a:t>
            </a:fld>
            <a:endParaRPr lang="en-US"/>
          </a:p>
        </p:txBody>
      </p:sp>
      <p:sp>
        <p:nvSpPr>
          <p:cNvPr id="64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914833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B34624-F300-49D9-9A63-D1AB0D1F2D49}" type="slidenum">
              <a:rPr lang="en-US"/>
              <a:pPr/>
              <a:t>35</a:t>
            </a:fld>
            <a:endParaRPr lang="en-US"/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135441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3952B63-7638-45B9-8293-87A02CAD5EE9}" type="slidenum">
              <a:rPr lang="en-US"/>
              <a:pPr/>
              <a:t>36</a:t>
            </a:fld>
            <a:endParaRPr lang="en-US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532974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0F4FFA9-709A-4E73-84CB-0C59B1E39AF1}" type="slidenum">
              <a:rPr lang="en-US"/>
              <a:pPr/>
              <a:t>37</a:t>
            </a:fld>
            <a:endParaRPr lang="en-US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424282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A345D58-F64E-46BD-BFF0-382F6C667839}" type="slidenum">
              <a:rPr lang="en-US"/>
              <a:pPr/>
              <a:t>38</a:t>
            </a:fld>
            <a:endParaRPr lang="en-US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360409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A345D58-F64E-46BD-BFF0-382F6C667839}" type="slidenum">
              <a:rPr lang="en-US"/>
              <a:pPr/>
              <a:t>40</a:t>
            </a:fld>
            <a:endParaRPr lang="en-US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075852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06CDC26-7F3F-4529-85B9-8B56935376A0}" type="slidenum">
              <a:rPr lang="en-US"/>
              <a:pPr/>
              <a:t>41</a:t>
            </a:fld>
            <a:endParaRPr lang="en-US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004556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C7849CB-5D58-4504-BA32-34D94730B166}" type="slidenum">
              <a:rPr lang="en-US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292591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6573CFC-41F6-498E-9F3C-27CBCDCFD4BB}" type="slidenum">
              <a:rPr lang="en-US"/>
              <a:pPr/>
              <a:t>43</a:t>
            </a:fld>
            <a:endParaRPr lang="en-US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338805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C420261-C853-42FF-BACF-4ABCDA773460}" type="slidenum">
              <a:rPr lang="en-US"/>
              <a:pPr/>
              <a:t>44</a:t>
            </a:fld>
            <a:endParaRPr lang="en-US"/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32937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7F7674E-4DD7-405C-B774-FFEAE71A45CC}" type="slidenum">
              <a:rPr lang="en-US"/>
              <a:pPr/>
              <a:t>3</a:t>
            </a:fld>
            <a:endParaRPr lang="en-US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31273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C89FB59-8941-4F46-B961-9FC8C7A4AF5A}" type="slidenum">
              <a:rPr lang="en-US"/>
              <a:pPr/>
              <a:t>45</a:t>
            </a:fld>
            <a:endParaRPr lang="en-US"/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653969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5ED2CB0-8339-40BA-8F05-EFF549BC9653}" type="slidenum">
              <a:rPr lang="en-US"/>
              <a:pPr/>
              <a:t>46</a:t>
            </a:fld>
            <a:endParaRPr lang="en-US"/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329360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2A970E-A33B-4A25-8464-6A82A269B55D}" type="slidenum">
              <a:rPr lang="en-US"/>
              <a:pPr/>
              <a:t>47</a:t>
            </a:fld>
            <a:endParaRPr lang="en-US"/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836633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C7879C2-D8B7-4B93-B919-7BDDED90675B}" type="slidenum">
              <a:rPr lang="en-US"/>
              <a:pPr/>
              <a:t>48</a:t>
            </a:fld>
            <a:endParaRPr lang="en-US"/>
          </a:p>
        </p:txBody>
      </p:sp>
      <p:sp>
        <p:nvSpPr>
          <p:cNvPr id="768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187768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889AA99-6442-4FE7-8C9E-0A0446024B83}" type="slidenum">
              <a:rPr lang="en-US"/>
              <a:pPr/>
              <a:t>49</a:t>
            </a:fld>
            <a:endParaRPr lang="en-US"/>
          </a:p>
        </p:txBody>
      </p:sp>
      <p:sp>
        <p:nvSpPr>
          <p:cNvPr id="78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439118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F08D88A-D141-4F1F-9B1D-15BD69E7D6F3}" type="slidenum">
              <a:rPr lang="en-US"/>
              <a:pPr/>
              <a:t>50</a:t>
            </a:fld>
            <a:endParaRPr lang="en-US"/>
          </a:p>
        </p:txBody>
      </p:sp>
      <p:sp>
        <p:nvSpPr>
          <p:cNvPr id="870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0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416121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215366C-520D-43EA-8691-2DC213121DC0}" type="slidenum">
              <a:rPr lang="en-US"/>
              <a:pPr/>
              <a:t>53</a:t>
            </a:fld>
            <a:endParaRPr lang="en-US"/>
          </a:p>
        </p:txBody>
      </p:sp>
      <p:sp>
        <p:nvSpPr>
          <p:cNvPr id="8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6175" y="685800"/>
            <a:ext cx="4572000" cy="3429000"/>
          </a:xfrm>
          <a:ln/>
        </p:spPr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32506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5B6553E-4FBD-4A6D-960D-A84EE756ECA2}" type="slidenum">
              <a:rPr lang="en-US"/>
              <a:pPr/>
              <a:t>4</a:t>
            </a:fld>
            <a:endParaRPr lang="en-US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85105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5DA291A-2F11-4124-A76A-DEE73C309A73}" type="slidenum">
              <a:rPr lang="en-US"/>
              <a:pPr/>
              <a:t>5</a:t>
            </a:fld>
            <a:endParaRPr lang="en-US"/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42768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5DA291A-2F11-4124-A76A-DEE73C309A73}" type="slidenum">
              <a:rPr lang="en-US"/>
              <a:pPr/>
              <a:t>6</a:t>
            </a:fld>
            <a:endParaRPr lang="en-US"/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0992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5DA291A-2F11-4124-A76A-DEE73C309A73}" type="slidenum">
              <a:rPr lang="en-US"/>
              <a:pPr/>
              <a:t>7</a:t>
            </a:fld>
            <a:endParaRPr lang="en-US"/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56243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88D2778-8F6E-47DD-A4F0-6597E3758792}" type="slidenum">
              <a:rPr lang="en-US"/>
              <a:pPr/>
              <a:t>8</a:t>
            </a:fld>
            <a:endParaRPr lang="en-US"/>
          </a:p>
        </p:txBody>
      </p:sp>
      <p:sp>
        <p:nvSpPr>
          <p:cNvPr id="60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081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4802A83-A48F-4721-866D-40AEBAF157CA}" type="slidenum">
              <a:rPr lang="en-US"/>
              <a:pPr/>
              <a:t>9</a:t>
            </a:fld>
            <a:endParaRPr lang="en-US"/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64637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229D3-A9B2-4DB8-B4C3-C5C830C4D5D8}" type="datetimeFigureOut">
              <a:rPr lang="en-US" smtClean="0"/>
              <a:t>10/17/2024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33E999-7C9F-4AA3-9D01-F0E4FEC388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87315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229D3-A9B2-4DB8-B4C3-C5C830C4D5D8}" type="datetimeFigureOut">
              <a:rPr lang="en-US" smtClean="0"/>
              <a:t>10/17/2024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33E999-7C9F-4AA3-9D01-F0E4FEC388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84250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229D3-A9B2-4DB8-B4C3-C5C830C4D5D8}" type="datetimeFigureOut">
              <a:rPr lang="en-US" smtClean="0"/>
              <a:t>10/17/2024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33E999-7C9F-4AA3-9D01-F0E4FEC388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444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589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34528BA-413C-4EA4-9E62-FD3AB3B7A4F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813598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09600" y="3938589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7600" y="3938589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D98A6C3-D1D4-427B-AA65-BE2230E80EF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53303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229D3-A9B2-4DB8-B4C3-C5C830C4D5D8}" type="datetimeFigureOut">
              <a:rPr lang="en-US" smtClean="0"/>
              <a:t>10/17/2024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33E999-7C9F-4AA3-9D01-F0E4FEC388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62994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229D3-A9B2-4DB8-B4C3-C5C830C4D5D8}" type="datetimeFigureOut">
              <a:rPr lang="en-US" smtClean="0"/>
              <a:t>10/17/2024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33E999-7C9F-4AA3-9D01-F0E4FEC388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46597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229D3-A9B2-4DB8-B4C3-C5C830C4D5D8}" type="datetimeFigureOut">
              <a:rPr lang="en-US" smtClean="0"/>
              <a:t>10/17/2024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33E999-7C9F-4AA3-9D01-F0E4FEC388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23357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229D3-A9B2-4DB8-B4C3-C5C830C4D5D8}" type="datetimeFigureOut">
              <a:rPr lang="en-US" smtClean="0"/>
              <a:t>10/17/2024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33E999-7C9F-4AA3-9D01-F0E4FEC388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98191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229D3-A9B2-4DB8-B4C3-C5C830C4D5D8}" type="datetimeFigureOut">
              <a:rPr lang="en-US" smtClean="0"/>
              <a:t>10/17/2024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33E999-7C9F-4AA3-9D01-F0E4FEC388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46685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WASP8 Workshop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33E999-7C9F-4AA3-9D01-F0E4FEC388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91320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229D3-A9B2-4DB8-B4C3-C5C830C4D5D8}" type="datetimeFigureOut">
              <a:rPr lang="en-US" smtClean="0"/>
              <a:t>10/17/2024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33E999-7C9F-4AA3-9D01-F0E4FEC388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9631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229D3-A9B2-4DB8-B4C3-C5C830C4D5D8}" type="datetimeFigureOut">
              <a:rPr lang="en-US" smtClean="0"/>
              <a:t>10/17/2024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33E999-7C9F-4AA3-9D01-F0E4FEC388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03188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B229D3-A9B2-4DB8-B4C3-C5C830C4D5D8}" type="datetimeFigureOut">
              <a:rPr lang="en-US" smtClean="0"/>
              <a:t>10/17/2024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WASP Workshop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33E999-7C9F-4AA3-9D01-F0E4FEC388DA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59879" y="6065447"/>
            <a:ext cx="697802" cy="697802"/>
          </a:xfrm>
          <a:prstGeom prst="rect">
            <a:avLst/>
          </a:prstGeom>
        </p:spPr>
      </p:pic>
      <p:pic>
        <p:nvPicPr>
          <p:cNvPr id="9" name="Picture 4" descr="Center-Logo-Blue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3879" y="6077894"/>
            <a:ext cx="849757" cy="728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993678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000" b="1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emf"/><Relationship Id="rId3" Type="http://schemas.openxmlformats.org/officeDocument/2006/relationships/oleObject" Target="../embeddings/oleObject6.bin"/><Relationship Id="rId7" Type="http://schemas.openxmlformats.org/officeDocument/2006/relationships/oleObject" Target="../embeddings/oleObject8.bin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9.e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8.e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emf"/><Relationship Id="rId3" Type="http://schemas.openxmlformats.org/officeDocument/2006/relationships/oleObject" Target="../embeddings/oleObject9.bin"/><Relationship Id="rId7" Type="http://schemas.openxmlformats.org/officeDocument/2006/relationships/oleObject" Target="../embeddings/oleObject11.bin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2.e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11.e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.bin"/><Relationship Id="rId3" Type="http://schemas.openxmlformats.org/officeDocument/2006/relationships/image" Target="../media/image14.jpeg"/><Relationship Id="rId7" Type="http://schemas.openxmlformats.org/officeDocument/2006/relationships/image" Target="../media/image16.w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13.bin"/><Relationship Id="rId11" Type="http://schemas.openxmlformats.org/officeDocument/2006/relationships/image" Target="../media/image18.wmf"/><Relationship Id="rId5" Type="http://schemas.openxmlformats.org/officeDocument/2006/relationships/image" Target="../media/image15.wmf"/><Relationship Id="rId10" Type="http://schemas.openxmlformats.org/officeDocument/2006/relationships/oleObject" Target="../embeddings/oleObject15.bin"/><Relationship Id="rId4" Type="http://schemas.openxmlformats.org/officeDocument/2006/relationships/oleObject" Target="../embeddings/oleObject12.bin"/><Relationship Id="rId9" Type="http://schemas.openxmlformats.org/officeDocument/2006/relationships/image" Target="../media/image17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0.wmf"/><Relationship Id="rId5" Type="http://schemas.openxmlformats.org/officeDocument/2006/relationships/oleObject" Target="../embeddings/oleObject17.bin"/><Relationship Id="rId4" Type="http://schemas.openxmlformats.org/officeDocument/2006/relationships/image" Target="../media/image19.wm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6.emf"/><Relationship Id="rId5" Type="http://schemas.openxmlformats.org/officeDocument/2006/relationships/oleObject" Target="../embeddings/oleObject19.bin"/><Relationship Id="rId4" Type="http://schemas.openxmlformats.org/officeDocument/2006/relationships/image" Target="../media/image35.em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8.emf"/><Relationship Id="rId5" Type="http://schemas.openxmlformats.org/officeDocument/2006/relationships/oleObject" Target="../embeddings/oleObject21.bin"/><Relationship Id="rId4" Type="http://schemas.openxmlformats.org/officeDocument/2006/relationships/image" Target="../media/image37.em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7" Type="http://schemas.openxmlformats.org/officeDocument/2006/relationships/chart" Target="../charts/chart1.xm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0.emf"/><Relationship Id="rId5" Type="http://schemas.openxmlformats.org/officeDocument/2006/relationships/oleObject" Target="../embeddings/oleObject23.bin"/><Relationship Id="rId4" Type="http://schemas.openxmlformats.org/officeDocument/2006/relationships/image" Target="../media/image39.emf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emf"/><Relationship Id="rId3" Type="http://schemas.openxmlformats.org/officeDocument/2006/relationships/oleObject" Target="../embeddings/oleObject24.bin"/><Relationship Id="rId7" Type="http://schemas.openxmlformats.org/officeDocument/2006/relationships/oleObject" Target="../embeddings/oleObject26.bin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2.emf"/><Relationship Id="rId5" Type="http://schemas.openxmlformats.org/officeDocument/2006/relationships/oleObject" Target="../embeddings/oleObject25.bin"/><Relationship Id="rId4" Type="http://schemas.openxmlformats.org/officeDocument/2006/relationships/image" Target="../media/image41.em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5.emf"/><Relationship Id="rId5" Type="http://schemas.openxmlformats.org/officeDocument/2006/relationships/oleObject" Target="../embeddings/oleObject28.bin"/><Relationship Id="rId4" Type="http://schemas.openxmlformats.org/officeDocument/2006/relationships/image" Target="../media/image44.emf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wmf"/><Relationship Id="rId1" Type="http://schemas.openxmlformats.org/officeDocument/2006/relationships/slideLayout" Target="../slideLayouts/slideLayout6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48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3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3" Type="http://schemas.openxmlformats.org/officeDocument/2006/relationships/oleObject" Target="../embeddings/oleObject3.bin"/><Relationship Id="rId7" Type="http://schemas.openxmlformats.org/officeDocument/2006/relationships/oleObject" Target="../embeddings/oleObject5.bin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5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09800" y="2286000"/>
            <a:ext cx="77724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>
                <a:ea typeface="+mj-ea"/>
              </a:rPr>
              <a:t>Advective Flows</a:t>
            </a:r>
          </a:p>
        </p:txBody>
      </p:sp>
    </p:spTree>
    <p:extLst>
      <p:ext uri="{BB962C8B-B14F-4D97-AF65-F5344CB8AC3E}">
        <p14:creationId xmlns:p14="http://schemas.microsoft.com/office/powerpoint/2010/main" val="34789478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2057400" y="533400"/>
            <a:ext cx="8229600" cy="704088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4000" dirty="0"/>
              <a:t>Kinematic Wave Input Data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>
          <a:xfrm>
            <a:off x="1394085" y="1371601"/>
            <a:ext cx="9503764" cy="4717774"/>
          </a:xfrm>
        </p:spPr>
        <p:txBody>
          <a:bodyPr>
            <a:normAutofit fontScale="92500"/>
          </a:bodyPr>
          <a:lstStyle/>
          <a:p>
            <a:pPr eaLnBrk="1" hangingPunct="1">
              <a:lnSpc>
                <a:spcPct val="90000"/>
              </a:lnSpc>
            </a:pPr>
            <a:r>
              <a:rPr lang="en-US" dirty="0"/>
              <a:t>Time-variable upstream and tributary inflows </a:t>
            </a:r>
            <a:r>
              <a:rPr lang="en-US" sz="2400" dirty="0"/>
              <a:t>(m</a:t>
            </a:r>
            <a:r>
              <a:rPr lang="en-US" sz="2400" baseline="30000" dirty="0"/>
              <a:t>3</a:t>
            </a:r>
            <a:r>
              <a:rPr lang="en-US" sz="2400" dirty="0"/>
              <a:t>/sec)</a:t>
            </a:r>
          </a:p>
          <a:p>
            <a:pPr eaLnBrk="1" hangingPunct="1">
              <a:lnSpc>
                <a:spcPct val="90000"/>
              </a:lnSpc>
            </a:pPr>
            <a:r>
              <a:rPr lang="en-US" dirty="0"/>
              <a:t>Continuity flow paths for main stem and each tributary (IQ, JQ, BQ)</a:t>
            </a:r>
          </a:p>
          <a:p>
            <a:pPr eaLnBrk="1" hangingPunct="1">
              <a:lnSpc>
                <a:spcPct val="90000"/>
              </a:lnSpc>
            </a:pPr>
            <a:r>
              <a:rPr lang="en-US" dirty="0"/>
              <a:t>Channel properties:</a:t>
            </a:r>
          </a:p>
          <a:p>
            <a:pPr lvl="1" eaLnBrk="1" hangingPunct="1">
              <a:lnSpc>
                <a:spcPct val="90000"/>
              </a:lnSpc>
            </a:pPr>
            <a:r>
              <a:rPr lang="en-US" dirty="0"/>
              <a:t>length (m), mean-flow width (m), depth (m), </a:t>
            </a:r>
            <a:r>
              <a:rPr lang="en-US" dirty="0" err="1"/>
              <a:t>vel</a:t>
            </a:r>
            <a:r>
              <a:rPr lang="en-US" dirty="0"/>
              <a:t> (m/s)</a:t>
            </a:r>
          </a:p>
          <a:p>
            <a:pPr lvl="1" eaLnBrk="1" hangingPunct="1">
              <a:lnSpc>
                <a:spcPct val="90000"/>
              </a:lnSpc>
            </a:pPr>
            <a:r>
              <a:rPr lang="en-US" dirty="0"/>
              <a:t>hydraulic exponents: set to 0 for velocity; options for depth:</a:t>
            </a:r>
          </a:p>
          <a:p>
            <a:pPr lvl="2" eaLnBrk="1" hangingPunct="1">
              <a:lnSpc>
                <a:spcPct val="90000"/>
              </a:lnSpc>
            </a:pPr>
            <a:r>
              <a:rPr lang="en-US" dirty="0"/>
              <a:t>0 or 0.6: rectangular channel</a:t>
            </a:r>
          </a:p>
          <a:p>
            <a:pPr lvl="2" eaLnBrk="1" hangingPunct="1">
              <a:lnSpc>
                <a:spcPct val="90000"/>
              </a:lnSpc>
            </a:pPr>
            <a:r>
              <a:rPr lang="en-US" dirty="0"/>
              <a:t>0.3 to 0.55: variable width</a:t>
            </a:r>
          </a:p>
          <a:p>
            <a:pPr lvl="1" eaLnBrk="1" hangingPunct="1">
              <a:lnSpc>
                <a:spcPct val="90000"/>
              </a:lnSpc>
            </a:pPr>
            <a:r>
              <a:rPr lang="en-US" dirty="0"/>
              <a:t>minimum depth (m)</a:t>
            </a:r>
          </a:p>
          <a:p>
            <a:pPr lvl="2" eaLnBrk="1" hangingPunct="1">
              <a:lnSpc>
                <a:spcPct val="90000"/>
              </a:lnSpc>
            </a:pPr>
            <a:r>
              <a:rPr lang="en-US" dirty="0"/>
              <a:t>residual depth when flow is 0</a:t>
            </a:r>
          </a:p>
          <a:p>
            <a:pPr lvl="2" eaLnBrk="1" hangingPunct="1">
              <a:lnSpc>
                <a:spcPct val="90000"/>
              </a:lnSpc>
            </a:pPr>
            <a:r>
              <a:rPr lang="en-US" dirty="0"/>
              <a:t>0.001 to 0.1 (m)</a:t>
            </a:r>
          </a:p>
          <a:p>
            <a:pPr lvl="1" eaLnBrk="1" hangingPunct="1">
              <a:lnSpc>
                <a:spcPct val="90000"/>
              </a:lnSpc>
            </a:pPr>
            <a:r>
              <a:rPr lang="en-US" dirty="0"/>
              <a:t>bottom slope (m/m)</a:t>
            </a:r>
          </a:p>
          <a:p>
            <a:pPr lvl="1" eaLnBrk="1" hangingPunct="1">
              <a:lnSpc>
                <a:spcPct val="90000"/>
              </a:lnSpc>
            </a:pPr>
            <a:r>
              <a:rPr lang="en-US" dirty="0"/>
              <a:t>Manning’s roughness coefficient</a:t>
            </a:r>
          </a:p>
        </p:txBody>
      </p:sp>
    </p:spTree>
    <p:extLst>
      <p:ext uri="{BB962C8B-B14F-4D97-AF65-F5344CB8AC3E}">
        <p14:creationId xmlns:p14="http://schemas.microsoft.com/office/powerpoint/2010/main" val="12331060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685" name="Group 2"/>
          <p:cNvGrpSpPr>
            <a:grpSpLocks/>
          </p:cNvGrpSpPr>
          <p:nvPr/>
        </p:nvGrpSpPr>
        <p:grpSpPr bwMode="auto">
          <a:xfrm>
            <a:off x="6342063" y="1268414"/>
            <a:ext cx="4325938" cy="4652963"/>
            <a:chOff x="358" y="1279"/>
            <a:chExt cx="2725" cy="2931"/>
          </a:xfrm>
        </p:grpSpPr>
        <p:graphicFrame>
          <p:nvGraphicFramePr>
            <p:cNvPr id="71682" name="Object 2"/>
            <p:cNvGraphicFramePr>
              <a:graphicFrameLocks noChangeAspect="1"/>
            </p:cNvGraphicFramePr>
            <p:nvPr/>
          </p:nvGraphicFramePr>
          <p:xfrm>
            <a:off x="358" y="1279"/>
            <a:ext cx="2328" cy="125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Chart" r:id="rId3" imgW="5438708" imgH="3038427" progId="Excel.Sheet.8">
                    <p:embed/>
                  </p:oleObj>
                </mc:Choice>
                <mc:Fallback>
                  <p:oleObj name="Chart" r:id="rId3" imgW="5438708" imgH="3038427" progId="Excel.Sheet.8">
                    <p:embed/>
                    <p:pic>
                      <p:nvPicPr>
                        <p:cNvPr id="71682" name="Object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58" y="1279"/>
                          <a:ext cx="2328" cy="125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71719" name="Group 4"/>
            <p:cNvGrpSpPr>
              <a:grpSpLocks/>
            </p:cNvGrpSpPr>
            <p:nvPr/>
          </p:nvGrpSpPr>
          <p:grpSpPr bwMode="auto">
            <a:xfrm>
              <a:off x="472" y="2076"/>
              <a:ext cx="2611" cy="2134"/>
              <a:chOff x="2979" y="1164"/>
              <a:chExt cx="2611" cy="2134"/>
            </a:xfrm>
          </p:grpSpPr>
          <p:graphicFrame>
            <p:nvGraphicFramePr>
              <p:cNvPr id="71683" name="Object 3"/>
              <p:cNvGraphicFramePr>
                <a:graphicFrameLocks noChangeAspect="1"/>
              </p:cNvGraphicFramePr>
              <p:nvPr/>
            </p:nvGraphicFramePr>
            <p:xfrm>
              <a:off x="2979" y="1164"/>
              <a:ext cx="2291" cy="1253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Chart" r:id="rId5" imgW="5419703" imgH="3076719" progId="Excel.Sheet.8">
                      <p:embed/>
                    </p:oleObj>
                  </mc:Choice>
                  <mc:Fallback>
                    <p:oleObj name="Chart" r:id="rId5" imgW="5419703" imgH="3076719" progId="Excel.Sheet.8">
                      <p:embed/>
                      <p:pic>
                        <p:nvPicPr>
                          <p:cNvPr id="71683" name="Object 3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979" y="1164"/>
                            <a:ext cx="2291" cy="1253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71684" name="Object 4"/>
              <p:cNvGraphicFramePr>
                <a:graphicFrameLocks noChangeAspect="1"/>
              </p:cNvGraphicFramePr>
              <p:nvPr/>
            </p:nvGraphicFramePr>
            <p:xfrm>
              <a:off x="3168" y="1920"/>
              <a:ext cx="2422" cy="137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Chart" r:id="rId7" imgW="5391016" imgH="3066965" progId="Excel.Sheet.8">
                      <p:embed/>
                    </p:oleObj>
                  </mc:Choice>
                  <mc:Fallback>
                    <p:oleObj name="Chart" r:id="rId7" imgW="5391016" imgH="3066965" progId="Excel.Sheet.8">
                      <p:embed/>
                      <p:pic>
                        <p:nvPicPr>
                          <p:cNvPr id="71684" name="Object 4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8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168" y="1920"/>
                            <a:ext cx="2422" cy="1378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sp>
        <p:nvSpPr>
          <p:cNvPr id="18439" name="Rectangle 7"/>
          <p:cNvSpPr>
            <a:spLocks noGrp="1" noChangeArrowheads="1"/>
          </p:cNvSpPr>
          <p:nvPr>
            <p:ph type="title" sz="quarter"/>
          </p:nvPr>
        </p:nvSpPr>
        <p:spPr>
          <a:xfrm>
            <a:off x="1443853" y="123826"/>
            <a:ext cx="77724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3200" dirty="0"/>
              <a:t>Kinematic Wave</a:t>
            </a:r>
            <a:br>
              <a:rPr lang="en-US" sz="3200" dirty="0"/>
            </a:br>
            <a:r>
              <a:rPr lang="en-US" sz="3200" dirty="0"/>
              <a:t>Dynamic Response Profiles</a:t>
            </a:r>
          </a:p>
        </p:txBody>
      </p:sp>
      <p:graphicFrame>
        <p:nvGraphicFramePr>
          <p:cNvPr id="18440" name="Group 8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4186025920"/>
              </p:ext>
            </p:extLst>
          </p:nvPr>
        </p:nvGraphicFramePr>
        <p:xfrm>
          <a:off x="2178995" y="2362200"/>
          <a:ext cx="3993204" cy="3426144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2515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239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176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85800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Chapra</a:t>
                      </a:r>
                      <a:r>
                        <a:rPr kumimoji="0" lang="en-US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Kinematic Wave, Example 14.6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charset="-128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tx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 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charset="-128"/>
                        <a:cs typeface="Arial" pitchFamily="34" charset="0"/>
                      </a:endParaRPr>
                    </a:p>
                  </a:txBody>
                  <a:tcPr anchor="b" horzOverflow="overflow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anchor="b" horzOverflow="overflow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charset="-128"/>
                        <a:cs typeface="Arial" pitchFamily="34" charset="0"/>
                      </a:endParaRPr>
                    </a:p>
                  </a:txBody>
                  <a:tcPr anchor="b" horzOverflow="overflow">
                    <a:solidFill>
                      <a:schemeClr val="tx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7688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Channel Width, "B",    m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charset="-128"/>
                        <a:cs typeface="Arial" pitchFamily="34" charset="0"/>
                      </a:endParaRPr>
                    </a:p>
                  </a:txBody>
                  <a:tcPr horzOverflow="overflow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Channel Bottom Slope, "S", m/m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charset="-128"/>
                        <a:cs typeface="Arial" pitchFamily="34" charset="0"/>
                      </a:endParaRPr>
                    </a:p>
                  </a:txBody>
                  <a:tcPr horzOverflow="overflow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Manning's Roughness Coefficient, "n"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charset="-128"/>
                        <a:cs typeface="Arial" pitchFamily="34" charset="0"/>
                      </a:endParaRPr>
                    </a:p>
                  </a:txBody>
                  <a:tcPr horzOverflow="overflow">
                    <a:solidFill>
                      <a:schemeClr val="tx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888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15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charset="-128"/>
                        <a:cs typeface="Arial" pitchFamily="34" charset="0"/>
                      </a:endParaRPr>
                    </a:p>
                  </a:txBody>
                  <a:tcPr anchor="b" horzOverflow="overflow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0.004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charset="-128"/>
                        <a:cs typeface="Arial" pitchFamily="34" charset="0"/>
                      </a:endParaRPr>
                    </a:p>
                  </a:txBody>
                  <a:tcPr anchor="b" horzOverflow="overflow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0.07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charset="-128"/>
                        <a:cs typeface="Arial" pitchFamily="34" charset="0"/>
                      </a:endParaRPr>
                    </a:p>
                  </a:txBody>
                  <a:tcPr anchor="b" horzOverflow="overflow">
                    <a:solidFill>
                      <a:schemeClr val="tx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7688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Boundary Pulse Flow Period, day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charset="-128"/>
                        <a:cs typeface="Arial" pitchFamily="34" charset="0"/>
                      </a:endParaRPr>
                    </a:p>
                  </a:txBody>
                  <a:tcPr horzOverflow="overflow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Boundary Pulse Flow Range, m3/sec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charset="-128"/>
                        <a:cs typeface="Arial" pitchFamily="34" charset="0"/>
                      </a:endParaRPr>
                    </a:p>
                  </a:txBody>
                  <a:tcPr horzOverflow="overflow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Duration of Boundary Pulse, day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charset="-128"/>
                        <a:cs typeface="Arial" pitchFamily="34" charset="0"/>
                      </a:endParaRPr>
                    </a:p>
                  </a:txBody>
                  <a:tcPr horzOverflow="overflow">
                    <a:solidFill>
                      <a:schemeClr val="tx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888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0.5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charset="-128"/>
                        <a:cs typeface="Arial" pitchFamily="34" charset="0"/>
                      </a:endParaRPr>
                    </a:p>
                  </a:txBody>
                  <a:tcPr anchor="b" horzOverflow="overflow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2.5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charset="-128"/>
                        <a:cs typeface="Arial" pitchFamily="34" charset="0"/>
                      </a:endParaRPr>
                    </a:p>
                  </a:txBody>
                  <a:tcPr anchor="b" horzOverflow="overflow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0.25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charset="-128"/>
                        <a:cs typeface="Arial" pitchFamily="34" charset="0"/>
                      </a:endParaRPr>
                    </a:p>
                  </a:txBody>
                  <a:tcPr anchor="b" horzOverflow="overflow">
                    <a:solidFill>
                      <a:schemeClr val="tx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5288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Spatial Step, dx, m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charset="-128"/>
                        <a:cs typeface="Arial" pitchFamily="34" charset="0"/>
                      </a:endParaRPr>
                    </a:p>
                  </a:txBody>
                  <a:tcPr horzOverflow="overflow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Time Step, dt, day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charset="-128"/>
                        <a:cs typeface="Arial" pitchFamily="34" charset="0"/>
                      </a:endParaRPr>
                    </a:p>
                  </a:txBody>
                  <a:tcPr horzOverflow="overflow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 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charset="-128"/>
                        <a:cs typeface="Arial" pitchFamily="34" charset="0"/>
                      </a:endParaRPr>
                    </a:p>
                  </a:txBody>
                  <a:tcPr anchor="b" horzOverflow="overflow">
                    <a:solidFill>
                      <a:schemeClr val="tx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2888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1000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charset="-128"/>
                        <a:cs typeface="Arial" pitchFamily="34" charset="0"/>
                      </a:endParaRPr>
                    </a:p>
                  </a:txBody>
                  <a:tcPr anchor="b" horzOverflow="overflow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0.007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charset="-128"/>
                        <a:cs typeface="Arial" pitchFamily="34" charset="0"/>
                      </a:endParaRPr>
                    </a:p>
                  </a:txBody>
                  <a:tcPr anchor="b" horzOverflow="overflow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 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charset="-128"/>
                        <a:cs typeface="Arial" pitchFamily="34" charset="0"/>
                      </a:endParaRPr>
                    </a:p>
                  </a:txBody>
                  <a:tcPr anchor="b" horzOverflow="overflow">
                    <a:solidFill>
                      <a:schemeClr val="tx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289363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1981200" y="228600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4000"/>
              <a:t>Kinematic Wave</a:t>
            </a:r>
            <a:br>
              <a:rPr lang="en-US" sz="4000"/>
            </a:br>
            <a:r>
              <a:rPr lang="en-US" sz="4000"/>
              <a:t>Response to Stepwise Flows</a:t>
            </a:r>
          </a:p>
        </p:txBody>
      </p:sp>
      <p:graphicFrame>
        <p:nvGraphicFramePr>
          <p:cNvPr id="19463" name="Group 7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012745533"/>
              </p:ext>
            </p:extLst>
          </p:nvPr>
        </p:nvGraphicFramePr>
        <p:xfrm>
          <a:off x="2209800" y="4800600"/>
          <a:ext cx="4114800" cy="1255078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0826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493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01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266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49238">
                <a:tc gridSpan="4"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Small Stream, Gentle Slope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charset="-128"/>
                        <a:cs typeface="Arial" pitchFamily="34" charset="0"/>
                      </a:endParaRPr>
                    </a:p>
                  </a:txBody>
                  <a:tcPr anchor="b" horzOverflow="overflow">
                    <a:solidFill>
                      <a:schemeClr val="tx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Segment</a:t>
                      </a:r>
                    </a:p>
                    <a:p>
                      <a:pPr marL="342900" marR="0" lvl="0" indent="-34290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Lengths</a:t>
                      </a:r>
                    </a:p>
                    <a:p>
                      <a:pPr marL="342900" marR="0" lvl="0" indent="-34290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m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charset="-128"/>
                        <a:cs typeface="Arial" pitchFamily="34" charset="0"/>
                      </a:endParaRPr>
                    </a:p>
                  </a:txBody>
                  <a:tcPr horzOverflow="overflow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Channel </a:t>
                      </a:r>
                    </a:p>
                    <a:p>
                      <a:pPr marL="342900" marR="0" lvl="0" indent="-34290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Width </a:t>
                      </a:r>
                    </a:p>
                    <a:p>
                      <a:pPr marL="342900" marR="0" lvl="0" indent="-34290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m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charset="-128"/>
                        <a:cs typeface="Arial" pitchFamily="34" charset="0"/>
                      </a:endParaRPr>
                    </a:p>
                  </a:txBody>
                  <a:tcPr horzOverflow="overflow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Channel</a:t>
                      </a:r>
                    </a:p>
                    <a:p>
                      <a:pPr marL="342900" marR="0" lvl="0" indent="-34290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Bottom</a:t>
                      </a:r>
                    </a:p>
                    <a:p>
                      <a:pPr marL="342900" marR="0" lvl="0" indent="-34290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Slope</a:t>
                      </a:r>
                    </a:p>
                    <a:p>
                      <a:pPr marL="342900" marR="0" lvl="0" indent="-34290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m/m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charset="-128"/>
                        <a:cs typeface="Arial" pitchFamily="34" charset="0"/>
                      </a:endParaRPr>
                    </a:p>
                  </a:txBody>
                  <a:tcPr horzOverflow="overflow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Manning's</a:t>
                      </a:r>
                    </a:p>
                    <a:p>
                      <a:pPr marL="342900" marR="0" lvl="0" indent="-34290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Roughness</a:t>
                      </a:r>
                    </a:p>
                    <a:p>
                      <a:pPr marL="342900" marR="0" lvl="0" indent="-34290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Coefficient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charset="-128"/>
                        <a:cs typeface="Arial" pitchFamily="34" charset="0"/>
                      </a:endParaRPr>
                    </a:p>
                  </a:txBody>
                  <a:tcPr horzOverflow="overflow">
                    <a:solidFill>
                      <a:schemeClr val="tx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9238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1000</a:t>
                      </a:r>
                      <a:endParaRPr kumimoji="0" lang="en-US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charset="-128"/>
                        <a:cs typeface="Arial" pitchFamily="34" charset="0"/>
                      </a:endParaRPr>
                    </a:p>
                  </a:txBody>
                  <a:tcPr anchor="b" horzOverflow="overflow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2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charset="-128"/>
                        <a:cs typeface="Arial" pitchFamily="34" charset="0"/>
                      </a:endParaRPr>
                    </a:p>
                  </a:txBody>
                  <a:tcPr anchor="b" horzOverflow="overflow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0.0001</a:t>
                      </a:r>
                      <a:endParaRPr kumimoji="0" lang="en-US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charset="-128"/>
                        <a:cs typeface="Arial" pitchFamily="34" charset="0"/>
                      </a:endParaRPr>
                    </a:p>
                  </a:txBody>
                  <a:tcPr anchor="b" horzOverflow="overflow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0.04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charset="-128"/>
                        <a:cs typeface="Arial" pitchFamily="34" charset="0"/>
                      </a:endParaRPr>
                    </a:p>
                  </a:txBody>
                  <a:tcPr anchor="b" horzOverflow="overflow">
                    <a:solidFill>
                      <a:schemeClr val="tx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3734" name="Group 3"/>
          <p:cNvGrpSpPr>
            <a:grpSpLocks/>
          </p:cNvGrpSpPr>
          <p:nvPr/>
        </p:nvGrpSpPr>
        <p:grpSpPr bwMode="auto">
          <a:xfrm>
            <a:off x="2590800" y="1752600"/>
            <a:ext cx="7162800" cy="4533900"/>
            <a:chOff x="528" y="1008"/>
            <a:chExt cx="4656" cy="2851"/>
          </a:xfrm>
        </p:grpSpPr>
        <p:graphicFrame>
          <p:nvGraphicFramePr>
            <p:cNvPr id="73730" name="Object 2"/>
            <p:cNvGraphicFramePr>
              <a:graphicFrameLocks noChangeAspect="1"/>
            </p:cNvGraphicFramePr>
            <p:nvPr/>
          </p:nvGraphicFramePr>
          <p:xfrm>
            <a:off x="528" y="1008"/>
            <a:ext cx="2208" cy="157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Chart" r:id="rId3" imgW="5238616" imgH="3743215" progId="Excel.Sheet.8">
                    <p:embed/>
                  </p:oleObj>
                </mc:Choice>
                <mc:Fallback>
                  <p:oleObj name="Chart" r:id="rId3" imgW="5238616" imgH="3743215" progId="Excel.Sheet.8">
                    <p:embed/>
                    <p:pic>
                      <p:nvPicPr>
                        <p:cNvPr id="73730" name="Object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28" y="1008"/>
                          <a:ext cx="2208" cy="157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3731" name="Object 3"/>
            <p:cNvGraphicFramePr>
              <a:graphicFrameLocks noChangeAspect="1"/>
            </p:cNvGraphicFramePr>
            <p:nvPr/>
          </p:nvGraphicFramePr>
          <p:xfrm>
            <a:off x="3215" y="1008"/>
            <a:ext cx="1969" cy="13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Chart" r:id="rId5" imgW="5229292" imgH="3657600" progId="Excel.Sheet.8">
                    <p:embed/>
                  </p:oleObj>
                </mc:Choice>
                <mc:Fallback>
                  <p:oleObj name="Chart" r:id="rId5" imgW="5229292" imgH="3657600" progId="Excel.Sheet.8">
                    <p:embed/>
                    <p:pic>
                      <p:nvPicPr>
                        <p:cNvPr id="73731" name="Object 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215" y="1008"/>
                          <a:ext cx="1969" cy="137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3732" name="Object 4"/>
            <p:cNvGraphicFramePr>
              <a:graphicFrameLocks noChangeAspect="1"/>
            </p:cNvGraphicFramePr>
            <p:nvPr/>
          </p:nvGraphicFramePr>
          <p:xfrm>
            <a:off x="3218" y="2481"/>
            <a:ext cx="1964" cy="137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Chart" r:id="rId7" imgW="5200605" imgH="3648208" progId="Excel.Sheet.8">
                    <p:embed/>
                  </p:oleObj>
                </mc:Choice>
                <mc:Fallback>
                  <p:oleObj name="Chart" r:id="rId7" imgW="5200605" imgH="3648208" progId="Excel.Sheet.8">
                    <p:embed/>
                    <p:pic>
                      <p:nvPicPr>
                        <p:cNvPr id="73732" name="Object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218" y="2481"/>
                          <a:ext cx="1964" cy="137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39327341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533400"/>
            <a:ext cx="8229600" cy="14478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dirty="0"/>
              <a:t>Ponded Reaches</a:t>
            </a:r>
          </a:p>
        </p:txBody>
      </p:sp>
      <p:sp>
        <p:nvSpPr>
          <p:cNvPr id="58373" name="Rectangle 5"/>
          <p:cNvSpPr>
            <a:spLocks noGrp="1" noChangeArrowheads="1"/>
          </p:cNvSpPr>
          <p:nvPr>
            <p:ph sz="half" idx="2"/>
          </p:nvPr>
        </p:nvSpPr>
        <p:spPr>
          <a:xfrm>
            <a:off x="1458685" y="1981200"/>
            <a:ext cx="9002485" cy="3450771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dirty="0"/>
              <a:t>Calculates flow over top of low dam or weir</a:t>
            </a:r>
          </a:p>
          <a:p>
            <a:pPr>
              <a:defRPr/>
            </a:pPr>
            <a:r>
              <a:rPr lang="en-US" dirty="0"/>
              <a:t>Uses sharp crested weir overflow equation</a:t>
            </a:r>
          </a:p>
          <a:p>
            <a:pPr>
              <a:defRPr/>
            </a:pPr>
            <a:r>
              <a:rPr lang="en-US" dirty="0"/>
              <a:t>Specify height of weir or sill from segment bottom</a:t>
            </a:r>
          </a:p>
          <a:p>
            <a:pPr>
              <a:defRPr/>
            </a:pPr>
            <a:r>
              <a:rPr lang="en-US" dirty="0"/>
              <a:t>Residual depth is set to 0.001 m</a:t>
            </a:r>
          </a:p>
        </p:txBody>
      </p:sp>
    </p:spTree>
    <p:extLst>
      <p:ext uri="{BB962C8B-B14F-4D97-AF65-F5344CB8AC3E}">
        <p14:creationId xmlns:p14="http://schemas.microsoft.com/office/powerpoint/2010/main" val="22641061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4" name="Rectangle 4"/>
          <p:cNvSpPr>
            <a:spLocks noGrp="1" noChangeArrowheads="1"/>
          </p:cNvSpPr>
          <p:nvPr>
            <p:ph type="title"/>
          </p:nvPr>
        </p:nvSpPr>
        <p:spPr>
          <a:xfrm>
            <a:off x="1981200" y="274638"/>
            <a:ext cx="8229600" cy="868362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/>
              <a:t>Ponded Segments</a:t>
            </a:r>
          </a:p>
        </p:txBody>
      </p:sp>
      <p:sp>
        <p:nvSpPr>
          <p:cNvPr id="61445" name="Rectangle 5"/>
          <p:cNvSpPr>
            <a:spLocks noGrp="1" noChangeArrowheads="1"/>
          </p:cNvSpPr>
          <p:nvPr>
            <p:ph idx="1"/>
          </p:nvPr>
        </p:nvSpPr>
        <p:spPr>
          <a:xfrm>
            <a:off x="1828800" y="1143000"/>
            <a:ext cx="8458200" cy="1811338"/>
          </a:xfrm>
        </p:spPr>
        <p:txBody>
          <a:bodyPr/>
          <a:lstStyle/>
          <a:p>
            <a:pPr eaLnBrk="1" hangingPunct="1"/>
            <a:r>
              <a:rPr lang="en-US" sz="2400" dirty="0"/>
              <a:t>For weir, specify weir or sill height, </a:t>
            </a:r>
            <a:r>
              <a:rPr lang="en-US" sz="2400" i="1" dirty="0"/>
              <a:t>H</a:t>
            </a:r>
            <a:r>
              <a:rPr lang="en-US" sz="2400" i="1" baseline="-25000" dirty="0"/>
              <a:t>w</a:t>
            </a:r>
          </a:p>
          <a:p>
            <a:pPr eaLnBrk="1" hangingPunct="1"/>
            <a:r>
              <a:rPr lang="en-US" sz="2400" dirty="0"/>
              <a:t>Set segment width to weir/sill width, </a:t>
            </a:r>
            <a:r>
              <a:rPr lang="en-US" sz="2400" i="1" dirty="0" err="1"/>
              <a:t>B</a:t>
            </a:r>
            <a:r>
              <a:rPr lang="en-US" sz="2400" i="1" baseline="-25000" dirty="0" err="1"/>
              <a:t>w</a:t>
            </a:r>
            <a:endParaRPr lang="en-US" sz="2400" i="1" baseline="-25000" dirty="0"/>
          </a:p>
          <a:p>
            <a:pPr lvl="1" eaLnBrk="1" hangingPunct="1"/>
            <a:endParaRPr lang="en-US" sz="2000" baseline="30000" dirty="0"/>
          </a:p>
          <a:p>
            <a:pPr lvl="1" eaLnBrk="1" hangingPunct="1"/>
            <a:endParaRPr lang="en-US" sz="2000" dirty="0"/>
          </a:p>
        </p:txBody>
      </p:sp>
      <p:grpSp>
        <p:nvGrpSpPr>
          <p:cNvPr id="63497" name="Group 27"/>
          <p:cNvGrpSpPr>
            <a:grpSpLocks/>
          </p:cNvGrpSpPr>
          <p:nvPr/>
        </p:nvGrpSpPr>
        <p:grpSpPr bwMode="auto">
          <a:xfrm>
            <a:off x="2133600" y="2685751"/>
            <a:ext cx="7543800" cy="2357437"/>
            <a:chOff x="432" y="1683"/>
            <a:chExt cx="4752" cy="1485"/>
          </a:xfrm>
        </p:grpSpPr>
        <p:sp>
          <p:nvSpPr>
            <p:cNvPr id="63502" name="Rectangle 6"/>
            <p:cNvSpPr>
              <a:spLocks noChangeArrowheads="1"/>
            </p:cNvSpPr>
            <p:nvPr/>
          </p:nvSpPr>
          <p:spPr bwMode="auto">
            <a:xfrm>
              <a:off x="432" y="2906"/>
              <a:ext cx="4752" cy="262"/>
            </a:xfrm>
            <a:prstGeom prst="rect">
              <a:avLst/>
            </a:prstGeom>
            <a:solidFill>
              <a:srgbClr val="99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3503" name="Rectangle 7"/>
            <p:cNvSpPr>
              <a:spLocks noChangeArrowheads="1"/>
            </p:cNvSpPr>
            <p:nvPr/>
          </p:nvSpPr>
          <p:spPr bwMode="auto">
            <a:xfrm>
              <a:off x="432" y="1728"/>
              <a:ext cx="3256" cy="1178"/>
            </a:xfrm>
            <a:prstGeom prst="rect">
              <a:avLst/>
            </a:prstGeom>
            <a:solidFill>
              <a:srgbClr val="33CC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/>
            </a:p>
          </p:txBody>
        </p:sp>
        <p:sp>
          <p:nvSpPr>
            <p:cNvPr id="63504" name="Text Box 9"/>
            <p:cNvSpPr txBox="1">
              <a:spLocks noChangeArrowheads="1"/>
            </p:cNvSpPr>
            <p:nvPr/>
          </p:nvSpPr>
          <p:spPr bwMode="auto">
            <a:xfrm>
              <a:off x="528" y="2688"/>
              <a:ext cx="1453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1"/>
                  </a:solidFill>
                </a:rPr>
                <a:t>Bottom slope &lt; 10</a:t>
              </a:r>
              <a:r>
                <a:rPr lang="en-US" baseline="30000" dirty="0">
                  <a:solidFill>
                    <a:schemeClr val="bg1"/>
                  </a:solidFill>
                </a:rPr>
                <a:t>-6</a:t>
              </a:r>
            </a:p>
          </p:txBody>
        </p:sp>
        <p:sp>
          <p:nvSpPr>
            <p:cNvPr id="63505" name="Line 11"/>
            <p:cNvSpPr>
              <a:spLocks noChangeShapeType="1"/>
            </p:cNvSpPr>
            <p:nvPr/>
          </p:nvSpPr>
          <p:spPr bwMode="auto">
            <a:xfrm>
              <a:off x="2496" y="1859"/>
              <a:ext cx="0" cy="104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lg" len="med"/>
              <a:tailEnd type="triangle" w="lg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506" name="Line 12"/>
            <p:cNvSpPr>
              <a:spLocks noChangeShapeType="1"/>
            </p:cNvSpPr>
            <p:nvPr/>
          </p:nvSpPr>
          <p:spPr bwMode="auto">
            <a:xfrm flipH="1">
              <a:off x="2404" y="1854"/>
              <a:ext cx="1004" cy="1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507" name="Rectangle 2"/>
            <p:cNvSpPr>
              <a:spLocks noChangeArrowheads="1"/>
            </p:cNvSpPr>
            <p:nvPr/>
          </p:nvSpPr>
          <p:spPr bwMode="auto">
            <a:xfrm>
              <a:off x="3556" y="2775"/>
              <a:ext cx="1628" cy="393"/>
            </a:xfrm>
            <a:prstGeom prst="rect">
              <a:avLst/>
            </a:prstGeom>
            <a:solidFill>
              <a:srgbClr val="33CC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/>
            </a:p>
          </p:txBody>
        </p:sp>
        <p:sp>
          <p:nvSpPr>
            <p:cNvPr id="63508" name="AutoShape 3"/>
            <p:cNvSpPr>
              <a:spLocks noChangeArrowheads="1"/>
            </p:cNvSpPr>
            <p:nvPr/>
          </p:nvSpPr>
          <p:spPr bwMode="auto">
            <a:xfrm>
              <a:off x="3276" y="1728"/>
              <a:ext cx="748" cy="523"/>
            </a:xfrm>
            <a:custGeom>
              <a:avLst/>
              <a:gdLst>
                <a:gd name="T0" fmla="*/ 374 w 21600"/>
                <a:gd name="T1" fmla="*/ 0 h 21600"/>
                <a:gd name="T2" fmla="*/ 93 w 21600"/>
                <a:gd name="T3" fmla="*/ 261 h 21600"/>
                <a:gd name="T4" fmla="*/ 374 w 21600"/>
                <a:gd name="T5" fmla="*/ 131 h 21600"/>
                <a:gd name="T6" fmla="*/ 842 w 21600"/>
                <a:gd name="T7" fmla="*/ 262 h 21600"/>
                <a:gd name="T8" fmla="*/ 655 w 21600"/>
                <a:gd name="T9" fmla="*/ 392 h 21600"/>
                <a:gd name="T10" fmla="*/ 468 w 21600"/>
                <a:gd name="T11" fmla="*/ 262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3176 w 21600"/>
                <a:gd name="T19" fmla="*/ 3180 h 21600"/>
                <a:gd name="T20" fmla="*/ 18424 w 21600"/>
                <a:gd name="T21" fmla="*/ 18420 h 216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600" h="21600">
                  <a:moveTo>
                    <a:pt x="16200" y="10800"/>
                  </a:moveTo>
                  <a:cubicBezTo>
                    <a:pt x="16200" y="7817"/>
                    <a:pt x="13782" y="5400"/>
                    <a:pt x="10800" y="5400"/>
                  </a:cubicBezTo>
                  <a:cubicBezTo>
                    <a:pt x="7817" y="5400"/>
                    <a:pt x="5400" y="7817"/>
                    <a:pt x="5400" y="10800"/>
                  </a:cubicBezTo>
                  <a:lnTo>
                    <a:pt x="-1" y="10799"/>
                  </a:lnTo>
                  <a:cubicBezTo>
                    <a:pt x="0" y="4835"/>
                    <a:pt x="4835" y="0"/>
                    <a:pt x="10800" y="0"/>
                  </a:cubicBezTo>
                  <a:cubicBezTo>
                    <a:pt x="16764" y="-1"/>
                    <a:pt x="21599" y="4835"/>
                    <a:pt x="21600" y="10799"/>
                  </a:cubicBezTo>
                  <a:lnTo>
                    <a:pt x="21600" y="10800"/>
                  </a:lnTo>
                  <a:lnTo>
                    <a:pt x="24300" y="10800"/>
                  </a:lnTo>
                  <a:lnTo>
                    <a:pt x="18900" y="16200"/>
                  </a:lnTo>
                  <a:lnTo>
                    <a:pt x="13500" y="10800"/>
                  </a:lnTo>
                  <a:lnTo>
                    <a:pt x="16200" y="10800"/>
                  </a:lnTo>
                  <a:close/>
                </a:path>
              </a:pathLst>
            </a:custGeom>
            <a:solidFill>
              <a:srgbClr val="33CCCC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3509" name="AutoShape 8"/>
            <p:cNvSpPr>
              <a:spLocks noChangeArrowheads="1"/>
            </p:cNvSpPr>
            <p:nvPr/>
          </p:nvSpPr>
          <p:spPr bwMode="auto">
            <a:xfrm rot="10800000">
              <a:off x="2808" y="1859"/>
              <a:ext cx="1188" cy="1309"/>
            </a:xfrm>
            <a:custGeom>
              <a:avLst/>
              <a:gdLst>
                <a:gd name="T0" fmla="*/ 1040 w 21600"/>
                <a:gd name="T1" fmla="*/ 655 h 21600"/>
                <a:gd name="T2" fmla="*/ 594 w 21600"/>
                <a:gd name="T3" fmla="*/ 1309 h 21600"/>
                <a:gd name="T4" fmla="*/ 149 w 21600"/>
                <a:gd name="T5" fmla="*/ 655 h 21600"/>
                <a:gd name="T6" fmla="*/ 594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09 w 21600"/>
                <a:gd name="T13" fmla="*/ 4505 h 21600"/>
                <a:gd name="T14" fmla="*/ 17109 w 21600"/>
                <a:gd name="T15" fmla="*/ 17095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3510" name="Text Box 10"/>
            <p:cNvSpPr txBox="1">
              <a:spLocks noChangeArrowheads="1"/>
            </p:cNvSpPr>
            <p:nvPr/>
          </p:nvSpPr>
          <p:spPr bwMode="auto">
            <a:xfrm>
              <a:off x="2424" y="2016"/>
              <a:ext cx="672" cy="5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dirty="0">
                  <a:solidFill>
                    <a:schemeClr val="bg1"/>
                  </a:solidFill>
                </a:rPr>
                <a:t>Weir height, H</a:t>
              </a:r>
              <a:r>
                <a:rPr lang="en-US" baseline="-25000" dirty="0">
                  <a:solidFill>
                    <a:schemeClr val="bg1"/>
                  </a:solidFill>
                </a:rPr>
                <a:t>w</a:t>
              </a:r>
            </a:p>
          </p:txBody>
        </p:sp>
        <p:sp>
          <p:nvSpPr>
            <p:cNvPr id="63511" name="Text Box 22"/>
            <p:cNvSpPr txBox="1">
              <a:spLocks noChangeArrowheads="1"/>
            </p:cNvSpPr>
            <p:nvPr/>
          </p:nvSpPr>
          <p:spPr bwMode="auto">
            <a:xfrm>
              <a:off x="2610" y="1683"/>
              <a:ext cx="1584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 dirty="0">
                  <a:solidFill>
                    <a:schemeClr val="bg1"/>
                  </a:solidFill>
                </a:rPr>
                <a:t>Overflow height, </a:t>
              </a:r>
              <a:r>
                <a:rPr lang="en-US" sz="1600" dirty="0" err="1">
                  <a:solidFill>
                    <a:schemeClr val="bg1"/>
                  </a:solidFill>
                </a:rPr>
                <a:t>H</a:t>
              </a:r>
              <a:r>
                <a:rPr lang="en-US" sz="1600" baseline="-25000" dirty="0" err="1">
                  <a:solidFill>
                    <a:schemeClr val="bg1"/>
                  </a:solidFill>
                </a:rPr>
                <a:t>h</a:t>
              </a:r>
              <a:endParaRPr lang="en-US" sz="1600" baseline="-25000" dirty="0">
                <a:solidFill>
                  <a:schemeClr val="bg1"/>
                </a:solidFill>
              </a:endParaRPr>
            </a:p>
          </p:txBody>
        </p:sp>
        <p:sp>
          <p:nvSpPr>
            <p:cNvPr id="63512" name="Line 23"/>
            <p:cNvSpPr>
              <a:spLocks noChangeShapeType="1"/>
            </p:cNvSpPr>
            <p:nvPr/>
          </p:nvSpPr>
          <p:spPr bwMode="auto">
            <a:xfrm>
              <a:off x="2064" y="1722"/>
              <a:ext cx="0" cy="1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lg" len="med"/>
              <a:tailEnd type="triangle" w="lg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513" name="Text Box 24"/>
            <p:cNvSpPr txBox="1">
              <a:spLocks noChangeArrowheads="1"/>
            </p:cNvSpPr>
            <p:nvPr/>
          </p:nvSpPr>
          <p:spPr bwMode="auto">
            <a:xfrm>
              <a:off x="1566" y="2016"/>
              <a:ext cx="576" cy="5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dirty="0">
                  <a:solidFill>
                    <a:schemeClr val="bg1"/>
                  </a:solidFill>
                </a:rPr>
                <a:t>Pool depth, H</a:t>
              </a:r>
              <a:endParaRPr lang="en-US" baseline="-25000" dirty="0">
                <a:solidFill>
                  <a:schemeClr val="bg1"/>
                </a:solidFill>
              </a:endParaRPr>
            </a:p>
          </p:txBody>
        </p:sp>
      </p:grpSp>
      <p:sp>
        <p:nvSpPr>
          <p:cNvPr id="63499" name="Text Box 28"/>
          <p:cNvSpPr txBox="1">
            <a:spLocks noChangeArrowheads="1"/>
          </p:cNvSpPr>
          <p:nvPr/>
        </p:nvSpPr>
        <p:spPr bwMode="auto">
          <a:xfrm>
            <a:off x="1676400" y="5195588"/>
            <a:ext cx="40386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990600" indent="-533400">
              <a:spcBef>
                <a:spcPct val="50000"/>
              </a:spcBef>
            </a:pPr>
            <a:r>
              <a:rPr lang="en-US" sz="2400" dirty="0">
                <a:solidFill>
                  <a:srgbClr val="FF0000"/>
                </a:solidFill>
              </a:rPr>
              <a:t>Outflow differential equation:</a:t>
            </a:r>
          </a:p>
        </p:txBody>
      </p:sp>
      <p:sp>
        <p:nvSpPr>
          <p:cNvPr id="63500" name="Text Box 29"/>
          <p:cNvSpPr txBox="1">
            <a:spLocks noChangeArrowheads="1"/>
          </p:cNvSpPr>
          <p:nvPr/>
        </p:nvSpPr>
        <p:spPr bwMode="auto">
          <a:xfrm>
            <a:off x="1600200" y="2376187"/>
            <a:ext cx="685800" cy="457200"/>
          </a:xfrm>
          <a:prstGeom prst="rect">
            <a:avLst/>
          </a:prstGeom>
          <a:solidFill>
            <a:schemeClr val="tx1">
              <a:lumMod val="95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i="1" dirty="0">
                <a:solidFill>
                  <a:schemeClr val="bg1"/>
                </a:solidFill>
                <a:latin typeface="Times New Roman" pitchFamily="18" charset="0"/>
              </a:rPr>
              <a:t>Q</a:t>
            </a:r>
            <a:r>
              <a:rPr lang="en-US" sz="2400" i="1" baseline="-25000" dirty="0">
                <a:solidFill>
                  <a:schemeClr val="bg1"/>
                </a:solidFill>
                <a:latin typeface="Times New Roman" pitchFamily="18" charset="0"/>
              </a:rPr>
              <a:t>in</a:t>
            </a:r>
          </a:p>
        </p:txBody>
      </p:sp>
      <p:sp>
        <p:nvSpPr>
          <p:cNvPr id="63501" name="Line 30"/>
          <p:cNvSpPr>
            <a:spLocks noChangeShapeType="1"/>
          </p:cNvSpPr>
          <p:nvPr/>
        </p:nvSpPr>
        <p:spPr bwMode="auto">
          <a:xfrm>
            <a:off x="2133600" y="2633363"/>
            <a:ext cx="304800" cy="68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0438371"/>
              </p:ext>
            </p:extLst>
          </p:nvPr>
        </p:nvGraphicFramePr>
        <p:xfrm>
          <a:off x="8109284" y="2299987"/>
          <a:ext cx="2125579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346040" imgH="241200" progId="Equation.3">
                  <p:embed/>
                </p:oleObj>
              </mc:Choice>
              <mc:Fallback>
                <p:oleObj name="Equation" r:id="rId4" imgW="1346040" imgH="241200" progId="Equation.3">
                  <p:embed/>
                  <p:pic>
                    <p:nvPicPr>
                      <p:cNvPr id="26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09284" y="2299987"/>
                        <a:ext cx="2125579" cy="381000"/>
                      </a:xfrm>
                      <a:prstGeom prst="rect">
                        <a:avLst/>
                      </a:prstGeom>
                      <a:solidFill>
                        <a:schemeClr val="tx1">
                          <a:lumMod val="95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4252697"/>
              </p:ext>
            </p:extLst>
          </p:nvPr>
        </p:nvGraphicFramePr>
        <p:xfrm>
          <a:off x="8153400" y="2833388"/>
          <a:ext cx="2006600" cy="3439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333440" imgH="228600" progId="Equation.3">
                  <p:embed/>
                </p:oleObj>
              </mc:Choice>
              <mc:Fallback>
                <p:oleObj name="Equation" r:id="rId6" imgW="1333440" imgH="228600" progId="Equation.3">
                  <p:embed/>
                  <p:pic>
                    <p:nvPicPr>
                      <p:cNvPr id="27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53400" y="2833388"/>
                        <a:ext cx="2006600" cy="343989"/>
                      </a:xfrm>
                      <a:prstGeom prst="rect">
                        <a:avLst/>
                      </a:prstGeom>
                      <a:solidFill>
                        <a:schemeClr val="tx1">
                          <a:lumMod val="95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9587623"/>
              </p:ext>
            </p:extLst>
          </p:nvPr>
        </p:nvGraphicFramePr>
        <p:xfrm>
          <a:off x="7620000" y="5195587"/>
          <a:ext cx="2808194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273040" imgH="431640" progId="Equation.3">
                  <p:embed/>
                </p:oleObj>
              </mc:Choice>
              <mc:Fallback>
                <p:oleObj name="Equation" r:id="rId8" imgW="2273040" imgH="431640" progId="Equation.3">
                  <p:embed/>
                  <p:pic>
                    <p:nvPicPr>
                      <p:cNvPr id="28" name="Object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0" y="5195587"/>
                        <a:ext cx="2808194" cy="533400"/>
                      </a:xfrm>
                      <a:prstGeom prst="rect">
                        <a:avLst/>
                      </a:prstGeom>
                      <a:solidFill>
                        <a:schemeClr val="tx1">
                          <a:lumMod val="95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0115191"/>
              </p:ext>
            </p:extLst>
          </p:nvPr>
        </p:nvGraphicFramePr>
        <p:xfrm>
          <a:off x="8001000" y="5805188"/>
          <a:ext cx="2057400" cy="3165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485720" imgH="228600" progId="Equation.3">
                  <p:embed/>
                </p:oleObj>
              </mc:Choice>
              <mc:Fallback>
                <p:oleObj name="Equation" r:id="rId10" imgW="1485720" imgH="228600" progId="Equation.3">
                  <p:embed/>
                  <p:pic>
                    <p:nvPicPr>
                      <p:cNvPr id="29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01000" y="5805188"/>
                        <a:ext cx="2057400" cy="316523"/>
                      </a:xfrm>
                      <a:prstGeom prst="rect">
                        <a:avLst/>
                      </a:prstGeom>
                      <a:solidFill>
                        <a:schemeClr val="tx1">
                          <a:lumMod val="95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334919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title"/>
          </p:nvPr>
        </p:nvSpPr>
        <p:spPr>
          <a:xfrm>
            <a:off x="1364277" y="225604"/>
            <a:ext cx="7772400" cy="11430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3600" dirty="0"/>
              <a:t>Wetland Reach: Hydrology</a:t>
            </a:r>
          </a:p>
        </p:txBody>
      </p:sp>
      <p:sp>
        <p:nvSpPr>
          <p:cNvPr id="67618" name="Text Box 4"/>
          <p:cNvSpPr txBox="1">
            <a:spLocks noChangeArrowheads="1"/>
          </p:cNvSpPr>
          <p:nvPr/>
        </p:nvSpPr>
        <p:spPr bwMode="auto">
          <a:xfrm>
            <a:off x="1571625" y="2165599"/>
            <a:ext cx="5810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i="1" dirty="0">
                <a:solidFill>
                  <a:srgbClr val="FFFF00"/>
                </a:solidFill>
                <a:latin typeface="Times New Roman" pitchFamily="18" charset="0"/>
              </a:rPr>
              <a:t>Q</a:t>
            </a:r>
            <a:r>
              <a:rPr lang="en-US" sz="2400" i="1" baseline="-25000" dirty="0">
                <a:solidFill>
                  <a:srgbClr val="FFFF00"/>
                </a:solidFill>
                <a:latin typeface="Times New Roman" pitchFamily="18" charset="0"/>
              </a:rPr>
              <a:t>in</a:t>
            </a:r>
          </a:p>
        </p:txBody>
      </p:sp>
      <p:sp>
        <p:nvSpPr>
          <p:cNvPr id="67619" name="Line 5"/>
          <p:cNvSpPr>
            <a:spLocks noChangeShapeType="1"/>
          </p:cNvSpPr>
          <p:nvPr/>
        </p:nvSpPr>
        <p:spPr bwMode="auto">
          <a:xfrm>
            <a:off x="8715375" y="3670549"/>
            <a:ext cx="762000" cy="0"/>
          </a:xfrm>
          <a:prstGeom prst="line">
            <a:avLst/>
          </a:prstGeom>
          <a:noFill/>
          <a:ln w="25400">
            <a:solidFill>
              <a:schemeClr val="accent2">
                <a:lumMod val="7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7620" name="Line 6"/>
          <p:cNvSpPr>
            <a:spLocks noChangeShapeType="1"/>
          </p:cNvSpPr>
          <p:nvPr/>
        </p:nvSpPr>
        <p:spPr bwMode="auto">
          <a:xfrm>
            <a:off x="7496175" y="2568824"/>
            <a:ext cx="457200" cy="0"/>
          </a:xfrm>
          <a:prstGeom prst="line">
            <a:avLst/>
          </a:prstGeom>
          <a:noFill/>
          <a:ln w="19050">
            <a:solidFill>
              <a:srgbClr val="FF000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7621" name="Text Box 7"/>
          <p:cNvSpPr txBox="1">
            <a:spLocks noChangeArrowheads="1"/>
          </p:cNvSpPr>
          <p:nvPr/>
        </p:nvSpPr>
        <p:spPr bwMode="auto">
          <a:xfrm>
            <a:off x="7505700" y="2194174"/>
            <a:ext cx="533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 err="1">
                <a:solidFill>
                  <a:srgbClr val="FFFF00"/>
                </a:solidFill>
              </a:rPr>
              <a:t>H</a:t>
            </a:r>
            <a:r>
              <a:rPr lang="en-US" baseline="-25000" dirty="0" err="1">
                <a:solidFill>
                  <a:srgbClr val="FFFF00"/>
                </a:solidFill>
              </a:rPr>
              <a:t>h</a:t>
            </a:r>
            <a:endParaRPr lang="en-US" baseline="-25000" dirty="0">
              <a:solidFill>
                <a:srgbClr val="FFFF00"/>
              </a:solidFill>
            </a:endParaRPr>
          </a:p>
        </p:txBody>
      </p:sp>
      <p:sp>
        <p:nvSpPr>
          <p:cNvPr id="67622" name="Text Box 8"/>
          <p:cNvSpPr txBox="1">
            <a:spLocks noChangeArrowheads="1"/>
          </p:cNvSpPr>
          <p:nvPr/>
        </p:nvSpPr>
        <p:spPr bwMode="auto">
          <a:xfrm>
            <a:off x="7496175" y="2641849"/>
            <a:ext cx="533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>
                <a:solidFill>
                  <a:srgbClr val="FFFF00"/>
                </a:solidFill>
              </a:rPr>
              <a:t>H</a:t>
            </a:r>
            <a:r>
              <a:rPr lang="en-US" sz="2000" baseline="-25000" dirty="0">
                <a:solidFill>
                  <a:srgbClr val="FFFF00"/>
                </a:solidFill>
              </a:rPr>
              <a:t>w</a:t>
            </a:r>
          </a:p>
        </p:txBody>
      </p:sp>
      <p:sp>
        <p:nvSpPr>
          <p:cNvPr id="67623" name="Line 9"/>
          <p:cNvSpPr>
            <a:spLocks noChangeShapeType="1"/>
          </p:cNvSpPr>
          <p:nvPr/>
        </p:nvSpPr>
        <p:spPr bwMode="auto">
          <a:xfrm>
            <a:off x="1781175" y="2003674"/>
            <a:ext cx="838200" cy="7620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7624" name="Line 10"/>
          <p:cNvSpPr>
            <a:spLocks noChangeShapeType="1"/>
          </p:cNvSpPr>
          <p:nvPr/>
        </p:nvSpPr>
        <p:spPr bwMode="auto">
          <a:xfrm>
            <a:off x="7724775" y="2079874"/>
            <a:ext cx="381000" cy="15240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7625" name="Text Box 11"/>
          <p:cNvSpPr txBox="1">
            <a:spLocks noChangeArrowheads="1"/>
          </p:cNvSpPr>
          <p:nvPr/>
        </p:nvSpPr>
        <p:spPr bwMode="auto">
          <a:xfrm>
            <a:off x="5562600" y="2460874"/>
            <a:ext cx="457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>
                <a:solidFill>
                  <a:srgbClr val="FFFF00"/>
                </a:solidFill>
              </a:rPr>
              <a:t>H</a:t>
            </a:r>
            <a:endParaRPr lang="en-US" sz="2000" baseline="-25000" dirty="0">
              <a:solidFill>
                <a:srgbClr val="FFFF00"/>
              </a:solidFill>
            </a:endParaRPr>
          </a:p>
        </p:txBody>
      </p:sp>
      <p:sp>
        <p:nvSpPr>
          <p:cNvPr id="67626" name="Line 12"/>
          <p:cNvSpPr>
            <a:spLocks noChangeShapeType="1"/>
          </p:cNvSpPr>
          <p:nvPr/>
        </p:nvSpPr>
        <p:spPr bwMode="auto">
          <a:xfrm flipV="1">
            <a:off x="5743575" y="2232274"/>
            <a:ext cx="0" cy="274638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7627" name="Line 13"/>
          <p:cNvSpPr>
            <a:spLocks noChangeShapeType="1"/>
          </p:cNvSpPr>
          <p:nvPr/>
        </p:nvSpPr>
        <p:spPr bwMode="auto">
          <a:xfrm>
            <a:off x="5743575" y="2813299"/>
            <a:ext cx="0" cy="274638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grpSp>
        <p:nvGrpSpPr>
          <p:cNvPr id="67628" name="Group 15"/>
          <p:cNvGrpSpPr>
            <a:grpSpLocks/>
          </p:cNvGrpSpPr>
          <p:nvPr/>
        </p:nvGrpSpPr>
        <p:grpSpPr bwMode="auto">
          <a:xfrm>
            <a:off x="2009775" y="2156074"/>
            <a:ext cx="6019800" cy="990600"/>
            <a:chOff x="249" y="1868"/>
            <a:chExt cx="4015" cy="561"/>
          </a:xfrm>
        </p:grpSpPr>
        <p:sp>
          <p:nvSpPr>
            <p:cNvPr id="67646" name="Freeform 16"/>
            <p:cNvSpPr>
              <a:spLocks/>
            </p:cNvSpPr>
            <p:nvPr/>
          </p:nvSpPr>
          <p:spPr bwMode="auto">
            <a:xfrm>
              <a:off x="249" y="1868"/>
              <a:ext cx="2008" cy="490"/>
            </a:xfrm>
            <a:custGeom>
              <a:avLst/>
              <a:gdLst>
                <a:gd name="T0" fmla="*/ 0 w 2008"/>
                <a:gd name="T1" fmla="*/ 0 h 490"/>
                <a:gd name="T2" fmla="*/ 669 w 2008"/>
                <a:gd name="T3" fmla="*/ 389 h 490"/>
                <a:gd name="T4" fmla="*/ 2008 w 2008"/>
                <a:gd name="T5" fmla="*/ 490 h 490"/>
                <a:gd name="T6" fmla="*/ 0 60000 65536"/>
                <a:gd name="T7" fmla="*/ 0 60000 65536"/>
                <a:gd name="T8" fmla="*/ 0 60000 65536"/>
                <a:gd name="T9" fmla="*/ 0 w 2008"/>
                <a:gd name="T10" fmla="*/ 0 h 490"/>
                <a:gd name="T11" fmla="*/ 2008 w 2008"/>
                <a:gd name="T12" fmla="*/ 490 h 49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08" h="490">
                  <a:moveTo>
                    <a:pt x="0" y="0"/>
                  </a:moveTo>
                  <a:cubicBezTo>
                    <a:pt x="110" y="66"/>
                    <a:pt x="334" y="307"/>
                    <a:pt x="669" y="389"/>
                  </a:cubicBezTo>
                  <a:cubicBezTo>
                    <a:pt x="1004" y="471"/>
                    <a:pt x="1729" y="469"/>
                    <a:pt x="2008" y="490"/>
                  </a:cubicBezTo>
                </a:path>
              </a:pathLst>
            </a:custGeom>
            <a:noFill/>
            <a:ln w="25400">
              <a:solidFill>
                <a:schemeClr val="accent2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647" name="Freeform 17"/>
            <p:cNvSpPr>
              <a:spLocks/>
            </p:cNvSpPr>
            <p:nvPr/>
          </p:nvSpPr>
          <p:spPr bwMode="auto">
            <a:xfrm>
              <a:off x="2248" y="2096"/>
              <a:ext cx="2016" cy="333"/>
            </a:xfrm>
            <a:custGeom>
              <a:avLst/>
              <a:gdLst>
                <a:gd name="T0" fmla="*/ 0 w 2016"/>
                <a:gd name="T1" fmla="*/ 263 h 333"/>
                <a:gd name="T2" fmla="*/ 1291 w 2016"/>
                <a:gd name="T3" fmla="*/ 297 h 333"/>
                <a:gd name="T4" fmla="*/ 1719 w 2016"/>
                <a:gd name="T5" fmla="*/ 48 h 333"/>
                <a:gd name="T6" fmla="*/ 1853 w 2016"/>
                <a:gd name="T7" fmla="*/ 8 h 333"/>
                <a:gd name="T8" fmla="*/ 2016 w 2016"/>
                <a:gd name="T9" fmla="*/ 86 h 33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16"/>
                <a:gd name="T16" fmla="*/ 0 h 333"/>
                <a:gd name="T17" fmla="*/ 2016 w 2016"/>
                <a:gd name="T18" fmla="*/ 333 h 33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16" h="333">
                  <a:moveTo>
                    <a:pt x="0" y="263"/>
                  </a:moveTo>
                  <a:cubicBezTo>
                    <a:pt x="215" y="269"/>
                    <a:pt x="1005" y="333"/>
                    <a:pt x="1291" y="297"/>
                  </a:cubicBezTo>
                  <a:cubicBezTo>
                    <a:pt x="1577" y="261"/>
                    <a:pt x="1625" y="96"/>
                    <a:pt x="1719" y="48"/>
                  </a:cubicBezTo>
                  <a:cubicBezTo>
                    <a:pt x="1813" y="0"/>
                    <a:pt x="1804" y="2"/>
                    <a:pt x="1853" y="8"/>
                  </a:cubicBezTo>
                  <a:cubicBezTo>
                    <a:pt x="1902" y="14"/>
                    <a:pt x="1982" y="70"/>
                    <a:pt x="2016" y="86"/>
                  </a:cubicBezTo>
                </a:path>
              </a:pathLst>
            </a:custGeom>
            <a:noFill/>
            <a:ln w="25400">
              <a:solidFill>
                <a:schemeClr val="accent2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7629" name="Line 18"/>
          <p:cNvSpPr>
            <a:spLocks noChangeShapeType="1"/>
          </p:cNvSpPr>
          <p:nvPr/>
        </p:nvSpPr>
        <p:spPr bwMode="auto">
          <a:xfrm>
            <a:off x="5667375" y="3060949"/>
            <a:ext cx="2286000" cy="0"/>
          </a:xfrm>
          <a:prstGeom prst="line">
            <a:avLst/>
          </a:prstGeom>
          <a:noFill/>
          <a:ln w="15875">
            <a:solidFill>
              <a:srgbClr val="FF000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7630" name="Line 19"/>
          <p:cNvSpPr>
            <a:spLocks noChangeShapeType="1"/>
          </p:cNvSpPr>
          <p:nvPr/>
        </p:nvSpPr>
        <p:spPr bwMode="auto">
          <a:xfrm flipV="1">
            <a:off x="2136775" y="2232274"/>
            <a:ext cx="5588000" cy="25400"/>
          </a:xfrm>
          <a:prstGeom prst="line">
            <a:avLst/>
          </a:prstGeom>
          <a:noFill/>
          <a:ln w="25400">
            <a:solidFill>
              <a:schemeClr val="accent1">
                <a:lumMod val="20000"/>
                <a:lumOff val="80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7631" name="Freeform 20"/>
          <p:cNvSpPr>
            <a:spLocks/>
          </p:cNvSpPr>
          <p:nvPr/>
        </p:nvSpPr>
        <p:spPr bwMode="auto">
          <a:xfrm>
            <a:off x="7702550" y="2227512"/>
            <a:ext cx="519113" cy="744538"/>
          </a:xfrm>
          <a:custGeom>
            <a:avLst/>
            <a:gdLst>
              <a:gd name="T0" fmla="*/ 0 w 327"/>
              <a:gd name="T1" fmla="*/ 0 h 469"/>
              <a:gd name="T2" fmla="*/ 138 w 327"/>
              <a:gd name="T3" fmla="*/ 28 h 469"/>
              <a:gd name="T4" fmla="*/ 206 w 327"/>
              <a:gd name="T5" fmla="*/ 107 h 469"/>
              <a:gd name="T6" fmla="*/ 243 w 327"/>
              <a:gd name="T7" fmla="*/ 187 h 469"/>
              <a:gd name="T8" fmla="*/ 265 w 327"/>
              <a:gd name="T9" fmla="*/ 260 h 469"/>
              <a:gd name="T10" fmla="*/ 277 w 327"/>
              <a:gd name="T11" fmla="*/ 316 h 469"/>
              <a:gd name="T12" fmla="*/ 294 w 327"/>
              <a:gd name="T13" fmla="*/ 356 h 469"/>
              <a:gd name="T14" fmla="*/ 305 w 327"/>
              <a:gd name="T15" fmla="*/ 412 h 469"/>
              <a:gd name="T16" fmla="*/ 327 w 327"/>
              <a:gd name="T17" fmla="*/ 469 h 46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27"/>
              <a:gd name="T28" fmla="*/ 0 h 469"/>
              <a:gd name="T29" fmla="*/ 327 w 327"/>
              <a:gd name="T30" fmla="*/ 469 h 46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27" h="469">
                <a:moveTo>
                  <a:pt x="0" y="0"/>
                </a:moveTo>
                <a:cubicBezTo>
                  <a:pt x="23" y="6"/>
                  <a:pt x="104" y="10"/>
                  <a:pt x="138" y="28"/>
                </a:cubicBezTo>
                <a:cubicBezTo>
                  <a:pt x="173" y="46"/>
                  <a:pt x="188" y="81"/>
                  <a:pt x="206" y="107"/>
                </a:cubicBezTo>
                <a:cubicBezTo>
                  <a:pt x="224" y="133"/>
                  <a:pt x="233" y="162"/>
                  <a:pt x="243" y="187"/>
                </a:cubicBezTo>
                <a:cubicBezTo>
                  <a:pt x="253" y="212"/>
                  <a:pt x="259" y="239"/>
                  <a:pt x="265" y="260"/>
                </a:cubicBezTo>
                <a:cubicBezTo>
                  <a:pt x="271" y="281"/>
                  <a:pt x="272" y="300"/>
                  <a:pt x="277" y="316"/>
                </a:cubicBezTo>
                <a:cubicBezTo>
                  <a:pt x="282" y="332"/>
                  <a:pt x="289" y="340"/>
                  <a:pt x="294" y="356"/>
                </a:cubicBezTo>
                <a:cubicBezTo>
                  <a:pt x="299" y="372"/>
                  <a:pt x="300" y="393"/>
                  <a:pt x="305" y="412"/>
                </a:cubicBezTo>
                <a:cubicBezTo>
                  <a:pt x="310" y="431"/>
                  <a:pt x="323" y="457"/>
                  <a:pt x="327" y="469"/>
                </a:cubicBezTo>
              </a:path>
            </a:pathLst>
          </a:custGeom>
          <a:noFill/>
          <a:ln w="25400">
            <a:solidFill>
              <a:schemeClr val="accent1">
                <a:lumMod val="40000"/>
                <a:lumOff val="60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7632" name="Freeform 21"/>
          <p:cNvSpPr>
            <a:spLocks/>
          </p:cNvSpPr>
          <p:nvPr/>
        </p:nvSpPr>
        <p:spPr bwMode="auto">
          <a:xfrm>
            <a:off x="8029575" y="2708524"/>
            <a:ext cx="715963" cy="971550"/>
          </a:xfrm>
          <a:custGeom>
            <a:avLst/>
            <a:gdLst>
              <a:gd name="T0" fmla="*/ 0 w 451"/>
              <a:gd name="T1" fmla="*/ 0 h 520"/>
              <a:gd name="T2" fmla="*/ 82 w 451"/>
              <a:gd name="T3" fmla="*/ 109 h 520"/>
              <a:gd name="T4" fmla="*/ 149 w 451"/>
              <a:gd name="T5" fmla="*/ 265 h 520"/>
              <a:gd name="T6" fmla="*/ 216 w 451"/>
              <a:gd name="T7" fmla="*/ 444 h 520"/>
              <a:gd name="T8" fmla="*/ 266 w 451"/>
              <a:gd name="T9" fmla="*/ 500 h 520"/>
              <a:gd name="T10" fmla="*/ 356 w 451"/>
              <a:gd name="T11" fmla="*/ 517 h 520"/>
              <a:gd name="T12" fmla="*/ 451 w 451"/>
              <a:gd name="T13" fmla="*/ 517 h 5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451"/>
              <a:gd name="T22" fmla="*/ 0 h 520"/>
              <a:gd name="T23" fmla="*/ 451 w 451"/>
              <a:gd name="T24" fmla="*/ 520 h 52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451" h="520">
                <a:moveTo>
                  <a:pt x="0" y="0"/>
                </a:moveTo>
                <a:cubicBezTo>
                  <a:pt x="14" y="18"/>
                  <a:pt x="57" y="65"/>
                  <a:pt x="82" y="109"/>
                </a:cubicBezTo>
                <a:cubicBezTo>
                  <a:pt x="107" y="153"/>
                  <a:pt x="127" y="209"/>
                  <a:pt x="149" y="265"/>
                </a:cubicBezTo>
                <a:cubicBezTo>
                  <a:pt x="171" y="321"/>
                  <a:pt x="197" y="405"/>
                  <a:pt x="216" y="444"/>
                </a:cubicBezTo>
                <a:cubicBezTo>
                  <a:pt x="235" y="483"/>
                  <a:pt x="243" y="488"/>
                  <a:pt x="266" y="500"/>
                </a:cubicBezTo>
                <a:cubicBezTo>
                  <a:pt x="289" y="512"/>
                  <a:pt x="325" y="514"/>
                  <a:pt x="356" y="517"/>
                </a:cubicBezTo>
                <a:cubicBezTo>
                  <a:pt x="387" y="520"/>
                  <a:pt x="431" y="517"/>
                  <a:pt x="451" y="517"/>
                </a:cubicBezTo>
              </a:path>
            </a:pathLst>
          </a:custGeom>
          <a:noFill/>
          <a:ln w="25400">
            <a:solidFill>
              <a:schemeClr val="accent2">
                <a:lumMod val="7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7633" name="Freeform 22"/>
          <p:cNvSpPr>
            <a:spLocks/>
          </p:cNvSpPr>
          <p:nvPr/>
        </p:nvSpPr>
        <p:spPr bwMode="auto">
          <a:xfrm>
            <a:off x="9401175" y="2503737"/>
            <a:ext cx="1185863" cy="1176338"/>
          </a:xfrm>
          <a:custGeom>
            <a:avLst/>
            <a:gdLst>
              <a:gd name="T0" fmla="*/ 0 w 747"/>
              <a:gd name="T1" fmla="*/ 736 h 741"/>
              <a:gd name="T2" fmla="*/ 350 w 747"/>
              <a:gd name="T3" fmla="*/ 722 h 741"/>
              <a:gd name="T4" fmla="*/ 468 w 747"/>
              <a:gd name="T5" fmla="*/ 621 h 741"/>
              <a:gd name="T6" fmla="*/ 501 w 747"/>
              <a:gd name="T7" fmla="*/ 532 h 741"/>
              <a:gd name="T8" fmla="*/ 524 w 747"/>
              <a:gd name="T9" fmla="*/ 437 h 741"/>
              <a:gd name="T10" fmla="*/ 536 w 747"/>
              <a:gd name="T11" fmla="*/ 337 h 741"/>
              <a:gd name="T12" fmla="*/ 548 w 747"/>
              <a:gd name="T13" fmla="*/ 153 h 741"/>
              <a:gd name="T14" fmla="*/ 626 w 747"/>
              <a:gd name="T15" fmla="*/ 69 h 741"/>
              <a:gd name="T16" fmla="*/ 747 w 747"/>
              <a:gd name="T17" fmla="*/ 0 h 74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747"/>
              <a:gd name="T28" fmla="*/ 0 h 741"/>
              <a:gd name="T29" fmla="*/ 747 w 747"/>
              <a:gd name="T30" fmla="*/ 741 h 741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747" h="741">
                <a:moveTo>
                  <a:pt x="0" y="736"/>
                </a:moveTo>
                <a:cubicBezTo>
                  <a:pt x="58" y="734"/>
                  <a:pt x="272" y="741"/>
                  <a:pt x="350" y="722"/>
                </a:cubicBezTo>
                <a:cubicBezTo>
                  <a:pt x="428" y="703"/>
                  <a:pt x="443" y="653"/>
                  <a:pt x="468" y="621"/>
                </a:cubicBezTo>
                <a:cubicBezTo>
                  <a:pt x="493" y="589"/>
                  <a:pt x="492" y="563"/>
                  <a:pt x="501" y="532"/>
                </a:cubicBezTo>
                <a:cubicBezTo>
                  <a:pt x="510" y="501"/>
                  <a:pt x="518" y="469"/>
                  <a:pt x="524" y="437"/>
                </a:cubicBezTo>
                <a:cubicBezTo>
                  <a:pt x="530" y="405"/>
                  <a:pt x="532" y="384"/>
                  <a:pt x="536" y="337"/>
                </a:cubicBezTo>
                <a:cubicBezTo>
                  <a:pt x="540" y="290"/>
                  <a:pt x="533" y="198"/>
                  <a:pt x="548" y="153"/>
                </a:cubicBezTo>
                <a:cubicBezTo>
                  <a:pt x="563" y="108"/>
                  <a:pt x="593" y="94"/>
                  <a:pt x="626" y="69"/>
                </a:cubicBezTo>
                <a:cubicBezTo>
                  <a:pt x="659" y="44"/>
                  <a:pt x="722" y="14"/>
                  <a:pt x="747" y="0"/>
                </a:cubicBezTo>
              </a:path>
            </a:pathLst>
          </a:custGeom>
          <a:noFill/>
          <a:ln w="25400">
            <a:solidFill>
              <a:schemeClr val="accent2">
                <a:lumMod val="7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7634" name="Line 23"/>
          <p:cNvSpPr>
            <a:spLocks noChangeShapeType="1"/>
          </p:cNvSpPr>
          <p:nvPr/>
        </p:nvSpPr>
        <p:spPr bwMode="auto">
          <a:xfrm>
            <a:off x="8201025" y="2984749"/>
            <a:ext cx="2038350" cy="9525"/>
          </a:xfrm>
          <a:prstGeom prst="line">
            <a:avLst/>
          </a:prstGeom>
          <a:noFill/>
          <a:ln w="25400">
            <a:solidFill>
              <a:schemeClr val="accent1">
                <a:lumMod val="20000"/>
                <a:lumOff val="80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67635" name="Group 24"/>
          <p:cNvGrpSpPr>
            <a:grpSpLocks/>
          </p:cNvGrpSpPr>
          <p:nvPr/>
        </p:nvGrpSpPr>
        <p:grpSpPr bwMode="auto">
          <a:xfrm>
            <a:off x="4343400" y="1536949"/>
            <a:ext cx="533400" cy="695325"/>
            <a:chOff x="1662" y="954"/>
            <a:chExt cx="336" cy="438"/>
          </a:xfrm>
        </p:grpSpPr>
        <p:sp>
          <p:nvSpPr>
            <p:cNvPr id="67644" name="Line 25"/>
            <p:cNvSpPr>
              <a:spLocks noChangeShapeType="1"/>
            </p:cNvSpPr>
            <p:nvPr/>
          </p:nvSpPr>
          <p:spPr bwMode="auto">
            <a:xfrm flipV="1">
              <a:off x="1776" y="1200"/>
              <a:ext cx="0" cy="192"/>
            </a:xfrm>
            <a:prstGeom prst="line">
              <a:avLst/>
            </a:prstGeom>
            <a:noFill/>
            <a:ln w="9525">
              <a:solidFill>
                <a:srgbClr val="FFFF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645" name="Text Box 26"/>
            <p:cNvSpPr txBox="1">
              <a:spLocks noChangeArrowheads="1"/>
            </p:cNvSpPr>
            <p:nvPr/>
          </p:nvSpPr>
          <p:spPr bwMode="auto">
            <a:xfrm>
              <a:off x="1662" y="954"/>
              <a:ext cx="336" cy="233"/>
            </a:xfrm>
            <a:prstGeom prst="rect">
              <a:avLst/>
            </a:prstGeom>
            <a:noFill/>
            <a:ln w="9525">
              <a:noFill/>
              <a:round/>
              <a:headEnd/>
              <a:tailEnd type="triangle" w="med" len="med"/>
            </a:ln>
          </p:spPr>
          <p:txBody>
            <a:bodyPr/>
            <a:lstStyle>
              <a:defPPr>
                <a:defRPr lang="en-US"/>
              </a:defPPr>
            </a:lstStyle>
            <a:p>
              <a:pPr>
                <a:spcBef>
                  <a:spcPct val="50000"/>
                </a:spcBef>
              </a:pPr>
              <a:r>
                <a:rPr lang="en-US" sz="2400" i="1" dirty="0">
                  <a:solidFill>
                    <a:srgbClr val="FFFF00"/>
                  </a:solidFill>
                </a:rPr>
                <a:t>E</a:t>
              </a:r>
            </a:p>
          </p:txBody>
        </p:sp>
      </p:grpSp>
      <p:sp>
        <p:nvSpPr>
          <p:cNvPr id="67636" name="Text Box 27"/>
          <p:cNvSpPr txBox="1">
            <a:spLocks noChangeArrowheads="1"/>
          </p:cNvSpPr>
          <p:nvPr/>
        </p:nvSpPr>
        <p:spPr bwMode="auto">
          <a:xfrm>
            <a:off x="9401175" y="2156074"/>
            <a:ext cx="1219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i="1" dirty="0" err="1">
                <a:solidFill>
                  <a:srgbClr val="FFFF00"/>
                </a:solidFill>
                <a:latin typeface="Times New Roman" pitchFamily="18" charset="0"/>
              </a:rPr>
              <a:t>Q</a:t>
            </a:r>
            <a:r>
              <a:rPr lang="en-US" sz="2400" i="1" baseline="-25000" dirty="0" err="1">
                <a:solidFill>
                  <a:srgbClr val="FFFF00"/>
                </a:solidFill>
                <a:latin typeface="Times New Roman" pitchFamily="18" charset="0"/>
              </a:rPr>
              <a:t>stream</a:t>
            </a:r>
            <a:endParaRPr lang="en-US" sz="2400" i="1" baseline="-25000" dirty="0">
              <a:solidFill>
                <a:srgbClr val="FFFF00"/>
              </a:solidFill>
              <a:latin typeface="Times New Roman" pitchFamily="18" charset="0"/>
            </a:endParaRPr>
          </a:p>
        </p:txBody>
      </p:sp>
      <p:sp>
        <p:nvSpPr>
          <p:cNvPr id="67637" name="Line 28"/>
          <p:cNvSpPr>
            <a:spLocks noChangeShapeType="1"/>
          </p:cNvSpPr>
          <p:nvPr/>
        </p:nvSpPr>
        <p:spPr bwMode="auto">
          <a:xfrm flipH="1">
            <a:off x="8639175" y="2689474"/>
            <a:ext cx="762000" cy="83820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7638" name="Line 29"/>
          <p:cNvSpPr>
            <a:spLocks noChangeShapeType="1"/>
          </p:cNvSpPr>
          <p:nvPr/>
        </p:nvSpPr>
        <p:spPr bwMode="auto">
          <a:xfrm flipV="1">
            <a:off x="2143125" y="2689474"/>
            <a:ext cx="400050" cy="7620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grpSp>
        <p:nvGrpSpPr>
          <p:cNvPr id="67639" name="Group 30"/>
          <p:cNvGrpSpPr>
            <a:grpSpLocks/>
          </p:cNvGrpSpPr>
          <p:nvPr/>
        </p:nvGrpSpPr>
        <p:grpSpPr bwMode="auto">
          <a:xfrm>
            <a:off x="2000250" y="2232274"/>
            <a:ext cx="6019800" cy="990600"/>
            <a:chOff x="249" y="1868"/>
            <a:chExt cx="4015" cy="561"/>
          </a:xfrm>
        </p:grpSpPr>
        <p:sp>
          <p:nvSpPr>
            <p:cNvPr id="67642" name="Freeform 31"/>
            <p:cNvSpPr>
              <a:spLocks/>
            </p:cNvSpPr>
            <p:nvPr/>
          </p:nvSpPr>
          <p:spPr bwMode="auto">
            <a:xfrm>
              <a:off x="249" y="1868"/>
              <a:ext cx="2008" cy="490"/>
            </a:xfrm>
            <a:custGeom>
              <a:avLst/>
              <a:gdLst>
                <a:gd name="T0" fmla="*/ 0 w 2008"/>
                <a:gd name="T1" fmla="*/ 0 h 490"/>
                <a:gd name="T2" fmla="*/ 669 w 2008"/>
                <a:gd name="T3" fmla="*/ 389 h 490"/>
                <a:gd name="T4" fmla="*/ 2008 w 2008"/>
                <a:gd name="T5" fmla="*/ 490 h 490"/>
                <a:gd name="T6" fmla="*/ 0 60000 65536"/>
                <a:gd name="T7" fmla="*/ 0 60000 65536"/>
                <a:gd name="T8" fmla="*/ 0 60000 65536"/>
                <a:gd name="T9" fmla="*/ 0 w 2008"/>
                <a:gd name="T10" fmla="*/ 0 h 490"/>
                <a:gd name="T11" fmla="*/ 2008 w 2008"/>
                <a:gd name="T12" fmla="*/ 490 h 49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08" h="490">
                  <a:moveTo>
                    <a:pt x="0" y="0"/>
                  </a:moveTo>
                  <a:cubicBezTo>
                    <a:pt x="110" y="66"/>
                    <a:pt x="334" y="307"/>
                    <a:pt x="669" y="389"/>
                  </a:cubicBezTo>
                  <a:cubicBezTo>
                    <a:pt x="1004" y="471"/>
                    <a:pt x="1729" y="469"/>
                    <a:pt x="2008" y="490"/>
                  </a:cubicBezTo>
                </a:path>
              </a:pathLst>
            </a:custGeom>
            <a:noFill/>
            <a:ln w="25400">
              <a:solidFill>
                <a:schemeClr val="accent2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643" name="Freeform 32"/>
            <p:cNvSpPr>
              <a:spLocks/>
            </p:cNvSpPr>
            <p:nvPr/>
          </p:nvSpPr>
          <p:spPr bwMode="auto">
            <a:xfrm>
              <a:off x="2248" y="2096"/>
              <a:ext cx="2016" cy="333"/>
            </a:xfrm>
            <a:custGeom>
              <a:avLst/>
              <a:gdLst>
                <a:gd name="T0" fmla="*/ 0 w 2016"/>
                <a:gd name="T1" fmla="*/ 263 h 333"/>
                <a:gd name="T2" fmla="*/ 1291 w 2016"/>
                <a:gd name="T3" fmla="*/ 297 h 333"/>
                <a:gd name="T4" fmla="*/ 1719 w 2016"/>
                <a:gd name="T5" fmla="*/ 48 h 333"/>
                <a:gd name="T6" fmla="*/ 1853 w 2016"/>
                <a:gd name="T7" fmla="*/ 8 h 333"/>
                <a:gd name="T8" fmla="*/ 2016 w 2016"/>
                <a:gd name="T9" fmla="*/ 86 h 33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16"/>
                <a:gd name="T16" fmla="*/ 0 h 333"/>
                <a:gd name="T17" fmla="*/ 2016 w 2016"/>
                <a:gd name="T18" fmla="*/ 333 h 33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16" h="333">
                  <a:moveTo>
                    <a:pt x="0" y="263"/>
                  </a:moveTo>
                  <a:cubicBezTo>
                    <a:pt x="215" y="269"/>
                    <a:pt x="1005" y="333"/>
                    <a:pt x="1291" y="297"/>
                  </a:cubicBezTo>
                  <a:cubicBezTo>
                    <a:pt x="1577" y="261"/>
                    <a:pt x="1625" y="96"/>
                    <a:pt x="1719" y="48"/>
                  </a:cubicBezTo>
                  <a:cubicBezTo>
                    <a:pt x="1813" y="0"/>
                    <a:pt x="1804" y="2"/>
                    <a:pt x="1853" y="8"/>
                  </a:cubicBezTo>
                  <a:cubicBezTo>
                    <a:pt x="1902" y="14"/>
                    <a:pt x="1982" y="70"/>
                    <a:pt x="2016" y="86"/>
                  </a:cubicBezTo>
                </a:path>
              </a:pathLst>
            </a:custGeom>
            <a:noFill/>
            <a:ln w="25400">
              <a:solidFill>
                <a:schemeClr val="accent2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7640" name="Line 33"/>
          <p:cNvSpPr>
            <a:spLocks noChangeShapeType="1"/>
          </p:cNvSpPr>
          <p:nvPr/>
        </p:nvSpPr>
        <p:spPr bwMode="auto">
          <a:xfrm>
            <a:off x="2009775" y="2165599"/>
            <a:ext cx="0" cy="76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7641" name="Line 34"/>
          <p:cNvSpPr>
            <a:spLocks noChangeShapeType="1"/>
          </p:cNvSpPr>
          <p:nvPr/>
        </p:nvSpPr>
        <p:spPr bwMode="auto">
          <a:xfrm>
            <a:off x="8010525" y="2698999"/>
            <a:ext cx="0" cy="76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7593" name="Line 36"/>
          <p:cNvSpPr>
            <a:spLocks noChangeShapeType="1"/>
          </p:cNvSpPr>
          <p:nvPr/>
        </p:nvSpPr>
        <p:spPr bwMode="auto">
          <a:xfrm>
            <a:off x="8720138" y="6003656"/>
            <a:ext cx="762000" cy="0"/>
          </a:xfrm>
          <a:prstGeom prst="line">
            <a:avLst/>
          </a:prstGeom>
          <a:noFill/>
          <a:ln w="25400">
            <a:solidFill>
              <a:schemeClr val="accent2">
                <a:lumMod val="7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7594" name="Line 37"/>
          <p:cNvSpPr>
            <a:spLocks noChangeShapeType="1"/>
          </p:cNvSpPr>
          <p:nvPr/>
        </p:nvSpPr>
        <p:spPr bwMode="auto">
          <a:xfrm>
            <a:off x="7500938" y="4901931"/>
            <a:ext cx="457200" cy="0"/>
          </a:xfrm>
          <a:prstGeom prst="line">
            <a:avLst/>
          </a:prstGeom>
          <a:noFill/>
          <a:ln w="9525">
            <a:solidFill>
              <a:schemeClr val="accent1">
                <a:lumMod val="50000"/>
              </a:schemeClr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7595" name="Text Box 38"/>
          <p:cNvSpPr txBox="1">
            <a:spLocks noChangeArrowheads="1"/>
          </p:cNvSpPr>
          <p:nvPr/>
        </p:nvSpPr>
        <p:spPr bwMode="auto">
          <a:xfrm>
            <a:off x="7500938" y="4974956"/>
            <a:ext cx="533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>
                <a:solidFill>
                  <a:srgbClr val="FFFF00"/>
                </a:solidFill>
              </a:rPr>
              <a:t>H</a:t>
            </a:r>
            <a:r>
              <a:rPr lang="en-US" sz="2000" baseline="-25000" dirty="0">
                <a:solidFill>
                  <a:srgbClr val="FFFF00"/>
                </a:solidFill>
              </a:rPr>
              <a:t>w</a:t>
            </a:r>
          </a:p>
        </p:txBody>
      </p:sp>
      <p:sp>
        <p:nvSpPr>
          <p:cNvPr id="67596" name="Text Box 39"/>
          <p:cNvSpPr txBox="1">
            <a:spLocks noChangeArrowheads="1"/>
          </p:cNvSpPr>
          <p:nvPr/>
        </p:nvSpPr>
        <p:spPr bwMode="auto">
          <a:xfrm>
            <a:off x="1600200" y="4565381"/>
            <a:ext cx="60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i="1" dirty="0">
                <a:solidFill>
                  <a:srgbClr val="FFFF00"/>
                </a:solidFill>
                <a:latin typeface="Times New Roman" pitchFamily="18" charset="0"/>
              </a:rPr>
              <a:t>Q</a:t>
            </a:r>
            <a:r>
              <a:rPr lang="en-US" sz="2400" i="1" baseline="-25000" dirty="0">
                <a:solidFill>
                  <a:srgbClr val="FFFF00"/>
                </a:solidFill>
                <a:latin typeface="Times New Roman" pitchFamily="18" charset="0"/>
              </a:rPr>
              <a:t>in</a:t>
            </a:r>
          </a:p>
        </p:txBody>
      </p:sp>
      <p:sp>
        <p:nvSpPr>
          <p:cNvPr id="67597" name="Line 40"/>
          <p:cNvSpPr>
            <a:spLocks noChangeShapeType="1"/>
          </p:cNvSpPr>
          <p:nvPr/>
        </p:nvSpPr>
        <p:spPr bwMode="auto">
          <a:xfrm>
            <a:off x="1938338" y="4336781"/>
            <a:ext cx="304800" cy="7620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7598" name="Text Box 41"/>
          <p:cNvSpPr txBox="1">
            <a:spLocks noChangeArrowheads="1"/>
          </p:cNvSpPr>
          <p:nvPr/>
        </p:nvSpPr>
        <p:spPr bwMode="auto">
          <a:xfrm>
            <a:off x="5410200" y="5006706"/>
            <a:ext cx="3476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>
                <a:solidFill>
                  <a:srgbClr val="FFFF00"/>
                </a:solidFill>
              </a:rPr>
              <a:t>H</a:t>
            </a:r>
            <a:endParaRPr lang="en-US" sz="2000" baseline="-25000" dirty="0">
              <a:solidFill>
                <a:srgbClr val="FFFF00"/>
              </a:solidFill>
            </a:endParaRPr>
          </a:p>
        </p:txBody>
      </p:sp>
      <p:grpSp>
        <p:nvGrpSpPr>
          <p:cNvPr id="67599" name="Group 43"/>
          <p:cNvGrpSpPr>
            <a:grpSpLocks/>
          </p:cNvGrpSpPr>
          <p:nvPr/>
        </p:nvGrpSpPr>
        <p:grpSpPr bwMode="auto">
          <a:xfrm>
            <a:off x="2014538" y="4489181"/>
            <a:ext cx="6019800" cy="990600"/>
            <a:chOff x="249" y="1868"/>
            <a:chExt cx="4015" cy="561"/>
          </a:xfrm>
        </p:grpSpPr>
        <p:sp>
          <p:nvSpPr>
            <p:cNvPr id="67616" name="Freeform 44"/>
            <p:cNvSpPr>
              <a:spLocks/>
            </p:cNvSpPr>
            <p:nvPr/>
          </p:nvSpPr>
          <p:spPr bwMode="auto">
            <a:xfrm>
              <a:off x="249" y="1868"/>
              <a:ext cx="2008" cy="490"/>
            </a:xfrm>
            <a:custGeom>
              <a:avLst/>
              <a:gdLst>
                <a:gd name="T0" fmla="*/ 0 w 2008"/>
                <a:gd name="T1" fmla="*/ 0 h 490"/>
                <a:gd name="T2" fmla="*/ 669 w 2008"/>
                <a:gd name="T3" fmla="*/ 389 h 490"/>
                <a:gd name="T4" fmla="*/ 2008 w 2008"/>
                <a:gd name="T5" fmla="*/ 490 h 490"/>
                <a:gd name="T6" fmla="*/ 0 60000 65536"/>
                <a:gd name="T7" fmla="*/ 0 60000 65536"/>
                <a:gd name="T8" fmla="*/ 0 60000 65536"/>
                <a:gd name="T9" fmla="*/ 0 w 2008"/>
                <a:gd name="T10" fmla="*/ 0 h 490"/>
                <a:gd name="T11" fmla="*/ 2008 w 2008"/>
                <a:gd name="T12" fmla="*/ 490 h 49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08" h="490">
                  <a:moveTo>
                    <a:pt x="0" y="0"/>
                  </a:moveTo>
                  <a:cubicBezTo>
                    <a:pt x="110" y="66"/>
                    <a:pt x="334" y="307"/>
                    <a:pt x="669" y="389"/>
                  </a:cubicBezTo>
                  <a:cubicBezTo>
                    <a:pt x="1004" y="471"/>
                    <a:pt x="1729" y="469"/>
                    <a:pt x="2008" y="490"/>
                  </a:cubicBezTo>
                </a:path>
              </a:pathLst>
            </a:custGeom>
            <a:noFill/>
            <a:ln w="25400">
              <a:solidFill>
                <a:schemeClr val="accent2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617" name="Freeform 45"/>
            <p:cNvSpPr>
              <a:spLocks/>
            </p:cNvSpPr>
            <p:nvPr/>
          </p:nvSpPr>
          <p:spPr bwMode="auto">
            <a:xfrm>
              <a:off x="2248" y="2096"/>
              <a:ext cx="2016" cy="333"/>
            </a:xfrm>
            <a:custGeom>
              <a:avLst/>
              <a:gdLst>
                <a:gd name="T0" fmla="*/ 0 w 2016"/>
                <a:gd name="T1" fmla="*/ 263 h 333"/>
                <a:gd name="T2" fmla="*/ 1291 w 2016"/>
                <a:gd name="T3" fmla="*/ 297 h 333"/>
                <a:gd name="T4" fmla="*/ 1719 w 2016"/>
                <a:gd name="T5" fmla="*/ 48 h 333"/>
                <a:gd name="T6" fmla="*/ 1853 w 2016"/>
                <a:gd name="T7" fmla="*/ 8 h 333"/>
                <a:gd name="T8" fmla="*/ 2016 w 2016"/>
                <a:gd name="T9" fmla="*/ 86 h 33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16"/>
                <a:gd name="T16" fmla="*/ 0 h 333"/>
                <a:gd name="T17" fmla="*/ 2016 w 2016"/>
                <a:gd name="T18" fmla="*/ 333 h 33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16" h="333">
                  <a:moveTo>
                    <a:pt x="0" y="263"/>
                  </a:moveTo>
                  <a:cubicBezTo>
                    <a:pt x="215" y="269"/>
                    <a:pt x="1005" y="333"/>
                    <a:pt x="1291" y="297"/>
                  </a:cubicBezTo>
                  <a:cubicBezTo>
                    <a:pt x="1577" y="261"/>
                    <a:pt x="1625" y="96"/>
                    <a:pt x="1719" y="48"/>
                  </a:cubicBezTo>
                  <a:cubicBezTo>
                    <a:pt x="1813" y="0"/>
                    <a:pt x="1804" y="2"/>
                    <a:pt x="1853" y="8"/>
                  </a:cubicBezTo>
                  <a:cubicBezTo>
                    <a:pt x="1902" y="14"/>
                    <a:pt x="1982" y="70"/>
                    <a:pt x="2016" y="86"/>
                  </a:cubicBezTo>
                </a:path>
              </a:pathLst>
            </a:custGeom>
            <a:noFill/>
            <a:ln w="25400">
              <a:solidFill>
                <a:schemeClr val="accent2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7600" name="Line 46"/>
          <p:cNvSpPr>
            <a:spLocks noChangeShapeType="1"/>
          </p:cNvSpPr>
          <p:nvPr/>
        </p:nvSpPr>
        <p:spPr bwMode="auto">
          <a:xfrm>
            <a:off x="5672138" y="5384531"/>
            <a:ext cx="2286000" cy="0"/>
          </a:xfrm>
          <a:prstGeom prst="line">
            <a:avLst/>
          </a:prstGeom>
          <a:noFill/>
          <a:ln w="9525">
            <a:solidFill>
              <a:schemeClr val="accent1">
                <a:lumMod val="50000"/>
              </a:schemeClr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7601" name="Line 47"/>
          <p:cNvSpPr>
            <a:spLocks noChangeShapeType="1"/>
          </p:cNvSpPr>
          <p:nvPr/>
        </p:nvSpPr>
        <p:spPr bwMode="auto">
          <a:xfrm flipV="1">
            <a:off x="2652713" y="5013056"/>
            <a:ext cx="4876800" cy="0"/>
          </a:xfrm>
          <a:prstGeom prst="line">
            <a:avLst/>
          </a:prstGeom>
          <a:noFill/>
          <a:ln w="25400">
            <a:solidFill>
              <a:schemeClr val="accent1">
                <a:lumMod val="20000"/>
                <a:lumOff val="80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67602" name="Freeform 48"/>
          <p:cNvSpPr>
            <a:spLocks/>
          </p:cNvSpPr>
          <p:nvPr/>
        </p:nvSpPr>
        <p:spPr bwMode="auto">
          <a:xfrm>
            <a:off x="8034338" y="5041631"/>
            <a:ext cx="715963" cy="971550"/>
          </a:xfrm>
          <a:custGeom>
            <a:avLst/>
            <a:gdLst>
              <a:gd name="T0" fmla="*/ 0 w 451"/>
              <a:gd name="T1" fmla="*/ 0 h 520"/>
              <a:gd name="T2" fmla="*/ 82 w 451"/>
              <a:gd name="T3" fmla="*/ 109 h 520"/>
              <a:gd name="T4" fmla="*/ 149 w 451"/>
              <a:gd name="T5" fmla="*/ 265 h 520"/>
              <a:gd name="T6" fmla="*/ 216 w 451"/>
              <a:gd name="T7" fmla="*/ 444 h 520"/>
              <a:gd name="T8" fmla="*/ 266 w 451"/>
              <a:gd name="T9" fmla="*/ 500 h 520"/>
              <a:gd name="T10" fmla="*/ 356 w 451"/>
              <a:gd name="T11" fmla="*/ 517 h 520"/>
              <a:gd name="T12" fmla="*/ 451 w 451"/>
              <a:gd name="T13" fmla="*/ 517 h 5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451"/>
              <a:gd name="T22" fmla="*/ 0 h 520"/>
              <a:gd name="T23" fmla="*/ 451 w 451"/>
              <a:gd name="T24" fmla="*/ 520 h 52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451" h="520">
                <a:moveTo>
                  <a:pt x="0" y="0"/>
                </a:moveTo>
                <a:cubicBezTo>
                  <a:pt x="14" y="18"/>
                  <a:pt x="57" y="65"/>
                  <a:pt x="82" y="109"/>
                </a:cubicBezTo>
                <a:cubicBezTo>
                  <a:pt x="107" y="153"/>
                  <a:pt x="127" y="209"/>
                  <a:pt x="149" y="265"/>
                </a:cubicBezTo>
                <a:cubicBezTo>
                  <a:pt x="171" y="321"/>
                  <a:pt x="197" y="405"/>
                  <a:pt x="216" y="444"/>
                </a:cubicBezTo>
                <a:cubicBezTo>
                  <a:pt x="235" y="483"/>
                  <a:pt x="243" y="488"/>
                  <a:pt x="266" y="500"/>
                </a:cubicBezTo>
                <a:cubicBezTo>
                  <a:pt x="289" y="512"/>
                  <a:pt x="325" y="514"/>
                  <a:pt x="356" y="517"/>
                </a:cubicBezTo>
                <a:cubicBezTo>
                  <a:pt x="387" y="520"/>
                  <a:pt x="431" y="517"/>
                  <a:pt x="451" y="517"/>
                </a:cubicBezTo>
              </a:path>
            </a:pathLst>
          </a:custGeom>
          <a:noFill/>
          <a:ln w="25400">
            <a:solidFill>
              <a:schemeClr val="accent2">
                <a:lumMod val="7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7603" name="Freeform 49"/>
          <p:cNvSpPr>
            <a:spLocks/>
          </p:cNvSpPr>
          <p:nvPr/>
        </p:nvSpPr>
        <p:spPr bwMode="auto">
          <a:xfrm>
            <a:off x="9405938" y="4836844"/>
            <a:ext cx="1185863" cy="1176338"/>
          </a:xfrm>
          <a:custGeom>
            <a:avLst/>
            <a:gdLst>
              <a:gd name="T0" fmla="*/ 0 w 747"/>
              <a:gd name="T1" fmla="*/ 736 h 741"/>
              <a:gd name="T2" fmla="*/ 350 w 747"/>
              <a:gd name="T3" fmla="*/ 722 h 741"/>
              <a:gd name="T4" fmla="*/ 468 w 747"/>
              <a:gd name="T5" fmla="*/ 621 h 741"/>
              <a:gd name="T6" fmla="*/ 501 w 747"/>
              <a:gd name="T7" fmla="*/ 532 h 741"/>
              <a:gd name="T8" fmla="*/ 524 w 747"/>
              <a:gd name="T9" fmla="*/ 437 h 741"/>
              <a:gd name="T10" fmla="*/ 536 w 747"/>
              <a:gd name="T11" fmla="*/ 337 h 741"/>
              <a:gd name="T12" fmla="*/ 548 w 747"/>
              <a:gd name="T13" fmla="*/ 153 h 741"/>
              <a:gd name="T14" fmla="*/ 626 w 747"/>
              <a:gd name="T15" fmla="*/ 69 h 741"/>
              <a:gd name="T16" fmla="*/ 747 w 747"/>
              <a:gd name="T17" fmla="*/ 0 h 74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747"/>
              <a:gd name="T28" fmla="*/ 0 h 741"/>
              <a:gd name="T29" fmla="*/ 747 w 747"/>
              <a:gd name="T30" fmla="*/ 741 h 741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747" h="741">
                <a:moveTo>
                  <a:pt x="0" y="736"/>
                </a:moveTo>
                <a:cubicBezTo>
                  <a:pt x="58" y="734"/>
                  <a:pt x="272" y="741"/>
                  <a:pt x="350" y="722"/>
                </a:cubicBezTo>
                <a:cubicBezTo>
                  <a:pt x="428" y="703"/>
                  <a:pt x="443" y="653"/>
                  <a:pt x="468" y="621"/>
                </a:cubicBezTo>
                <a:cubicBezTo>
                  <a:pt x="493" y="589"/>
                  <a:pt x="492" y="563"/>
                  <a:pt x="501" y="532"/>
                </a:cubicBezTo>
                <a:cubicBezTo>
                  <a:pt x="510" y="501"/>
                  <a:pt x="518" y="469"/>
                  <a:pt x="524" y="437"/>
                </a:cubicBezTo>
                <a:cubicBezTo>
                  <a:pt x="530" y="405"/>
                  <a:pt x="532" y="384"/>
                  <a:pt x="536" y="337"/>
                </a:cubicBezTo>
                <a:cubicBezTo>
                  <a:pt x="540" y="290"/>
                  <a:pt x="533" y="198"/>
                  <a:pt x="548" y="153"/>
                </a:cubicBezTo>
                <a:cubicBezTo>
                  <a:pt x="563" y="108"/>
                  <a:pt x="593" y="94"/>
                  <a:pt x="626" y="69"/>
                </a:cubicBezTo>
                <a:cubicBezTo>
                  <a:pt x="659" y="44"/>
                  <a:pt x="722" y="14"/>
                  <a:pt x="747" y="0"/>
                </a:cubicBezTo>
              </a:path>
            </a:pathLst>
          </a:custGeom>
          <a:noFill/>
          <a:ln w="25400">
            <a:solidFill>
              <a:schemeClr val="accent2">
                <a:lumMod val="7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7604" name="Line 50"/>
          <p:cNvSpPr>
            <a:spLocks noChangeShapeType="1"/>
          </p:cNvSpPr>
          <p:nvPr/>
        </p:nvSpPr>
        <p:spPr bwMode="auto">
          <a:xfrm>
            <a:off x="8262938" y="5555981"/>
            <a:ext cx="1962150" cy="9525"/>
          </a:xfrm>
          <a:prstGeom prst="line">
            <a:avLst/>
          </a:prstGeom>
          <a:noFill/>
          <a:ln w="25400">
            <a:solidFill>
              <a:schemeClr val="accent1">
                <a:lumMod val="20000"/>
                <a:lumOff val="80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7605" name="Line 51"/>
          <p:cNvSpPr>
            <a:spLocks noChangeShapeType="1"/>
          </p:cNvSpPr>
          <p:nvPr/>
        </p:nvSpPr>
        <p:spPr bwMode="auto">
          <a:xfrm flipV="1">
            <a:off x="4481513" y="4565381"/>
            <a:ext cx="0" cy="45720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7606" name="Text Box 52"/>
          <p:cNvSpPr txBox="1">
            <a:spLocks noChangeArrowheads="1"/>
          </p:cNvSpPr>
          <p:nvPr/>
        </p:nvSpPr>
        <p:spPr bwMode="auto">
          <a:xfrm>
            <a:off x="4300538" y="4108181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i="1" dirty="0">
                <a:solidFill>
                  <a:srgbClr val="FFFF00"/>
                </a:solidFill>
              </a:rPr>
              <a:t>E</a:t>
            </a:r>
            <a:endParaRPr lang="en-US" sz="2400" i="1" baseline="-25000" dirty="0">
              <a:solidFill>
                <a:srgbClr val="FFFF00"/>
              </a:solidFill>
            </a:endParaRPr>
          </a:p>
        </p:txBody>
      </p:sp>
      <p:sp>
        <p:nvSpPr>
          <p:cNvPr id="67607" name="Text Box 53"/>
          <p:cNvSpPr txBox="1">
            <a:spLocks noChangeArrowheads="1"/>
          </p:cNvSpPr>
          <p:nvPr/>
        </p:nvSpPr>
        <p:spPr bwMode="auto">
          <a:xfrm>
            <a:off x="9101138" y="4793981"/>
            <a:ext cx="1219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i="1" dirty="0" err="1">
                <a:solidFill>
                  <a:srgbClr val="FFFF00"/>
                </a:solidFill>
                <a:latin typeface="Times New Roman" pitchFamily="18" charset="0"/>
              </a:rPr>
              <a:t>Q</a:t>
            </a:r>
            <a:r>
              <a:rPr lang="en-US" sz="2400" i="1" baseline="-25000" dirty="0" err="1">
                <a:solidFill>
                  <a:srgbClr val="FFFF00"/>
                </a:solidFill>
                <a:latin typeface="Times New Roman" pitchFamily="18" charset="0"/>
              </a:rPr>
              <a:t>stream</a:t>
            </a:r>
            <a:endParaRPr lang="en-US" sz="2400" i="1" baseline="-25000" dirty="0">
              <a:solidFill>
                <a:srgbClr val="FFFF00"/>
              </a:solidFill>
              <a:latin typeface="Times New Roman" pitchFamily="18" charset="0"/>
            </a:endParaRPr>
          </a:p>
        </p:txBody>
      </p:sp>
      <p:sp>
        <p:nvSpPr>
          <p:cNvPr id="67608" name="Line 54"/>
          <p:cNvSpPr>
            <a:spLocks noChangeShapeType="1"/>
          </p:cNvSpPr>
          <p:nvPr/>
        </p:nvSpPr>
        <p:spPr bwMode="auto">
          <a:xfrm flipH="1">
            <a:off x="8720138" y="5251181"/>
            <a:ext cx="457200" cy="53340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7609" name="Line 55"/>
          <p:cNvSpPr>
            <a:spLocks noChangeShapeType="1"/>
          </p:cNvSpPr>
          <p:nvPr/>
        </p:nvSpPr>
        <p:spPr bwMode="auto">
          <a:xfrm flipV="1">
            <a:off x="2057400" y="5098781"/>
            <a:ext cx="400050" cy="7620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grpSp>
        <p:nvGrpSpPr>
          <p:cNvPr id="67610" name="Group 56"/>
          <p:cNvGrpSpPr>
            <a:grpSpLocks/>
          </p:cNvGrpSpPr>
          <p:nvPr/>
        </p:nvGrpSpPr>
        <p:grpSpPr bwMode="auto">
          <a:xfrm>
            <a:off x="2000250" y="4565381"/>
            <a:ext cx="6019800" cy="990600"/>
            <a:chOff x="249" y="1868"/>
            <a:chExt cx="4015" cy="561"/>
          </a:xfrm>
        </p:grpSpPr>
        <p:sp>
          <p:nvSpPr>
            <p:cNvPr id="67614" name="Freeform 57"/>
            <p:cNvSpPr>
              <a:spLocks/>
            </p:cNvSpPr>
            <p:nvPr/>
          </p:nvSpPr>
          <p:spPr bwMode="auto">
            <a:xfrm>
              <a:off x="249" y="1868"/>
              <a:ext cx="2008" cy="490"/>
            </a:xfrm>
            <a:custGeom>
              <a:avLst/>
              <a:gdLst>
                <a:gd name="T0" fmla="*/ 0 w 2008"/>
                <a:gd name="T1" fmla="*/ 0 h 490"/>
                <a:gd name="T2" fmla="*/ 669 w 2008"/>
                <a:gd name="T3" fmla="*/ 389 h 490"/>
                <a:gd name="T4" fmla="*/ 2008 w 2008"/>
                <a:gd name="T5" fmla="*/ 490 h 490"/>
                <a:gd name="T6" fmla="*/ 0 60000 65536"/>
                <a:gd name="T7" fmla="*/ 0 60000 65536"/>
                <a:gd name="T8" fmla="*/ 0 60000 65536"/>
                <a:gd name="T9" fmla="*/ 0 w 2008"/>
                <a:gd name="T10" fmla="*/ 0 h 490"/>
                <a:gd name="T11" fmla="*/ 2008 w 2008"/>
                <a:gd name="T12" fmla="*/ 490 h 49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08" h="490">
                  <a:moveTo>
                    <a:pt x="0" y="0"/>
                  </a:moveTo>
                  <a:cubicBezTo>
                    <a:pt x="110" y="66"/>
                    <a:pt x="334" y="307"/>
                    <a:pt x="669" y="389"/>
                  </a:cubicBezTo>
                  <a:cubicBezTo>
                    <a:pt x="1004" y="471"/>
                    <a:pt x="1729" y="469"/>
                    <a:pt x="2008" y="490"/>
                  </a:cubicBezTo>
                </a:path>
              </a:pathLst>
            </a:custGeom>
            <a:noFill/>
            <a:ln w="25400">
              <a:solidFill>
                <a:schemeClr val="accent2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615" name="Freeform 58"/>
            <p:cNvSpPr>
              <a:spLocks/>
            </p:cNvSpPr>
            <p:nvPr/>
          </p:nvSpPr>
          <p:spPr bwMode="auto">
            <a:xfrm>
              <a:off x="2248" y="2096"/>
              <a:ext cx="2016" cy="333"/>
            </a:xfrm>
            <a:custGeom>
              <a:avLst/>
              <a:gdLst>
                <a:gd name="T0" fmla="*/ 0 w 2016"/>
                <a:gd name="T1" fmla="*/ 263 h 333"/>
                <a:gd name="T2" fmla="*/ 1291 w 2016"/>
                <a:gd name="T3" fmla="*/ 297 h 333"/>
                <a:gd name="T4" fmla="*/ 1719 w 2016"/>
                <a:gd name="T5" fmla="*/ 48 h 333"/>
                <a:gd name="T6" fmla="*/ 1853 w 2016"/>
                <a:gd name="T7" fmla="*/ 8 h 333"/>
                <a:gd name="T8" fmla="*/ 2016 w 2016"/>
                <a:gd name="T9" fmla="*/ 86 h 33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16"/>
                <a:gd name="T16" fmla="*/ 0 h 333"/>
                <a:gd name="T17" fmla="*/ 2016 w 2016"/>
                <a:gd name="T18" fmla="*/ 333 h 33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16" h="333">
                  <a:moveTo>
                    <a:pt x="0" y="263"/>
                  </a:moveTo>
                  <a:cubicBezTo>
                    <a:pt x="215" y="269"/>
                    <a:pt x="1005" y="333"/>
                    <a:pt x="1291" y="297"/>
                  </a:cubicBezTo>
                  <a:cubicBezTo>
                    <a:pt x="1577" y="261"/>
                    <a:pt x="1625" y="96"/>
                    <a:pt x="1719" y="48"/>
                  </a:cubicBezTo>
                  <a:cubicBezTo>
                    <a:pt x="1813" y="0"/>
                    <a:pt x="1804" y="2"/>
                    <a:pt x="1853" y="8"/>
                  </a:cubicBezTo>
                  <a:cubicBezTo>
                    <a:pt x="1902" y="14"/>
                    <a:pt x="1982" y="70"/>
                    <a:pt x="2016" y="86"/>
                  </a:cubicBezTo>
                </a:path>
              </a:pathLst>
            </a:custGeom>
            <a:noFill/>
            <a:ln w="25400">
              <a:solidFill>
                <a:schemeClr val="accent2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7611" name="Line 59"/>
          <p:cNvSpPr>
            <a:spLocks noChangeShapeType="1"/>
          </p:cNvSpPr>
          <p:nvPr/>
        </p:nvSpPr>
        <p:spPr bwMode="auto">
          <a:xfrm>
            <a:off x="2009775" y="4498706"/>
            <a:ext cx="0" cy="76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7612" name="Line 60"/>
          <p:cNvSpPr>
            <a:spLocks noChangeShapeType="1"/>
          </p:cNvSpPr>
          <p:nvPr/>
        </p:nvSpPr>
        <p:spPr bwMode="auto">
          <a:xfrm>
            <a:off x="8010525" y="5032106"/>
            <a:ext cx="0" cy="76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7613" name="Line 61"/>
          <p:cNvSpPr>
            <a:spLocks noChangeShapeType="1"/>
          </p:cNvSpPr>
          <p:nvPr/>
        </p:nvSpPr>
        <p:spPr bwMode="auto">
          <a:xfrm>
            <a:off x="5743575" y="5022581"/>
            <a:ext cx="0" cy="365125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7591" name="Text Box 62"/>
          <p:cNvSpPr txBox="1">
            <a:spLocks noChangeArrowheads="1"/>
          </p:cNvSpPr>
          <p:nvPr/>
        </p:nvSpPr>
        <p:spPr bwMode="auto">
          <a:xfrm>
            <a:off x="4267200" y="1053555"/>
            <a:ext cx="3733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>
                <a:solidFill>
                  <a:srgbClr val="FFFF00"/>
                </a:solidFill>
              </a:rPr>
              <a:t>Wet conditions: overflow over sill:</a:t>
            </a:r>
          </a:p>
        </p:txBody>
      </p:sp>
      <p:sp>
        <p:nvSpPr>
          <p:cNvPr id="67592" name="Text Box 63"/>
          <p:cNvSpPr txBox="1">
            <a:spLocks noChangeArrowheads="1"/>
          </p:cNvSpPr>
          <p:nvPr/>
        </p:nvSpPr>
        <p:spPr bwMode="auto">
          <a:xfrm>
            <a:off x="4632303" y="3706267"/>
            <a:ext cx="37338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>
                <a:solidFill>
                  <a:srgbClr val="FFFF00"/>
                </a:solidFill>
              </a:rPr>
              <a:t>Dry conditions: no outflow:</a:t>
            </a:r>
          </a:p>
        </p:txBody>
      </p:sp>
      <p:graphicFrame>
        <p:nvGraphicFramePr>
          <p:cNvPr id="64" name="Object 6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7397588"/>
              </p:ext>
            </p:extLst>
          </p:nvPr>
        </p:nvGraphicFramePr>
        <p:xfrm>
          <a:off x="8534400" y="3680801"/>
          <a:ext cx="1371600" cy="4747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660240" imgH="228600" progId="Equation.3">
                  <p:embed/>
                </p:oleObj>
              </mc:Choice>
              <mc:Fallback>
                <p:oleObj name="Equation" r:id="rId3" imgW="660240" imgH="228600" progId="Equation.3">
                  <p:embed/>
                  <p:pic>
                    <p:nvPicPr>
                      <p:cNvPr id="64" name="Object 6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34400" y="3680801"/>
                        <a:ext cx="1371600" cy="474784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" name="Object 6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8298517"/>
              </p:ext>
            </p:extLst>
          </p:nvPr>
        </p:nvGraphicFramePr>
        <p:xfrm>
          <a:off x="7885948" y="1026568"/>
          <a:ext cx="2125579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346040" imgH="241200" progId="Equation.3">
                  <p:embed/>
                </p:oleObj>
              </mc:Choice>
              <mc:Fallback>
                <p:oleObj name="Equation" r:id="rId5" imgW="1346040" imgH="241200" progId="Equation.3">
                  <p:embed/>
                  <p:pic>
                    <p:nvPicPr>
                      <p:cNvPr id="65" name="Object 6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85948" y="1026568"/>
                        <a:ext cx="2125579" cy="381000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962674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099C12-36C8-DA97-8896-B9C658F20D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1-D Lake Transport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5F82693-D215-4D02-9267-F04B4AA30D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6948757" cy="4351338"/>
          </a:xfrm>
        </p:spPr>
        <p:txBody>
          <a:bodyPr>
            <a:normAutofit/>
          </a:bodyPr>
          <a:lstStyle/>
          <a:p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Lake Module subdivides a lake or reservoir into a series of vertical layers</a:t>
            </a:r>
          </a:p>
          <a:p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The physical characteristics of the lake or reservoir are a function of depth are described using a relationship between water surface elevation and the volume and surface area.</a:t>
            </a:r>
          </a:p>
          <a:p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Changes in volume are computed from continuity based on a time series of inflows and outflows, and water temperatures computed based on a heat balance (Evaporation)</a:t>
            </a:r>
          </a:p>
          <a:p>
            <a:r>
              <a:rPr lang="en-US" sz="1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Inflows – Specified </a:t>
            </a:r>
          </a:p>
          <a:p>
            <a:r>
              <a:rPr lang="en-US" sz="1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Outflows -  Controlled by ports, weirs and outflow timeseries</a:t>
            </a:r>
          </a:p>
          <a:p>
            <a:r>
              <a:rPr lang="en-US" sz="1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Heat Balance – Calculated by the WASP Water Temperature Routine</a:t>
            </a:r>
          </a:p>
          <a:p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Water Quality – Both the Eutrophication and Toxicant can be used with Lake Module</a:t>
            </a:r>
          </a:p>
          <a:p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499860E-6400-3797-ED6B-6D1490A9EB1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6957" y="1912205"/>
            <a:ext cx="3502366" cy="41656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637568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099C12-36C8-DA97-8896-B9C658F20D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1-D Lake Transport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5F82693-D215-4D02-9267-F04B4AA30D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3899" y="1912205"/>
            <a:ext cx="6948757" cy="4184818"/>
          </a:xfrm>
        </p:spPr>
        <p:txBody>
          <a:bodyPr>
            <a:normAutofit/>
          </a:bodyPr>
          <a:lstStyle/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Times New Roman" panose="02020603050405020304" pitchFamily="18" charset="0"/>
              <a:buChar char="•"/>
            </a:pP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Convective mixing due to density instabilities</a:t>
            </a:r>
          </a:p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Times New Roman" panose="02020603050405020304" pitchFamily="18" charset="0"/>
              <a:buChar char="•"/>
            </a:pP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Wind Driven Mixing</a:t>
            </a:r>
          </a:p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Times New Roman" panose="02020603050405020304" pitchFamily="18" charset="0"/>
              <a:buChar char="•"/>
            </a:pP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Distribution of inflowing waters at depths with comparable density and distributed as impacted by kinetic energy.</a:t>
            </a:r>
          </a:p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Times New Roman" panose="02020603050405020304" pitchFamily="18" charset="0"/>
              <a:buChar char="•"/>
            </a:pP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Withdrawal of outflowing waters from depths influenced by the outlet structure, discharge rate, and density stratification.</a:t>
            </a:r>
          </a:p>
          <a:p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499860E-6400-3797-ED6B-6D1490A9EB1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6957" y="1912205"/>
            <a:ext cx="3502366" cy="41656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1388842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3FEAEE-CB8E-9214-A102-3B216DEE4C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Lake Module – Layer Definition 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0C4F3EB8-3A48-9393-EA25-D57303FA001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33887" y="1475127"/>
            <a:ext cx="9124226" cy="5017748"/>
          </a:xfrm>
        </p:spPr>
      </p:pic>
    </p:spTree>
    <p:extLst>
      <p:ext uri="{BB962C8B-B14F-4D97-AF65-F5344CB8AC3E}">
        <p14:creationId xmlns:p14="http://schemas.microsoft.com/office/powerpoint/2010/main" val="15758776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4D7691-9C83-51EB-6F23-91368045DC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Lake Module – Stage vs. Volume, Surface Area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12B199F3-D9D2-04D7-E64A-D97C5620AC92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838200" y="2192444"/>
            <a:ext cx="5181600" cy="3617699"/>
          </a:xfr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E5D010-9A5E-6C2C-1B37-D8C1A8945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2" y="2766218"/>
            <a:ext cx="5181600" cy="1325563"/>
          </a:xfrm>
        </p:spPr>
        <p:txBody>
          <a:bodyPr/>
          <a:lstStyle/>
          <a:p>
            <a:r>
              <a:rPr lang="en-US" dirty="0"/>
              <a:t>Calculates Volume and Surface Area as a function changes in depth</a:t>
            </a:r>
          </a:p>
        </p:txBody>
      </p:sp>
    </p:spTree>
    <p:extLst>
      <p:ext uri="{BB962C8B-B14F-4D97-AF65-F5344CB8AC3E}">
        <p14:creationId xmlns:p14="http://schemas.microsoft.com/office/powerpoint/2010/main" val="15495837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3200"/>
              <a:t>Transport Flow Fields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/>
              <a:t>Surface Water - Water column flows carry both dissolved and particulate material</a:t>
            </a:r>
          </a:p>
          <a:p>
            <a:pPr eaLnBrk="1" hangingPunct="1"/>
            <a:r>
              <a:rPr lang="en-US" dirty="0"/>
              <a:t>Pore Water - Pore water flows carry dissolved  material only</a:t>
            </a:r>
          </a:p>
          <a:p>
            <a:pPr eaLnBrk="1" hangingPunct="1"/>
            <a:r>
              <a:rPr lang="en-US" dirty="0"/>
              <a:t>Solids 1, 2, 3 – Solids “i” flows (e.g., settling or resuspension) carry particulate material only (Legacy Option)</a:t>
            </a:r>
          </a:p>
          <a:p>
            <a:r>
              <a:rPr lang="en-US" dirty="0"/>
              <a:t>Evaporation/Precipitation – Evaporation and precipitation adjust surface water volume only</a:t>
            </a:r>
          </a:p>
        </p:txBody>
      </p:sp>
    </p:spTree>
    <p:extLst>
      <p:ext uri="{BB962C8B-B14F-4D97-AF65-F5344CB8AC3E}">
        <p14:creationId xmlns:p14="http://schemas.microsoft.com/office/powerpoint/2010/main" val="30699459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E66AD9-F74F-DC9E-25B0-1245DF2433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Lake Module – Weir Outflow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3DDE86-2A8E-3EE4-B0DC-78A503A387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1B218F6-CBE5-DBFA-ED85-EC6C56F14D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3038" y="1825625"/>
            <a:ext cx="5820625" cy="4250686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8167355F-C731-D9BE-E468-039D59E276DA}"/>
              </a:ext>
            </a:extLst>
          </p:cNvPr>
          <p:cNvGrpSpPr/>
          <p:nvPr/>
        </p:nvGrpSpPr>
        <p:grpSpPr>
          <a:xfrm>
            <a:off x="6400800" y="2391385"/>
            <a:ext cx="3818305" cy="369332"/>
            <a:chOff x="6400800" y="2391385"/>
            <a:chExt cx="3818305" cy="369332"/>
          </a:xfrm>
        </p:grpSpPr>
        <p:cxnSp>
          <p:nvCxnSpPr>
            <p:cNvPr id="6" name="Straight Arrow Connector 5">
              <a:extLst>
                <a:ext uri="{FF2B5EF4-FFF2-40B4-BE49-F238E27FC236}">
                  <a16:creationId xmlns:a16="http://schemas.microsoft.com/office/drawing/2014/main" id="{15B45A8B-5231-765D-5C32-0DF44A6F0649}"/>
                </a:ext>
              </a:extLst>
            </p:cNvPr>
            <p:cNvCxnSpPr/>
            <p:nvPr/>
          </p:nvCxnSpPr>
          <p:spPr>
            <a:xfrm flipH="1">
              <a:off x="6400800" y="2576051"/>
              <a:ext cx="1425677" cy="0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F7FB0134-BCA5-6BD9-49CB-CB3A2BA170AB}"/>
                </a:ext>
              </a:extLst>
            </p:cNvPr>
            <p:cNvSpPr txBox="1"/>
            <p:nvPr/>
          </p:nvSpPr>
          <p:spPr>
            <a:xfrm>
              <a:off x="7918357" y="2391385"/>
              <a:ext cx="23007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Fixed Height Weir</a:t>
              </a: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261902CB-92FC-0060-9AB1-92EE27E2AC2D}"/>
              </a:ext>
            </a:extLst>
          </p:cNvPr>
          <p:cNvGrpSpPr/>
          <p:nvPr/>
        </p:nvGrpSpPr>
        <p:grpSpPr>
          <a:xfrm>
            <a:off x="6400800" y="4053342"/>
            <a:ext cx="3818305" cy="646331"/>
            <a:chOff x="6400800" y="2391385"/>
            <a:chExt cx="3818305" cy="646331"/>
          </a:xfrm>
        </p:grpSpPr>
        <p:cxnSp>
          <p:nvCxnSpPr>
            <p:cNvPr id="10" name="Straight Arrow Connector 9">
              <a:extLst>
                <a:ext uri="{FF2B5EF4-FFF2-40B4-BE49-F238E27FC236}">
                  <a16:creationId xmlns:a16="http://schemas.microsoft.com/office/drawing/2014/main" id="{07A75525-B136-E508-0733-C76FAA0A5F1A}"/>
                </a:ext>
              </a:extLst>
            </p:cNvPr>
            <p:cNvCxnSpPr/>
            <p:nvPr/>
          </p:nvCxnSpPr>
          <p:spPr>
            <a:xfrm flipH="1">
              <a:off x="6400800" y="2576051"/>
              <a:ext cx="1425677" cy="0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16CE537A-0B71-17EC-03B0-8FFE5B27AE29}"/>
                </a:ext>
              </a:extLst>
            </p:cNvPr>
            <p:cNvSpPr txBox="1"/>
            <p:nvPr/>
          </p:nvSpPr>
          <p:spPr>
            <a:xfrm>
              <a:off x="7918357" y="2391385"/>
              <a:ext cx="23007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Submerged Weir enter timeseries of </a:t>
              </a:r>
              <a:r>
                <a:rPr lang="en-US" dirty="0" err="1"/>
                <a:t>Ouflow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281064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ADE4E57-7D95-301F-8283-EE6A5281B4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Lake Module – Port Outflows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0D3B1C0-DB0A-A5DD-72DC-095A7A9ECA3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63E553BB-ECA9-70FC-DD43-3B9F1CA708FC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172200" y="1825625"/>
            <a:ext cx="5859262" cy="4133048"/>
          </a:xfr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367001F6-DA40-052D-197C-FFAF366217EA}"/>
              </a:ext>
            </a:extLst>
          </p:cNvPr>
          <p:cNvGrpSpPr/>
          <p:nvPr/>
        </p:nvGrpSpPr>
        <p:grpSpPr>
          <a:xfrm>
            <a:off x="1267875" y="2669066"/>
            <a:ext cx="5283650" cy="369332"/>
            <a:chOff x="1267875" y="2669066"/>
            <a:chExt cx="5283650" cy="369332"/>
          </a:xfrm>
        </p:grpSpPr>
        <p:cxnSp>
          <p:nvCxnSpPr>
            <p:cNvPr id="10" name="Straight Arrow Connector 9">
              <a:extLst>
                <a:ext uri="{FF2B5EF4-FFF2-40B4-BE49-F238E27FC236}">
                  <a16:creationId xmlns:a16="http://schemas.microsoft.com/office/drawing/2014/main" id="{2FAA50F9-8270-D5C9-99FE-76BA7B163FFC}"/>
                </a:ext>
              </a:extLst>
            </p:cNvPr>
            <p:cNvCxnSpPr/>
            <p:nvPr/>
          </p:nvCxnSpPr>
          <p:spPr>
            <a:xfrm>
              <a:off x="5235191" y="2853732"/>
              <a:ext cx="1316334" cy="0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3DD1AC09-1A71-B8A5-F8E1-A11A80E000E9}"/>
                </a:ext>
              </a:extLst>
            </p:cNvPr>
            <p:cNvSpPr txBox="1"/>
            <p:nvPr/>
          </p:nvSpPr>
          <p:spPr>
            <a:xfrm>
              <a:off x="1267875" y="2669066"/>
              <a:ext cx="38149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Defined Port – Elevation &amp; Dimensions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D7C9C0A2-A7E5-BA22-DC64-AE39A64365D4}"/>
              </a:ext>
            </a:extLst>
          </p:cNvPr>
          <p:cNvGrpSpPr/>
          <p:nvPr/>
        </p:nvGrpSpPr>
        <p:grpSpPr>
          <a:xfrm>
            <a:off x="1267875" y="4406202"/>
            <a:ext cx="5283650" cy="369332"/>
            <a:chOff x="1267875" y="2669066"/>
            <a:chExt cx="5283650" cy="369332"/>
          </a:xfrm>
        </p:grpSpPr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C878AF78-6D75-D757-2F3D-BA2AFF024EE6}"/>
                </a:ext>
              </a:extLst>
            </p:cNvPr>
            <p:cNvCxnSpPr/>
            <p:nvPr/>
          </p:nvCxnSpPr>
          <p:spPr>
            <a:xfrm>
              <a:off x="5235191" y="2853732"/>
              <a:ext cx="1316334" cy="0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844C36F7-3917-4A28-AEC4-FAD174E71864}"/>
                </a:ext>
              </a:extLst>
            </p:cNvPr>
            <p:cNvSpPr txBox="1"/>
            <p:nvPr/>
          </p:nvSpPr>
          <p:spPr>
            <a:xfrm>
              <a:off x="1267875" y="2669066"/>
              <a:ext cx="38149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Timeseries of Port Outflow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3698369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01CA779-3997-EBDF-2133-6F384B444D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Lake Module – Layer Parameters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35A14A0-C0F7-590D-7169-670198C385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9362" y="1326981"/>
            <a:ext cx="9079894" cy="4818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00722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478BF6-8B55-D8CC-BF47-6FBA5BF512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Lake Module – Layer Initial Conditions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F90D9BD-D246-A392-2FDB-ED7D21F658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8008" y="1482126"/>
            <a:ext cx="9273872" cy="4918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206225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3E2C72-3C4B-BCAD-DDB9-6CE4974133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Lake Module – Output Options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7B7681C-AF06-0ED3-EB28-6EAAB6B900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8994" y="1690688"/>
            <a:ext cx="7934011" cy="4213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550989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57">
            <a:extLst>
              <a:ext uri="{FF2B5EF4-FFF2-40B4-BE49-F238E27FC236}">
                <a16:creationId xmlns:a16="http://schemas.microsoft.com/office/drawing/2014/main" id="{DF4D6E36-505A-281D-9A49-057BA361A7F0}"/>
              </a:ext>
            </a:extLst>
          </p:cNvPr>
          <p:cNvSpPr/>
          <p:nvPr/>
        </p:nvSpPr>
        <p:spPr>
          <a:xfrm>
            <a:off x="8513323" y="2702670"/>
            <a:ext cx="3192292" cy="507457"/>
          </a:xfrm>
          <a:prstGeom prst="rect">
            <a:avLst/>
          </a:prstGeom>
          <a:solidFill>
            <a:srgbClr val="E2AEB1"/>
          </a:solidFill>
          <a:ln w="349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D1EC35D9-8725-D5DD-F582-268F2897EFD0}"/>
              </a:ext>
            </a:extLst>
          </p:cNvPr>
          <p:cNvSpPr/>
          <p:nvPr/>
        </p:nvSpPr>
        <p:spPr>
          <a:xfrm>
            <a:off x="515566" y="2691317"/>
            <a:ext cx="3192292" cy="518809"/>
          </a:xfrm>
          <a:prstGeom prst="rect">
            <a:avLst/>
          </a:prstGeom>
          <a:solidFill>
            <a:srgbClr val="CDBFCC"/>
          </a:solidFill>
          <a:ln w="349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B18A51-46E3-EBA2-8D97-2822323762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1-D Lake Transport</a:t>
            </a:r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4B4CAAD4-E409-9EA5-5BCA-EF343745F360}"/>
              </a:ext>
            </a:extLst>
          </p:cNvPr>
          <p:cNvSpPr/>
          <p:nvPr/>
        </p:nvSpPr>
        <p:spPr>
          <a:xfrm>
            <a:off x="3532762" y="2675106"/>
            <a:ext cx="5126476" cy="3715966"/>
          </a:xfrm>
          <a:custGeom>
            <a:avLst/>
            <a:gdLst>
              <a:gd name="connsiteX0" fmla="*/ 0 w 5126476"/>
              <a:gd name="connsiteY0" fmla="*/ 0 h 3715966"/>
              <a:gd name="connsiteX1" fmla="*/ 252919 w 5126476"/>
              <a:gd name="connsiteY1" fmla="*/ 1536971 h 3715966"/>
              <a:gd name="connsiteX2" fmla="*/ 651753 w 5126476"/>
              <a:gd name="connsiteY2" fmla="*/ 2402732 h 3715966"/>
              <a:gd name="connsiteX3" fmla="*/ 690663 w 5126476"/>
              <a:gd name="connsiteY3" fmla="*/ 2490281 h 3715966"/>
              <a:gd name="connsiteX4" fmla="*/ 1264595 w 5126476"/>
              <a:gd name="connsiteY4" fmla="*/ 3171217 h 3715966"/>
              <a:gd name="connsiteX5" fmla="*/ 2996119 w 5126476"/>
              <a:gd name="connsiteY5" fmla="*/ 3715966 h 3715966"/>
              <a:gd name="connsiteX6" fmla="*/ 4134255 w 5126476"/>
              <a:gd name="connsiteY6" fmla="*/ 3064213 h 3715966"/>
              <a:gd name="connsiteX7" fmla="*/ 4562272 w 5126476"/>
              <a:gd name="connsiteY7" fmla="*/ 2636196 h 3715966"/>
              <a:gd name="connsiteX8" fmla="*/ 4717915 w 5126476"/>
              <a:gd name="connsiteY8" fmla="*/ 2042809 h 3715966"/>
              <a:gd name="connsiteX9" fmla="*/ 4863829 w 5126476"/>
              <a:gd name="connsiteY9" fmla="*/ 1449422 h 3715966"/>
              <a:gd name="connsiteX10" fmla="*/ 5068110 w 5126476"/>
              <a:gd name="connsiteY10" fmla="*/ 282103 h 3715966"/>
              <a:gd name="connsiteX11" fmla="*/ 5126476 w 5126476"/>
              <a:gd name="connsiteY11" fmla="*/ 9728 h 3715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126476" h="3715966">
                <a:moveTo>
                  <a:pt x="0" y="0"/>
                </a:moveTo>
                <a:lnTo>
                  <a:pt x="252919" y="1536971"/>
                </a:lnTo>
                <a:lnTo>
                  <a:pt x="651753" y="2402732"/>
                </a:lnTo>
                <a:lnTo>
                  <a:pt x="690663" y="2490281"/>
                </a:lnTo>
                <a:lnTo>
                  <a:pt x="1264595" y="3171217"/>
                </a:lnTo>
                <a:lnTo>
                  <a:pt x="2996119" y="3715966"/>
                </a:lnTo>
                <a:lnTo>
                  <a:pt x="4134255" y="3064213"/>
                </a:lnTo>
                <a:lnTo>
                  <a:pt x="4562272" y="2636196"/>
                </a:lnTo>
                <a:lnTo>
                  <a:pt x="4717915" y="2042809"/>
                </a:lnTo>
                <a:lnTo>
                  <a:pt x="4863829" y="1449422"/>
                </a:lnTo>
                <a:lnTo>
                  <a:pt x="5068110" y="282103"/>
                </a:lnTo>
                <a:lnTo>
                  <a:pt x="5126476" y="9728"/>
                </a:lnTo>
              </a:path>
            </a:pathLst>
          </a:custGeom>
          <a:gradFill flip="none" rotWithShape="1">
            <a:gsLst>
              <a:gs pos="0">
                <a:srgbClr val="FD988D"/>
              </a:gs>
              <a:gs pos="43000">
                <a:schemeClr val="accent1">
                  <a:lumMod val="45000"/>
                  <a:lumOff val="55000"/>
                </a:schemeClr>
              </a:gs>
              <a:gs pos="66000">
                <a:srgbClr val="79ADDD">
                  <a:alpha val="27843"/>
                </a:srgbClr>
              </a:gs>
              <a:gs pos="97000">
                <a:schemeClr val="accent1">
                  <a:lumMod val="75000"/>
                </a:schemeClr>
              </a:gs>
            </a:gsLst>
            <a:lin ang="5400000" scaled="1"/>
            <a:tileRect/>
          </a:gradFill>
          <a:ln w="317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CC3B01F6-76B4-53FD-C72B-8F50FC42E931}"/>
              </a:ext>
            </a:extLst>
          </p:cNvPr>
          <p:cNvCxnSpPr>
            <a:cxnSpLocks/>
          </p:cNvCxnSpPr>
          <p:nvPr/>
        </p:nvCxnSpPr>
        <p:spPr>
          <a:xfrm>
            <a:off x="3608962" y="3210128"/>
            <a:ext cx="4951378" cy="0"/>
          </a:xfrm>
          <a:prstGeom prst="line">
            <a:avLst/>
          </a:prstGeom>
          <a:ln w="285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FAF775CA-38E6-7A7A-B751-E4377CB69F1A}"/>
              </a:ext>
            </a:extLst>
          </p:cNvPr>
          <p:cNvCxnSpPr>
            <a:cxnSpLocks/>
          </p:cNvCxnSpPr>
          <p:nvPr/>
        </p:nvCxnSpPr>
        <p:spPr>
          <a:xfrm flipV="1">
            <a:off x="3707858" y="3647872"/>
            <a:ext cx="4764933" cy="16213"/>
          </a:xfrm>
          <a:prstGeom prst="line">
            <a:avLst/>
          </a:prstGeom>
          <a:ln w="285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B3483716-DA54-CD26-9344-DFD21750385F}"/>
              </a:ext>
            </a:extLst>
          </p:cNvPr>
          <p:cNvCxnSpPr>
            <a:cxnSpLocks/>
            <a:endCxn id="4" idx="9"/>
          </p:cNvCxnSpPr>
          <p:nvPr/>
        </p:nvCxnSpPr>
        <p:spPr>
          <a:xfrm flipV="1">
            <a:off x="3728124" y="4124528"/>
            <a:ext cx="4668467" cy="42152"/>
          </a:xfrm>
          <a:prstGeom prst="line">
            <a:avLst/>
          </a:prstGeom>
          <a:ln w="285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F136B0E1-39B5-336A-0ED9-5B92D0717366}"/>
              </a:ext>
            </a:extLst>
          </p:cNvPr>
          <p:cNvCxnSpPr>
            <a:cxnSpLocks/>
          </p:cNvCxnSpPr>
          <p:nvPr/>
        </p:nvCxnSpPr>
        <p:spPr>
          <a:xfrm>
            <a:off x="3923487" y="4623881"/>
            <a:ext cx="4345024" cy="0"/>
          </a:xfrm>
          <a:prstGeom prst="line">
            <a:avLst/>
          </a:prstGeom>
          <a:ln w="285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FFE2135-D43E-0830-393A-1E9E47A456C9}"/>
              </a:ext>
            </a:extLst>
          </p:cNvPr>
          <p:cNvCxnSpPr>
            <a:cxnSpLocks/>
          </p:cNvCxnSpPr>
          <p:nvPr/>
        </p:nvCxnSpPr>
        <p:spPr>
          <a:xfrm>
            <a:off x="4165058" y="5038929"/>
            <a:ext cx="3976993" cy="0"/>
          </a:xfrm>
          <a:prstGeom prst="line">
            <a:avLst/>
          </a:prstGeom>
          <a:ln w="285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2AB6F09-0AA5-C402-DB9D-677EC592F971}"/>
              </a:ext>
            </a:extLst>
          </p:cNvPr>
          <p:cNvCxnSpPr>
            <a:cxnSpLocks/>
          </p:cNvCxnSpPr>
          <p:nvPr/>
        </p:nvCxnSpPr>
        <p:spPr>
          <a:xfrm>
            <a:off x="4583347" y="5551251"/>
            <a:ext cx="3286330" cy="0"/>
          </a:xfrm>
          <a:prstGeom prst="line">
            <a:avLst/>
          </a:prstGeom>
          <a:ln w="285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25147495-8D82-199D-C8DC-4C3004622074}"/>
              </a:ext>
            </a:extLst>
          </p:cNvPr>
          <p:cNvCxnSpPr/>
          <p:nvPr/>
        </p:nvCxnSpPr>
        <p:spPr>
          <a:xfrm>
            <a:off x="175098" y="2908571"/>
            <a:ext cx="817123" cy="0"/>
          </a:xfrm>
          <a:prstGeom prst="straightConnector1">
            <a:avLst/>
          </a:prstGeom>
          <a:ln w="254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ADBCB082-CFE5-331B-C855-299C67999C83}"/>
              </a:ext>
            </a:extLst>
          </p:cNvPr>
          <p:cNvCxnSpPr/>
          <p:nvPr/>
        </p:nvCxnSpPr>
        <p:spPr>
          <a:xfrm>
            <a:off x="3124200" y="2898846"/>
            <a:ext cx="817123" cy="0"/>
          </a:xfrm>
          <a:prstGeom prst="straightConnector1">
            <a:avLst/>
          </a:prstGeom>
          <a:ln w="254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7941052E-D670-021C-1BC6-DCCD36696E63}"/>
              </a:ext>
            </a:extLst>
          </p:cNvPr>
          <p:cNvCxnSpPr>
            <a:cxnSpLocks/>
          </p:cNvCxnSpPr>
          <p:nvPr/>
        </p:nvCxnSpPr>
        <p:spPr>
          <a:xfrm flipH="1">
            <a:off x="4165057" y="2908571"/>
            <a:ext cx="1" cy="1475364"/>
          </a:xfrm>
          <a:prstGeom prst="line">
            <a:avLst/>
          </a:prstGeom>
          <a:ln w="254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EE3B3D9D-131E-5A23-9B81-257B5B06E692}"/>
              </a:ext>
            </a:extLst>
          </p:cNvPr>
          <p:cNvCxnSpPr/>
          <p:nvPr/>
        </p:nvCxnSpPr>
        <p:spPr>
          <a:xfrm>
            <a:off x="4165058" y="3429000"/>
            <a:ext cx="817123" cy="0"/>
          </a:xfrm>
          <a:prstGeom prst="straightConnector1">
            <a:avLst/>
          </a:prstGeom>
          <a:ln w="254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87BAEE1C-E080-A3EE-5B5C-C2EB35DEFB06}"/>
              </a:ext>
            </a:extLst>
          </p:cNvPr>
          <p:cNvCxnSpPr>
            <a:cxnSpLocks/>
          </p:cNvCxnSpPr>
          <p:nvPr/>
        </p:nvCxnSpPr>
        <p:spPr>
          <a:xfrm>
            <a:off x="4174785" y="2921536"/>
            <a:ext cx="261028" cy="0"/>
          </a:xfrm>
          <a:prstGeom prst="straightConnector1">
            <a:avLst/>
          </a:prstGeom>
          <a:ln w="254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F934D145-73CE-5B82-B1C3-80A527E135F2}"/>
              </a:ext>
            </a:extLst>
          </p:cNvPr>
          <p:cNvCxnSpPr>
            <a:cxnSpLocks/>
          </p:cNvCxnSpPr>
          <p:nvPr/>
        </p:nvCxnSpPr>
        <p:spPr>
          <a:xfrm>
            <a:off x="4165057" y="3876472"/>
            <a:ext cx="620952" cy="0"/>
          </a:xfrm>
          <a:prstGeom prst="straightConnector1">
            <a:avLst/>
          </a:prstGeom>
          <a:ln w="254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AE63A6BF-8172-D4C9-AF83-35211E13B068}"/>
              </a:ext>
            </a:extLst>
          </p:cNvPr>
          <p:cNvCxnSpPr>
            <a:cxnSpLocks/>
          </p:cNvCxnSpPr>
          <p:nvPr/>
        </p:nvCxnSpPr>
        <p:spPr>
          <a:xfrm>
            <a:off x="4174785" y="4383935"/>
            <a:ext cx="130514" cy="0"/>
          </a:xfrm>
          <a:prstGeom prst="straightConnector1">
            <a:avLst/>
          </a:prstGeom>
          <a:ln w="254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74039880-F9FC-8F72-C161-BFE1ED3DF67E}"/>
              </a:ext>
            </a:extLst>
          </p:cNvPr>
          <p:cNvCxnSpPr>
            <a:cxnSpLocks/>
          </p:cNvCxnSpPr>
          <p:nvPr/>
        </p:nvCxnSpPr>
        <p:spPr>
          <a:xfrm flipH="1">
            <a:off x="7624861" y="2892357"/>
            <a:ext cx="1" cy="1475364"/>
          </a:xfrm>
          <a:prstGeom prst="line">
            <a:avLst/>
          </a:prstGeom>
          <a:ln w="254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>
            <a:extLst>
              <a:ext uri="{FF2B5EF4-FFF2-40B4-BE49-F238E27FC236}">
                <a16:creationId xmlns:a16="http://schemas.microsoft.com/office/drawing/2014/main" id="{5243FB06-C2B2-8F57-2241-E3418BBF6D65}"/>
              </a:ext>
            </a:extLst>
          </p:cNvPr>
          <p:cNvCxnSpPr>
            <a:cxnSpLocks/>
          </p:cNvCxnSpPr>
          <p:nvPr/>
        </p:nvCxnSpPr>
        <p:spPr>
          <a:xfrm>
            <a:off x="7624862" y="3412786"/>
            <a:ext cx="513135" cy="0"/>
          </a:xfrm>
          <a:prstGeom prst="straightConnector1">
            <a:avLst/>
          </a:prstGeom>
          <a:ln w="254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>
            <a:extLst>
              <a:ext uri="{FF2B5EF4-FFF2-40B4-BE49-F238E27FC236}">
                <a16:creationId xmlns:a16="http://schemas.microsoft.com/office/drawing/2014/main" id="{F4899F73-1252-DF75-C13A-B82E45A51418}"/>
              </a:ext>
            </a:extLst>
          </p:cNvPr>
          <p:cNvCxnSpPr>
            <a:cxnSpLocks/>
          </p:cNvCxnSpPr>
          <p:nvPr/>
        </p:nvCxnSpPr>
        <p:spPr>
          <a:xfrm>
            <a:off x="7634589" y="2905322"/>
            <a:ext cx="507462" cy="16214"/>
          </a:xfrm>
          <a:prstGeom prst="straightConnector1">
            <a:avLst/>
          </a:prstGeom>
          <a:ln w="254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id="{A4560C97-05EF-4355-F4E8-E4F5178102EA}"/>
              </a:ext>
            </a:extLst>
          </p:cNvPr>
          <p:cNvCxnSpPr>
            <a:cxnSpLocks/>
          </p:cNvCxnSpPr>
          <p:nvPr/>
        </p:nvCxnSpPr>
        <p:spPr>
          <a:xfrm>
            <a:off x="7624861" y="3860258"/>
            <a:ext cx="244816" cy="16214"/>
          </a:xfrm>
          <a:prstGeom prst="straightConnector1">
            <a:avLst/>
          </a:prstGeom>
          <a:ln w="254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id="{662E7F06-B0FA-9FDB-5DCA-3F01CAC1A0E6}"/>
              </a:ext>
            </a:extLst>
          </p:cNvPr>
          <p:cNvCxnSpPr>
            <a:cxnSpLocks/>
          </p:cNvCxnSpPr>
          <p:nvPr/>
        </p:nvCxnSpPr>
        <p:spPr>
          <a:xfrm>
            <a:off x="7634589" y="4367721"/>
            <a:ext cx="130514" cy="0"/>
          </a:xfrm>
          <a:prstGeom prst="straightConnector1">
            <a:avLst/>
          </a:prstGeom>
          <a:ln w="254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Arrow Connector 78">
            <a:extLst>
              <a:ext uri="{FF2B5EF4-FFF2-40B4-BE49-F238E27FC236}">
                <a16:creationId xmlns:a16="http://schemas.microsoft.com/office/drawing/2014/main" id="{20F4D29D-66FA-66EC-46AC-093E644FBB04}"/>
              </a:ext>
            </a:extLst>
          </p:cNvPr>
          <p:cNvCxnSpPr/>
          <p:nvPr/>
        </p:nvCxnSpPr>
        <p:spPr>
          <a:xfrm>
            <a:off x="8268511" y="2921536"/>
            <a:ext cx="817123" cy="0"/>
          </a:xfrm>
          <a:prstGeom prst="straightConnector1">
            <a:avLst/>
          </a:prstGeom>
          <a:ln w="254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Arrow Connector 79">
            <a:extLst>
              <a:ext uri="{FF2B5EF4-FFF2-40B4-BE49-F238E27FC236}">
                <a16:creationId xmlns:a16="http://schemas.microsoft.com/office/drawing/2014/main" id="{237E3D15-E4D8-366F-C9A4-1352422270CC}"/>
              </a:ext>
            </a:extLst>
          </p:cNvPr>
          <p:cNvCxnSpPr/>
          <p:nvPr/>
        </p:nvCxnSpPr>
        <p:spPr>
          <a:xfrm>
            <a:off x="11227338" y="2921536"/>
            <a:ext cx="817123" cy="0"/>
          </a:xfrm>
          <a:prstGeom prst="straightConnector1">
            <a:avLst/>
          </a:prstGeom>
          <a:ln w="254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>
            <a:extLst>
              <a:ext uri="{FF2B5EF4-FFF2-40B4-BE49-F238E27FC236}">
                <a16:creationId xmlns:a16="http://schemas.microsoft.com/office/drawing/2014/main" id="{6BC238DC-FE01-7750-8420-5CB82A9E4957}"/>
              </a:ext>
            </a:extLst>
          </p:cNvPr>
          <p:cNvCxnSpPr>
            <a:cxnSpLocks/>
          </p:cNvCxnSpPr>
          <p:nvPr/>
        </p:nvCxnSpPr>
        <p:spPr>
          <a:xfrm>
            <a:off x="3532762" y="2684834"/>
            <a:ext cx="5126476" cy="972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1880513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C8DCDD-E823-10B3-74F2-B9CE302BC3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1-D Lake Transport</a:t>
            </a:r>
          </a:p>
        </p:txBody>
      </p:sp>
      <p:pic>
        <p:nvPicPr>
          <p:cNvPr id="4" name="Lake_Animation">
            <a:hlinkClick r:id="" action="ppaction://media"/>
            <a:extLst>
              <a:ext uri="{FF2B5EF4-FFF2-40B4-BE49-F238E27FC236}">
                <a16:creationId xmlns:a16="http://schemas.microsoft.com/office/drawing/2014/main" id="{B9D479B3-9529-A90E-0BBE-7EF2D0ECDA5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242695" y="1307689"/>
            <a:ext cx="7422413" cy="5301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065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51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533400"/>
            <a:ext cx="8229600" cy="14478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dirty="0"/>
              <a:t>Dynamic Flow Reaches</a:t>
            </a:r>
          </a:p>
        </p:txBody>
      </p:sp>
      <p:sp>
        <p:nvSpPr>
          <p:cNvPr id="58372" name="Rectangle 4"/>
          <p:cNvSpPr>
            <a:spLocks noGrp="1" noChangeArrowheads="1"/>
          </p:cNvSpPr>
          <p:nvPr>
            <p:ph sz="half" idx="1"/>
          </p:nvPr>
        </p:nvSpPr>
        <p:spPr>
          <a:xfrm>
            <a:off x="1600199" y="1850571"/>
            <a:ext cx="7184571" cy="3722915"/>
          </a:xfrm>
        </p:spPr>
        <p:txBody>
          <a:bodyPr>
            <a:normAutofit/>
          </a:bodyPr>
          <a:lstStyle/>
          <a:p>
            <a:pPr eaLnBrk="1" hangingPunct="1"/>
            <a:r>
              <a:rPr lang="en-US" dirty="0"/>
              <a:t>Used for backwater flow reaches</a:t>
            </a:r>
          </a:p>
          <a:p>
            <a:r>
              <a:rPr lang="en-US" dirty="0"/>
              <a:t>Dynamic flow equations  (1-D continuity and momentum)</a:t>
            </a:r>
          </a:p>
          <a:p>
            <a:r>
              <a:rPr lang="en-US" dirty="0"/>
              <a:t>Specify the bottom elevation and initial surface elevation</a:t>
            </a:r>
          </a:p>
          <a:p>
            <a:r>
              <a:rPr lang="en-US" dirty="0"/>
              <a:t>Residual depth is set to 0.001 m</a:t>
            </a:r>
          </a:p>
          <a:p>
            <a:endParaRPr lang="en-US" baseline="30000" dirty="0"/>
          </a:p>
        </p:txBody>
      </p:sp>
    </p:spTree>
    <p:extLst>
      <p:ext uri="{BB962C8B-B14F-4D97-AF65-F5344CB8AC3E}">
        <p14:creationId xmlns:p14="http://schemas.microsoft.com/office/powerpoint/2010/main" val="182069352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D3A795-72DC-DACD-693C-4D848E755B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Dynamic Flow Option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C8879E-A877-CC92-E81D-C8C1B5C2C7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Flow Calculation based on:</a:t>
            </a:r>
          </a:p>
          <a:p>
            <a:pPr lvl="1"/>
            <a:r>
              <a:rPr lang="en-US" dirty="0"/>
              <a:t>Water Surface Elevation/Slope</a:t>
            </a:r>
          </a:p>
          <a:p>
            <a:pPr lvl="1"/>
            <a:r>
              <a:rPr lang="en-US" dirty="0"/>
              <a:t>Bottom Slope</a:t>
            </a:r>
          </a:p>
          <a:p>
            <a:pPr lvl="1"/>
            <a:r>
              <a:rPr lang="en-US" dirty="0"/>
              <a:t>Uses Downstream Water Surface Elevation</a:t>
            </a:r>
          </a:p>
          <a:p>
            <a:pPr lvl="2"/>
            <a:r>
              <a:rPr lang="en-US" dirty="0"/>
              <a:t>Within Model Network</a:t>
            </a:r>
          </a:p>
          <a:p>
            <a:pPr lvl="2"/>
            <a:r>
              <a:rPr lang="en-US" dirty="0"/>
              <a:t>Downstream Boundary</a:t>
            </a:r>
          </a:p>
          <a:p>
            <a:pPr lvl="1"/>
            <a:endParaRPr lang="en-US" dirty="0"/>
          </a:p>
          <a:p>
            <a:r>
              <a:rPr lang="en-US" dirty="0"/>
              <a:t>Unlike Kinematic Wave</a:t>
            </a:r>
          </a:p>
          <a:p>
            <a:pPr lvl="1"/>
            <a:r>
              <a:rPr lang="en-US" dirty="0"/>
              <a:t>Need Consistent Vertical Datum</a:t>
            </a:r>
          </a:p>
          <a:p>
            <a:pPr lvl="1"/>
            <a:endParaRPr lang="en-US" dirty="0"/>
          </a:p>
          <a:p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030469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1214794" y="302137"/>
            <a:ext cx="9218221" cy="704088"/>
          </a:xfrm>
        </p:spPr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en-US" sz="4800" dirty="0">
                <a:ea typeface="+mj-ea"/>
              </a:rPr>
              <a:t>Calculated Surface Flow Options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12164F44-1C31-6EFE-A034-44525098CEB7}"/>
              </a:ext>
            </a:extLst>
          </p:cNvPr>
          <p:cNvGrpSpPr/>
          <p:nvPr/>
        </p:nvGrpSpPr>
        <p:grpSpPr>
          <a:xfrm>
            <a:off x="582121" y="1349395"/>
            <a:ext cx="10485682" cy="4962340"/>
            <a:chOff x="1354016" y="2057400"/>
            <a:chExt cx="9161584" cy="4052332"/>
          </a:xfrm>
        </p:grpSpPr>
        <p:sp>
          <p:nvSpPr>
            <p:cNvPr id="34819" name="Text Box 5"/>
            <p:cNvSpPr txBox="1">
              <a:spLocks noChangeArrowheads="1"/>
            </p:cNvSpPr>
            <p:nvPr/>
          </p:nvSpPr>
          <p:spPr bwMode="auto">
            <a:xfrm>
              <a:off x="1666340" y="4909403"/>
              <a:ext cx="8543279" cy="1200329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2400" dirty="0">
                  <a:solidFill>
                    <a:srgbClr val="FFFF00"/>
                  </a:solidFill>
                  <a:latin typeface="Times New Roman" pitchFamily="18" charset="0"/>
                </a:rPr>
                <a:t>WASP internally calculates flows, volumes, depths, widths in:</a:t>
              </a:r>
            </a:p>
            <a:p>
              <a:pPr algn="ctr"/>
              <a:r>
                <a:rPr lang="en-US" sz="2400" dirty="0">
                  <a:solidFill>
                    <a:srgbClr val="FFFF00"/>
                  </a:solidFill>
                  <a:latin typeface="Times New Roman" pitchFamily="18" charset="0"/>
                </a:rPr>
                <a:t> free-flowing reaches (kinematic wave eq.), ponded reaches (weir overflow eq.), and backwater reaches (dynamic flow </a:t>
              </a:r>
              <a:r>
                <a:rPr lang="en-US" sz="2400" dirty="0" err="1">
                  <a:solidFill>
                    <a:srgbClr val="FFFF00"/>
                  </a:solidFill>
                  <a:latin typeface="Times New Roman" pitchFamily="18" charset="0"/>
                </a:rPr>
                <a:t>eq’s</a:t>
              </a:r>
              <a:r>
                <a:rPr lang="en-US" sz="2400" dirty="0">
                  <a:solidFill>
                    <a:srgbClr val="FFFF00"/>
                  </a:solidFill>
                  <a:latin typeface="Times New Roman" pitchFamily="18" charset="0"/>
                </a:rPr>
                <a:t>.)</a:t>
              </a:r>
            </a:p>
          </p:txBody>
        </p:sp>
        <p:grpSp>
          <p:nvGrpSpPr>
            <p:cNvPr id="34821" name="Group 34"/>
            <p:cNvGrpSpPr>
              <a:grpSpLocks/>
            </p:cNvGrpSpPr>
            <p:nvPr/>
          </p:nvGrpSpPr>
          <p:grpSpPr bwMode="auto">
            <a:xfrm>
              <a:off x="1752600" y="2133600"/>
              <a:ext cx="8763000" cy="2514600"/>
              <a:chOff x="144" y="1152"/>
              <a:chExt cx="5424" cy="1584"/>
            </a:xfrm>
          </p:grpSpPr>
          <p:sp>
            <p:nvSpPr>
              <p:cNvPr id="34826" name="Rectangle 12"/>
              <p:cNvSpPr>
                <a:spLocks noChangeArrowheads="1"/>
              </p:cNvSpPr>
              <p:nvPr/>
            </p:nvSpPr>
            <p:spPr bwMode="auto">
              <a:xfrm>
                <a:off x="336" y="1872"/>
                <a:ext cx="1008" cy="96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827" name="Rectangle 13"/>
              <p:cNvSpPr>
                <a:spLocks noChangeArrowheads="1"/>
              </p:cNvSpPr>
              <p:nvPr/>
            </p:nvSpPr>
            <p:spPr bwMode="auto">
              <a:xfrm>
                <a:off x="1520" y="1872"/>
                <a:ext cx="960" cy="96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828" name="Rectangle 15"/>
              <p:cNvSpPr>
                <a:spLocks noChangeArrowheads="1"/>
              </p:cNvSpPr>
              <p:nvPr/>
            </p:nvSpPr>
            <p:spPr bwMode="auto">
              <a:xfrm>
                <a:off x="2640" y="1872"/>
                <a:ext cx="960" cy="96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829" name="Rectangle 17"/>
              <p:cNvSpPr>
                <a:spLocks noChangeArrowheads="1"/>
              </p:cNvSpPr>
              <p:nvPr/>
            </p:nvSpPr>
            <p:spPr bwMode="auto">
              <a:xfrm rot="2198047">
                <a:off x="1728" y="1392"/>
                <a:ext cx="960" cy="96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830" name="Rectangle 18"/>
              <p:cNvSpPr>
                <a:spLocks noChangeArrowheads="1"/>
              </p:cNvSpPr>
              <p:nvPr/>
            </p:nvSpPr>
            <p:spPr bwMode="auto">
              <a:xfrm>
                <a:off x="4488" y="1920"/>
                <a:ext cx="960" cy="96"/>
              </a:xfrm>
              <a:prstGeom prst="rect">
                <a:avLst/>
              </a:prstGeom>
              <a:solidFill>
                <a:schemeClr val="accent5">
                  <a:lumMod val="75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grpSp>
            <p:nvGrpSpPr>
              <p:cNvPr id="34831" name="Group 32"/>
              <p:cNvGrpSpPr>
                <a:grpSpLocks/>
              </p:cNvGrpSpPr>
              <p:nvPr/>
            </p:nvGrpSpPr>
            <p:grpSpPr bwMode="auto">
              <a:xfrm>
                <a:off x="1728" y="2064"/>
                <a:ext cx="576" cy="528"/>
                <a:chOff x="1728" y="2112"/>
                <a:chExt cx="576" cy="528"/>
              </a:xfrm>
            </p:grpSpPr>
            <p:sp>
              <p:nvSpPr>
                <p:cNvPr id="34845" name="Rectangle 14"/>
                <p:cNvSpPr>
                  <a:spLocks noChangeArrowheads="1"/>
                </p:cNvSpPr>
                <p:nvPr/>
              </p:nvSpPr>
              <p:spPr bwMode="auto">
                <a:xfrm>
                  <a:off x="1728" y="2160"/>
                  <a:ext cx="576" cy="480"/>
                </a:xfrm>
                <a:prstGeom prst="rect">
                  <a:avLst/>
                </a:prstGeom>
                <a:solidFill>
                  <a:schemeClr val="folHlink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4846" name="Rectangle 19"/>
                <p:cNvSpPr>
                  <a:spLocks noChangeArrowheads="1"/>
                </p:cNvSpPr>
                <p:nvPr/>
              </p:nvSpPr>
              <p:spPr bwMode="auto">
                <a:xfrm>
                  <a:off x="1728" y="2112"/>
                  <a:ext cx="576" cy="48"/>
                </a:xfrm>
                <a:prstGeom prst="rect">
                  <a:avLst/>
                </a:prstGeom>
                <a:solidFill>
                  <a:srgbClr val="9933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34832" name="Group 33"/>
              <p:cNvGrpSpPr>
                <a:grpSpLocks/>
              </p:cNvGrpSpPr>
              <p:nvPr/>
            </p:nvGrpSpPr>
            <p:grpSpPr bwMode="auto">
              <a:xfrm>
                <a:off x="3752" y="1872"/>
                <a:ext cx="624" cy="336"/>
                <a:chOff x="3712" y="1872"/>
                <a:chExt cx="624" cy="336"/>
              </a:xfrm>
            </p:grpSpPr>
            <p:sp>
              <p:nvSpPr>
                <p:cNvPr id="34843" name="Rectangle 16"/>
                <p:cNvSpPr>
                  <a:spLocks noChangeArrowheads="1"/>
                </p:cNvSpPr>
                <p:nvPr/>
              </p:nvSpPr>
              <p:spPr bwMode="auto">
                <a:xfrm>
                  <a:off x="3712" y="1872"/>
                  <a:ext cx="576" cy="336"/>
                </a:xfrm>
                <a:prstGeom prst="rect">
                  <a:avLst/>
                </a:prstGeom>
                <a:solidFill>
                  <a:schemeClr val="folHlink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4844" name="Rectangle 20"/>
                <p:cNvSpPr>
                  <a:spLocks noChangeArrowheads="1"/>
                </p:cNvSpPr>
                <p:nvPr/>
              </p:nvSpPr>
              <p:spPr bwMode="auto">
                <a:xfrm rot="-5400000">
                  <a:off x="4174" y="2037"/>
                  <a:ext cx="276" cy="48"/>
                </a:xfrm>
                <a:prstGeom prst="rect">
                  <a:avLst/>
                </a:prstGeom>
                <a:solidFill>
                  <a:srgbClr val="9933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34833" name="Line 22"/>
              <p:cNvSpPr>
                <a:spLocks noChangeShapeType="1"/>
              </p:cNvSpPr>
              <p:nvPr/>
            </p:nvSpPr>
            <p:spPr bwMode="auto">
              <a:xfrm>
                <a:off x="144" y="1920"/>
                <a:ext cx="192" cy="0"/>
              </a:xfrm>
              <a:prstGeom prst="line">
                <a:avLst/>
              </a:prstGeom>
              <a:noFill/>
              <a:ln w="9525">
                <a:solidFill>
                  <a:srgbClr val="FFFF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834" name="Line 23"/>
              <p:cNvSpPr>
                <a:spLocks noChangeShapeType="1"/>
              </p:cNvSpPr>
              <p:nvPr/>
            </p:nvSpPr>
            <p:spPr bwMode="auto">
              <a:xfrm>
                <a:off x="1344" y="1920"/>
                <a:ext cx="192" cy="0"/>
              </a:xfrm>
              <a:prstGeom prst="line">
                <a:avLst/>
              </a:prstGeom>
              <a:noFill/>
              <a:ln w="9525">
                <a:solidFill>
                  <a:srgbClr val="FFFF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835" name="Line 24"/>
              <p:cNvSpPr>
                <a:spLocks noChangeShapeType="1"/>
              </p:cNvSpPr>
              <p:nvPr/>
            </p:nvSpPr>
            <p:spPr bwMode="auto">
              <a:xfrm>
                <a:off x="2472" y="1920"/>
                <a:ext cx="192" cy="0"/>
              </a:xfrm>
              <a:prstGeom prst="line">
                <a:avLst/>
              </a:prstGeom>
              <a:noFill/>
              <a:ln w="9525">
                <a:solidFill>
                  <a:srgbClr val="FFFF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837" name="Line 26"/>
              <p:cNvSpPr>
                <a:spLocks noChangeShapeType="1"/>
              </p:cNvSpPr>
              <p:nvPr/>
            </p:nvSpPr>
            <p:spPr bwMode="auto">
              <a:xfrm>
                <a:off x="1632" y="1152"/>
                <a:ext cx="192" cy="0"/>
              </a:xfrm>
              <a:prstGeom prst="line">
                <a:avLst/>
              </a:prstGeom>
              <a:noFill/>
              <a:ln w="9525">
                <a:solidFill>
                  <a:srgbClr val="FFFF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838" name="Line 27"/>
              <p:cNvSpPr>
                <a:spLocks noChangeShapeType="1"/>
              </p:cNvSpPr>
              <p:nvPr/>
            </p:nvSpPr>
            <p:spPr bwMode="auto">
              <a:xfrm>
                <a:off x="2592" y="1728"/>
                <a:ext cx="144" cy="144"/>
              </a:xfrm>
              <a:prstGeom prst="line">
                <a:avLst/>
              </a:prstGeom>
              <a:noFill/>
              <a:ln w="9525">
                <a:solidFill>
                  <a:srgbClr val="FFFF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839" name="Line 28"/>
              <p:cNvSpPr>
                <a:spLocks noChangeShapeType="1"/>
              </p:cNvSpPr>
              <p:nvPr/>
            </p:nvSpPr>
            <p:spPr bwMode="auto">
              <a:xfrm>
                <a:off x="4280" y="1888"/>
                <a:ext cx="230" cy="48"/>
              </a:xfrm>
              <a:prstGeom prst="line">
                <a:avLst/>
              </a:prstGeom>
              <a:noFill/>
              <a:ln w="9525">
                <a:solidFill>
                  <a:srgbClr val="FFFF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840" name="Line 29"/>
              <p:cNvSpPr>
                <a:spLocks noChangeShapeType="1"/>
              </p:cNvSpPr>
              <p:nvPr/>
            </p:nvSpPr>
            <p:spPr bwMode="auto">
              <a:xfrm>
                <a:off x="5432" y="1960"/>
                <a:ext cx="136" cy="29"/>
              </a:xfrm>
              <a:prstGeom prst="line">
                <a:avLst/>
              </a:prstGeom>
              <a:noFill/>
              <a:ln w="9525">
                <a:solidFill>
                  <a:srgbClr val="FFFF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841" name="Line 30"/>
              <p:cNvSpPr>
                <a:spLocks noChangeShapeType="1"/>
              </p:cNvSpPr>
              <p:nvPr/>
            </p:nvSpPr>
            <p:spPr bwMode="auto">
              <a:xfrm flipV="1">
                <a:off x="2016" y="2592"/>
                <a:ext cx="0" cy="144"/>
              </a:xfrm>
              <a:prstGeom prst="line">
                <a:avLst/>
              </a:prstGeom>
              <a:noFill/>
              <a:ln w="9525">
                <a:solidFill>
                  <a:srgbClr val="FFFF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842" name="Line 31"/>
              <p:cNvSpPr>
                <a:spLocks noChangeShapeType="1"/>
              </p:cNvSpPr>
              <p:nvPr/>
            </p:nvSpPr>
            <p:spPr bwMode="auto">
              <a:xfrm flipV="1">
                <a:off x="2016" y="1968"/>
                <a:ext cx="0" cy="202"/>
              </a:xfrm>
              <a:prstGeom prst="line">
                <a:avLst/>
              </a:prstGeom>
              <a:noFill/>
              <a:ln w="9525">
                <a:solidFill>
                  <a:srgbClr val="FFFF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34822" name="Text Box 35"/>
            <p:cNvSpPr txBox="1">
              <a:spLocks noChangeArrowheads="1"/>
            </p:cNvSpPr>
            <p:nvPr/>
          </p:nvSpPr>
          <p:spPr bwMode="auto">
            <a:xfrm>
              <a:off x="1752600" y="2854333"/>
              <a:ext cx="3810000" cy="33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 dirty="0">
                  <a:solidFill>
                    <a:srgbClr val="FFFF00"/>
                  </a:solidFill>
                </a:rPr>
                <a:t>Free-flowing</a:t>
              </a:r>
              <a:r>
                <a:rPr lang="en-US" sz="1600" dirty="0">
                  <a:solidFill>
                    <a:schemeClr val="bg1"/>
                  </a:solidFill>
                </a:rPr>
                <a:t> </a:t>
              </a:r>
              <a:r>
                <a:rPr lang="en-US" sz="1600" dirty="0">
                  <a:solidFill>
                    <a:srgbClr val="FFFF00"/>
                  </a:solidFill>
                </a:rPr>
                <a:t>main</a:t>
              </a:r>
              <a:r>
                <a:rPr lang="en-US" sz="1600" dirty="0">
                  <a:solidFill>
                    <a:schemeClr val="bg1"/>
                  </a:solidFill>
                </a:rPr>
                <a:t> </a:t>
              </a:r>
              <a:r>
                <a:rPr lang="en-US" sz="1600" dirty="0">
                  <a:solidFill>
                    <a:srgbClr val="FFFF00"/>
                  </a:solidFill>
                </a:rPr>
                <a:t>stream</a:t>
              </a:r>
              <a:r>
                <a:rPr lang="en-US" sz="1600" dirty="0">
                  <a:solidFill>
                    <a:schemeClr val="bg1"/>
                  </a:solidFill>
                </a:rPr>
                <a:t> </a:t>
              </a:r>
              <a:r>
                <a:rPr lang="en-US" sz="1600" dirty="0">
                  <a:solidFill>
                    <a:srgbClr val="FFFF00"/>
                  </a:solidFill>
                </a:rPr>
                <a:t>segments</a:t>
              </a:r>
            </a:p>
          </p:txBody>
        </p:sp>
        <p:sp>
          <p:nvSpPr>
            <p:cNvPr id="34823" name="Text Box 36"/>
            <p:cNvSpPr txBox="1">
              <a:spLocks noChangeArrowheads="1"/>
            </p:cNvSpPr>
            <p:nvPr/>
          </p:nvSpPr>
          <p:spPr bwMode="auto">
            <a:xfrm>
              <a:off x="4800600" y="2057400"/>
              <a:ext cx="3352800" cy="33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 dirty="0">
                  <a:solidFill>
                    <a:srgbClr val="FFFF00"/>
                  </a:solidFill>
                </a:rPr>
                <a:t>Free-flowing tributary segment</a:t>
              </a:r>
            </a:p>
          </p:txBody>
        </p:sp>
        <p:sp>
          <p:nvSpPr>
            <p:cNvPr id="34824" name="Text Box 37"/>
            <p:cNvSpPr txBox="1">
              <a:spLocks noChangeArrowheads="1"/>
            </p:cNvSpPr>
            <p:nvPr/>
          </p:nvSpPr>
          <p:spPr bwMode="auto">
            <a:xfrm>
              <a:off x="1354016" y="3918803"/>
              <a:ext cx="2895600" cy="581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 dirty="0" err="1">
                  <a:solidFill>
                    <a:srgbClr val="FFFF00"/>
                  </a:solidFill>
                </a:rPr>
                <a:t>Ponded</a:t>
              </a:r>
              <a:r>
                <a:rPr lang="en-US" sz="1600" dirty="0">
                  <a:solidFill>
                    <a:srgbClr val="FFFF00"/>
                  </a:solidFill>
                </a:rPr>
                <a:t> tributary segment, e.g., riparian wetland with sill</a:t>
              </a:r>
            </a:p>
          </p:txBody>
        </p:sp>
        <p:sp>
          <p:nvSpPr>
            <p:cNvPr id="34825" name="Text Box 38"/>
            <p:cNvSpPr txBox="1">
              <a:spLocks noChangeArrowheads="1"/>
            </p:cNvSpPr>
            <p:nvPr/>
          </p:nvSpPr>
          <p:spPr bwMode="auto">
            <a:xfrm>
              <a:off x="6705600" y="3962401"/>
              <a:ext cx="3590279" cy="830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 dirty="0">
                  <a:solidFill>
                    <a:srgbClr val="FFFF00"/>
                  </a:solidFill>
                </a:rPr>
                <a:t>Ponded segment, e.g., pool behind low head dam with spillover and/or specified withdrawals.</a:t>
              </a:r>
            </a:p>
          </p:txBody>
        </p:sp>
        <p:sp>
          <p:nvSpPr>
            <p:cNvPr id="31" name="Text Box 36"/>
            <p:cNvSpPr txBox="1">
              <a:spLocks noChangeArrowheads="1"/>
            </p:cNvSpPr>
            <p:nvPr/>
          </p:nvSpPr>
          <p:spPr bwMode="auto">
            <a:xfrm>
              <a:off x="5937980" y="2806907"/>
              <a:ext cx="2215420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 dirty="0">
                  <a:solidFill>
                    <a:srgbClr val="FFFF00"/>
                  </a:solidFill>
                </a:rPr>
                <a:t>Backwater</a:t>
              </a:r>
              <a:r>
                <a:rPr lang="en-US" sz="1600" dirty="0">
                  <a:solidFill>
                    <a:schemeClr val="bg1"/>
                  </a:solidFill>
                </a:rPr>
                <a:t> </a:t>
              </a:r>
              <a:r>
                <a:rPr lang="en-US" sz="1600" dirty="0">
                  <a:solidFill>
                    <a:srgbClr val="FFFF00"/>
                  </a:solidFill>
                </a:rPr>
                <a:t>segment</a:t>
              </a:r>
            </a:p>
          </p:txBody>
        </p:sp>
        <p:cxnSp>
          <p:nvCxnSpPr>
            <p:cNvPr id="3" name="Straight Arrow Connector 2"/>
            <p:cNvCxnSpPr/>
            <p:nvPr/>
          </p:nvCxnSpPr>
          <p:spPr>
            <a:xfrm>
              <a:off x="7336104" y="3366537"/>
              <a:ext cx="245571" cy="0"/>
            </a:xfrm>
            <a:prstGeom prst="straightConnector1">
              <a:avLst/>
            </a:prstGeom>
            <a:ln>
              <a:solidFill>
                <a:srgbClr val="FFFF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243614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3200" dirty="0"/>
              <a:t>Surface Water Flow Options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1524000" y="1690688"/>
            <a:ext cx="8627533" cy="4413779"/>
          </a:xfrm>
        </p:spPr>
        <p:txBody>
          <a:bodyPr/>
          <a:lstStyle/>
          <a:p>
            <a:pPr marL="609600" indent="-609600">
              <a:buFontTx/>
              <a:buAutoNum type="arabicPeriod"/>
            </a:pPr>
            <a:r>
              <a:rPr lang="en-US" dirty="0"/>
              <a:t>Calculated stream network flows </a:t>
            </a:r>
          </a:p>
          <a:p>
            <a:pPr marL="975360" lvl="1" indent="-609600"/>
            <a:r>
              <a:rPr lang="en-US" dirty="0"/>
              <a:t>Flow routing (steady specified flow reaches)</a:t>
            </a:r>
          </a:p>
          <a:p>
            <a:pPr marL="975360" lvl="1" indent="-609600"/>
            <a:r>
              <a:rPr lang="en-US" dirty="0"/>
              <a:t>Stream routing (unsteady specified flow reaches)</a:t>
            </a:r>
          </a:p>
          <a:p>
            <a:pPr marL="975360" lvl="1" indent="-609600"/>
            <a:r>
              <a:rPr lang="en-US" dirty="0"/>
              <a:t>Kinematic wave (free-flowing reaches)</a:t>
            </a:r>
          </a:p>
          <a:p>
            <a:pPr marL="975360" lvl="1" indent="-609600"/>
            <a:r>
              <a:rPr lang="en-US" dirty="0"/>
              <a:t>Ponded weir (weir overflow reaches)</a:t>
            </a:r>
          </a:p>
          <a:p>
            <a:pPr marL="975360" lvl="1" indent="-609600"/>
            <a:r>
              <a:rPr lang="en-US" dirty="0"/>
              <a:t>1-D Lake Transport (stratified water column)</a:t>
            </a:r>
          </a:p>
          <a:p>
            <a:pPr marL="975360" lvl="1" indent="-609600"/>
            <a:r>
              <a:rPr lang="en-US" dirty="0"/>
              <a:t>Dynamic flow (backwater reaches)</a:t>
            </a:r>
          </a:p>
          <a:p>
            <a:pPr marL="975360" lvl="1" indent="-609600"/>
            <a:r>
              <a:rPr lang="en-US" dirty="0"/>
              <a:t>Internal transfer flows (e.g., dam withdrawals)</a:t>
            </a:r>
          </a:p>
          <a:p>
            <a:pPr marL="609600" indent="-609600">
              <a:buFontTx/>
              <a:buAutoNum type="arabicPeriod"/>
            </a:pPr>
            <a:r>
              <a:rPr lang="en-US" dirty="0"/>
              <a:t>Calculated flows from external hydrodynamic model</a:t>
            </a:r>
          </a:p>
          <a:p>
            <a:pPr marL="609600" indent="-60960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084932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5248272-37C9-7503-31B5-8E28F0987C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Dynamic Flow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C2CB006-C2E6-2120-03D6-9D845334CD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62217" y="716992"/>
            <a:ext cx="4997807" cy="2351909"/>
          </a:xfrm>
          <a:prstGeom prst="rect">
            <a:avLst/>
          </a:prstGeom>
        </p:spPr>
      </p:pic>
      <p:sp>
        <p:nvSpPr>
          <p:cNvPr id="12" name="Arrow: Bent 11">
            <a:extLst>
              <a:ext uri="{FF2B5EF4-FFF2-40B4-BE49-F238E27FC236}">
                <a16:creationId xmlns:a16="http://schemas.microsoft.com/office/drawing/2014/main" id="{F8F3171D-73C8-AC28-F29C-E417DCA0E53A}"/>
              </a:ext>
            </a:extLst>
          </p:cNvPr>
          <p:cNvSpPr/>
          <p:nvPr/>
        </p:nvSpPr>
        <p:spPr>
          <a:xfrm rot="10800000">
            <a:off x="8064936" y="3136556"/>
            <a:ext cx="745587" cy="1352122"/>
          </a:xfrm>
          <a:prstGeom prst="bent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3ADB288D-1573-9F44-AD2E-CB5ECA23D36C}"/>
              </a:ext>
            </a:extLst>
          </p:cNvPr>
          <p:cNvGrpSpPr/>
          <p:nvPr/>
        </p:nvGrpSpPr>
        <p:grpSpPr>
          <a:xfrm>
            <a:off x="1385740" y="2760177"/>
            <a:ext cx="8603649" cy="3375451"/>
            <a:chOff x="1385740" y="2760177"/>
            <a:chExt cx="8603649" cy="3375451"/>
          </a:xfrm>
        </p:grpSpPr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B6CE8C15-84C1-0A62-DCC8-641024D43FC6}"/>
                </a:ext>
              </a:extLst>
            </p:cNvPr>
            <p:cNvCxnSpPr/>
            <p:nvPr/>
          </p:nvCxnSpPr>
          <p:spPr>
            <a:xfrm>
              <a:off x="1385740" y="3429000"/>
              <a:ext cx="6363093" cy="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5C8A1D6C-9D14-4343-C1AD-0B639C79EAF6}"/>
                </a:ext>
              </a:extLst>
            </p:cNvPr>
            <p:cNvCxnSpPr>
              <a:cxnSpLocks/>
            </p:cNvCxnSpPr>
            <p:nvPr/>
          </p:nvCxnSpPr>
          <p:spPr>
            <a:xfrm>
              <a:off x="1385740" y="4397315"/>
              <a:ext cx="6371719" cy="1296119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DEB541CF-161A-0CD0-E920-70D2CF9D933B}"/>
                </a:ext>
              </a:extLst>
            </p:cNvPr>
            <p:cNvSpPr txBox="1"/>
            <p:nvPr/>
          </p:nvSpPr>
          <p:spPr>
            <a:xfrm rot="16200000">
              <a:off x="5992618" y="4304013"/>
              <a:ext cx="185223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Surface Elevation</a:t>
              </a:r>
            </a:p>
          </p:txBody>
        </p: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2BECF13-C3A3-873E-05A8-D86870349DE4}"/>
                </a:ext>
              </a:extLst>
            </p:cNvPr>
            <p:cNvCxnSpPr/>
            <p:nvPr/>
          </p:nvCxnSpPr>
          <p:spPr>
            <a:xfrm>
              <a:off x="1385740" y="3429000"/>
              <a:ext cx="0" cy="961845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37CCE671-EC77-6D29-7893-B0AEB88E5C75}"/>
                </a:ext>
              </a:extLst>
            </p:cNvPr>
            <p:cNvCxnSpPr>
              <a:cxnSpLocks/>
            </p:cNvCxnSpPr>
            <p:nvPr/>
          </p:nvCxnSpPr>
          <p:spPr>
            <a:xfrm>
              <a:off x="2202374" y="3429000"/>
              <a:ext cx="0" cy="1117121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8483DBF4-2FE3-2594-A3A5-96F2FB3AE39A}"/>
                </a:ext>
              </a:extLst>
            </p:cNvPr>
            <p:cNvCxnSpPr>
              <a:cxnSpLocks/>
            </p:cNvCxnSpPr>
            <p:nvPr/>
          </p:nvCxnSpPr>
          <p:spPr>
            <a:xfrm>
              <a:off x="3073642" y="3429000"/>
              <a:ext cx="0" cy="1289649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75DAAECD-D458-8D5F-B097-8D0E87346DA3}"/>
                </a:ext>
              </a:extLst>
            </p:cNvPr>
            <p:cNvCxnSpPr>
              <a:cxnSpLocks/>
            </p:cNvCxnSpPr>
            <p:nvPr/>
          </p:nvCxnSpPr>
          <p:spPr>
            <a:xfrm>
              <a:off x="4080057" y="3429000"/>
              <a:ext cx="0" cy="1505309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3771A8AB-9C55-CA69-2010-533E2661E18E}"/>
                </a:ext>
              </a:extLst>
            </p:cNvPr>
            <p:cNvCxnSpPr>
              <a:cxnSpLocks/>
            </p:cNvCxnSpPr>
            <p:nvPr/>
          </p:nvCxnSpPr>
          <p:spPr>
            <a:xfrm>
              <a:off x="5146857" y="3429000"/>
              <a:ext cx="0" cy="172097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D6DB3728-7724-A6FB-8AD1-824E32AAD20E}"/>
                </a:ext>
              </a:extLst>
            </p:cNvPr>
            <p:cNvCxnSpPr>
              <a:cxnSpLocks/>
            </p:cNvCxnSpPr>
            <p:nvPr/>
          </p:nvCxnSpPr>
          <p:spPr>
            <a:xfrm>
              <a:off x="6170525" y="3429000"/>
              <a:ext cx="0" cy="193663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DBAFCFD5-C944-62FF-AE58-CE9172980AC2}"/>
                </a:ext>
              </a:extLst>
            </p:cNvPr>
            <p:cNvCxnSpPr>
              <a:cxnSpLocks/>
            </p:cNvCxnSpPr>
            <p:nvPr/>
          </p:nvCxnSpPr>
          <p:spPr>
            <a:xfrm>
              <a:off x="7748833" y="3429000"/>
              <a:ext cx="0" cy="2264434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Arrow Connector 24">
              <a:extLst>
                <a:ext uri="{FF2B5EF4-FFF2-40B4-BE49-F238E27FC236}">
                  <a16:creationId xmlns:a16="http://schemas.microsoft.com/office/drawing/2014/main" id="{D2E13C22-E5B7-95D1-7BF9-9AA1F474237E}"/>
                </a:ext>
              </a:extLst>
            </p:cNvPr>
            <p:cNvCxnSpPr/>
            <p:nvPr/>
          </p:nvCxnSpPr>
          <p:spPr>
            <a:xfrm>
              <a:off x="1385740" y="3108960"/>
              <a:ext cx="1822280" cy="0"/>
            </a:xfrm>
            <a:prstGeom prst="straightConnector1">
              <a:avLst/>
            </a:prstGeom>
            <a:ln w="34925">
              <a:solidFill>
                <a:srgbClr val="FFFF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11A880E5-B004-A0FC-240E-B8039EF7C0BF}"/>
                </a:ext>
              </a:extLst>
            </p:cNvPr>
            <p:cNvSpPr txBox="1"/>
            <p:nvPr/>
          </p:nvSpPr>
          <p:spPr>
            <a:xfrm>
              <a:off x="1385740" y="2760177"/>
              <a:ext cx="176683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Freshwater Flow</a:t>
              </a:r>
            </a:p>
          </p:txBody>
        </p:sp>
        <p:cxnSp>
          <p:nvCxnSpPr>
            <p:cNvPr id="3" name="Straight Connector 2">
              <a:extLst>
                <a:ext uri="{FF2B5EF4-FFF2-40B4-BE49-F238E27FC236}">
                  <a16:creationId xmlns:a16="http://schemas.microsoft.com/office/drawing/2014/main" id="{B425F609-6D10-DAA5-1B0B-F1D950381F9D}"/>
                </a:ext>
              </a:extLst>
            </p:cNvPr>
            <p:cNvCxnSpPr/>
            <p:nvPr/>
          </p:nvCxnSpPr>
          <p:spPr>
            <a:xfrm>
              <a:off x="1578634" y="5725538"/>
              <a:ext cx="8410755" cy="0"/>
            </a:xfrm>
            <a:prstGeom prst="line">
              <a:avLst/>
            </a:prstGeom>
            <a:ln w="412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B90A12F6-11B4-1875-A5A3-194674B89E7B}"/>
                </a:ext>
              </a:extLst>
            </p:cNvPr>
            <p:cNvSpPr txBox="1"/>
            <p:nvPr/>
          </p:nvSpPr>
          <p:spPr>
            <a:xfrm>
              <a:off x="4779389" y="5766296"/>
              <a:ext cx="161512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Vertical Datum</a:t>
              </a:r>
            </a:p>
          </p:txBody>
        </p:sp>
        <p:cxnSp>
          <p:nvCxnSpPr>
            <p:cNvPr id="16" name="Straight Arrow Connector 15">
              <a:extLst>
                <a:ext uri="{FF2B5EF4-FFF2-40B4-BE49-F238E27FC236}">
                  <a16:creationId xmlns:a16="http://schemas.microsoft.com/office/drawing/2014/main" id="{4CB63D29-2D9E-750A-8F1F-A979D058A688}"/>
                </a:ext>
              </a:extLst>
            </p:cNvPr>
            <p:cNvCxnSpPr/>
            <p:nvPr/>
          </p:nvCxnSpPr>
          <p:spPr>
            <a:xfrm>
              <a:off x="6787299" y="3429000"/>
              <a:ext cx="0" cy="2264434"/>
            </a:xfrm>
            <a:prstGeom prst="straightConnector1">
              <a:avLst/>
            </a:prstGeom>
            <a:ln w="57150">
              <a:solidFill>
                <a:srgbClr val="FFFF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C2151012-15EF-A5D9-C9CD-9FD2C109D983}"/>
                </a:ext>
              </a:extLst>
            </p:cNvPr>
            <p:cNvCxnSpPr/>
            <p:nvPr/>
          </p:nvCxnSpPr>
          <p:spPr>
            <a:xfrm>
              <a:off x="4567286" y="5045374"/>
              <a:ext cx="0" cy="648060"/>
            </a:xfrm>
            <a:prstGeom prst="straightConnector1">
              <a:avLst/>
            </a:prstGeom>
            <a:ln w="57150">
              <a:solidFill>
                <a:srgbClr val="FFFF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BD25E73F-D372-79FE-2201-6E872191105E}"/>
                </a:ext>
              </a:extLst>
            </p:cNvPr>
            <p:cNvSpPr txBox="1"/>
            <p:nvPr/>
          </p:nvSpPr>
          <p:spPr>
            <a:xfrm rot="16200000">
              <a:off x="3620759" y="4904137"/>
              <a:ext cx="107798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Bottom</a:t>
              </a:r>
            </a:p>
            <a:p>
              <a:r>
                <a:rPr lang="en-US" dirty="0"/>
                <a:t>Elevation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7905645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5248272-37C9-7503-31B5-8E28F0987C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Dynamic Flow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B6CE8C15-84C1-0A62-DCC8-641024D43FC6}"/>
              </a:ext>
            </a:extLst>
          </p:cNvPr>
          <p:cNvCxnSpPr/>
          <p:nvPr/>
        </p:nvCxnSpPr>
        <p:spPr>
          <a:xfrm>
            <a:off x="1385740" y="3429000"/>
            <a:ext cx="6363093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5C8A1D6C-9D14-4343-C1AD-0B639C79EAF6}"/>
              </a:ext>
            </a:extLst>
          </p:cNvPr>
          <p:cNvCxnSpPr>
            <a:cxnSpLocks/>
          </p:cNvCxnSpPr>
          <p:nvPr/>
        </p:nvCxnSpPr>
        <p:spPr>
          <a:xfrm>
            <a:off x="1385740" y="4397315"/>
            <a:ext cx="6371719" cy="1296119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2BECF13-C3A3-873E-05A8-D86870349DE4}"/>
              </a:ext>
            </a:extLst>
          </p:cNvPr>
          <p:cNvCxnSpPr/>
          <p:nvPr/>
        </p:nvCxnSpPr>
        <p:spPr>
          <a:xfrm>
            <a:off x="1385740" y="3429000"/>
            <a:ext cx="0" cy="961845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37CCE671-EC77-6D29-7893-B0AEB88E5C75}"/>
              </a:ext>
            </a:extLst>
          </p:cNvPr>
          <p:cNvCxnSpPr>
            <a:cxnSpLocks/>
          </p:cNvCxnSpPr>
          <p:nvPr/>
        </p:nvCxnSpPr>
        <p:spPr>
          <a:xfrm>
            <a:off x="2202374" y="3429000"/>
            <a:ext cx="0" cy="111712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8483DBF4-2FE3-2594-A3A5-96F2FB3AE39A}"/>
              </a:ext>
            </a:extLst>
          </p:cNvPr>
          <p:cNvCxnSpPr>
            <a:cxnSpLocks/>
          </p:cNvCxnSpPr>
          <p:nvPr/>
        </p:nvCxnSpPr>
        <p:spPr>
          <a:xfrm>
            <a:off x="3073642" y="3429000"/>
            <a:ext cx="0" cy="1289649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75DAAECD-D458-8D5F-B097-8D0E87346DA3}"/>
              </a:ext>
            </a:extLst>
          </p:cNvPr>
          <p:cNvCxnSpPr>
            <a:cxnSpLocks/>
          </p:cNvCxnSpPr>
          <p:nvPr/>
        </p:nvCxnSpPr>
        <p:spPr>
          <a:xfrm>
            <a:off x="4080057" y="3429000"/>
            <a:ext cx="0" cy="1505309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3771A8AB-9C55-CA69-2010-533E2661E18E}"/>
              </a:ext>
            </a:extLst>
          </p:cNvPr>
          <p:cNvCxnSpPr>
            <a:cxnSpLocks/>
          </p:cNvCxnSpPr>
          <p:nvPr/>
        </p:nvCxnSpPr>
        <p:spPr>
          <a:xfrm>
            <a:off x="5146857" y="3429000"/>
            <a:ext cx="0" cy="172097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6DB3728-7724-A6FB-8AD1-824E32AAD20E}"/>
              </a:ext>
            </a:extLst>
          </p:cNvPr>
          <p:cNvCxnSpPr>
            <a:cxnSpLocks/>
          </p:cNvCxnSpPr>
          <p:nvPr/>
        </p:nvCxnSpPr>
        <p:spPr>
          <a:xfrm>
            <a:off x="6170525" y="3429000"/>
            <a:ext cx="0" cy="193663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DBAFCFD5-C944-62FF-AE58-CE9172980AC2}"/>
              </a:ext>
            </a:extLst>
          </p:cNvPr>
          <p:cNvCxnSpPr>
            <a:cxnSpLocks/>
          </p:cNvCxnSpPr>
          <p:nvPr/>
        </p:nvCxnSpPr>
        <p:spPr>
          <a:xfrm>
            <a:off x="7748833" y="3429000"/>
            <a:ext cx="0" cy="2264434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D2E13C22-E5B7-95D1-7BF9-9AA1F474237E}"/>
              </a:ext>
            </a:extLst>
          </p:cNvPr>
          <p:cNvCxnSpPr/>
          <p:nvPr/>
        </p:nvCxnSpPr>
        <p:spPr>
          <a:xfrm>
            <a:off x="1385740" y="3108960"/>
            <a:ext cx="1822280" cy="0"/>
          </a:xfrm>
          <a:prstGeom prst="straightConnector1">
            <a:avLst/>
          </a:prstGeom>
          <a:ln w="34925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11A880E5-B004-A0FC-240E-B8039EF7C0BF}"/>
              </a:ext>
            </a:extLst>
          </p:cNvPr>
          <p:cNvSpPr txBox="1"/>
          <p:nvPr/>
        </p:nvSpPr>
        <p:spPr>
          <a:xfrm>
            <a:off x="1385740" y="2760177"/>
            <a:ext cx="17668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Freshwater Flow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425F609-6D10-DAA5-1B0B-F1D950381F9D}"/>
              </a:ext>
            </a:extLst>
          </p:cNvPr>
          <p:cNvCxnSpPr/>
          <p:nvPr/>
        </p:nvCxnSpPr>
        <p:spPr>
          <a:xfrm>
            <a:off x="1385740" y="4094701"/>
            <a:ext cx="8410755" cy="0"/>
          </a:xfrm>
          <a:prstGeom prst="line">
            <a:avLst/>
          </a:prstGeom>
          <a:ln w="412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B90A12F6-11B4-1875-A5A3-194674B89E7B}"/>
              </a:ext>
            </a:extLst>
          </p:cNvPr>
          <p:cNvSpPr txBox="1"/>
          <p:nvPr/>
        </p:nvSpPr>
        <p:spPr>
          <a:xfrm>
            <a:off x="9849724" y="3889158"/>
            <a:ext cx="16782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Vertical Datum</a:t>
            </a:r>
          </a:p>
          <a:p>
            <a:r>
              <a:rPr lang="en-US" dirty="0"/>
              <a:t>Mean Sea Level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C2CB006-C2E6-2120-03D6-9D845334CD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62217" y="716992"/>
            <a:ext cx="4997807" cy="2351909"/>
          </a:xfrm>
          <a:prstGeom prst="rect">
            <a:avLst/>
          </a:prstGeom>
        </p:spPr>
      </p:pic>
      <p:sp>
        <p:nvSpPr>
          <p:cNvPr id="12" name="Arrow: Bent 11">
            <a:extLst>
              <a:ext uri="{FF2B5EF4-FFF2-40B4-BE49-F238E27FC236}">
                <a16:creationId xmlns:a16="http://schemas.microsoft.com/office/drawing/2014/main" id="{F8F3171D-73C8-AC28-F29C-E417DCA0E53A}"/>
              </a:ext>
            </a:extLst>
          </p:cNvPr>
          <p:cNvSpPr/>
          <p:nvPr/>
        </p:nvSpPr>
        <p:spPr>
          <a:xfrm rot="10800000">
            <a:off x="8064936" y="3136556"/>
            <a:ext cx="745587" cy="1352122"/>
          </a:xfrm>
          <a:prstGeom prst="bent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4CB63D29-2D9E-750A-8F1F-A979D058A688}"/>
              </a:ext>
            </a:extLst>
          </p:cNvPr>
          <p:cNvCxnSpPr>
            <a:cxnSpLocks/>
          </p:cNvCxnSpPr>
          <p:nvPr/>
        </p:nvCxnSpPr>
        <p:spPr>
          <a:xfrm>
            <a:off x="6787299" y="3429000"/>
            <a:ext cx="0" cy="665701"/>
          </a:xfrm>
          <a:prstGeom prst="straightConnector1">
            <a:avLst/>
          </a:prstGeom>
          <a:ln w="57150">
            <a:solidFill>
              <a:srgbClr val="FFFF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DEB541CF-161A-0CD0-E920-70D2CF9D933B}"/>
              </a:ext>
            </a:extLst>
          </p:cNvPr>
          <p:cNvSpPr txBox="1"/>
          <p:nvPr/>
        </p:nvSpPr>
        <p:spPr>
          <a:xfrm>
            <a:off x="5160269" y="3098275"/>
            <a:ext cx="18522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Surface Elevation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C2151012-15EF-A5D9-C9CD-9FD2C109D983}"/>
              </a:ext>
            </a:extLst>
          </p:cNvPr>
          <p:cNvCxnSpPr>
            <a:cxnSpLocks/>
          </p:cNvCxnSpPr>
          <p:nvPr/>
        </p:nvCxnSpPr>
        <p:spPr>
          <a:xfrm flipH="1">
            <a:off x="4567286" y="4094701"/>
            <a:ext cx="14140" cy="950673"/>
          </a:xfrm>
          <a:prstGeom prst="straightConnector1">
            <a:avLst/>
          </a:prstGeom>
          <a:ln w="57150">
            <a:solidFill>
              <a:srgbClr val="FFFF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BD25E73F-D372-79FE-2201-6E872191105E}"/>
              </a:ext>
            </a:extLst>
          </p:cNvPr>
          <p:cNvSpPr txBox="1"/>
          <p:nvPr/>
        </p:nvSpPr>
        <p:spPr>
          <a:xfrm rot="16200000">
            <a:off x="3610543" y="4374763"/>
            <a:ext cx="10779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Bottom</a:t>
            </a:r>
          </a:p>
          <a:p>
            <a:r>
              <a:rPr lang="en-US" dirty="0"/>
              <a:t>Elevation</a:t>
            </a:r>
          </a:p>
        </p:txBody>
      </p:sp>
    </p:spTree>
    <p:extLst>
      <p:ext uri="{BB962C8B-B14F-4D97-AF65-F5344CB8AC3E}">
        <p14:creationId xmlns:p14="http://schemas.microsoft.com/office/powerpoint/2010/main" val="208671333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7" name="Rectangle 368"/>
          <p:cNvSpPr>
            <a:spLocks noChangeArrowheads="1"/>
          </p:cNvSpPr>
          <p:nvPr/>
        </p:nvSpPr>
        <p:spPr bwMode="auto">
          <a:xfrm>
            <a:off x="5945051" y="904177"/>
            <a:ext cx="4491037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</a:rPr>
              <a:t> </a:t>
            </a:r>
            <a:r>
              <a:rPr lang="en-US" sz="2400" dirty="0">
                <a:solidFill>
                  <a:srgbClr val="FFFF00"/>
                </a:solidFill>
              </a:rPr>
              <a:t>Hydraulic Geometry</a:t>
            </a:r>
          </a:p>
        </p:txBody>
      </p:sp>
      <p:pic>
        <p:nvPicPr>
          <p:cNvPr id="2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990600"/>
            <a:ext cx="4533900" cy="32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82" name="Table 281"/>
          <p:cNvGraphicFramePr>
            <a:graphicFrameLocks noGrp="1"/>
          </p:cNvGraphicFramePr>
          <p:nvPr/>
        </p:nvGraphicFramePr>
        <p:xfrm>
          <a:off x="3574774" y="4806483"/>
          <a:ext cx="5271052" cy="12954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5813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42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177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1776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38975">
                <a:tc>
                  <a:txBody>
                    <a:bodyPr/>
                    <a:lstStyle/>
                    <a:p>
                      <a:r>
                        <a:rPr lang="en-US" sz="1100" dirty="0"/>
                        <a:t>Channel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Velocity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Depth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Width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8975">
                <a:tc>
                  <a:txBody>
                    <a:bodyPr/>
                    <a:lstStyle/>
                    <a:p>
                      <a:pPr marL="342900" indent="-342900">
                        <a:buNone/>
                      </a:pPr>
                      <a:r>
                        <a:rPr lang="en-US" sz="1100" dirty="0"/>
                        <a:t>1. Rectangular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0.40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0.60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8975">
                <a:tc>
                  <a:txBody>
                    <a:bodyPr/>
                    <a:lstStyle/>
                    <a:p>
                      <a:r>
                        <a:rPr lang="en-US" sz="1100" dirty="0"/>
                        <a:t>2. U-Shape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0.48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0.20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8975">
                <a:tc>
                  <a:txBody>
                    <a:bodyPr/>
                    <a:lstStyle/>
                    <a:p>
                      <a:r>
                        <a:rPr lang="en-US" sz="1100" dirty="0"/>
                        <a:t>3. V-Shape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0.39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0.35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8975">
                <a:tc>
                  <a:txBody>
                    <a:bodyPr/>
                    <a:lstStyle/>
                    <a:p>
                      <a:r>
                        <a:rPr lang="en-US" sz="1100" dirty="0"/>
                        <a:t>4. Shallow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0.50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pSp>
        <p:nvGrpSpPr>
          <p:cNvPr id="57380" name="Group 819"/>
          <p:cNvGrpSpPr>
            <a:grpSpLocks/>
          </p:cNvGrpSpPr>
          <p:nvPr/>
        </p:nvGrpSpPr>
        <p:grpSpPr bwMode="auto">
          <a:xfrm>
            <a:off x="6632713" y="1661610"/>
            <a:ext cx="3581400" cy="2219325"/>
            <a:chOff x="624" y="1824"/>
            <a:chExt cx="1693" cy="836"/>
          </a:xfrm>
        </p:grpSpPr>
        <p:sp>
          <p:nvSpPr>
            <p:cNvPr id="57382" name="Rectangle 727"/>
            <p:cNvSpPr>
              <a:spLocks noChangeArrowheads="1"/>
            </p:cNvSpPr>
            <p:nvPr/>
          </p:nvSpPr>
          <p:spPr bwMode="auto">
            <a:xfrm>
              <a:off x="672" y="2064"/>
              <a:ext cx="1444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en-US" sz="2000" i="1" dirty="0">
                  <a:solidFill>
                    <a:srgbClr val="FFFF00"/>
                  </a:solidFill>
                </a:rPr>
                <a:t>Width    =  </a:t>
              </a:r>
              <a:r>
                <a:rPr lang="en-US" sz="2000" i="1" dirty="0" err="1">
                  <a:solidFill>
                    <a:srgbClr val="FFFF00"/>
                  </a:solidFill>
                </a:rPr>
                <a:t>bmult</a:t>
              </a:r>
              <a:r>
                <a:rPr lang="en-US" sz="2000" i="1" dirty="0">
                  <a:solidFill>
                    <a:srgbClr val="FFFF00"/>
                  </a:solidFill>
                </a:rPr>
                <a:t> * Q </a:t>
              </a:r>
              <a:r>
                <a:rPr lang="en-US" sz="2000" i="1" baseline="30000" dirty="0" err="1">
                  <a:solidFill>
                    <a:srgbClr val="FFFF00"/>
                  </a:solidFill>
                </a:rPr>
                <a:t>bexp</a:t>
              </a:r>
              <a:endParaRPr lang="en-US" i="1" dirty="0">
                <a:solidFill>
                  <a:srgbClr val="FFFF00"/>
                </a:solidFill>
              </a:endParaRPr>
            </a:p>
          </p:txBody>
        </p:sp>
        <p:sp>
          <p:nvSpPr>
            <p:cNvPr id="57383" name="Rectangle 728"/>
            <p:cNvSpPr>
              <a:spLocks noChangeArrowheads="1"/>
            </p:cNvSpPr>
            <p:nvPr/>
          </p:nvSpPr>
          <p:spPr bwMode="auto">
            <a:xfrm>
              <a:off x="672" y="2304"/>
              <a:ext cx="1520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en-US" sz="2000" i="1" dirty="0">
                  <a:solidFill>
                    <a:srgbClr val="FFFF00"/>
                  </a:solidFill>
                </a:rPr>
                <a:t>Depth    =  </a:t>
              </a:r>
              <a:r>
                <a:rPr lang="en-US" sz="2000" i="1" dirty="0" err="1">
                  <a:solidFill>
                    <a:srgbClr val="FFFF00"/>
                  </a:solidFill>
                </a:rPr>
                <a:t>dmult</a:t>
              </a:r>
              <a:r>
                <a:rPr lang="en-US" sz="2000" i="1" dirty="0">
                  <a:solidFill>
                    <a:srgbClr val="FFFF00"/>
                  </a:solidFill>
                </a:rPr>
                <a:t> * Q </a:t>
              </a:r>
              <a:r>
                <a:rPr lang="en-US" sz="2000" i="1" baseline="30000" dirty="0" err="1">
                  <a:solidFill>
                    <a:srgbClr val="FFFF00"/>
                  </a:solidFill>
                </a:rPr>
                <a:t>dxp</a:t>
              </a:r>
              <a:endParaRPr lang="en-US" i="1" dirty="0">
                <a:solidFill>
                  <a:srgbClr val="FFFF00"/>
                </a:solidFill>
              </a:endParaRPr>
            </a:p>
          </p:txBody>
        </p:sp>
        <p:sp>
          <p:nvSpPr>
            <p:cNvPr id="57384" name="Rectangle 729"/>
            <p:cNvSpPr>
              <a:spLocks noChangeArrowheads="1"/>
            </p:cNvSpPr>
            <p:nvPr/>
          </p:nvSpPr>
          <p:spPr bwMode="auto">
            <a:xfrm>
              <a:off x="672" y="2544"/>
              <a:ext cx="1645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en-US" sz="2000" i="1" dirty="0">
                  <a:solidFill>
                    <a:srgbClr val="FFFF00"/>
                  </a:solidFill>
                </a:rPr>
                <a:t>Velocity =   </a:t>
              </a:r>
              <a:r>
                <a:rPr lang="en-US" sz="2000" i="1" dirty="0" err="1">
                  <a:solidFill>
                    <a:srgbClr val="FFFF00"/>
                  </a:solidFill>
                </a:rPr>
                <a:t>vmult</a:t>
              </a:r>
              <a:r>
                <a:rPr lang="en-US" sz="2000" i="1" dirty="0">
                  <a:solidFill>
                    <a:srgbClr val="FFFF00"/>
                  </a:solidFill>
                </a:rPr>
                <a:t> * Q </a:t>
              </a:r>
              <a:r>
                <a:rPr lang="en-US" sz="2000" i="1" baseline="30000" dirty="0" err="1">
                  <a:solidFill>
                    <a:srgbClr val="FFFF00"/>
                  </a:solidFill>
                </a:rPr>
                <a:t>vexp</a:t>
              </a:r>
              <a:endParaRPr lang="en-US" i="1" dirty="0">
                <a:solidFill>
                  <a:srgbClr val="FFFF00"/>
                </a:solidFill>
              </a:endParaRPr>
            </a:p>
          </p:txBody>
        </p:sp>
        <p:sp>
          <p:nvSpPr>
            <p:cNvPr id="57385" name="Rectangle 730"/>
            <p:cNvSpPr>
              <a:spLocks noChangeArrowheads="1"/>
            </p:cNvSpPr>
            <p:nvPr/>
          </p:nvSpPr>
          <p:spPr bwMode="auto">
            <a:xfrm>
              <a:off x="624" y="1824"/>
              <a:ext cx="1532" cy="1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en-US" sz="2300" dirty="0">
                  <a:solidFill>
                    <a:srgbClr val="FFFF00"/>
                  </a:solidFill>
                </a:rPr>
                <a:t>Equations:</a:t>
              </a:r>
              <a:endParaRPr lang="en-US" dirty="0">
                <a:solidFill>
                  <a:srgbClr val="FFFF00"/>
                </a:solidFill>
              </a:endParaRPr>
            </a:p>
          </p:txBody>
        </p:sp>
      </p:grpSp>
      <p:sp>
        <p:nvSpPr>
          <p:cNvPr id="57381" name="TextBox 288"/>
          <p:cNvSpPr txBox="1">
            <a:spLocks noChangeArrowheads="1"/>
          </p:cNvSpPr>
          <p:nvPr/>
        </p:nvSpPr>
        <p:spPr bwMode="auto">
          <a:xfrm>
            <a:off x="5105400" y="4400550"/>
            <a:ext cx="25908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dirty="0">
                <a:solidFill>
                  <a:srgbClr val="FFFF00"/>
                </a:solidFill>
              </a:rPr>
              <a:t>Hydraulic Exponents</a:t>
            </a:r>
          </a:p>
        </p:txBody>
      </p:sp>
    </p:spTree>
    <p:extLst>
      <p:ext uri="{BB962C8B-B14F-4D97-AF65-F5344CB8AC3E}">
        <p14:creationId xmlns:p14="http://schemas.microsoft.com/office/powerpoint/2010/main" val="235374040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368"/>
          <p:cNvSpPr>
            <a:spLocks noChangeArrowheads="1"/>
          </p:cNvSpPr>
          <p:nvPr/>
        </p:nvSpPr>
        <p:spPr bwMode="auto">
          <a:xfrm>
            <a:off x="2286391" y="457806"/>
            <a:ext cx="4491038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4000" dirty="0">
                <a:solidFill>
                  <a:srgbClr val="FFFF00"/>
                </a:solidFill>
              </a:rPr>
              <a:t>Hydraulic</a:t>
            </a:r>
            <a:r>
              <a:rPr lang="en-US" sz="4000" dirty="0">
                <a:solidFill>
                  <a:schemeClr val="accent2"/>
                </a:solidFill>
              </a:rPr>
              <a:t> </a:t>
            </a:r>
            <a:r>
              <a:rPr lang="en-US" sz="4000" dirty="0">
                <a:solidFill>
                  <a:srgbClr val="FFFF00"/>
                </a:solidFill>
              </a:rPr>
              <a:t>Geometry</a:t>
            </a:r>
          </a:p>
        </p:txBody>
      </p:sp>
      <p:grpSp>
        <p:nvGrpSpPr>
          <p:cNvPr id="55299" name="Group 818"/>
          <p:cNvGrpSpPr>
            <a:grpSpLocks/>
          </p:cNvGrpSpPr>
          <p:nvPr/>
        </p:nvGrpSpPr>
        <p:grpSpPr bwMode="auto">
          <a:xfrm>
            <a:off x="2514601" y="1143001"/>
            <a:ext cx="2513013" cy="1450975"/>
            <a:chOff x="624" y="720"/>
            <a:chExt cx="1583" cy="914"/>
          </a:xfrm>
        </p:grpSpPr>
        <p:sp>
          <p:nvSpPr>
            <p:cNvPr id="55563" name="Rectangle 371"/>
            <p:cNvSpPr>
              <a:spLocks noChangeArrowheads="1"/>
            </p:cNvSpPr>
            <p:nvPr/>
          </p:nvSpPr>
          <p:spPr bwMode="auto">
            <a:xfrm>
              <a:off x="624" y="720"/>
              <a:ext cx="1558" cy="2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300" dirty="0"/>
                <a:t>Rectangular Channel</a:t>
              </a:r>
              <a:endParaRPr lang="en-US" dirty="0"/>
            </a:p>
          </p:txBody>
        </p:sp>
        <p:sp>
          <p:nvSpPr>
            <p:cNvPr id="55564" name="Rectangle 719"/>
            <p:cNvSpPr>
              <a:spLocks noChangeArrowheads="1"/>
            </p:cNvSpPr>
            <p:nvPr/>
          </p:nvSpPr>
          <p:spPr bwMode="auto">
            <a:xfrm>
              <a:off x="720" y="960"/>
              <a:ext cx="1125" cy="1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000" dirty="0">
                  <a:solidFill>
                    <a:srgbClr val="FFFF00"/>
                  </a:solidFill>
                </a:rPr>
                <a:t>Width = constant</a:t>
              </a:r>
              <a:endParaRPr lang="en-US" dirty="0">
                <a:solidFill>
                  <a:srgbClr val="FFFF00"/>
                </a:solidFill>
              </a:endParaRPr>
            </a:p>
          </p:txBody>
        </p:sp>
        <p:sp>
          <p:nvSpPr>
            <p:cNvPr id="55565" name="Rectangle 720"/>
            <p:cNvSpPr>
              <a:spLocks noChangeArrowheads="1"/>
            </p:cNvSpPr>
            <p:nvPr/>
          </p:nvSpPr>
          <p:spPr bwMode="auto">
            <a:xfrm>
              <a:off x="720" y="1200"/>
              <a:ext cx="1383" cy="1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000" dirty="0">
                  <a:solidFill>
                    <a:srgbClr val="FFFF00"/>
                  </a:solidFill>
                </a:rPr>
                <a:t>Depth = </a:t>
              </a:r>
              <a:r>
                <a:rPr lang="en-US" sz="2000" dirty="0" err="1">
                  <a:solidFill>
                    <a:srgbClr val="FFFF00"/>
                  </a:solidFill>
                </a:rPr>
                <a:t>dmult</a:t>
              </a:r>
              <a:r>
                <a:rPr lang="en-US" sz="2000" dirty="0">
                  <a:solidFill>
                    <a:srgbClr val="FFFF00"/>
                  </a:solidFill>
                </a:rPr>
                <a:t> * Q </a:t>
              </a:r>
              <a:r>
                <a:rPr lang="en-US" sz="2000" baseline="30000" dirty="0">
                  <a:solidFill>
                    <a:srgbClr val="FFFF00"/>
                  </a:solidFill>
                </a:rPr>
                <a:t>0.6</a:t>
              </a:r>
              <a:endParaRPr lang="en-US" dirty="0">
                <a:solidFill>
                  <a:srgbClr val="FFFF00"/>
                </a:solidFill>
              </a:endParaRPr>
            </a:p>
          </p:txBody>
        </p:sp>
        <p:sp>
          <p:nvSpPr>
            <p:cNvPr id="55566" name="Rectangle 721"/>
            <p:cNvSpPr>
              <a:spLocks noChangeArrowheads="1"/>
            </p:cNvSpPr>
            <p:nvPr/>
          </p:nvSpPr>
          <p:spPr bwMode="auto">
            <a:xfrm>
              <a:off x="720" y="1440"/>
              <a:ext cx="1487" cy="1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000" dirty="0">
                  <a:solidFill>
                    <a:srgbClr val="FFFF00"/>
                  </a:solidFill>
                </a:rPr>
                <a:t>Velocity = </a:t>
              </a:r>
              <a:r>
                <a:rPr lang="en-US" sz="2000" dirty="0" err="1">
                  <a:solidFill>
                    <a:srgbClr val="FFFF00"/>
                  </a:solidFill>
                </a:rPr>
                <a:t>vmult</a:t>
              </a:r>
              <a:r>
                <a:rPr lang="en-US" sz="2000" dirty="0">
                  <a:solidFill>
                    <a:srgbClr val="FFFF00"/>
                  </a:solidFill>
                </a:rPr>
                <a:t> * Q </a:t>
              </a:r>
              <a:r>
                <a:rPr lang="en-US" sz="2000" baseline="30000" dirty="0">
                  <a:solidFill>
                    <a:srgbClr val="FFFF00"/>
                  </a:solidFill>
                </a:rPr>
                <a:t>0.4</a:t>
              </a:r>
              <a:endParaRPr lang="en-US" dirty="0">
                <a:solidFill>
                  <a:srgbClr val="FFFF00"/>
                </a:solidFill>
              </a:endParaRPr>
            </a:p>
          </p:txBody>
        </p:sp>
      </p:grpSp>
      <p:grpSp>
        <p:nvGrpSpPr>
          <p:cNvPr id="55300" name="Group 819"/>
          <p:cNvGrpSpPr>
            <a:grpSpLocks/>
          </p:cNvGrpSpPr>
          <p:nvPr/>
        </p:nvGrpSpPr>
        <p:grpSpPr bwMode="auto">
          <a:xfrm>
            <a:off x="2590801" y="4426229"/>
            <a:ext cx="2524125" cy="1450975"/>
            <a:chOff x="624" y="1824"/>
            <a:chExt cx="1590" cy="914"/>
          </a:xfrm>
        </p:grpSpPr>
        <p:sp>
          <p:nvSpPr>
            <p:cNvPr id="55559" name="Rectangle 727"/>
            <p:cNvSpPr>
              <a:spLocks noChangeArrowheads="1"/>
            </p:cNvSpPr>
            <p:nvPr/>
          </p:nvSpPr>
          <p:spPr bwMode="auto">
            <a:xfrm>
              <a:off x="672" y="2064"/>
              <a:ext cx="1384" cy="1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000" dirty="0">
                  <a:solidFill>
                    <a:srgbClr val="FFFF00"/>
                  </a:solidFill>
                </a:rPr>
                <a:t>Width = </a:t>
              </a:r>
              <a:r>
                <a:rPr lang="en-US" sz="2000" dirty="0" err="1">
                  <a:solidFill>
                    <a:srgbClr val="FFFF00"/>
                  </a:solidFill>
                </a:rPr>
                <a:t>bmult</a:t>
              </a:r>
              <a:r>
                <a:rPr lang="en-US" sz="2000" dirty="0">
                  <a:solidFill>
                    <a:srgbClr val="FFFF00"/>
                  </a:solidFill>
                </a:rPr>
                <a:t> * Q </a:t>
              </a:r>
              <a:r>
                <a:rPr lang="en-US" sz="2000" baseline="30000" dirty="0">
                  <a:solidFill>
                    <a:srgbClr val="FFFF00"/>
                  </a:solidFill>
                </a:rPr>
                <a:t>0.4</a:t>
              </a:r>
              <a:endParaRPr lang="en-US" dirty="0">
                <a:solidFill>
                  <a:srgbClr val="FFFF00"/>
                </a:solidFill>
              </a:endParaRPr>
            </a:p>
          </p:txBody>
        </p:sp>
        <p:sp>
          <p:nvSpPr>
            <p:cNvPr id="55560" name="Rectangle 728"/>
            <p:cNvSpPr>
              <a:spLocks noChangeArrowheads="1"/>
            </p:cNvSpPr>
            <p:nvPr/>
          </p:nvSpPr>
          <p:spPr bwMode="auto">
            <a:xfrm>
              <a:off x="672" y="2304"/>
              <a:ext cx="1437" cy="1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000" dirty="0">
                  <a:solidFill>
                    <a:srgbClr val="FFFF00"/>
                  </a:solidFill>
                </a:rPr>
                <a:t>Depth = </a:t>
              </a:r>
              <a:r>
                <a:rPr lang="en-US" sz="2000" dirty="0" err="1">
                  <a:solidFill>
                    <a:srgbClr val="FFFF00"/>
                  </a:solidFill>
                </a:rPr>
                <a:t>dmult</a:t>
              </a:r>
              <a:r>
                <a:rPr lang="en-US" sz="2000" dirty="0">
                  <a:solidFill>
                    <a:srgbClr val="FFFF00"/>
                  </a:solidFill>
                </a:rPr>
                <a:t> * Q </a:t>
              </a:r>
              <a:r>
                <a:rPr lang="en-US" sz="2000" baseline="30000" dirty="0">
                  <a:solidFill>
                    <a:srgbClr val="FFFF00"/>
                  </a:solidFill>
                </a:rPr>
                <a:t>0.36</a:t>
              </a:r>
              <a:endParaRPr lang="en-US" dirty="0">
                <a:solidFill>
                  <a:srgbClr val="FFFF00"/>
                </a:solidFill>
              </a:endParaRPr>
            </a:p>
          </p:txBody>
        </p:sp>
        <p:sp>
          <p:nvSpPr>
            <p:cNvPr id="55561" name="Rectangle 729"/>
            <p:cNvSpPr>
              <a:spLocks noChangeArrowheads="1"/>
            </p:cNvSpPr>
            <p:nvPr/>
          </p:nvSpPr>
          <p:spPr bwMode="auto">
            <a:xfrm>
              <a:off x="672" y="2544"/>
              <a:ext cx="1542" cy="1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000" dirty="0">
                  <a:solidFill>
                    <a:srgbClr val="FFFF00"/>
                  </a:solidFill>
                </a:rPr>
                <a:t>Velocity = </a:t>
              </a:r>
              <a:r>
                <a:rPr lang="en-US" sz="2000" dirty="0" err="1">
                  <a:solidFill>
                    <a:srgbClr val="FFFF00"/>
                  </a:solidFill>
                </a:rPr>
                <a:t>vmult</a:t>
              </a:r>
              <a:r>
                <a:rPr lang="en-US" sz="2000" dirty="0">
                  <a:solidFill>
                    <a:srgbClr val="FFFF00"/>
                  </a:solidFill>
                </a:rPr>
                <a:t> * Q </a:t>
              </a:r>
              <a:r>
                <a:rPr lang="en-US" sz="2000" baseline="30000" dirty="0">
                  <a:solidFill>
                    <a:srgbClr val="FFFF00"/>
                  </a:solidFill>
                </a:rPr>
                <a:t>0.24</a:t>
              </a:r>
              <a:endParaRPr lang="en-US" dirty="0">
                <a:solidFill>
                  <a:srgbClr val="FFFF00"/>
                </a:solidFill>
              </a:endParaRPr>
            </a:p>
          </p:txBody>
        </p:sp>
        <p:sp>
          <p:nvSpPr>
            <p:cNvPr id="55562" name="Rectangle 730"/>
            <p:cNvSpPr>
              <a:spLocks noChangeArrowheads="1"/>
            </p:cNvSpPr>
            <p:nvPr/>
          </p:nvSpPr>
          <p:spPr bwMode="auto">
            <a:xfrm>
              <a:off x="624" y="1824"/>
              <a:ext cx="1383" cy="2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300" dirty="0"/>
                <a:t>Semi Arid Channel</a:t>
              </a:r>
              <a:endParaRPr lang="en-US" dirty="0"/>
            </a:p>
          </p:txBody>
        </p:sp>
      </p:grpSp>
      <p:grpSp>
        <p:nvGrpSpPr>
          <p:cNvPr id="55301" name="Group 817"/>
          <p:cNvGrpSpPr>
            <a:grpSpLocks/>
          </p:cNvGrpSpPr>
          <p:nvPr/>
        </p:nvGrpSpPr>
        <p:grpSpPr bwMode="auto">
          <a:xfrm>
            <a:off x="7152861" y="864710"/>
            <a:ext cx="3090863" cy="1555750"/>
            <a:chOff x="912" y="3322"/>
            <a:chExt cx="1947" cy="980"/>
          </a:xfrm>
        </p:grpSpPr>
        <p:sp>
          <p:nvSpPr>
            <p:cNvPr id="55480" name="Freeform 733"/>
            <p:cNvSpPr>
              <a:spLocks/>
            </p:cNvSpPr>
            <p:nvPr/>
          </p:nvSpPr>
          <p:spPr bwMode="auto">
            <a:xfrm>
              <a:off x="2574" y="3507"/>
              <a:ext cx="15" cy="582"/>
            </a:xfrm>
            <a:custGeom>
              <a:avLst/>
              <a:gdLst>
                <a:gd name="T0" fmla="*/ 0 w 3"/>
                <a:gd name="T1" fmla="*/ 0 h 117"/>
                <a:gd name="T2" fmla="*/ 0 w 3"/>
                <a:gd name="T3" fmla="*/ 117 h 117"/>
                <a:gd name="T4" fmla="*/ 3 w 3"/>
                <a:gd name="T5" fmla="*/ 117 h 117"/>
                <a:gd name="T6" fmla="*/ 0 60000 65536"/>
                <a:gd name="T7" fmla="*/ 0 60000 65536"/>
                <a:gd name="T8" fmla="*/ 0 60000 65536"/>
                <a:gd name="T9" fmla="*/ 0 w 3"/>
                <a:gd name="T10" fmla="*/ 0 h 117"/>
                <a:gd name="T11" fmla="*/ 3 w 3"/>
                <a:gd name="T12" fmla="*/ 117 h 1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" h="117">
                  <a:moveTo>
                    <a:pt x="0" y="0"/>
                  </a:moveTo>
                  <a:lnTo>
                    <a:pt x="0" y="117"/>
                  </a:lnTo>
                  <a:lnTo>
                    <a:pt x="3" y="117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481" name="Line 734"/>
            <p:cNvSpPr>
              <a:spLocks noChangeShapeType="1"/>
            </p:cNvSpPr>
            <p:nvPr/>
          </p:nvSpPr>
          <p:spPr bwMode="auto">
            <a:xfrm>
              <a:off x="2574" y="3974"/>
              <a:ext cx="15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482" name="Line 735"/>
            <p:cNvSpPr>
              <a:spLocks noChangeShapeType="1"/>
            </p:cNvSpPr>
            <p:nvPr/>
          </p:nvSpPr>
          <p:spPr bwMode="auto">
            <a:xfrm>
              <a:off x="2574" y="3855"/>
              <a:ext cx="15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483" name="Line 736"/>
            <p:cNvSpPr>
              <a:spLocks noChangeShapeType="1"/>
            </p:cNvSpPr>
            <p:nvPr/>
          </p:nvSpPr>
          <p:spPr bwMode="auto">
            <a:xfrm>
              <a:off x="2574" y="3740"/>
              <a:ext cx="15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484" name="Line 737"/>
            <p:cNvSpPr>
              <a:spLocks noChangeShapeType="1"/>
            </p:cNvSpPr>
            <p:nvPr/>
          </p:nvSpPr>
          <p:spPr bwMode="auto">
            <a:xfrm>
              <a:off x="2574" y="3626"/>
              <a:ext cx="15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485" name="Line 738"/>
            <p:cNvSpPr>
              <a:spLocks noChangeShapeType="1"/>
            </p:cNvSpPr>
            <p:nvPr/>
          </p:nvSpPr>
          <p:spPr bwMode="auto">
            <a:xfrm>
              <a:off x="2574" y="3507"/>
              <a:ext cx="15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486" name="Line 739"/>
            <p:cNvSpPr>
              <a:spLocks noChangeShapeType="1"/>
            </p:cNvSpPr>
            <p:nvPr/>
          </p:nvSpPr>
          <p:spPr bwMode="auto">
            <a:xfrm>
              <a:off x="936" y="4089"/>
              <a:ext cx="1638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487" name="Line 740"/>
            <p:cNvSpPr>
              <a:spLocks noChangeShapeType="1"/>
            </p:cNvSpPr>
            <p:nvPr/>
          </p:nvSpPr>
          <p:spPr bwMode="auto">
            <a:xfrm flipV="1">
              <a:off x="936" y="4089"/>
              <a:ext cx="0" cy="1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488" name="Line 741"/>
            <p:cNvSpPr>
              <a:spLocks noChangeShapeType="1"/>
            </p:cNvSpPr>
            <p:nvPr/>
          </p:nvSpPr>
          <p:spPr bwMode="auto">
            <a:xfrm flipV="1">
              <a:off x="1100" y="4089"/>
              <a:ext cx="0" cy="1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489" name="Line 742"/>
            <p:cNvSpPr>
              <a:spLocks noChangeShapeType="1"/>
            </p:cNvSpPr>
            <p:nvPr/>
          </p:nvSpPr>
          <p:spPr bwMode="auto">
            <a:xfrm flipV="1">
              <a:off x="1264" y="4089"/>
              <a:ext cx="0" cy="1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490" name="Line 743"/>
            <p:cNvSpPr>
              <a:spLocks noChangeShapeType="1"/>
            </p:cNvSpPr>
            <p:nvPr/>
          </p:nvSpPr>
          <p:spPr bwMode="auto">
            <a:xfrm flipV="1">
              <a:off x="1428" y="4089"/>
              <a:ext cx="0" cy="1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491" name="Line 744"/>
            <p:cNvSpPr>
              <a:spLocks noChangeShapeType="1"/>
            </p:cNvSpPr>
            <p:nvPr/>
          </p:nvSpPr>
          <p:spPr bwMode="auto">
            <a:xfrm flipV="1">
              <a:off x="1592" y="4089"/>
              <a:ext cx="0" cy="1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492" name="Line 745"/>
            <p:cNvSpPr>
              <a:spLocks noChangeShapeType="1"/>
            </p:cNvSpPr>
            <p:nvPr/>
          </p:nvSpPr>
          <p:spPr bwMode="auto">
            <a:xfrm flipV="1">
              <a:off x="1755" y="4089"/>
              <a:ext cx="0" cy="1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493" name="Line 746"/>
            <p:cNvSpPr>
              <a:spLocks noChangeShapeType="1"/>
            </p:cNvSpPr>
            <p:nvPr/>
          </p:nvSpPr>
          <p:spPr bwMode="auto">
            <a:xfrm flipV="1">
              <a:off x="1919" y="4089"/>
              <a:ext cx="0" cy="1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494" name="Line 747"/>
            <p:cNvSpPr>
              <a:spLocks noChangeShapeType="1"/>
            </p:cNvSpPr>
            <p:nvPr/>
          </p:nvSpPr>
          <p:spPr bwMode="auto">
            <a:xfrm flipV="1">
              <a:off x="2083" y="4089"/>
              <a:ext cx="0" cy="1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495" name="Line 748"/>
            <p:cNvSpPr>
              <a:spLocks noChangeShapeType="1"/>
            </p:cNvSpPr>
            <p:nvPr/>
          </p:nvSpPr>
          <p:spPr bwMode="auto">
            <a:xfrm flipV="1">
              <a:off x="2247" y="4089"/>
              <a:ext cx="0" cy="1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496" name="Line 749"/>
            <p:cNvSpPr>
              <a:spLocks noChangeShapeType="1"/>
            </p:cNvSpPr>
            <p:nvPr/>
          </p:nvSpPr>
          <p:spPr bwMode="auto">
            <a:xfrm flipV="1">
              <a:off x="2411" y="4089"/>
              <a:ext cx="0" cy="1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497" name="Line 750"/>
            <p:cNvSpPr>
              <a:spLocks noChangeShapeType="1"/>
            </p:cNvSpPr>
            <p:nvPr/>
          </p:nvSpPr>
          <p:spPr bwMode="auto">
            <a:xfrm flipV="1">
              <a:off x="2574" y="4089"/>
              <a:ext cx="0" cy="1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498" name="Freeform 751"/>
            <p:cNvSpPr>
              <a:spLocks/>
            </p:cNvSpPr>
            <p:nvPr/>
          </p:nvSpPr>
          <p:spPr bwMode="auto">
            <a:xfrm>
              <a:off x="1606" y="3571"/>
              <a:ext cx="0" cy="518"/>
            </a:xfrm>
            <a:custGeom>
              <a:avLst/>
              <a:gdLst>
                <a:gd name="T0" fmla="*/ 104 h 104"/>
                <a:gd name="T1" fmla="*/ 104 h 104"/>
                <a:gd name="T2" fmla="*/ 104 h 104"/>
                <a:gd name="T3" fmla="*/ 103 h 104"/>
                <a:gd name="T4" fmla="*/ 102 h 104"/>
                <a:gd name="T5" fmla="*/ 98 h 104"/>
                <a:gd name="T6" fmla="*/ 94 h 104"/>
                <a:gd name="T7" fmla="*/ 78 h 104"/>
                <a:gd name="T8" fmla="*/ 65 h 104"/>
                <a:gd name="T9" fmla="*/ 0 h 1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h 104"/>
                <a:gd name="T21" fmla="*/ 104 h 104"/>
              </a:gdLst>
              <a:ahLst/>
              <a:cxnLst>
                <a:cxn ang="T10">
                  <a:pos x="0" y="T0"/>
                </a:cxn>
                <a:cxn ang="T11">
                  <a:pos x="0" y="T1"/>
                </a:cxn>
                <a:cxn ang="T12">
                  <a:pos x="0" y="T2"/>
                </a:cxn>
                <a:cxn ang="T13">
                  <a:pos x="0" y="T3"/>
                </a:cxn>
                <a:cxn ang="T14">
                  <a:pos x="0" y="T4"/>
                </a:cxn>
                <a:cxn ang="T15">
                  <a:pos x="0" y="T5"/>
                </a:cxn>
                <a:cxn ang="T16">
                  <a:pos x="0" y="T6"/>
                </a:cxn>
                <a:cxn ang="T17">
                  <a:pos x="0" y="T7"/>
                </a:cxn>
                <a:cxn ang="T18">
                  <a:pos x="0" y="T8"/>
                </a:cxn>
                <a:cxn ang="T19">
                  <a:pos x="0" y="T9"/>
                </a:cxn>
              </a:cxnLst>
              <a:rect l="0" t="T20" r="0" b="T21"/>
              <a:pathLst>
                <a:path h="104">
                  <a:moveTo>
                    <a:pt x="0" y="104"/>
                  </a:moveTo>
                  <a:lnTo>
                    <a:pt x="0" y="104"/>
                  </a:lnTo>
                  <a:lnTo>
                    <a:pt x="0" y="103"/>
                  </a:lnTo>
                  <a:lnTo>
                    <a:pt x="0" y="102"/>
                  </a:lnTo>
                  <a:lnTo>
                    <a:pt x="0" y="98"/>
                  </a:lnTo>
                  <a:lnTo>
                    <a:pt x="0" y="94"/>
                  </a:lnTo>
                  <a:lnTo>
                    <a:pt x="0" y="78"/>
                  </a:lnTo>
                  <a:lnTo>
                    <a:pt x="0" y="65"/>
                  </a:lnTo>
                  <a:lnTo>
                    <a:pt x="0" y="0"/>
                  </a:lnTo>
                </a:path>
              </a:pathLst>
            </a:custGeom>
            <a:noFill/>
            <a:ln w="158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499" name="Freeform 752"/>
            <p:cNvSpPr>
              <a:spLocks/>
            </p:cNvSpPr>
            <p:nvPr/>
          </p:nvSpPr>
          <p:spPr bwMode="auto">
            <a:xfrm>
              <a:off x="1904" y="3571"/>
              <a:ext cx="0" cy="518"/>
            </a:xfrm>
            <a:custGeom>
              <a:avLst/>
              <a:gdLst>
                <a:gd name="T0" fmla="*/ 104 h 104"/>
                <a:gd name="T1" fmla="*/ 104 h 104"/>
                <a:gd name="T2" fmla="*/ 104 h 104"/>
                <a:gd name="T3" fmla="*/ 103 h 104"/>
                <a:gd name="T4" fmla="*/ 102 h 104"/>
                <a:gd name="T5" fmla="*/ 98 h 104"/>
                <a:gd name="T6" fmla="*/ 94 h 104"/>
                <a:gd name="T7" fmla="*/ 78 h 104"/>
                <a:gd name="T8" fmla="*/ 65 h 104"/>
                <a:gd name="T9" fmla="*/ 0 h 1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h 104"/>
                <a:gd name="T21" fmla="*/ 104 h 104"/>
              </a:gdLst>
              <a:ahLst/>
              <a:cxnLst>
                <a:cxn ang="T10">
                  <a:pos x="0" y="T0"/>
                </a:cxn>
                <a:cxn ang="T11">
                  <a:pos x="0" y="T1"/>
                </a:cxn>
                <a:cxn ang="T12">
                  <a:pos x="0" y="T2"/>
                </a:cxn>
                <a:cxn ang="T13">
                  <a:pos x="0" y="T3"/>
                </a:cxn>
                <a:cxn ang="T14">
                  <a:pos x="0" y="T4"/>
                </a:cxn>
                <a:cxn ang="T15">
                  <a:pos x="0" y="T5"/>
                </a:cxn>
                <a:cxn ang="T16">
                  <a:pos x="0" y="T6"/>
                </a:cxn>
                <a:cxn ang="T17">
                  <a:pos x="0" y="T7"/>
                </a:cxn>
                <a:cxn ang="T18">
                  <a:pos x="0" y="T8"/>
                </a:cxn>
                <a:cxn ang="T19">
                  <a:pos x="0" y="T9"/>
                </a:cxn>
              </a:cxnLst>
              <a:rect l="0" t="T20" r="0" b="T21"/>
              <a:pathLst>
                <a:path h="104">
                  <a:moveTo>
                    <a:pt x="0" y="104"/>
                  </a:moveTo>
                  <a:lnTo>
                    <a:pt x="0" y="104"/>
                  </a:lnTo>
                  <a:lnTo>
                    <a:pt x="0" y="103"/>
                  </a:lnTo>
                  <a:lnTo>
                    <a:pt x="0" y="102"/>
                  </a:lnTo>
                  <a:lnTo>
                    <a:pt x="0" y="98"/>
                  </a:lnTo>
                  <a:lnTo>
                    <a:pt x="0" y="94"/>
                  </a:lnTo>
                  <a:lnTo>
                    <a:pt x="0" y="78"/>
                  </a:lnTo>
                  <a:lnTo>
                    <a:pt x="0" y="65"/>
                  </a:lnTo>
                  <a:lnTo>
                    <a:pt x="0" y="0"/>
                  </a:lnTo>
                </a:path>
              </a:pathLst>
            </a:custGeom>
            <a:noFill/>
            <a:ln w="158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500" name="Rectangle 753"/>
            <p:cNvSpPr>
              <a:spLocks noChangeArrowheads="1"/>
            </p:cNvSpPr>
            <p:nvPr/>
          </p:nvSpPr>
          <p:spPr bwMode="auto">
            <a:xfrm>
              <a:off x="2604" y="4069"/>
              <a:ext cx="71" cy="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500">
                  <a:solidFill>
                    <a:srgbClr val="000000"/>
                  </a:solidFill>
                </a:rPr>
                <a:t>0.00</a:t>
              </a:r>
              <a:endParaRPr lang="en-US"/>
            </a:p>
          </p:txBody>
        </p:sp>
        <p:sp>
          <p:nvSpPr>
            <p:cNvPr id="55501" name="Rectangle 754"/>
            <p:cNvSpPr>
              <a:spLocks noChangeArrowheads="1"/>
            </p:cNvSpPr>
            <p:nvPr/>
          </p:nvSpPr>
          <p:spPr bwMode="auto">
            <a:xfrm>
              <a:off x="2604" y="3954"/>
              <a:ext cx="71" cy="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500">
                  <a:solidFill>
                    <a:srgbClr val="000000"/>
                  </a:solidFill>
                </a:rPr>
                <a:t>5.00</a:t>
              </a:r>
              <a:endParaRPr lang="en-US"/>
            </a:p>
          </p:txBody>
        </p:sp>
        <p:sp>
          <p:nvSpPr>
            <p:cNvPr id="55502" name="Rectangle 755"/>
            <p:cNvSpPr>
              <a:spLocks noChangeArrowheads="1"/>
            </p:cNvSpPr>
            <p:nvPr/>
          </p:nvSpPr>
          <p:spPr bwMode="auto">
            <a:xfrm>
              <a:off x="2604" y="3835"/>
              <a:ext cx="91" cy="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500">
                  <a:solidFill>
                    <a:srgbClr val="000000"/>
                  </a:solidFill>
                </a:rPr>
                <a:t>10.00</a:t>
              </a:r>
              <a:endParaRPr lang="en-US"/>
            </a:p>
          </p:txBody>
        </p:sp>
        <p:sp>
          <p:nvSpPr>
            <p:cNvPr id="55503" name="Rectangle 756"/>
            <p:cNvSpPr>
              <a:spLocks noChangeArrowheads="1"/>
            </p:cNvSpPr>
            <p:nvPr/>
          </p:nvSpPr>
          <p:spPr bwMode="auto">
            <a:xfrm>
              <a:off x="2604" y="3720"/>
              <a:ext cx="91" cy="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500">
                  <a:solidFill>
                    <a:srgbClr val="000000"/>
                  </a:solidFill>
                </a:rPr>
                <a:t>15.00</a:t>
              </a:r>
              <a:endParaRPr lang="en-US"/>
            </a:p>
          </p:txBody>
        </p:sp>
        <p:sp>
          <p:nvSpPr>
            <p:cNvPr id="55504" name="Rectangle 757"/>
            <p:cNvSpPr>
              <a:spLocks noChangeArrowheads="1"/>
            </p:cNvSpPr>
            <p:nvPr/>
          </p:nvSpPr>
          <p:spPr bwMode="auto">
            <a:xfrm>
              <a:off x="2604" y="3606"/>
              <a:ext cx="91" cy="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500">
                  <a:solidFill>
                    <a:srgbClr val="000000"/>
                  </a:solidFill>
                </a:rPr>
                <a:t>20.00</a:t>
              </a:r>
              <a:endParaRPr lang="en-US"/>
            </a:p>
          </p:txBody>
        </p:sp>
        <p:sp>
          <p:nvSpPr>
            <p:cNvPr id="55505" name="Rectangle 758"/>
            <p:cNvSpPr>
              <a:spLocks noChangeArrowheads="1"/>
            </p:cNvSpPr>
            <p:nvPr/>
          </p:nvSpPr>
          <p:spPr bwMode="auto">
            <a:xfrm>
              <a:off x="2604" y="3487"/>
              <a:ext cx="91" cy="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500">
                  <a:solidFill>
                    <a:srgbClr val="000000"/>
                  </a:solidFill>
                </a:rPr>
                <a:t>25.00</a:t>
              </a:r>
              <a:endParaRPr lang="en-US"/>
            </a:p>
          </p:txBody>
        </p:sp>
        <p:sp>
          <p:nvSpPr>
            <p:cNvPr id="55506" name="Rectangle 759"/>
            <p:cNvSpPr>
              <a:spLocks noChangeArrowheads="1"/>
            </p:cNvSpPr>
            <p:nvPr/>
          </p:nvSpPr>
          <p:spPr bwMode="auto">
            <a:xfrm>
              <a:off x="912" y="4128"/>
              <a:ext cx="53" cy="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500">
                  <a:solidFill>
                    <a:srgbClr val="000000"/>
                  </a:solidFill>
                </a:rPr>
                <a:t>-50</a:t>
              </a:r>
              <a:endParaRPr lang="en-US"/>
            </a:p>
          </p:txBody>
        </p:sp>
        <p:sp>
          <p:nvSpPr>
            <p:cNvPr id="55507" name="Rectangle 760"/>
            <p:cNvSpPr>
              <a:spLocks noChangeArrowheads="1"/>
            </p:cNvSpPr>
            <p:nvPr/>
          </p:nvSpPr>
          <p:spPr bwMode="auto">
            <a:xfrm>
              <a:off x="1075" y="4128"/>
              <a:ext cx="53" cy="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500">
                  <a:solidFill>
                    <a:srgbClr val="000000"/>
                  </a:solidFill>
                </a:rPr>
                <a:t>-40</a:t>
              </a:r>
              <a:endParaRPr lang="en-US"/>
            </a:p>
          </p:txBody>
        </p:sp>
        <p:sp>
          <p:nvSpPr>
            <p:cNvPr id="55508" name="Rectangle 761"/>
            <p:cNvSpPr>
              <a:spLocks noChangeArrowheads="1"/>
            </p:cNvSpPr>
            <p:nvPr/>
          </p:nvSpPr>
          <p:spPr bwMode="auto">
            <a:xfrm>
              <a:off x="1239" y="4128"/>
              <a:ext cx="53" cy="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500">
                  <a:solidFill>
                    <a:srgbClr val="000000"/>
                  </a:solidFill>
                </a:rPr>
                <a:t>-30</a:t>
              </a:r>
              <a:endParaRPr lang="en-US"/>
            </a:p>
          </p:txBody>
        </p:sp>
        <p:sp>
          <p:nvSpPr>
            <p:cNvPr id="55509" name="Rectangle 762"/>
            <p:cNvSpPr>
              <a:spLocks noChangeArrowheads="1"/>
            </p:cNvSpPr>
            <p:nvPr/>
          </p:nvSpPr>
          <p:spPr bwMode="auto">
            <a:xfrm>
              <a:off x="1403" y="4128"/>
              <a:ext cx="53" cy="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500">
                  <a:solidFill>
                    <a:srgbClr val="000000"/>
                  </a:solidFill>
                </a:rPr>
                <a:t>-20</a:t>
              </a:r>
              <a:endParaRPr lang="en-US"/>
            </a:p>
          </p:txBody>
        </p:sp>
        <p:sp>
          <p:nvSpPr>
            <p:cNvPr id="55510" name="Rectangle 763"/>
            <p:cNvSpPr>
              <a:spLocks noChangeArrowheads="1"/>
            </p:cNvSpPr>
            <p:nvPr/>
          </p:nvSpPr>
          <p:spPr bwMode="auto">
            <a:xfrm>
              <a:off x="1567" y="4128"/>
              <a:ext cx="53" cy="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500">
                  <a:solidFill>
                    <a:srgbClr val="000000"/>
                  </a:solidFill>
                </a:rPr>
                <a:t>-10</a:t>
              </a:r>
              <a:endParaRPr lang="en-US"/>
            </a:p>
          </p:txBody>
        </p:sp>
        <p:sp>
          <p:nvSpPr>
            <p:cNvPr id="55511" name="Rectangle 764"/>
            <p:cNvSpPr>
              <a:spLocks noChangeArrowheads="1"/>
            </p:cNvSpPr>
            <p:nvPr/>
          </p:nvSpPr>
          <p:spPr bwMode="auto">
            <a:xfrm>
              <a:off x="1745" y="4128"/>
              <a:ext cx="20" cy="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500">
                  <a:solidFill>
                    <a:srgbClr val="000000"/>
                  </a:solidFill>
                </a:rPr>
                <a:t>0</a:t>
              </a:r>
              <a:endParaRPr lang="en-US"/>
            </a:p>
          </p:txBody>
        </p:sp>
        <p:sp>
          <p:nvSpPr>
            <p:cNvPr id="55512" name="Rectangle 765"/>
            <p:cNvSpPr>
              <a:spLocks noChangeArrowheads="1"/>
            </p:cNvSpPr>
            <p:nvPr/>
          </p:nvSpPr>
          <p:spPr bwMode="auto">
            <a:xfrm>
              <a:off x="1899" y="4128"/>
              <a:ext cx="40" cy="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500">
                  <a:solidFill>
                    <a:srgbClr val="000000"/>
                  </a:solidFill>
                </a:rPr>
                <a:t>10</a:t>
              </a:r>
              <a:endParaRPr lang="en-US"/>
            </a:p>
          </p:txBody>
        </p:sp>
        <p:sp>
          <p:nvSpPr>
            <p:cNvPr id="55513" name="Rectangle 766"/>
            <p:cNvSpPr>
              <a:spLocks noChangeArrowheads="1"/>
            </p:cNvSpPr>
            <p:nvPr/>
          </p:nvSpPr>
          <p:spPr bwMode="auto">
            <a:xfrm>
              <a:off x="2063" y="4128"/>
              <a:ext cx="40" cy="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500">
                  <a:solidFill>
                    <a:srgbClr val="000000"/>
                  </a:solidFill>
                </a:rPr>
                <a:t>20</a:t>
              </a:r>
              <a:endParaRPr lang="en-US"/>
            </a:p>
          </p:txBody>
        </p:sp>
        <p:sp>
          <p:nvSpPr>
            <p:cNvPr id="55514" name="Rectangle 767"/>
            <p:cNvSpPr>
              <a:spLocks noChangeArrowheads="1"/>
            </p:cNvSpPr>
            <p:nvPr/>
          </p:nvSpPr>
          <p:spPr bwMode="auto">
            <a:xfrm>
              <a:off x="2227" y="4128"/>
              <a:ext cx="40" cy="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500">
                  <a:solidFill>
                    <a:srgbClr val="000000"/>
                  </a:solidFill>
                </a:rPr>
                <a:t>30</a:t>
              </a:r>
              <a:endParaRPr lang="en-US"/>
            </a:p>
          </p:txBody>
        </p:sp>
        <p:sp>
          <p:nvSpPr>
            <p:cNvPr id="55515" name="Rectangle 768"/>
            <p:cNvSpPr>
              <a:spLocks noChangeArrowheads="1"/>
            </p:cNvSpPr>
            <p:nvPr/>
          </p:nvSpPr>
          <p:spPr bwMode="auto">
            <a:xfrm>
              <a:off x="2391" y="4128"/>
              <a:ext cx="40" cy="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500">
                  <a:solidFill>
                    <a:srgbClr val="000000"/>
                  </a:solidFill>
                </a:rPr>
                <a:t>40</a:t>
              </a:r>
              <a:endParaRPr lang="en-US"/>
            </a:p>
          </p:txBody>
        </p:sp>
        <p:sp>
          <p:nvSpPr>
            <p:cNvPr id="55516" name="Rectangle 769"/>
            <p:cNvSpPr>
              <a:spLocks noChangeArrowheads="1"/>
            </p:cNvSpPr>
            <p:nvPr/>
          </p:nvSpPr>
          <p:spPr bwMode="auto">
            <a:xfrm>
              <a:off x="2555" y="4128"/>
              <a:ext cx="40" cy="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500">
                  <a:solidFill>
                    <a:srgbClr val="000000"/>
                  </a:solidFill>
                </a:rPr>
                <a:t>50</a:t>
              </a:r>
              <a:endParaRPr lang="en-US"/>
            </a:p>
          </p:txBody>
        </p:sp>
        <p:sp>
          <p:nvSpPr>
            <p:cNvPr id="55517" name="Line 770"/>
            <p:cNvSpPr>
              <a:spLocks noChangeShapeType="1"/>
            </p:cNvSpPr>
            <p:nvPr/>
          </p:nvSpPr>
          <p:spPr bwMode="auto">
            <a:xfrm>
              <a:off x="1606" y="4044"/>
              <a:ext cx="288" cy="0"/>
            </a:xfrm>
            <a:prstGeom prst="line">
              <a:avLst/>
            </a:prstGeom>
            <a:noFill/>
            <a:ln w="7938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518" name="Freeform 771"/>
            <p:cNvSpPr>
              <a:spLocks/>
            </p:cNvSpPr>
            <p:nvPr/>
          </p:nvSpPr>
          <p:spPr bwMode="auto">
            <a:xfrm>
              <a:off x="2574" y="3507"/>
              <a:ext cx="15" cy="582"/>
            </a:xfrm>
            <a:custGeom>
              <a:avLst/>
              <a:gdLst>
                <a:gd name="T0" fmla="*/ 0 w 3"/>
                <a:gd name="T1" fmla="*/ 0 h 117"/>
                <a:gd name="T2" fmla="*/ 0 w 3"/>
                <a:gd name="T3" fmla="*/ 117 h 117"/>
                <a:gd name="T4" fmla="*/ 3 w 3"/>
                <a:gd name="T5" fmla="*/ 117 h 117"/>
                <a:gd name="T6" fmla="*/ 0 60000 65536"/>
                <a:gd name="T7" fmla="*/ 0 60000 65536"/>
                <a:gd name="T8" fmla="*/ 0 60000 65536"/>
                <a:gd name="T9" fmla="*/ 0 w 3"/>
                <a:gd name="T10" fmla="*/ 0 h 117"/>
                <a:gd name="T11" fmla="*/ 3 w 3"/>
                <a:gd name="T12" fmla="*/ 117 h 1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" h="117">
                  <a:moveTo>
                    <a:pt x="0" y="0"/>
                  </a:moveTo>
                  <a:lnTo>
                    <a:pt x="0" y="117"/>
                  </a:lnTo>
                  <a:lnTo>
                    <a:pt x="3" y="117"/>
                  </a:lnTo>
                </a:path>
              </a:pathLst>
            </a:custGeom>
            <a:noFill/>
            <a:ln w="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519" name="Line 772"/>
            <p:cNvSpPr>
              <a:spLocks noChangeShapeType="1"/>
            </p:cNvSpPr>
            <p:nvPr/>
          </p:nvSpPr>
          <p:spPr bwMode="auto">
            <a:xfrm>
              <a:off x="2574" y="3974"/>
              <a:ext cx="15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520" name="Line 773"/>
            <p:cNvSpPr>
              <a:spLocks noChangeShapeType="1"/>
            </p:cNvSpPr>
            <p:nvPr/>
          </p:nvSpPr>
          <p:spPr bwMode="auto">
            <a:xfrm>
              <a:off x="2574" y="3855"/>
              <a:ext cx="15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521" name="Line 774"/>
            <p:cNvSpPr>
              <a:spLocks noChangeShapeType="1"/>
            </p:cNvSpPr>
            <p:nvPr/>
          </p:nvSpPr>
          <p:spPr bwMode="auto">
            <a:xfrm>
              <a:off x="2574" y="3740"/>
              <a:ext cx="15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522" name="Line 775"/>
            <p:cNvSpPr>
              <a:spLocks noChangeShapeType="1"/>
            </p:cNvSpPr>
            <p:nvPr/>
          </p:nvSpPr>
          <p:spPr bwMode="auto">
            <a:xfrm>
              <a:off x="2574" y="3626"/>
              <a:ext cx="15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523" name="Line 776"/>
            <p:cNvSpPr>
              <a:spLocks noChangeShapeType="1"/>
            </p:cNvSpPr>
            <p:nvPr/>
          </p:nvSpPr>
          <p:spPr bwMode="auto">
            <a:xfrm>
              <a:off x="2574" y="3507"/>
              <a:ext cx="15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524" name="Line 777"/>
            <p:cNvSpPr>
              <a:spLocks noChangeShapeType="1"/>
            </p:cNvSpPr>
            <p:nvPr/>
          </p:nvSpPr>
          <p:spPr bwMode="auto">
            <a:xfrm>
              <a:off x="936" y="4089"/>
              <a:ext cx="1638" cy="0"/>
            </a:xfrm>
            <a:prstGeom prst="line">
              <a:avLst/>
            </a:prstGeom>
            <a:noFill/>
            <a:ln w="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525" name="Line 778"/>
            <p:cNvSpPr>
              <a:spLocks noChangeShapeType="1"/>
            </p:cNvSpPr>
            <p:nvPr/>
          </p:nvSpPr>
          <p:spPr bwMode="auto">
            <a:xfrm flipV="1">
              <a:off x="936" y="4089"/>
              <a:ext cx="0" cy="1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526" name="Line 779"/>
            <p:cNvSpPr>
              <a:spLocks noChangeShapeType="1"/>
            </p:cNvSpPr>
            <p:nvPr/>
          </p:nvSpPr>
          <p:spPr bwMode="auto">
            <a:xfrm flipV="1">
              <a:off x="1100" y="4089"/>
              <a:ext cx="0" cy="1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527" name="Line 780"/>
            <p:cNvSpPr>
              <a:spLocks noChangeShapeType="1"/>
            </p:cNvSpPr>
            <p:nvPr/>
          </p:nvSpPr>
          <p:spPr bwMode="auto">
            <a:xfrm flipV="1">
              <a:off x="1264" y="4089"/>
              <a:ext cx="0" cy="1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528" name="Line 781"/>
            <p:cNvSpPr>
              <a:spLocks noChangeShapeType="1"/>
            </p:cNvSpPr>
            <p:nvPr/>
          </p:nvSpPr>
          <p:spPr bwMode="auto">
            <a:xfrm flipV="1">
              <a:off x="1428" y="4089"/>
              <a:ext cx="0" cy="1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529" name="Line 782"/>
            <p:cNvSpPr>
              <a:spLocks noChangeShapeType="1"/>
            </p:cNvSpPr>
            <p:nvPr/>
          </p:nvSpPr>
          <p:spPr bwMode="auto">
            <a:xfrm flipV="1">
              <a:off x="1592" y="4089"/>
              <a:ext cx="0" cy="1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530" name="Line 783"/>
            <p:cNvSpPr>
              <a:spLocks noChangeShapeType="1"/>
            </p:cNvSpPr>
            <p:nvPr/>
          </p:nvSpPr>
          <p:spPr bwMode="auto">
            <a:xfrm flipV="1">
              <a:off x="1755" y="4089"/>
              <a:ext cx="0" cy="1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531" name="Line 784"/>
            <p:cNvSpPr>
              <a:spLocks noChangeShapeType="1"/>
            </p:cNvSpPr>
            <p:nvPr/>
          </p:nvSpPr>
          <p:spPr bwMode="auto">
            <a:xfrm flipV="1">
              <a:off x="1919" y="4089"/>
              <a:ext cx="0" cy="1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532" name="Line 785"/>
            <p:cNvSpPr>
              <a:spLocks noChangeShapeType="1"/>
            </p:cNvSpPr>
            <p:nvPr/>
          </p:nvSpPr>
          <p:spPr bwMode="auto">
            <a:xfrm flipV="1">
              <a:off x="2083" y="4089"/>
              <a:ext cx="0" cy="1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533" name="Line 786"/>
            <p:cNvSpPr>
              <a:spLocks noChangeShapeType="1"/>
            </p:cNvSpPr>
            <p:nvPr/>
          </p:nvSpPr>
          <p:spPr bwMode="auto">
            <a:xfrm flipV="1">
              <a:off x="2247" y="4089"/>
              <a:ext cx="0" cy="1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534" name="Line 787"/>
            <p:cNvSpPr>
              <a:spLocks noChangeShapeType="1"/>
            </p:cNvSpPr>
            <p:nvPr/>
          </p:nvSpPr>
          <p:spPr bwMode="auto">
            <a:xfrm flipV="1">
              <a:off x="2411" y="4089"/>
              <a:ext cx="0" cy="1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535" name="Line 788"/>
            <p:cNvSpPr>
              <a:spLocks noChangeShapeType="1"/>
            </p:cNvSpPr>
            <p:nvPr/>
          </p:nvSpPr>
          <p:spPr bwMode="auto">
            <a:xfrm flipV="1">
              <a:off x="2574" y="4089"/>
              <a:ext cx="0" cy="1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536" name="Freeform 789"/>
            <p:cNvSpPr>
              <a:spLocks/>
            </p:cNvSpPr>
            <p:nvPr/>
          </p:nvSpPr>
          <p:spPr bwMode="auto">
            <a:xfrm>
              <a:off x="1606" y="3571"/>
              <a:ext cx="0" cy="518"/>
            </a:xfrm>
            <a:custGeom>
              <a:avLst/>
              <a:gdLst>
                <a:gd name="T0" fmla="*/ 104 h 104"/>
                <a:gd name="T1" fmla="*/ 104 h 104"/>
                <a:gd name="T2" fmla="*/ 104 h 104"/>
                <a:gd name="T3" fmla="*/ 103 h 104"/>
                <a:gd name="T4" fmla="*/ 102 h 104"/>
                <a:gd name="T5" fmla="*/ 98 h 104"/>
                <a:gd name="T6" fmla="*/ 94 h 104"/>
                <a:gd name="T7" fmla="*/ 78 h 104"/>
                <a:gd name="T8" fmla="*/ 65 h 104"/>
                <a:gd name="T9" fmla="*/ 0 h 1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h 104"/>
                <a:gd name="T21" fmla="*/ 104 h 104"/>
              </a:gdLst>
              <a:ahLst/>
              <a:cxnLst>
                <a:cxn ang="T10">
                  <a:pos x="0" y="T0"/>
                </a:cxn>
                <a:cxn ang="T11">
                  <a:pos x="0" y="T1"/>
                </a:cxn>
                <a:cxn ang="T12">
                  <a:pos x="0" y="T2"/>
                </a:cxn>
                <a:cxn ang="T13">
                  <a:pos x="0" y="T3"/>
                </a:cxn>
                <a:cxn ang="T14">
                  <a:pos x="0" y="T4"/>
                </a:cxn>
                <a:cxn ang="T15">
                  <a:pos x="0" y="T5"/>
                </a:cxn>
                <a:cxn ang="T16">
                  <a:pos x="0" y="T6"/>
                </a:cxn>
                <a:cxn ang="T17">
                  <a:pos x="0" y="T7"/>
                </a:cxn>
                <a:cxn ang="T18">
                  <a:pos x="0" y="T8"/>
                </a:cxn>
                <a:cxn ang="T19">
                  <a:pos x="0" y="T9"/>
                </a:cxn>
              </a:cxnLst>
              <a:rect l="0" t="T20" r="0" b="T21"/>
              <a:pathLst>
                <a:path h="104">
                  <a:moveTo>
                    <a:pt x="0" y="104"/>
                  </a:moveTo>
                  <a:lnTo>
                    <a:pt x="0" y="104"/>
                  </a:lnTo>
                  <a:lnTo>
                    <a:pt x="0" y="103"/>
                  </a:lnTo>
                  <a:lnTo>
                    <a:pt x="0" y="102"/>
                  </a:lnTo>
                  <a:lnTo>
                    <a:pt x="0" y="98"/>
                  </a:lnTo>
                  <a:lnTo>
                    <a:pt x="0" y="94"/>
                  </a:lnTo>
                  <a:lnTo>
                    <a:pt x="0" y="78"/>
                  </a:lnTo>
                  <a:lnTo>
                    <a:pt x="0" y="65"/>
                  </a:lnTo>
                  <a:lnTo>
                    <a:pt x="0" y="0"/>
                  </a:lnTo>
                </a:path>
              </a:pathLst>
            </a:custGeom>
            <a:noFill/>
            <a:ln w="158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537" name="Freeform 790"/>
            <p:cNvSpPr>
              <a:spLocks/>
            </p:cNvSpPr>
            <p:nvPr/>
          </p:nvSpPr>
          <p:spPr bwMode="auto">
            <a:xfrm>
              <a:off x="1904" y="3571"/>
              <a:ext cx="0" cy="518"/>
            </a:xfrm>
            <a:custGeom>
              <a:avLst/>
              <a:gdLst>
                <a:gd name="T0" fmla="*/ 104 h 104"/>
                <a:gd name="T1" fmla="*/ 104 h 104"/>
                <a:gd name="T2" fmla="*/ 104 h 104"/>
                <a:gd name="T3" fmla="*/ 103 h 104"/>
                <a:gd name="T4" fmla="*/ 102 h 104"/>
                <a:gd name="T5" fmla="*/ 98 h 104"/>
                <a:gd name="T6" fmla="*/ 94 h 104"/>
                <a:gd name="T7" fmla="*/ 78 h 104"/>
                <a:gd name="T8" fmla="*/ 65 h 104"/>
                <a:gd name="T9" fmla="*/ 0 h 1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h 104"/>
                <a:gd name="T21" fmla="*/ 104 h 104"/>
              </a:gdLst>
              <a:ahLst/>
              <a:cxnLst>
                <a:cxn ang="T10">
                  <a:pos x="0" y="T0"/>
                </a:cxn>
                <a:cxn ang="T11">
                  <a:pos x="0" y="T1"/>
                </a:cxn>
                <a:cxn ang="T12">
                  <a:pos x="0" y="T2"/>
                </a:cxn>
                <a:cxn ang="T13">
                  <a:pos x="0" y="T3"/>
                </a:cxn>
                <a:cxn ang="T14">
                  <a:pos x="0" y="T4"/>
                </a:cxn>
                <a:cxn ang="T15">
                  <a:pos x="0" y="T5"/>
                </a:cxn>
                <a:cxn ang="T16">
                  <a:pos x="0" y="T6"/>
                </a:cxn>
                <a:cxn ang="T17">
                  <a:pos x="0" y="T7"/>
                </a:cxn>
                <a:cxn ang="T18">
                  <a:pos x="0" y="T8"/>
                </a:cxn>
                <a:cxn ang="T19">
                  <a:pos x="0" y="T9"/>
                </a:cxn>
              </a:cxnLst>
              <a:rect l="0" t="T20" r="0" b="T21"/>
              <a:pathLst>
                <a:path h="104">
                  <a:moveTo>
                    <a:pt x="0" y="104"/>
                  </a:moveTo>
                  <a:lnTo>
                    <a:pt x="0" y="104"/>
                  </a:lnTo>
                  <a:lnTo>
                    <a:pt x="0" y="103"/>
                  </a:lnTo>
                  <a:lnTo>
                    <a:pt x="0" y="102"/>
                  </a:lnTo>
                  <a:lnTo>
                    <a:pt x="0" y="98"/>
                  </a:lnTo>
                  <a:lnTo>
                    <a:pt x="0" y="94"/>
                  </a:lnTo>
                  <a:lnTo>
                    <a:pt x="0" y="78"/>
                  </a:lnTo>
                  <a:lnTo>
                    <a:pt x="0" y="65"/>
                  </a:lnTo>
                  <a:lnTo>
                    <a:pt x="0" y="0"/>
                  </a:lnTo>
                </a:path>
              </a:pathLst>
            </a:custGeom>
            <a:noFill/>
            <a:ln w="158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538" name="Rectangle 791"/>
            <p:cNvSpPr>
              <a:spLocks noChangeArrowheads="1"/>
            </p:cNvSpPr>
            <p:nvPr/>
          </p:nvSpPr>
          <p:spPr bwMode="auto">
            <a:xfrm>
              <a:off x="1236" y="3322"/>
              <a:ext cx="884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 b="1" dirty="0"/>
                <a:t>Channel Cross Section</a:t>
              </a:r>
              <a:endParaRPr lang="en-US" sz="1200" dirty="0"/>
            </a:p>
          </p:txBody>
        </p:sp>
        <p:sp>
          <p:nvSpPr>
            <p:cNvPr id="55539" name="Rectangle 792"/>
            <p:cNvSpPr>
              <a:spLocks noChangeArrowheads="1"/>
            </p:cNvSpPr>
            <p:nvPr/>
          </p:nvSpPr>
          <p:spPr bwMode="auto">
            <a:xfrm>
              <a:off x="2604" y="4069"/>
              <a:ext cx="71" cy="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r>
                <a:rPr lang="en-US" sz="500" dirty="0">
                  <a:solidFill>
                    <a:srgbClr val="FFFF00"/>
                  </a:solidFill>
                </a:rPr>
                <a:t>0.00</a:t>
              </a:r>
            </a:p>
          </p:txBody>
        </p:sp>
        <p:sp>
          <p:nvSpPr>
            <p:cNvPr id="55540" name="Rectangle 793"/>
            <p:cNvSpPr>
              <a:spLocks noChangeArrowheads="1"/>
            </p:cNvSpPr>
            <p:nvPr/>
          </p:nvSpPr>
          <p:spPr bwMode="auto">
            <a:xfrm>
              <a:off x="2604" y="3954"/>
              <a:ext cx="71" cy="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r>
                <a:rPr lang="en-US" sz="500" dirty="0">
                  <a:solidFill>
                    <a:srgbClr val="FFFF00"/>
                  </a:solidFill>
                </a:rPr>
                <a:t>5.00</a:t>
              </a:r>
            </a:p>
          </p:txBody>
        </p:sp>
        <p:sp>
          <p:nvSpPr>
            <p:cNvPr id="55541" name="Rectangle 794"/>
            <p:cNvSpPr>
              <a:spLocks noChangeArrowheads="1"/>
            </p:cNvSpPr>
            <p:nvPr/>
          </p:nvSpPr>
          <p:spPr bwMode="auto">
            <a:xfrm>
              <a:off x="2604" y="3835"/>
              <a:ext cx="91" cy="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r>
                <a:rPr lang="en-US" sz="500" dirty="0">
                  <a:solidFill>
                    <a:srgbClr val="FFFF00"/>
                  </a:solidFill>
                </a:rPr>
                <a:t>10.00</a:t>
              </a:r>
            </a:p>
          </p:txBody>
        </p:sp>
        <p:sp>
          <p:nvSpPr>
            <p:cNvPr id="55542" name="Rectangle 795"/>
            <p:cNvSpPr>
              <a:spLocks noChangeArrowheads="1"/>
            </p:cNvSpPr>
            <p:nvPr/>
          </p:nvSpPr>
          <p:spPr bwMode="auto">
            <a:xfrm>
              <a:off x="2604" y="3720"/>
              <a:ext cx="91" cy="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r>
                <a:rPr lang="en-US" sz="500" dirty="0">
                  <a:solidFill>
                    <a:srgbClr val="FFFF00"/>
                  </a:solidFill>
                </a:rPr>
                <a:t>15.00</a:t>
              </a:r>
            </a:p>
          </p:txBody>
        </p:sp>
        <p:sp>
          <p:nvSpPr>
            <p:cNvPr id="55543" name="Rectangle 796"/>
            <p:cNvSpPr>
              <a:spLocks noChangeArrowheads="1"/>
            </p:cNvSpPr>
            <p:nvPr/>
          </p:nvSpPr>
          <p:spPr bwMode="auto">
            <a:xfrm>
              <a:off x="2604" y="3606"/>
              <a:ext cx="91" cy="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r>
                <a:rPr lang="en-US" sz="500" dirty="0">
                  <a:solidFill>
                    <a:srgbClr val="FFFF00"/>
                  </a:solidFill>
                </a:rPr>
                <a:t>20.00</a:t>
              </a:r>
            </a:p>
          </p:txBody>
        </p:sp>
        <p:sp>
          <p:nvSpPr>
            <p:cNvPr id="55544" name="Rectangle 797"/>
            <p:cNvSpPr>
              <a:spLocks noChangeArrowheads="1"/>
            </p:cNvSpPr>
            <p:nvPr/>
          </p:nvSpPr>
          <p:spPr bwMode="auto">
            <a:xfrm>
              <a:off x="2604" y="3487"/>
              <a:ext cx="91" cy="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r>
                <a:rPr lang="en-US" sz="500" dirty="0">
                  <a:solidFill>
                    <a:srgbClr val="FFFF00"/>
                  </a:solidFill>
                </a:rPr>
                <a:t>25.00</a:t>
              </a:r>
            </a:p>
          </p:txBody>
        </p:sp>
        <p:sp>
          <p:nvSpPr>
            <p:cNvPr id="55545" name="Rectangle 798"/>
            <p:cNvSpPr>
              <a:spLocks noChangeArrowheads="1"/>
            </p:cNvSpPr>
            <p:nvPr/>
          </p:nvSpPr>
          <p:spPr bwMode="auto">
            <a:xfrm>
              <a:off x="912" y="4128"/>
              <a:ext cx="53" cy="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r>
                <a:rPr lang="en-US" sz="500" dirty="0">
                  <a:solidFill>
                    <a:srgbClr val="FFFF00"/>
                  </a:solidFill>
                </a:rPr>
                <a:t>-50</a:t>
              </a:r>
            </a:p>
          </p:txBody>
        </p:sp>
        <p:sp>
          <p:nvSpPr>
            <p:cNvPr id="55546" name="Rectangle 799"/>
            <p:cNvSpPr>
              <a:spLocks noChangeArrowheads="1"/>
            </p:cNvSpPr>
            <p:nvPr/>
          </p:nvSpPr>
          <p:spPr bwMode="auto">
            <a:xfrm>
              <a:off x="1075" y="4128"/>
              <a:ext cx="53" cy="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r>
                <a:rPr lang="en-US" sz="500" dirty="0">
                  <a:solidFill>
                    <a:srgbClr val="FFFF00"/>
                  </a:solidFill>
                </a:rPr>
                <a:t>-40</a:t>
              </a:r>
            </a:p>
          </p:txBody>
        </p:sp>
        <p:sp>
          <p:nvSpPr>
            <p:cNvPr id="55547" name="Rectangle 800"/>
            <p:cNvSpPr>
              <a:spLocks noChangeArrowheads="1"/>
            </p:cNvSpPr>
            <p:nvPr/>
          </p:nvSpPr>
          <p:spPr bwMode="auto">
            <a:xfrm>
              <a:off x="1239" y="4128"/>
              <a:ext cx="53" cy="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r>
                <a:rPr lang="en-US" sz="500" dirty="0">
                  <a:solidFill>
                    <a:srgbClr val="FFFF00"/>
                  </a:solidFill>
                </a:rPr>
                <a:t>-30</a:t>
              </a:r>
            </a:p>
          </p:txBody>
        </p:sp>
        <p:sp>
          <p:nvSpPr>
            <p:cNvPr id="55548" name="Rectangle 801"/>
            <p:cNvSpPr>
              <a:spLocks noChangeArrowheads="1"/>
            </p:cNvSpPr>
            <p:nvPr/>
          </p:nvSpPr>
          <p:spPr bwMode="auto">
            <a:xfrm>
              <a:off x="1403" y="4128"/>
              <a:ext cx="53" cy="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r>
                <a:rPr lang="en-US" sz="500" dirty="0">
                  <a:solidFill>
                    <a:srgbClr val="FFFF00"/>
                  </a:solidFill>
                </a:rPr>
                <a:t>-20</a:t>
              </a:r>
            </a:p>
          </p:txBody>
        </p:sp>
        <p:sp>
          <p:nvSpPr>
            <p:cNvPr id="55549" name="Rectangle 802"/>
            <p:cNvSpPr>
              <a:spLocks noChangeArrowheads="1"/>
            </p:cNvSpPr>
            <p:nvPr/>
          </p:nvSpPr>
          <p:spPr bwMode="auto">
            <a:xfrm>
              <a:off x="1567" y="4128"/>
              <a:ext cx="53" cy="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r>
                <a:rPr lang="en-US" sz="500" dirty="0">
                  <a:solidFill>
                    <a:srgbClr val="FFFF00"/>
                  </a:solidFill>
                </a:rPr>
                <a:t>-10</a:t>
              </a:r>
            </a:p>
          </p:txBody>
        </p:sp>
        <p:sp>
          <p:nvSpPr>
            <p:cNvPr id="55550" name="Rectangle 803"/>
            <p:cNvSpPr>
              <a:spLocks noChangeArrowheads="1"/>
            </p:cNvSpPr>
            <p:nvPr/>
          </p:nvSpPr>
          <p:spPr bwMode="auto">
            <a:xfrm>
              <a:off x="1745" y="4128"/>
              <a:ext cx="20" cy="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r>
                <a:rPr lang="en-US" sz="500" dirty="0">
                  <a:solidFill>
                    <a:srgbClr val="FFFF00"/>
                  </a:solidFill>
                </a:rPr>
                <a:t>0</a:t>
              </a:r>
            </a:p>
          </p:txBody>
        </p:sp>
        <p:sp>
          <p:nvSpPr>
            <p:cNvPr id="55551" name="Rectangle 804"/>
            <p:cNvSpPr>
              <a:spLocks noChangeArrowheads="1"/>
            </p:cNvSpPr>
            <p:nvPr/>
          </p:nvSpPr>
          <p:spPr bwMode="auto">
            <a:xfrm>
              <a:off x="1899" y="4128"/>
              <a:ext cx="40" cy="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r>
                <a:rPr lang="en-US" sz="500" dirty="0">
                  <a:solidFill>
                    <a:srgbClr val="FFFF00"/>
                  </a:solidFill>
                </a:rPr>
                <a:t>10</a:t>
              </a:r>
            </a:p>
          </p:txBody>
        </p:sp>
        <p:sp>
          <p:nvSpPr>
            <p:cNvPr id="55552" name="Rectangle 805"/>
            <p:cNvSpPr>
              <a:spLocks noChangeArrowheads="1"/>
            </p:cNvSpPr>
            <p:nvPr/>
          </p:nvSpPr>
          <p:spPr bwMode="auto">
            <a:xfrm>
              <a:off x="2063" y="4128"/>
              <a:ext cx="40" cy="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r>
                <a:rPr lang="en-US" sz="500" dirty="0">
                  <a:solidFill>
                    <a:srgbClr val="FFFF00"/>
                  </a:solidFill>
                </a:rPr>
                <a:t>20</a:t>
              </a:r>
            </a:p>
          </p:txBody>
        </p:sp>
        <p:sp>
          <p:nvSpPr>
            <p:cNvPr id="55553" name="Rectangle 806"/>
            <p:cNvSpPr>
              <a:spLocks noChangeArrowheads="1"/>
            </p:cNvSpPr>
            <p:nvPr/>
          </p:nvSpPr>
          <p:spPr bwMode="auto">
            <a:xfrm>
              <a:off x="2227" y="4128"/>
              <a:ext cx="40" cy="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r>
                <a:rPr lang="en-US" sz="500" dirty="0">
                  <a:solidFill>
                    <a:srgbClr val="FFFF00"/>
                  </a:solidFill>
                </a:rPr>
                <a:t>30</a:t>
              </a:r>
            </a:p>
          </p:txBody>
        </p:sp>
        <p:sp>
          <p:nvSpPr>
            <p:cNvPr id="55554" name="Rectangle 807"/>
            <p:cNvSpPr>
              <a:spLocks noChangeArrowheads="1"/>
            </p:cNvSpPr>
            <p:nvPr/>
          </p:nvSpPr>
          <p:spPr bwMode="auto">
            <a:xfrm>
              <a:off x="2391" y="4128"/>
              <a:ext cx="40" cy="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r>
                <a:rPr lang="en-US" sz="500" dirty="0">
                  <a:solidFill>
                    <a:srgbClr val="FFFF00"/>
                  </a:solidFill>
                </a:rPr>
                <a:t>40</a:t>
              </a:r>
            </a:p>
          </p:txBody>
        </p:sp>
        <p:sp>
          <p:nvSpPr>
            <p:cNvPr id="55555" name="Rectangle 808"/>
            <p:cNvSpPr>
              <a:spLocks noChangeArrowheads="1"/>
            </p:cNvSpPr>
            <p:nvPr/>
          </p:nvSpPr>
          <p:spPr bwMode="auto">
            <a:xfrm>
              <a:off x="2555" y="4128"/>
              <a:ext cx="40" cy="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r>
                <a:rPr lang="en-US" sz="500" dirty="0">
                  <a:solidFill>
                    <a:srgbClr val="FFFF00"/>
                  </a:solidFill>
                </a:rPr>
                <a:t>50</a:t>
              </a:r>
            </a:p>
          </p:txBody>
        </p:sp>
        <p:sp>
          <p:nvSpPr>
            <p:cNvPr id="55556" name="Rectangle 809"/>
            <p:cNvSpPr>
              <a:spLocks noChangeArrowheads="1"/>
            </p:cNvSpPr>
            <p:nvPr/>
          </p:nvSpPr>
          <p:spPr bwMode="auto">
            <a:xfrm>
              <a:off x="1476" y="4186"/>
              <a:ext cx="495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en-US" sz="1200" b="1" dirty="0"/>
                <a:t>Width, m</a:t>
              </a:r>
            </a:p>
          </p:txBody>
        </p:sp>
        <p:sp>
          <p:nvSpPr>
            <p:cNvPr id="55557" name="Line 810"/>
            <p:cNvSpPr>
              <a:spLocks noChangeShapeType="1"/>
            </p:cNvSpPr>
            <p:nvPr/>
          </p:nvSpPr>
          <p:spPr bwMode="auto">
            <a:xfrm>
              <a:off x="1606" y="4044"/>
              <a:ext cx="288" cy="0"/>
            </a:xfrm>
            <a:prstGeom prst="line">
              <a:avLst/>
            </a:prstGeom>
            <a:noFill/>
            <a:ln w="14351">
              <a:solidFill>
                <a:srgbClr val="00B05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558" name="Rectangle 811"/>
            <p:cNvSpPr>
              <a:spLocks noChangeArrowheads="1"/>
            </p:cNvSpPr>
            <p:nvPr/>
          </p:nvSpPr>
          <p:spPr bwMode="auto">
            <a:xfrm rot="16200000">
              <a:off x="2543" y="3694"/>
              <a:ext cx="495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en-US" sz="1200" b="1" dirty="0"/>
                <a:t>Depth</a:t>
              </a:r>
              <a:r>
                <a:rPr lang="en-US" sz="1400" b="1" dirty="0">
                  <a:solidFill>
                    <a:schemeClr val="bg1"/>
                  </a:solidFill>
                  <a:latin typeface="Small Fonts" charset="0"/>
                </a:rPr>
                <a:t>,</a:t>
              </a:r>
              <a:r>
                <a:rPr lang="en-US" sz="1400" b="1" dirty="0">
                  <a:latin typeface="Small Fonts" charset="0"/>
                </a:rPr>
                <a:t> </a:t>
              </a:r>
              <a:r>
                <a:rPr lang="en-US" sz="1200" b="1" dirty="0"/>
                <a:t>m</a:t>
              </a:r>
            </a:p>
          </p:txBody>
        </p:sp>
      </p:grpSp>
      <p:grpSp>
        <p:nvGrpSpPr>
          <p:cNvPr id="55302" name="Group 816"/>
          <p:cNvGrpSpPr>
            <a:grpSpLocks/>
          </p:cNvGrpSpPr>
          <p:nvPr/>
        </p:nvGrpSpPr>
        <p:grpSpPr bwMode="auto">
          <a:xfrm>
            <a:off x="7076660" y="2693512"/>
            <a:ext cx="3143250" cy="1555751"/>
            <a:chOff x="3110" y="1488"/>
            <a:chExt cx="1980" cy="980"/>
          </a:xfrm>
        </p:grpSpPr>
        <p:sp>
          <p:nvSpPr>
            <p:cNvPr id="55411" name="Rectangle 490"/>
            <p:cNvSpPr>
              <a:spLocks noChangeArrowheads="1"/>
            </p:cNvSpPr>
            <p:nvPr/>
          </p:nvSpPr>
          <p:spPr bwMode="auto">
            <a:xfrm>
              <a:off x="3696" y="2352"/>
              <a:ext cx="377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 b="1" dirty="0"/>
                <a:t>Width, m</a:t>
              </a:r>
            </a:p>
          </p:txBody>
        </p:sp>
        <p:sp>
          <p:nvSpPr>
            <p:cNvPr id="55412" name="Rectangle 496"/>
            <p:cNvSpPr>
              <a:spLocks noChangeArrowheads="1"/>
            </p:cNvSpPr>
            <p:nvPr/>
          </p:nvSpPr>
          <p:spPr bwMode="auto">
            <a:xfrm>
              <a:off x="3140" y="1647"/>
              <a:ext cx="1703" cy="602"/>
            </a:xfrm>
            <a:prstGeom prst="rect">
              <a:avLst/>
            </a:prstGeom>
            <a:noFill/>
            <a:ln w="7938">
              <a:solidFill>
                <a:srgbClr val="80808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413" name="Freeform 497"/>
            <p:cNvSpPr>
              <a:spLocks/>
            </p:cNvSpPr>
            <p:nvPr/>
          </p:nvSpPr>
          <p:spPr bwMode="auto">
            <a:xfrm>
              <a:off x="4843" y="1647"/>
              <a:ext cx="15" cy="602"/>
            </a:xfrm>
            <a:custGeom>
              <a:avLst/>
              <a:gdLst>
                <a:gd name="T0" fmla="*/ 0 w 3"/>
                <a:gd name="T1" fmla="*/ 0 h 121"/>
                <a:gd name="T2" fmla="*/ 0 w 3"/>
                <a:gd name="T3" fmla="*/ 121 h 121"/>
                <a:gd name="T4" fmla="*/ 3 w 3"/>
                <a:gd name="T5" fmla="*/ 121 h 121"/>
                <a:gd name="T6" fmla="*/ 0 60000 65536"/>
                <a:gd name="T7" fmla="*/ 0 60000 65536"/>
                <a:gd name="T8" fmla="*/ 0 60000 65536"/>
                <a:gd name="T9" fmla="*/ 0 w 3"/>
                <a:gd name="T10" fmla="*/ 0 h 121"/>
                <a:gd name="T11" fmla="*/ 3 w 3"/>
                <a:gd name="T12" fmla="*/ 121 h 12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" h="121">
                  <a:moveTo>
                    <a:pt x="0" y="0"/>
                  </a:moveTo>
                  <a:lnTo>
                    <a:pt x="0" y="121"/>
                  </a:lnTo>
                  <a:lnTo>
                    <a:pt x="3" y="121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414" name="Line 498"/>
            <p:cNvSpPr>
              <a:spLocks noChangeShapeType="1"/>
            </p:cNvSpPr>
            <p:nvPr/>
          </p:nvSpPr>
          <p:spPr bwMode="auto">
            <a:xfrm>
              <a:off x="4843" y="2165"/>
              <a:ext cx="15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415" name="Line 499"/>
            <p:cNvSpPr>
              <a:spLocks noChangeShapeType="1"/>
            </p:cNvSpPr>
            <p:nvPr/>
          </p:nvSpPr>
          <p:spPr bwMode="auto">
            <a:xfrm>
              <a:off x="4843" y="2080"/>
              <a:ext cx="15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416" name="Line 500"/>
            <p:cNvSpPr>
              <a:spLocks noChangeShapeType="1"/>
            </p:cNvSpPr>
            <p:nvPr/>
          </p:nvSpPr>
          <p:spPr bwMode="auto">
            <a:xfrm>
              <a:off x="4843" y="1991"/>
              <a:ext cx="15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417" name="Line 501"/>
            <p:cNvSpPr>
              <a:spLocks noChangeShapeType="1"/>
            </p:cNvSpPr>
            <p:nvPr/>
          </p:nvSpPr>
          <p:spPr bwMode="auto">
            <a:xfrm>
              <a:off x="4843" y="1906"/>
              <a:ext cx="15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418" name="Line 502"/>
            <p:cNvSpPr>
              <a:spLocks noChangeShapeType="1"/>
            </p:cNvSpPr>
            <p:nvPr/>
          </p:nvSpPr>
          <p:spPr bwMode="auto">
            <a:xfrm>
              <a:off x="4843" y="1817"/>
              <a:ext cx="15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419" name="Line 503"/>
            <p:cNvSpPr>
              <a:spLocks noChangeShapeType="1"/>
            </p:cNvSpPr>
            <p:nvPr/>
          </p:nvSpPr>
          <p:spPr bwMode="auto">
            <a:xfrm>
              <a:off x="4843" y="1732"/>
              <a:ext cx="15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420" name="Line 504"/>
            <p:cNvSpPr>
              <a:spLocks noChangeShapeType="1"/>
            </p:cNvSpPr>
            <p:nvPr/>
          </p:nvSpPr>
          <p:spPr bwMode="auto">
            <a:xfrm>
              <a:off x="4843" y="1647"/>
              <a:ext cx="15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421" name="Line 505"/>
            <p:cNvSpPr>
              <a:spLocks noChangeShapeType="1"/>
            </p:cNvSpPr>
            <p:nvPr/>
          </p:nvSpPr>
          <p:spPr bwMode="auto">
            <a:xfrm>
              <a:off x="3140" y="2249"/>
              <a:ext cx="170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422" name="Line 506"/>
            <p:cNvSpPr>
              <a:spLocks noChangeShapeType="1"/>
            </p:cNvSpPr>
            <p:nvPr/>
          </p:nvSpPr>
          <p:spPr bwMode="auto">
            <a:xfrm flipV="1">
              <a:off x="3140" y="2249"/>
              <a:ext cx="0" cy="1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423" name="Line 507"/>
            <p:cNvSpPr>
              <a:spLocks noChangeShapeType="1"/>
            </p:cNvSpPr>
            <p:nvPr/>
          </p:nvSpPr>
          <p:spPr bwMode="auto">
            <a:xfrm flipV="1">
              <a:off x="3309" y="2249"/>
              <a:ext cx="0" cy="1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424" name="Line 508"/>
            <p:cNvSpPr>
              <a:spLocks noChangeShapeType="1"/>
            </p:cNvSpPr>
            <p:nvPr/>
          </p:nvSpPr>
          <p:spPr bwMode="auto">
            <a:xfrm flipV="1">
              <a:off x="3478" y="2249"/>
              <a:ext cx="0" cy="1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425" name="Line 509"/>
            <p:cNvSpPr>
              <a:spLocks noChangeShapeType="1"/>
            </p:cNvSpPr>
            <p:nvPr/>
          </p:nvSpPr>
          <p:spPr bwMode="auto">
            <a:xfrm flipV="1">
              <a:off x="3652" y="2249"/>
              <a:ext cx="0" cy="1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426" name="Line 510"/>
            <p:cNvSpPr>
              <a:spLocks noChangeShapeType="1"/>
            </p:cNvSpPr>
            <p:nvPr/>
          </p:nvSpPr>
          <p:spPr bwMode="auto">
            <a:xfrm flipV="1">
              <a:off x="3820" y="2249"/>
              <a:ext cx="0" cy="1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427" name="Line 511"/>
            <p:cNvSpPr>
              <a:spLocks noChangeShapeType="1"/>
            </p:cNvSpPr>
            <p:nvPr/>
          </p:nvSpPr>
          <p:spPr bwMode="auto">
            <a:xfrm flipV="1">
              <a:off x="3989" y="2249"/>
              <a:ext cx="0" cy="1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428" name="Line 512"/>
            <p:cNvSpPr>
              <a:spLocks noChangeShapeType="1"/>
            </p:cNvSpPr>
            <p:nvPr/>
          </p:nvSpPr>
          <p:spPr bwMode="auto">
            <a:xfrm flipV="1">
              <a:off x="4163" y="2249"/>
              <a:ext cx="0" cy="1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429" name="Line 513"/>
            <p:cNvSpPr>
              <a:spLocks noChangeShapeType="1"/>
            </p:cNvSpPr>
            <p:nvPr/>
          </p:nvSpPr>
          <p:spPr bwMode="auto">
            <a:xfrm flipV="1">
              <a:off x="4332" y="2249"/>
              <a:ext cx="0" cy="1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430" name="Line 514"/>
            <p:cNvSpPr>
              <a:spLocks noChangeShapeType="1"/>
            </p:cNvSpPr>
            <p:nvPr/>
          </p:nvSpPr>
          <p:spPr bwMode="auto">
            <a:xfrm flipV="1">
              <a:off x="4500" y="2249"/>
              <a:ext cx="0" cy="1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431" name="Line 515"/>
            <p:cNvSpPr>
              <a:spLocks noChangeShapeType="1"/>
            </p:cNvSpPr>
            <p:nvPr/>
          </p:nvSpPr>
          <p:spPr bwMode="auto">
            <a:xfrm flipV="1">
              <a:off x="4674" y="2249"/>
              <a:ext cx="0" cy="1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432" name="Line 516"/>
            <p:cNvSpPr>
              <a:spLocks noChangeShapeType="1"/>
            </p:cNvSpPr>
            <p:nvPr/>
          </p:nvSpPr>
          <p:spPr bwMode="auto">
            <a:xfrm flipV="1">
              <a:off x="4843" y="2249"/>
              <a:ext cx="0" cy="1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433" name="Freeform 517"/>
            <p:cNvSpPr>
              <a:spLocks/>
            </p:cNvSpPr>
            <p:nvPr/>
          </p:nvSpPr>
          <p:spPr bwMode="auto">
            <a:xfrm>
              <a:off x="3582" y="1717"/>
              <a:ext cx="382" cy="527"/>
            </a:xfrm>
            <a:custGeom>
              <a:avLst/>
              <a:gdLst>
                <a:gd name="T0" fmla="*/ 77 w 77"/>
                <a:gd name="T1" fmla="*/ 106 h 106"/>
                <a:gd name="T2" fmla="*/ 74 w 77"/>
                <a:gd name="T3" fmla="*/ 106 h 106"/>
                <a:gd name="T4" fmla="*/ 73 w 77"/>
                <a:gd name="T5" fmla="*/ 105 h 106"/>
                <a:gd name="T6" fmla="*/ 68 w 77"/>
                <a:gd name="T7" fmla="*/ 103 h 106"/>
                <a:gd name="T8" fmla="*/ 65 w 77"/>
                <a:gd name="T9" fmla="*/ 101 h 106"/>
                <a:gd name="T10" fmla="*/ 56 w 77"/>
                <a:gd name="T11" fmla="*/ 94 h 106"/>
                <a:gd name="T12" fmla="*/ 51 w 77"/>
                <a:gd name="T13" fmla="*/ 89 h 106"/>
                <a:gd name="T14" fmla="*/ 36 w 77"/>
                <a:gd name="T15" fmla="*/ 69 h 106"/>
                <a:gd name="T16" fmla="*/ 27 w 77"/>
                <a:gd name="T17" fmla="*/ 55 h 106"/>
                <a:gd name="T18" fmla="*/ 0 w 77"/>
                <a:gd name="T19" fmla="*/ 0 h 10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77"/>
                <a:gd name="T31" fmla="*/ 0 h 106"/>
                <a:gd name="T32" fmla="*/ 77 w 77"/>
                <a:gd name="T33" fmla="*/ 106 h 10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77" h="106">
                  <a:moveTo>
                    <a:pt x="77" y="106"/>
                  </a:moveTo>
                  <a:lnTo>
                    <a:pt x="74" y="106"/>
                  </a:lnTo>
                  <a:lnTo>
                    <a:pt x="73" y="105"/>
                  </a:lnTo>
                  <a:lnTo>
                    <a:pt x="68" y="103"/>
                  </a:lnTo>
                  <a:lnTo>
                    <a:pt x="65" y="101"/>
                  </a:lnTo>
                  <a:lnTo>
                    <a:pt x="56" y="94"/>
                  </a:lnTo>
                  <a:lnTo>
                    <a:pt x="51" y="89"/>
                  </a:lnTo>
                  <a:lnTo>
                    <a:pt x="36" y="69"/>
                  </a:lnTo>
                  <a:lnTo>
                    <a:pt x="27" y="55"/>
                  </a:lnTo>
                  <a:lnTo>
                    <a:pt x="0" y="0"/>
                  </a:lnTo>
                </a:path>
              </a:pathLst>
            </a:custGeom>
            <a:noFill/>
            <a:ln w="158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434" name="Freeform 518"/>
            <p:cNvSpPr>
              <a:spLocks/>
            </p:cNvSpPr>
            <p:nvPr/>
          </p:nvSpPr>
          <p:spPr bwMode="auto">
            <a:xfrm>
              <a:off x="4019" y="1717"/>
              <a:ext cx="382" cy="527"/>
            </a:xfrm>
            <a:custGeom>
              <a:avLst/>
              <a:gdLst>
                <a:gd name="T0" fmla="*/ 0 w 77"/>
                <a:gd name="T1" fmla="*/ 106 h 106"/>
                <a:gd name="T2" fmla="*/ 3 w 77"/>
                <a:gd name="T3" fmla="*/ 106 h 106"/>
                <a:gd name="T4" fmla="*/ 4 w 77"/>
                <a:gd name="T5" fmla="*/ 105 h 106"/>
                <a:gd name="T6" fmla="*/ 9 w 77"/>
                <a:gd name="T7" fmla="*/ 103 h 106"/>
                <a:gd name="T8" fmla="*/ 12 w 77"/>
                <a:gd name="T9" fmla="*/ 101 h 106"/>
                <a:gd name="T10" fmla="*/ 20 w 77"/>
                <a:gd name="T11" fmla="*/ 94 h 106"/>
                <a:gd name="T12" fmla="*/ 25 w 77"/>
                <a:gd name="T13" fmla="*/ 89 h 106"/>
                <a:gd name="T14" fmla="*/ 41 w 77"/>
                <a:gd name="T15" fmla="*/ 69 h 106"/>
                <a:gd name="T16" fmla="*/ 49 w 77"/>
                <a:gd name="T17" fmla="*/ 55 h 106"/>
                <a:gd name="T18" fmla="*/ 77 w 77"/>
                <a:gd name="T19" fmla="*/ 0 h 10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77"/>
                <a:gd name="T31" fmla="*/ 0 h 106"/>
                <a:gd name="T32" fmla="*/ 77 w 77"/>
                <a:gd name="T33" fmla="*/ 106 h 10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77" h="106">
                  <a:moveTo>
                    <a:pt x="0" y="106"/>
                  </a:moveTo>
                  <a:lnTo>
                    <a:pt x="3" y="106"/>
                  </a:lnTo>
                  <a:lnTo>
                    <a:pt x="4" y="105"/>
                  </a:lnTo>
                  <a:lnTo>
                    <a:pt x="9" y="103"/>
                  </a:lnTo>
                  <a:lnTo>
                    <a:pt x="12" y="101"/>
                  </a:lnTo>
                  <a:lnTo>
                    <a:pt x="20" y="94"/>
                  </a:lnTo>
                  <a:lnTo>
                    <a:pt x="25" y="89"/>
                  </a:lnTo>
                  <a:lnTo>
                    <a:pt x="41" y="69"/>
                  </a:lnTo>
                  <a:lnTo>
                    <a:pt x="49" y="55"/>
                  </a:lnTo>
                  <a:lnTo>
                    <a:pt x="77" y="0"/>
                  </a:lnTo>
                </a:path>
              </a:pathLst>
            </a:custGeom>
            <a:noFill/>
            <a:ln w="158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435" name="Rectangle 520"/>
            <p:cNvSpPr>
              <a:spLocks noChangeArrowheads="1"/>
            </p:cNvSpPr>
            <p:nvPr/>
          </p:nvSpPr>
          <p:spPr bwMode="auto">
            <a:xfrm>
              <a:off x="4878" y="2229"/>
              <a:ext cx="71" cy="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500" dirty="0">
                  <a:solidFill>
                    <a:srgbClr val="FFFF00"/>
                  </a:solidFill>
                </a:rPr>
                <a:t>0.00</a:t>
              </a:r>
            </a:p>
          </p:txBody>
        </p:sp>
        <p:sp>
          <p:nvSpPr>
            <p:cNvPr id="55436" name="Rectangle 521"/>
            <p:cNvSpPr>
              <a:spLocks noChangeArrowheads="1"/>
            </p:cNvSpPr>
            <p:nvPr/>
          </p:nvSpPr>
          <p:spPr bwMode="auto">
            <a:xfrm>
              <a:off x="4878" y="2145"/>
              <a:ext cx="71" cy="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r>
                <a:rPr lang="en-US" sz="500" dirty="0">
                  <a:solidFill>
                    <a:srgbClr val="FFFF00"/>
                  </a:solidFill>
                </a:rPr>
                <a:t>2.00</a:t>
              </a:r>
            </a:p>
          </p:txBody>
        </p:sp>
        <p:sp>
          <p:nvSpPr>
            <p:cNvPr id="55437" name="Rectangle 522"/>
            <p:cNvSpPr>
              <a:spLocks noChangeArrowheads="1"/>
            </p:cNvSpPr>
            <p:nvPr/>
          </p:nvSpPr>
          <p:spPr bwMode="auto">
            <a:xfrm>
              <a:off x="4878" y="2055"/>
              <a:ext cx="71" cy="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r>
                <a:rPr lang="en-US" sz="500" dirty="0">
                  <a:solidFill>
                    <a:srgbClr val="FFFF00"/>
                  </a:solidFill>
                </a:rPr>
                <a:t>4.00</a:t>
              </a:r>
            </a:p>
          </p:txBody>
        </p:sp>
        <p:sp>
          <p:nvSpPr>
            <p:cNvPr id="55438" name="Rectangle 523"/>
            <p:cNvSpPr>
              <a:spLocks noChangeArrowheads="1"/>
            </p:cNvSpPr>
            <p:nvPr/>
          </p:nvSpPr>
          <p:spPr bwMode="auto">
            <a:xfrm>
              <a:off x="4878" y="1971"/>
              <a:ext cx="71" cy="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r>
                <a:rPr lang="en-US" sz="500" dirty="0">
                  <a:solidFill>
                    <a:srgbClr val="FFFF00"/>
                  </a:solidFill>
                </a:rPr>
                <a:t>6.00</a:t>
              </a:r>
            </a:p>
          </p:txBody>
        </p:sp>
        <p:sp>
          <p:nvSpPr>
            <p:cNvPr id="55439" name="Rectangle 524"/>
            <p:cNvSpPr>
              <a:spLocks noChangeArrowheads="1"/>
            </p:cNvSpPr>
            <p:nvPr/>
          </p:nvSpPr>
          <p:spPr bwMode="auto">
            <a:xfrm>
              <a:off x="4878" y="1886"/>
              <a:ext cx="71" cy="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r>
                <a:rPr lang="en-US" sz="500" dirty="0">
                  <a:solidFill>
                    <a:srgbClr val="FFFF00"/>
                  </a:solidFill>
                </a:rPr>
                <a:t>8.00</a:t>
              </a:r>
            </a:p>
          </p:txBody>
        </p:sp>
        <p:sp>
          <p:nvSpPr>
            <p:cNvPr id="55440" name="Rectangle 525"/>
            <p:cNvSpPr>
              <a:spLocks noChangeArrowheads="1"/>
            </p:cNvSpPr>
            <p:nvPr/>
          </p:nvSpPr>
          <p:spPr bwMode="auto">
            <a:xfrm>
              <a:off x="4878" y="1797"/>
              <a:ext cx="91" cy="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r>
                <a:rPr lang="en-US" sz="500" dirty="0">
                  <a:solidFill>
                    <a:srgbClr val="FFFF00"/>
                  </a:solidFill>
                </a:rPr>
                <a:t>10.00</a:t>
              </a:r>
            </a:p>
          </p:txBody>
        </p:sp>
        <p:sp>
          <p:nvSpPr>
            <p:cNvPr id="55441" name="Rectangle 526"/>
            <p:cNvSpPr>
              <a:spLocks noChangeArrowheads="1"/>
            </p:cNvSpPr>
            <p:nvPr/>
          </p:nvSpPr>
          <p:spPr bwMode="auto">
            <a:xfrm>
              <a:off x="4878" y="1712"/>
              <a:ext cx="91" cy="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r>
                <a:rPr lang="en-US" sz="500" dirty="0">
                  <a:solidFill>
                    <a:srgbClr val="FFFF00"/>
                  </a:solidFill>
                </a:rPr>
                <a:t>12.00</a:t>
              </a:r>
            </a:p>
          </p:txBody>
        </p:sp>
        <p:sp>
          <p:nvSpPr>
            <p:cNvPr id="55442" name="Rectangle 527"/>
            <p:cNvSpPr>
              <a:spLocks noChangeArrowheads="1"/>
            </p:cNvSpPr>
            <p:nvPr/>
          </p:nvSpPr>
          <p:spPr bwMode="auto">
            <a:xfrm>
              <a:off x="4878" y="1623"/>
              <a:ext cx="91" cy="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r>
                <a:rPr lang="en-US" sz="500" dirty="0">
                  <a:solidFill>
                    <a:srgbClr val="FFFF00"/>
                  </a:solidFill>
                </a:rPr>
                <a:t>14.00</a:t>
              </a:r>
            </a:p>
          </p:txBody>
        </p:sp>
        <p:sp>
          <p:nvSpPr>
            <p:cNvPr id="55443" name="Rectangle 528"/>
            <p:cNvSpPr>
              <a:spLocks noChangeArrowheads="1"/>
            </p:cNvSpPr>
            <p:nvPr/>
          </p:nvSpPr>
          <p:spPr bwMode="auto">
            <a:xfrm>
              <a:off x="3110" y="2289"/>
              <a:ext cx="53" cy="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r>
                <a:rPr lang="en-US" sz="500" dirty="0">
                  <a:solidFill>
                    <a:srgbClr val="FFFF00"/>
                  </a:solidFill>
                </a:rPr>
                <a:t>-50</a:t>
              </a:r>
            </a:p>
          </p:txBody>
        </p:sp>
        <p:sp>
          <p:nvSpPr>
            <p:cNvPr id="55444" name="Rectangle 529"/>
            <p:cNvSpPr>
              <a:spLocks noChangeArrowheads="1"/>
            </p:cNvSpPr>
            <p:nvPr/>
          </p:nvSpPr>
          <p:spPr bwMode="auto">
            <a:xfrm>
              <a:off x="3284" y="2289"/>
              <a:ext cx="53" cy="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r>
                <a:rPr lang="en-US" sz="500" dirty="0">
                  <a:solidFill>
                    <a:srgbClr val="FFFF00"/>
                  </a:solidFill>
                </a:rPr>
                <a:t>-40</a:t>
              </a:r>
            </a:p>
          </p:txBody>
        </p:sp>
        <p:sp>
          <p:nvSpPr>
            <p:cNvPr id="55445" name="Rectangle 530"/>
            <p:cNvSpPr>
              <a:spLocks noChangeArrowheads="1"/>
            </p:cNvSpPr>
            <p:nvPr/>
          </p:nvSpPr>
          <p:spPr bwMode="auto">
            <a:xfrm>
              <a:off x="3453" y="2289"/>
              <a:ext cx="53" cy="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r>
                <a:rPr lang="en-US" sz="500" dirty="0">
                  <a:solidFill>
                    <a:srgbClr val="FFFF00"/>
                  </a:solidFill>
                </a:rPr>
                <a:t>-30</a:t>
              </a:r>
            </a:p>
          </p:txBody>
        </p:sp>
        <p:sp>
          <p:nvSpPr>
            <p:cNvPr id="55446" name="Rectangle 531"/>
            <p:cNvSpPr>
              <a:spLocks noChangeArrowheads="1"/>
            </p:cNvSpPr>
            <p:nvPr/>
          </p:nvSpPr>
          <p:spPr bwMode="auto">
            <a:xfrm>
              <a:off x="3622" y="2289"/>
              <a:ext cx="53" cy="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r>
                <a:rPr lang="en-US" sz="500" dirty="0">
                  <a:solidFill>
                    <a:srgbClr val="FFFF00"/>
                  </a:solidFill>
                </a:rPr>
                <a:t>-20</a:t>
              </a:r>
            </a:p>
          </p:txBody>
        </p:sp>
        <p:sp>
          <p:nvSpPr>
            <p:cNvPr id="55447" name="Rectangle 532"/>
            <p:cNvSpPr>
              <a:spLocks noChangeArrowheads="1"/>
            </p:cNvSpPr>
            <p:nvPr/>
          </p:nvSpPr>
          <p:spPr bwMode="auto">
            <a:xfrm>
              <a:off x="3795" y="2289"/>
              <a:ext cx="53" cy="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r>
                <a:rPr lang="en-US" sz="500" dirty="0">
                  <a:solidFill>
                    <a:srgbClr val="FFFF00"/>
                  </a:solidFill>
                </a:rPr>
                <a:t>-10</a:t>
              </a:r>
            </a:p>
          </p:txBody>
        </p:sp>
        <p:sp>
          <p:nvSpPr>
            <p:cNvPr id="55448" name="Rectangle 533"/>
            <p:cNvSpPr>
              <a:spLocks noChangeArrowheads="1"/>
            </p:cNvSpPr>
            <p:nvPr/>
          </p:nvSpPr>
          <p:spPr bwMode="auto">
            <a:xfrm>
              <a:off x="3979" y="2289"/>
              <a:ext cx="20" cy="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r>
                <a:rPr lang="en-US" sz="500" dirty="0">
                  <a:solidFill>
                    <a:srgbClr val="FFFF00"/>
                  </a:solidFill>
                </a:rPr>
                <a:t>0</a:t>
              </a:r>
            </a:p>
          </p:txBody>
        </p:sp>
        <p:sp>
          <p:nvSpPr>
            <p:cNvPr id="55449" name="Rectangle 534"/>
            <p:cNvSpPr>
              <a:spLocks noChangeArrowheads="1"/>
            </p:cNvSpPr>
            <p:nvPr/>
          </p:nvSpPr>
          <p:spPr bwMode="auto">
            <a:xfrm>
              <a:off x="4138" y="2289"/>
              <a:ext cx="40" cy="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r>
                <a:rPr lang="en-US" sz="500" dirty="0">
                  <a:solidFill>
                    <a:srgbClr val="FFFF00"/>
                  </a:solidFill>
                </a:rPr>
                <a:t>10</a:t>
              </a:r>
            </a:p>
          </p:txBody>
        </p:sp>
        <p:sp>
          <p:nvSpPr>
            <p:cNvPr id="55450" name="Rectangle 535"/>
            <p:cNvSpPr>
              <a:spLocks noChangeArrowheads="1"/>
            </p:cNvSpPr>
            <p:nvPr/>
          </p:nvSpPr>
          <p:spPr bwMode="auto">
            <a:xfrm>
              <a:off x="4312" y="2289"/>
              <a:ext cx="40" cy="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r>
                <a:rPr lang="en-US" sz="500" dirty="0">
                  <a:solidFill>
                    <a:srgbClr val="FFFF00"/>
                  </a:solidFill>
                </a:rPr>
                <a:t>20</a:t>
              </a:r>
            </a:p>
          </p:txBody>
        </p:sp>
        <p:sp>
          <p:nvSpPr>
            <p:cNvPr id="55451" name="Rectangle 536"/>
            <p:cNvSpPr>
              <a:spLocks noChangeArrowheads="1"/>
            </p:cNvSpPr>
            <p:nvPr/>
          </p:nvSpPr>
          <p:spPr bwMode="auto">
            <a:xfrm>
              <a:off x="4480" y="2289"/>
              <a:ext cx="40" cy="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r>
                <a:rPr lang="en-US" sz="500" dirty="0">
                  <a:solidFill>
                    <a:srgbClr val="FFFF00"/>
                  </a:solidFill>
                </a:rPr>
                <a:t>30</a:t>
              </a:r>
            </a:p>
          </p:txBody>
        </p:sp>
        <p:sp>
          <p:nvSpPr>
            <p:cNvPr id="55452" name="Rectangle 537"/>
            <p:cNvSpPr>
              <a:spLocks noChangeArrowheads="1"/>
            </p:cNvSpPr>
            <p:nvPr/>
          </p:nvSpPr>
          <p:spPr bwMode="auto">
            <a:xfrm>
              <a:off x="4649" y="2289"/>
              <a:ext cx="40" cy="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r>
                <a:rPr lang="en-US" sz="500" dirty="0">
                  <a:solidFill>
                    <a:srgbClr val="FFFF00"/>
                  </a:solidFill>
                </a:rPr>
                <a:t>40</a:t>
              </a:r>
            </a:p>
          </p:txBody>
        </p:sp>
        <p:sp>
          <p:nvSpPr>
            <p:cNvPr id="55453" name="Rectangle 538"/>
            <p:cNvSpPr>
              <a:spLocks noChangeArrowheads="1"/>
            </p:cNvSpPr>
            <p:nvPr/>
          </p:nvSpPr>
          <p:spPr bwMode="auto">
            <a:xfrm>
              <a:off x="4823" y="2289"/>
              <a:ext cx="40" cy="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r>
                <a:rPr lang="en-US" sz="500" dirty="0">
                  <a:solidFill>
                    <a:srgbClr val="FFFF00"/>
                  </a:solidFill>
                </a:rPr>
                <a:t>50</a:t>
              </a:r>
            </a:p>
          </p:txBody>
        </p:sp>
        <p:sp>
          <p:nvSpPr>
            <p:cNvPr id="55454" name="Line 542"/>
            <p:cNvSpPr>
              <a:spLocks noChangeShapeType="1"/>
            </p:cNvSpPr>
            <p:nvPr/>
          </p:nvSpPr>
          <p:spPr bwMode="auto">
            <a:xfrm>
              <a:off x="3825" y="2145"/>
              <a:ext cx="333" cy="0"/>
            </a:xfrm>
            <a:prstGeom prst="line">
              <a:avLst/>
            </a:prstGeom>
            <a:noFill/>
            <a:ln w="15875">
              <a:solidFill>
                <a:srgbClr val="00B05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455" name="Rectangle 545"/>
            <p:cNvSpPr>
              <a:spLocks noChangeArrowheads="1"/>
            </p:cNvSpPr>
            <p:nvPr/>
          </p:nvSpPr>
          <p:spPr bwMode="auto">
            <a:xfrm>
              <a:off x="3140" y="1647"/>
              <a:ext cx="1703" cy="602"/>
            </a:xfrm>
            <a:prstGeom prst="rect">
              <a:avLst/>
            </a:prstGeom>
            <a:noFill/>
            <a:ln w="8001">
              <a:solidFill>
                <a:srgbClr val="FFFF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456" name="Freeform 546"/>
            <p:cNvSpPr>
              <a:spLocks/>
            </p:cNvSpPr>
            <p:nvPr/>
          </p:nvSpPr>
          <p:spPr bwMode="auto">
            <a:xfrm>
              <a:off x="4843" y="1647"/>
              <a:ext cx="15" cy="602"/>
            </a:xfrm>
            <a:custGeom>
              <a:avLst/>
              <a:gdLst>
                <a:gd name="T0" fmla="*/ 0 w 3"/>
                <a:gd name="T1" fmla="*/ 0 h 121"/>
                <a:gd name="T2" fmla="*/ 0 w 3"/>
                <a:gd name="T3" fmla="*/ 121 h 121"/>
                <a:gd name="T4" fmla="*/ 3 w 3"/>
                <a:gd name="T5" fmla="*/ 121 h 121"/>
                <a:gd name="T6" fmla="*/ 0 60000 65536"/>
                <a:gd name="T7" fmla="*/ 0 60000 65536"/>
                <a:gd name="T8" fmla="*/ 0 60000 65536"/>
                <a:gd name="T9" fmla="*/ 0 w 3"/>
                <a:gd name="T10" fmla="*/ 0 h 121"/>
                <a:gd name="T11" fmla="*/ 3 w 3"/>
                <a:gd name="T12" fmla="*/ 121 h 12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" h="121">
                  <a:moveTo>
                    <a:pt x="0" y="0"/>
                  </a:moveTo>
                  <a:lnTo>
                    <a:pt x="0" y="121"/>
                  </a:lnTo>
                  <a:lnTo>
                    <a:pt x="3" y="121"/>
                  </a:lnTo>
                </a:path>
              </a:pathLst>
            </a:custGeom>
            <a:noFill/>
            <a:ln w="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457" name="Line 547"/>
            <p:cNvSpPr>
              <a:spLocks noChangeShapeType="1"/>
            </p:cNvSpPr>
            <p:nvPr/>
          </p:nvSpPr>
          <p:spPr bwMode="auto">
            <a:xfrm>
              <a:off x="4843" y="2165"/>
              <a:ext cx="15" cy="0"/>
            </a:xfrm>
            <a:prstGeom prst="line">
              <a:avLst/>
            </a:prstGeom>
            <a:noFill/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458" name="Line 548"/>
            <p:cNvSpPr>
              <a:spLocks noChangeShapeType="1"/>
            </p:cNvSpPr>
            <p:nvPr/>
          </p:nvSpPr>
          <p:spPr bwMode="auto">
            <a:xfrm>
              <a:off x="4843" y="2080"/>
              <a:ext cx="15" cy="0"/>
            </a:xfrm>
            <a:prstGeom prst="line">
              <a:avLst/>
            </a:prstGeom>
            <a:noFill/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459" name="Line 549"/>
            <p:cNvSpPr>
              <a:spLocks noChangeShapeType="1"/>
            </p:cNvSpPr>
            <p:nvPr/>
          </p:nvSpPr>
          <p:spPr bwMode="auto">
            <a:xfrm>
              <a:off x="4843" y="1991"/>
              <a:ext cx="15" cy="0"/>
            </a:xfrm>
            <a:prstGeom prst="line">
              <a:avLst/>
            </a:prstGeom>
            <a:noFill/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460" name="Line 550"/>
            <p:cNvSpPr>
              <a:spLocks noChangeShapeType="1"/>
            </p:cNvSpPr>
            <p:nvPr/>
          </p:nvSpPr>
          <p:spPr bwMode="auto">
            <a:xfrm>
              <a:off x="4843" y="1906"/>
              <a:ext cx="15" cy="0"/>
            </a:xfrm>
            <a:prstGeom prst="line">
              <a:avLst/>
            </a:prstGeom>
            <a:noFill/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461" name="Line 551"/>
            <p:cNvSpPr>
              <a:spLocks noChangeShapeType="1"/>
            </p:cNvSpPr>
            <p:nvPr/>
          </p:nvSpPr>
          <p:spPr bwMode="auto">
            <a:xfrm>
              <a:off x="4843" y="1817"/>
              <a:ext cx="15" cy="0"/>
            </a:xfrm>
            <a:prstGeom prst="line">
              <a:avLst/>
            </a:prstGeom>
            <a:noFill/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462" name="Line 552"/>
            <p:cNvSpPr>
              <a:spLocks noChangeShapeType="1"/>
            </p:cNvSpPr>
            <p:nvPr/>
          </p:nvSpPr>
          <p:spPr bwMode="auto">
            <a:xfrm>
              <a:off x="4843" y="1732"/>
              <a:ext cx="15" cy="0"/>
            </a:xfrm>
            <a:prstGeom prst="line">
              <a:avLst/>
            </a:prstGeom>
            <a:noFill/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463" name="Line 553"/>
            <p:cNvSpPr>
              <a:spLocks noChangeShapeType="1"/>
            </p:cNvSpPr>
            <p:nvPr/>
          </p:nvSpPr>
          <p:spPr bwMode="auto">
            <a:xfrm>
              <a:off x="4843" y="1647"/>
              <a:ext cx="15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464" name="Line 554"/>
            <p:cNvSpPr>
              <a:spLocks noChangeShapeType="1"/>
            </p:cNvSpPr>
            <p:nvPr/>
          </p:nvSpPr>
          <p:spPr bwMode="auto">
            <a:xfrm>
              <a:off x="3140" y="2249"/>
              <a:ext cx="1703" cy="0"/>
            </a:xfrm>
            <a:prstGeom prst="line">
              <a:avLst/>
            </a:prstGeom>
            <a:noFill/>
            <a:ln w="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465" name="Line 555"/>
            <p:cNvSpPr>
              <a:spLocks noChangeShapeType="1"/>
            </p:cNvSpPr>
            <p:nvPr/>
          </p:nvSpPr>
          <p:spPr bwMode="auto">
            <a:xfrm flipV="1">
              <a:off x="3140" y="2249"/>
              <a:ext cx="0" cy="15"/>
            </a:xfrm>
            <a:prstGeom prst="line">
              <a:avLst/>
            </a:prstGeom>
            <a:noFill/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466" name="Line 556"/>
            <p:cNvSpPr>
              <a:spLocks noChangeShapeType="1"/>
            </p:cNvSpPr>
            <p:nvPr/>
          </p:nvSpPr>
          <p:spPr bwMode="auto">
            <a:xfrm flipV="1">
              <a:off x="3309" y="2249"/>
              <a:ext cx="0" cy="15"/>
            </a:xfrm>
            <a:prstGeom prst="line">
              <a:avLst/>
            </a:prstGeom>
            <a:noFill/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467" name="Line 557"/>
            <p:cNvSpPr>
              <a:spLocks noChangeShapeType="1"/>
            </p:cNvSpPr>
            <p:nvPr/>
          </p:nvSpPr>
          <p:spPr bwMode="auto">
            <a:xfrm flipV="1">
              <a:off x="3478" y="2249"/>
              <a:ext cx="0" cy="15"/>
            </a:xfrm>
            <a:prstGeom prst="line">
              <a:avLst/>
            </a:prstGeom>
            <a:noFill/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468" name="Line 558"/>
            <p:cNvSpPr>
              <a:spLocks noChangeShapeType="1"/>
            </p:cNvSpPr>
            <p:nvPr/>
          </p:nvSpPr>
          <p:spPr bwMode="auto">
            <a:xfrm flipV="1">
              <a:off x="3652" y="2249"/>
              <a:ext cx="0" cy="15"/>
            </a:xfrm>
            <a:prstGeom prst="line">
              <a:avLst/>
            </a:prstGeom>
            <a:noFill/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469" name="Line 559"/>
            <p:cNvSpPr>
              <a:spLocks noChangeShapeType="1"/>
            </p:cNvSpPr>
            <p:nvPr/>
          </p:nvSpPr>
          <p:spPr bwMode="auto">
            <a:xfrm flipV="1">
              <a:off x="3820" y="2249"/>
              <a:ext cx="0" cy="15"/>
            </a:xfrm>
            <a:prstGeom prst="line">
              <a:avLst/>
            </a:prstGeom>
            <a:noFill/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470" name="Line 560"/>
            <p:cNvSpPr>
              <a:spLocks noChangeShapeType="1"/>
            </p:cNvSpPr>
            <p:nvPr/>
          </p:nvSpPr>
          <p:spPr bwMode="auto">
            <a:xfrm flipV="1">
              <a:off x="3989" y="2249"/>
              <a:ext cx="0" cy="15"/>
            </a:xfrm>
            <a:prstGeom prst="line">
              <a:avLst/>
            </a:prstGeom>
            <a:noFill/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471" name="Line 561"/>
            <p:cNvSpPr>
              <a:spLocks noChangeShapeType="1"/>
            </p:cNvSpPr>
            <p:nvPr/>
          </p:nvSpPr>
          <p:spPr bwMode="auto">
            <a:xfrm flipV="1">
              <a:off x="4163" y="2249"/>
              <a:ext cx="0" cy="15"/>
            </a:xfrm>
            <a:prstGeom prst="line">
              <a:avLst/>
            </a:prstGeom>
            <a:noFill/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472" name="Line 562"/>
            <p:cNvSpPr>
              <a:spLocks noChangeShapeType="1"/>
            </p:cNvSpPr>
            <p:nvPr/>
          </p:nvSpPr>
          <p:spPr bwMode="auto">
            <a:xfrm flipV="1">
              <a:off x="4332" y="2249"/>
              <a:ext cx="0" cy="15"/>
            </a:xfrm>
            <a:prstGeom prst="line">
              <a:avLst/>
            </a:prstGeom>
            <a:noFill/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473" name="Line 563"/>
            <p:cNvSpPr>
              <a:spLocks noChangeShapeType="1"/>
            </p:cNvSpPr>
            <p:nvPr/>
          </p:nvSpPr>
          <p:spPr bwMode="auto">
            <a:xfrm flipV="1">
              <a:off x="4500" y="2249"/>
              <a:ext cx="0" cy="15"/>
            </a:xfrm>
            <a:prstGeom prst="line">
              <a:avLst/>
            </a:prstGeom>
            <a:noFill/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474" name="Line 564"/>
            <p:cNvSpPr>
              <a:spLocks noChangeShapeType="1"/>
            </p:cNvSpPr>
            <p:nvPr/>
          </p:nvSpPr>
          <p:spPr bwMode="auto">
            <a:xfrm flipV="1">
              <a:off x="4674" y="2249"/>
              <a:ext cx="0" cy="15"/>
            </a:xfrm>
            <a:prstGeom prst="line">
              <a:avLst/>
            </a:prstGeom>
            <a:noFill/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475" name="Line 565"/>
            <p:cNvSpPr>
              <a:spLocks noChangeShapeType="1"/>
            </p:cNvSpPr>
            <p:nvPr/>
          </p:nvSpPr>
          <p:spPr bwMode="auto">
            <a:xfrm flipV="1">
              <a:off x="4843" y="2249"/>
              <a:ext cx="0" cy="15"/>
            </a:xfrm>
            <a:prstGeom prst="line">
              <a:avLst/>
            </a:prstGeom>
            <a:noFill/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476" name="Freeform 566"/>
            <p:cNvSpPr>
              <a:spLocks/>
            </p:cNvSpPr>
            <p:nvPr/>
          </p:nvSpPr>
          <p:spPr bwMode="auto">
            <a:xfrm>
              <a:off x="3582" y="1717"/>
              <a:ext cx="382" cy="527"/>
            </a:xfrm>
            <a:custGeom>
              <a:avLst/>
              <a:gdLst>
                <a:gd name="T0" fmla="*/ 77 w 77"/>
                <a:gd name="T1" fmla="*/ 106 h 106"/>
                <a:gd name="T2" fmla="*/ 74 w 77"/>
                <a:gd name="T3" fmla="*/ 106 h 106"/>
                <a:gd name="T4" fmla="*/ 73 w 77"/>
                <a:gd name="T5" fmla="*/ 105 h 106"/>
                <a:gd name="T6" fmla="*/ 68 w 77"/>
                <a:gd name="T7" fmla="*/ 103 h 106"/>
                <a:gd name="T8" fmla="*/ 65 w 77"/>
                <a:gd name="T9" fmla="*/ 101 h 106"/>
                <a:gd name="T10" fmla="*/ 56 w 77"/>
                <a:gd name="T11" fmla="*/ 94 h 106"/>
                <a:gd name="T12" fmla="*/ 51 w 77"/>
                <a:gd name="T13" fmla="*/ 89 h 106"/>
                <a:gd name="T14" fmla="*/ 36 w 77"/>
                <a:gd name="T15" fmla="*/ 69 h 106"/>
                <a:gd name="T16" fmla="*/ 27 w 77"/>
                <a:gd name="T17" fmla="*/ 55 h 106"/>
                <a:gd name="T18" fmla="*/ 0 w 77"/>
                <a:gd name="T19" fmla="*/ 0 h 10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77"/>
                <a:gd name="T31" fmla="*/ 0 h 106"/>
                <a:gd name="T32" fmla="*/ 77 w 77"/>
                <a:gd name="T33" fmla="*/ 106 h 10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77" h="106">
                  <a:moveTo>
                    <a:pt x="77" y="106"/>
                  </a:moveTo>
                  <a:lnTo>
                    <a:pt x="74" y="106"/>
                  </a:lnTo>
                  <a:lnTo>
                    <a:pt x="73" y="105"/>
                  </a:lnTo>
                  <a:lnTo>
                    <a:pt x="68" y="103"/>
                  </a:lnTo>
                  <a:lnTo>
                    <a:pt x="65" y="101"/>
                  </a:lnTo>
                  <a:lnTo>
                    <a:pt x="56" y="94"/>
                  </a:lnTo>
                  <a:lnTo>
                    <a:pt x="51" y="89"/>
                  </a:lnTo>
                  <a:lnTo>
                    <a:pt x="36" y="69"/>
                  </a:lnTo>
                  <a:lnTo>
                    <a:pt x="27" y="55"/>
                  </a:lnTo>
                  <a:lnTo>
                    <a:pt x="0" y="0"/>
                  </a:lnTo>
                </a:path>
              </a:pathLst>
            </a:custGeom>
            <a:noFill/>
            <a:ln w="158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477" name="Freeform 567"/>
            <p:cNvSpPr>
              <a:spLocks/>
            </p:cNvSpPr>
            <p:nvPr/>
          </p:nvSpPr>
          <p:spPr bwMode="auto">
            <a:xfrm>
              <a:off x="4019" y="1717"/>
              <a:ext cx="382" cy="527"/>
            </a:xfrm>
            <a:custGeom>
              <a:avLst/>
              <a:gdLst>
                <a:gd name="T0" fmla="*/ 0 w 77"/>
                <a:gd name="T1" fmla="*/ 106 h 106"/>
                <a:gd name="T2" fmla="*/ 3 w 77"/>
                <a:gd name="T3" fmla="*/ 106 h 106"/>
                <a:gd name="T4" fmla="*/ 4 w 77"/>
                <a:gd name="T5" fmla="*/ 105 h 106"/>
                <a:gd name="T6" fmla="*/ 9 w 77"/>
                <a:gd name="T7" fmla="*/ 103 h 106"/>
                <a:gd name="T8" fmla="*/ 12 w 77"/>
                <a:gd name="T9" fmla="*/ 101 h 106"/>
                <a:gd name="T10" fmla="*/ 20 w 77"/>
                <a:gd name="T11" fmla="*/ 94 h 106"/>
                <a:gd name="T12" fmla="*/ 25 w 77"/>
                <a:gd name="T13" fmla="*/ 89 h 106"/>
                <a:gd name="T14" fmla="*/ 41 w 77"/>
                <a:gd name="T15" fmla="*/ 69 h 106"/>
                <a:gd name="T16" fmla="*/ 49 w 77"/>
                <a:gd name="T17" fmla="*/ 55 h 106"/>
                <a:gd name="T18" fmla="*/ 77 w 77"/>
                <a:gd name="T19" fmla="*/ 0 h 10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77"/>
                <a:gd name="T31" fmla="*/ 0 h 106"/>
                <a:gd name="T32" fmla="*/ 77 w 77"/>
                <a:gd name="T33" fmla="*/ 106 h 10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77" h="106">
                  <a:moveTo>
                    <a:pt x="0" y="106"/>
                  </a:moveTo>
                  <a:lnTo>
                    <a:pt x="3" y="106"/>
                  </a:lnTo>
                  <a:lnTo>
                    <a:pt x="4" y="105"/>
                  </a:lnTo>
                  <a:lnTo>
                    <a:pt x="9" y="103"/>
                  </a:lnTo>
                  <a:lnTo>
                    <a:pt x="12" y="101"/>
                  </a:lnTo>
                  <a:lnTo>
                    <a:pt x="20" y="94"/>
                  </a:lnTo>
                  <a:lnTo>
                    <a:pt x="25" y="89"/>
                  </a:lnTo>
                  <a:lnTo>
                    <a:pt x="41" y="69"/>
                  </a:lnTo>
                  <a:lnTo>
                    <a:pt x="49" y="55"/>
                  </a:lnTo>
                  <a:lnTo>
                    <a:pt x="77" y="0"/>
                  </a:lnTo>
                </a:path>
              </a:pathLst>
            </a:custGeom>
            <a:noFill/>
            <a:ln w="158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478" name="Rectangle 731"/>
            <p:cNvSpPr>
              <a:spLocks noChangeArrowheads="1"/>
            </p:cNvSpPr>
            <p:nvPr/>
          </p:nvSpPr>
          <p:spPr bwMode="auto">
            <a:xfrm>
              <a:off x="3456" y="1488"/>
              <a:ext cx="884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 b="1" dirty="0"/>
                <a:t>Channel Cross Section</a:t>
              </a:r>
            </a:p>
          </p:txBody>
        </p:sp>
        <p:sp>
          <p:nvSpPr>
            <p:cNvPr id="55479" name="Rectangle 813"/>
            <p:cNvSpPr>
              <a:spLocks noChangeArrowheads="1"/>
            </p:cNvSpPr>
            <p:nvPr/>
          </p:nvSpPr>
          <p:spPr bwMode="auto">
            <a:xfrm rot="16200000">
              <a:off x="4832" y="1887"/>
              <a:ext cx="399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r>
                <a:rPr lang="en-US" sz="1200" b="1" dirty="0"/>
                <a:t>Depth, m</a:t>
              </a:r>
            </a:p>
          </p:txBody>
        </p:sp>
      </p:grpSp>
      <p:grpSp>
        <p:nvGrpSpPr>
          <p:cNvPr id="55303" name="Group 815"/>
          <p:cNvGrpSpPr>
            <a:grpSpLocks/>
          </p:cNvGrpSpPr>
          <p:nvPr/>
        </p:nvGrpSpPr>
        <p:grpSpPr bwMode="auto">
          <a:xfrm>
            <a:off x="7076661" y="4522312"/>
            <a:ext cx="3154363" cy="1647826"/>
            <a:chOff x="3110" y="3264"/>
            <a:chExt cx="1987" cy="1038"/>
          </a:xfrm>
        </p:grpSpPr>
        <p:sp>
          <p:nvSpPr>
            <p:cNvPr id="55310" name="Rectangle 386"/>
            <p:cNvSpPr>
              <a:spLocks noChangeArrowheads="1"/>
            </p:cNvSpPr>
            <p:nvPr/>
          </p:nvSpPr>
          <p:spPr bwMode="auto">
            <a:xfrm>
              <a:off x="3135" y="3418"/>
              <a:ext cx="1673" cy="592"/>
            </a:xfrm>
            <a:prstGeom prst="rect">
              <a:avLst/>
            </a:prstGeom>
            <a:noFill/>
            <a:ln w="7938">
              <a:solidFill>
                <a:srgbClr val="80808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311" name="Freeform 387"/>
            <p:cNvSpPr>
              <a:spLocks/>
            </p:cNvSpPr>
            <p:nvPr/>
          </p:nvSpPr>
          <p:spPr bwMode="auto">
            <a:xfrm>
              <a:off x="4808" y="3418"/>
              <a:ext cx="15" cy="592"/>
            </a:xfrm>
            <a:custGeom>
              <a:avLst/>
              <a:gdLst>
                <a:gd name="T0" fmla="*/ 0 w 3"/>
                <a:gd name="T1" fmla="*/ 0 h 119"/>
                <a:gd name="T2" fmla="*/ 0 w 3"/>
                <a:gd name="T3" fmla="*/ 119 h 119"/>
                <a:gd name="T4" fmla="*/ 3 w 3"/>
                <a:gd name="T5" fmla="*/ 119 h 119"/>
                <a:gd name="T6" fmla="*/ 0 60000 65536"/>
                <a:gd name="T7" fmla="*/ 0 60000 65536"/>
                <a:gd name="T8" fmla="*/ 0 60000 65536"/>
                <a:gd name="T9" fmla="*/ 0 w 3"/>
                <a:gd name="T10" fmla="*/ 0 h 119"/>
                <a:gd name="T11" fmla="*/ 3 w 3"/>
                <a:gd name="T12" fmla="*/ 119 h 11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" h="119">
                  <a:moveTo>
                    <a:pt x="0" y="0"/>
                  </a:moveTo>
                  <a:lnTo>
                    <a:pt x="0" y="119"/>
                  </a:lnTo>
                  <a:lnTo>
                    <a:pt x="3" y="119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312" name="Line 388"/>
            <p:cNvSpPr>
              <a:spLocks noChangeShapeType="1"/>
            </p:cNvSpPr>
            <p:nvPr/>
          </p:nvSpPr>
          <p:spPr bwMode="auto">
            <a:xfrm>
              <a:off x="4808" y="3955"/>
              <a:ext cx="15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313" name="Line 389"/>
            <p:cNvSpPr>
              <a:spLocks noChangeShapeType="1"/>
            </p:cNvSpPr>
            <p:nvPr/>
          </p:nvSpPr>
          <p:spPr bwMode="auto">
            <a:xfrm>
              <a:off x="4808" y="3891"/>
              <a:ext cx="15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314" name="Line 390"/>
            <p:cNvSpPr>
              <a:spLocks noChangeShapeType="1"/>
            </p:cNvSpPr>
            <p:nvPr/>
          </p:nvSpPr>
          <p:spPr bwMode="auto">
            <a:xfrm>
              <a:off x="4808" y="3836"/>
              <a:ext cx="15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315" name="Line 391"/>
            <p:cNvSpPr>
              <a:spLocks noChangeShapeType="1"/>
            </p:cNvSpPr>
            <p:nvPr/>
          </p:nvSpPr>
          <p:spPr bwMode="auto">
            <a:xfrm>
              <a:off x="4808" y="3776"/>
              <a:ext cx="15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316" name="Line 392"/>
            <p:cNvSpPr>
              <a:spLocks noChangeShapeType="1"/>
            </p:cNvSpPr>
            <p:nvPr/>
          </p:nvSpPr>
          <p:spPr bwMode="auto">
            <a:xfrm>
              <a:off x="4808" y="3717"/>
              <a:ext cx="15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317" name="Line 393"/>
            <p:cNvSpPr>
              <a:spLocks noChangeShapeType="1"/>
            </p:cNvSpPr>
            <p:nvPr/>
          </p:nvSpPr>
          <p:spPr bwMode="auto">
            <a:xfrm>
              <a:off x="4808" y="3657"/>
              <a:ext cx="15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318" name="Line 394"/>
            <p:cNvSpPr>
              <a:spLocks noChangeShapeType="1"/>
            </p:cNvSpPr>
            <p:nvPr/>
          </p:nvSpPr>
          <p:spPr bwMode="auto">
            <a:xfrm>
              <a:off x="4808" y="3597"/>
              <a:ext cx="15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319" name="Line 395"/>
            <p:cNvSpPr>
              <a:spLocks noChangeShapeType="1"/>
            </p:cNvSpPr>
            <p:nvPr/>
          </p:nvSpPr>
          <p:spPr bwMode="auto">
            <a:xfrm>
              <a:off x="4808" y="3537"/>
              <a:ext cx="15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320" name="Line 396"/>
            <p:cNvSpPr>
              <a:spLocks noChangeShapeType="1"/>
            </p:cNvSpPr>
            <p:nvPr/>
          </p:nvSpPr>
          <p:spPr bwMode="auto">
            <a:xfrm>
              <a:off x="4808" y="3478"/>
              <a:ext cx="15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321" name="Line 397"/>
            <p:cNvSpPr>
              <a:spLocks noChangeShapeType="1"/>
            </p:cNvSpPr>
            <p:nvPr/>
          </p:nvSpPr>
          <p:spPr bwMode="auto">
            <a:xfrm>
              <a:off x="4808" y="3418"/>
              <a:ext cx="15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322" name="Line 398"/>
            <p:cNvSpPr>
              <a:spLocks noChangeShapeType="1"/>
            </p:cNvSpPr>
            <p:nvPr/>
          </p:nvSpPr>
          <p:spPr bwMode="auto">
            <a:xfrm>
              <a:off x="3135" y="4010"/>
              <a:ext cx="167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323" name="Line 399"/>
            <p:cNvSpPr>
              <a:spLocks noChangeShapeType="1"/>
            </p:cNvSpPr>
            <p:nvPr/>
          </p:nvSpPr>
          <p:spPr bwMode="auto">
            <a:xfrm flipV="1">
              <a:off x="3135" y="4010"/>
              <a:ext cx="0" cy="1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324" name="Line 400"/>
            <p:cNvSpPr>
              <a:spLocks noChangeShapeType="1"/>
            </p:cNvSpPr>
            <p:nvPr/>
          </p:nvSpPr>
          <p:spPr bwMode="auto">
            <a:xfrm flipV="1">
              <a:off x="3304" y="4010"/>
              <a:ext cx="0" cy="1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325" name="Line 401"/>
            <p:cNvSpPr>
              <a:spLocks noChangeShapeType="1"/>
            </p:cNvSpPr>
            <p:nvPr/>
          </p:nvSpPr>
          <p:spPr bwMode="auto">
            <a:xfrm flipV="1">
              <a:off x="3473" y="4010"/>
              <a:ext cx="0" cy="1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326" name="Line 402"/>
            <p:cNvSpPr>
              <a:spLocks noChangeShapeType="1"/>
            </p:cNvSpPr>
            <p:nvPr/>
          </p:nvSpPr>
          <p:spPr bwMode="auto">
            <a:xfrm flipV="1">
              <a:off x="3637" y="4010"/>
              <a:ext cx="0" cy="1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327" name="Line 403"/>
            <p:cNvSpPr>
              <a:spLocks noChangeShapeType="1"/>
            </p:cNvSpPr>
            <p:nvPr/>
          </p:nvSpPr>
          <p:spPr bwMode="auto">
            <a:xfrm flipV="1">
              <a:off x="3805" y="4010"/>
              <a:ext cx="0" cy="1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328" name="Line 404"/>
            <p:cNvSpPr>
              <a:spLocks noChangeShapeType="1"/>
            </p:cNvSpPr>
            <p:nvPr/>
          </p:nvSpPr>
          <p:spPr bwMode="auto">
            <a:xfrm flipV="1">
              <a:off x="3974" y="4010"/>
              <a:ext cx="0" cy="1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329" name="Line 405"/>
            <p:cNvSpPr>
              <a:spLocks noChangeShapeType="1"/>
            </p:cNvSpPr>
            <p:nvPr/>
          </p:nvSpPr>
          <p:spPr bwMode="auto">
            <a:xfrm flipV="1">
              <a:off x="4138" y="4010"/>
              <a:ext cx="0" cy="1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330" name="Line 406"/>
            <p:cNvSpPr>
              <a:spLocks noChangeShapeType="1"/>
            </p:cNvSpPr>
            <p:nvPr/>
          </p:nvSpPr>
          <p:spPr bwMode="auto">
            <a:xfrm flipV="1">
              <a:off x="4307" y="4010"/>
              <a:ext cx="0" cy="1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331" name="Line 407"/>
            <p:cNvSpPr>
              <a:spLocks noChangeShapeType="1"/>
            </p:cNvSpPr>
            <p:nvPr/>
          </p:nvSpPr>
          <p:spPr bwMode="auto">
            <a:xfrm flipV="1">
              <a:off x="4476" y="4010"/>
              <a:ext cx="0" cy="1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332" name="Line 408"/>
            <p:cNvSpPr>
              <a:spLocks noChangeShapeType="1"/>
            </p:cNvSpPr>
            <p:nvPr/>
          </p:nvSpPr>
          <p:spPr bwMode="auto">
            <a:xfrm flipV="1">
              <a:off x="4639" y="4010"/>
              <a:ext cx="0" cy="1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333" name="Line 409"/>
            <p:cNvSpPr>
              <a:spLocks noChangeShapeType="1"/>
            </p:cNvSpPr>
            <p:nvPr/>
          </p:nvSpPr>
          <p:spPr bwMode="auto">
            <a:xfrm flipV="1">
              <a:off x="4808" y="4010"/>
              <a:ext cx="0" cy="1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334" name="Freeform 410"/>
            <p:cNvSpPr>
              <a:spLocks/>
            </p:cNvSpPr>
            <p:nvPr/>
          </p:nvSpPr>
          <p:spPr bwMode="auto">
            <a:xfrm>
              <a:off x="3254" y="3498"/>
              <a:ext cx="705" cy="502"/>
            </a:xfrm>
            <a:custGeom>
              <a:avLst/>
              <a:gdLst>
                <a:gd name="T0" fmla="*/ 142 w 142"/>
                <a:gd name="T1" fmla="*/ 101 h 101"/>
                <a:gd name="T2" fmla="*/ 141 w 142"/>
                <a:gd name="T3" fmla="*/ 100 h 101"/>
                <a:gd name="T4" fmla="*/ 140 w 142"/>
                <a:gd name="T5" fmla="*/ 99 h 101"/>
                <a:gd name="T6" fmla="*/ 136 w 142"/>
                <a:gd name="T7" fmla="*/ 95 h 101"/>
                <a:gd name="T8" fmla="*/ 132 w 142"/>
                <a:gd name="T9" fmla="*/ 92 h 101"/>
                <a:gd name="T10" fmla="*/ 122 w 142"/>
                <a:gd name="T11" fmla="*/ 84 h 101"/>
                <a:gd name="T12" fmla="*/ 114 w 142"/>
                <a:gd name="T13" fmla="*/ 78 h 101"/>
                <a:gd name="T14" fmla="*/ 87 w 142"/>
                <a:gd name="T15" fmla="*/ 58 h 101"/>
                <a:gd name="T16" fmla="*/ 69 w 142"/>
                <a:gd name="T17" fmla="*/ 45 h 101"/>
                <a:gd name="T18" fmla="*/ 0 w 142"/>
                <a:gd name="T19" fmla="*/ 0 h 10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2"/>
                <a:gd name="T31" fmla="*/ 0 h 101"/>
                <a:gd name="T32" fmla="*/ 142 w 142"/>
                <a:gd name="T33" fmla="*/ 101 h 10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2" h="101">
                  <a:moveTo>
                    <a:pt x="142" y="101"/>
                  </a:moveTo>
                  <a:lnTo>
                    <a:pt x="141" y="100"/>
                  </a:lnTo>
                  <a:lnTo>
                    <a:pt x="140" y="99"/>
                  </a:lnTo>
                  <a:lnTo>
                    <a:pt x="136" y="95"/>
                  </a:lnTo>
                  <a:lnTo>
                    <a:pt x="132" y="92"/>
                  </a:lnTo>
                  <a:lnTo>
                    <a:pt x="122" y="84"/>
                  </a:lnTo>
                  <a:lnTo>
                    <a:pt x="114" y="78"/>
                  </a:lnTo>
                  <a:lnTo>
                    <a:pt x="87" y="58"/>
                  </a:lnTo>
                  <a:lnTo>
                    <a:pt x="69" y="45"/>
                  </a:lnTo>
                  <a:lnTo>
                    <a:pt x="0" y="0"/>
                  </a:lnTo>
                </a:path>
              </a:pathLst>
            </a:custGeom>
            <a:noFill/>
            <a:ln w="158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335" name="Freeform 411"/>
            <p:cNvSpPr>
              <a:spLocks/>
            </p:cNvSpPr>
            <p:nvPr/>
          </p:nvSpPr>
          <p:spPr bwMode="auto">
            <a:xfrm>
              <a:off x="3984" y="3498"/>
              <a:ext cx="705" cy="502"/>
            </a:xfrm>
            <a:custGeom>
              <a:avLst/>
              <a:gdLst>
                <a:gd name="T0" fmla="*/ 0 w 142"/>
                <a:gd name="T1" fmla="*/ 101 h 101"/>
                <a:gd name="T2" fmla="*/ 1 w 142"/>
                <a:gd name="T3" fmla="*/ 100 h 101"/>
                <a:gd name="T4" fmla="*/ 2 w 142"/>
                <a:gd name="T5" fmla="*/ 99 h 101"/>
                <a:gd name="T6" fmla="*/ 7 w 142"/>
                <a:gd name="T7" fmla="*/ 95 h 101"/>
                <a:gd name="T8" fmla="*/ 10 w 142"/>
                <a:gd name="T9" fmla="*/ 92 h 101"/>
                <a:gd name="T10" fmla="*/ 21 w 142"/>
                <a:gd name="T11" fmla="*/ 84 h 101"/>
                <a:gd name="T12" fmla="*/ 28 w 142"/>
                <a:gd name="T13" fmla="*/ 78 h 101"/>
                <a:gd name="T14" fmla="*/ 55 w 142"/>
                <a:gd name="T15" fmla="*/ 58 h 101"/>
                <a:gd name="T16" fmla="*/ 73 w 142"/>
                <a:gd name="T17" fmla="*/ 45 h 101"/>
                <a:gd name="T18" fmla="*/ 142 w 142"/>
                <a:gd name="T19" fmla="*/ 0 h 10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2"/>
                <a:gd name="T31" fmla="*/ 0 h 101"/>
                <a:gd name="T32" fmla="*/ 142 w 142"/>
                <a:gd name="T33" fmla="*/ 101 h 10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2" h="101">
                  <a:moveTo>
                    <a:pt x="0" y="101"/>
                  </a:moveTo>
                  <a:lnTo>
                    <a:pt x="1" y="100"/>
                  </a:lnTo>
                  <a:lnTo>
                    <a:pt x="2" y="99"/>
                  </a:lnTo>
                  <a:lnTo>
                    <a:pt x="7" y="95"/>
                  </a:lnTo>
                  <a:lnTo>
                    <a:pt x="10" y="92"/>
                  </a:lnTo>
                  <a:lnTo>
                    <a:pt x="21" y="84"/>
                  </a:lnTo>
                  <a:lnTo>
                    <a:pt x="28" y="78"/>
                  </a:lnTo>
                  <a:lnTo>
                    <a:pt x="55" y="58"/>
                  </a:lnTo>
                  <a:lnTo>
                    <a:pt x="73" y="45"/>
                  </a:lnTo>
                  <a:lnTo>
                    <a:pt x="142" y="0"/>
                  </a:lnTo>
                </a:path>
              </a:pathLst>
            </a:custGeom>
            <a:noFill/>
            <a:ln w="158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336" name="Rectangle 413"/>
            <p:cNvSpPr>
              <a:spLocks noChangeArrowheads="1"/>
            </p:cNvSpPr>
            <p:nvPr/>
          </p:nvSpPr>
          <p:spPr bwMode="auto">
            <a:xfrm>
              <a:off x="4838" y="3990"/>
              <a:ext cx="71" cy="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500">
                  <a:solidFill>
                    <a:srgbClr val="000000"/>
                  </a:solidFill>
                </a:rPr>
                <a:t>0.00</a:t>
              </a:r>
              <a:endParaRPr lang="en-US"/>
            </a:p>
          </p:txBody>
        </p:sp>
        <p:sp>
          <p:nvSpPr>
            <p:cNvPr id="55337" name="Rectangle 414"/>
            <p:cNvSpPr>
              <a:spLocks noChangeArrowheads="1"/>
            </p:cNvSpPr>
            <p:nvPr/>
          </p:nvSpPr>
          <p:spPr bwMode="auto">
            <a:xfrm>
              <a:off x="4838" y="3930"/>
              <a:ext cx="71" cy="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500">
                  <a:solidFill>
                    <a:srgbClr val="000000"/>
                  </a:solidFill>
                </a:rPr>
                <a:t>1.00</a:t>
              </a:r>
              <a:endParaRPr lang="en-US"/>
            </a:p>
          </p:txBody>
        </p:sp>
        <p:sp>
          <p:nvSpPr>
            <p:cNvPr id="55338" name="Rectangle 415"/>
            <p:cNvSpPr>
              <a:spLocks noChangeArrowheads="1"/>
            </p:cNvSpPr>
            <p:nvPr/>
          </p:nvSpPr>
          <p:spPr bwMode="auto">
            <a:xfrm>
              <a:off x="4838" y="3871"/>
              <a:ext cx="71" cy="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500">
                  <a:solidFill>
                    <a:srgbClr val="000000"/>
                  </a:solidFill>
                </a:rPr>
                <a:t>2.00</a:t>
              </a:r>
              <a:endParaRPr lang="en-US"/>
            </a:p>
          </p:txBody>
        </p:sp>
        <p:sp>
          <p:nvSpPr>
            <p:cNvPr id="55339" name="Rectangle 416"/>
            <p:cNvSpPr>
              <a:spLocks noChangeArrowheads="1"/>
            </p:cNvSpPr>
            <p:nvPr/>
          </p:nvSpPr>
          <p:spPr bwMode="auto">
            <a:xfrm>
              <a:off x="4838" y="3816"/>
              <a:ext cx="71" cy="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500">
                  <a:solidFill>
                    <a:srgbClr val="000000"/>
                  </a:solidFill>
                </a:rPr>
                <a:t>3.00</a:t>
              </a:r>
              <a:endParaRPr lang="en-US"/>
            </a:p>
          </p:txBody>
        </p:sp>
        <p:sp>
          <p:nvSpPr>
            <p:cNvPr id="55340" name="Rectangle 417"/>
            <p:cNvSpPr>
              <a:spLocks noChangeArrowheads="1"/>
            </p:cNvSpPr>
            <p:nvPr/>
          </p:nvSpPr>
          <p:spPr bwMode="auto">
            <a:xfrm>
              <a:off x="4838" y="3751"/>
              <a:ext cx="71" cy="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500">
                  <a:solidFill>
                    <a:srgbClr val="000000"/>
                  </a:solidFill>
                </a:rPr>
                <a:t>4.00</a:t>
              </a:r>
              <a:endParaRPr lang="en-US"/>
            </a:p>
          </p:txBody>
        </p:sp>
        <p:sp>
          <p:nvSpPr>
            <p:cNvPr id="55341" name="Rectangle 418"/>
            <p:cNvSpPr>
              <a:spLocks noChangeArrowheads="1"/>
            </p:cNvSpPr>
            <p:nvPr/>
          </p:nvSpPr>
          <p:spPr bwMode="auto">
            <a:xfrm>
              <a:off x="4838" y="3697"/>
              <a:ext cx="71" cy="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500">
                  <a:solidFill>
                    <a:srgbClr val="000000"/>
                  </a:solidFill>
                </a:rPr>
                <a:t>5.00</a:t>
              </a:r>
              <a:endParaRPr lang="en-US"/>
            </a:p>
          </p:txBody>
        </p:sp>
        <p:sp>
          <p:nvSpPr>
            <p:cNvPr id="55342" name="Rectangle 419"/>
            <p:cNvSpPr>
              <a:spLocks noChangeArrowheads="1"/>
            </p:cNvSpPr>
            <p:nvPr/>
          </p:nvSpPr>
          <p:spPr bwMode="auto">
            <a:xfrm>
              <a:off x="4838" y="3637"/>
              <a:ext cx="71" cy="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500">
                  <a:solidFill>
                    <a:srgbClr val="000000"/>
                  </a:solidFill>
                </a:rPr>
                <a:t>6.00</a:t>
              </a:r>
              <a:endParaRPr lang="en-US"/>
            </a:p>
          </p:txBody>
        </p:sp>
        <p:sp>
          <p:nvSpPr>
            <p:cNvPr id="55343" name="Rectangle 420"/>
            <p:cNvSpPr>
              <a:spLocks noChangeArrowheads="1"/>
            </p:cNvSpPr>
            <p:nvPr/>
          </p:nvSpPr>
          <p:spPr bwMode="auto">
            <a:xfrm>
              <a:off x="4838" y="3577"/>
              <a:ext cx="71" cy="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500">
                  <a:solidFill>
                    <a:srgbClr val="000000"/>
                  </a:solidFill>
                </a:rPr>
                <a:t>7.00</a:t>
              </a:r>
              <a:endParaRPr lang="en-US"/>
            </a:p>
          </p:txBody>
        </p:sp>
        <p:sp>
          <p:nvSpPr>
            <p:cNvPr id="55344" name="Rectangle 421"/>
            <p:cNvSpPr>
              <a:spLocks noChangeArrowheads="1"/>
            </p:cNvSpPr>
            <p:nvPr/>
          </p:nvSpPr>
          <p:spPr bwMode="auto">
            <a:xfrm>
              <a:off x="4838" y="3518"/>
              <a:ext cx="71" cy="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500">
                  <a:solidFill>
                    <a:srgbClr val="000000"/>
                  </a:solidFill>
                </a:rPr>
                <a:t>8.00</a:t>
              </a:r>
              <a:endParaRPr lang="en-US"/>
            </a:p>
          </p:txBody>
        </p:sp>
        <p:sp>
          <p:nvSpPr>
            <p:cNvPr id="55345" name="Rectangle 422"/>
            <p:cNvSpPr>
              <a:spLocks noChangeArrowheads="1"/>
            </p:cNvSpPr>
            <p:nvPr/>
          </p:nvSpPr>
          <p:spPr bwMode="auto">
            <a:xfrm>
              <a:off x="4838" y="3458"/>
              <a:ext cx="71" cy="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500">
                  <a:solidFill>
                    <a:srgbClr val="000000"/>
                  </a:solidFill>
                </a:rPr>
                <a:t>9.00</a:t>
              </a:r>
              <a:endParaRPr lang="en-US"/>
            </a:p>
          </p:txBody>
        </p:sp>
        <p:sp>
          <p:nvSpPr>
            <p:cNvPr id="55346" name="Rectangle 423"/>
            <p:cNvSpPr>
              <a:spLocks noChangeArrowheads="1"/>
            </p:cNvSpPr>
            <p:nvPr/>
          </p:nvSpPr>
          <p:spPr bwMode="auto">
            <a:xfrm>
              <a:off x="4838" y="3398"/>
              <a:ext cx="91" cy="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500">
                  <a:solidFill>
                    <a:srgbClr val="000000"/>
                  </a:solidFill>
                </a:rPr>
                <a:t>10.00</a:t>
              </a:r>
              <a:endParaRPr lang="en-US"/>
            </a:p>
          </p:txBody>
        </p:sp>
        <p:sp>
          <p:nvSpPr>
            <p:cNvPr id="55347" name="Rectangle 424"/>
            <p:cNvSpPr>
              <a:spLocks noChangeArrowheads="1"/>
            </p:cNvSpPr>
            <p:nvPr/>
          </p:nvSpPr>
          <p:spPr bwMode="auto">
            <a:xfrm>
              <a:off x="3110" y="4050"/>
              <a:ext cx="53" cy="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500">
                  <a:solidFill>
                    <a:srgbClr val="000000"/>
                  </a:solidFill>
                </a:rPr>
                <a:t>-50</a:t>
              </a:r>
              <a:endParaRPr lang="en-US"/>
            </a:p>
          </p:txBody>
        </p:sp>
        <p:sp>
          <p:nvSpPr>
            <p:cNvPr id="55348" name="Rectangle 425"/>
            <p:cNvSpPr>
              <a:spLocks noChangeArrowheads="1"/>
            </p:cNvSpPr>
            <p:nvPr/>
          </p:nvSpPr>
          <p:spPr bwMode="auto">
            <a:xfrm>
              <a:off x="3279" y="4050"/>
              <a:ext cx="53" cy="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500">
                  <a:solidFill>
                    <a:srgbClr val="000000"/>
                  </a:solidFill>
                </a:rPr>
                <a:t>-40</a:t>
              </a:r>
              <a:endParaRPr lang="en-US"/>
            </a:p>
          </p:txBody>
        </p:sp>
        <p:sp>
          <p:nvSpPr>
            <p:cNvPr id="55349" name="Rectangle 426"/>
            <p:cNvSpPr>
              <a:spLocks noChangeArrowheads="1"/>
            </p:cNvSpPr>
            <p:nvPr/>
          </p:nvSpPr>
          <p:spPr bwMode="auto">
            <a:xfrm>
              <a:off x="3443" y="4050"/>
              <a:ext cx="53" cy="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500">
                  <a:solidFill>
                    <a:srgbClr val="000000"/>
                  </a:solidFill>
                </a:rPr>
                <a:t>-30</a:t>
              </a:r>
              <a:endParaRPr lang="en-US"/>
            </a:p>
          </p:txBody>
        </p:sp>
        <p:sp>
          <p:nvSpPr>
            <p:cNvPr id="55350" name="Rectangle 427"/>
            <p:cNvSpPr>
              <a:spLocks noChangeArrowheads="1"/>
            </p:cNvSpPr>
            <p:nvPr/>
          </p:nvSpPr>
          <p:spPr bwMode="auto">
            <a:xfrm>
              <a:off x="3612" y="4050"/>
              <a:ext cx="53" cy="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500">
                  <a:solidFill>
                    <a:srgbClr val="000000"/>
                  </a:solidFill>
                </a:rPr>
                <a:t>-20</a:t>
              </a:r>
              <a:endParaRPr lang="en-US"/>
            </a:p>
          </p:txBody>
        </p:sp>
        <p:sp>
          <p:nvSpPr>
            <p:cNvPr id="55351" name="Rectangle 428"/>
            <p:cNvSpPr>
              <a:spLocks noChangeArrowheads="1"/>
            </p:cNvSpPr>
            <p:nvPr/>
          </p:nvSpPr>
          <p:spPr bwMode="auto">
            <a:xfrm>
              <a:off x="3781" y="4050"/>
              <a:ext cx="53" cy="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500">
                  <a:solidFill>
                    <a:srgbClr val="000000"/>
                  </a:solidFill>
                </a:rPr>
                <a:t>-10</a:t>
              </a:r>
              <a:endParaRPr lang="en-US"/>
            </a:p>
          </p:txBody>
        </p:sp>
        <p:sp>
          <p:nvSpPr>
            <p:cNvPr id="55352" name="Rectangle 429"/>
            <p:cNvSpPr>
              <a:spLocks noChangeArrowheads="1"/>
            </p:cNvSpPr>
            <p:nvPr/>
          </p:nvSpPr>
          <p:spPr bwMode="auto">
            <a:xfrm>
              <a:off x="3959" y="4050"/>
              <a:ext cx="20" cy="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500">
                  <a:solidFill>
                    <a:srgbClr val="000000"/>
                  </a:solidFill>
                </a:rPr>
                <a:t>0</a:t>
              </a:r>
              <a:endParaRPr lang="en-US"/>
            </a:p>
          </p:txBody>
        </p:sp>
        <p:sp>
          <p:nvSpPr>
            <p:cNvPr id="55353" name="Rectangle 430"/>
            <p:cNvSpPr>
              <a:spLocks noChangeArrowheads="1"/>
            </p:cNvSpPr>
            <p:nvPr/>
          </p:nvSpPr>
          <p:spPr bwMode="auto">
            <a:xfrm>
              <a:off x="4118" y="4050"/>
              <a:ext cx="40" cy="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500">
                  <a:solidFill>
                    <a:srgbClr val="000000"/>
                  </a:solidFill>
                </a:rPr>
                <a:t>10</a:t>
              </a:r>
              <a:endParaRPr lang="en-US"/>
            </a:p>
          </p:txBody>
        </p:sp>
        <p:sp>
          <p:nvSpPr>
            <p:cNvPr id="55354" name="Rectangle 431"/>
            <p:cNvSpPr>
              <a:spLocks noChangeArrowheads="1"/>
            </p:cNvSpPr>
            <p:nvPr/>
          </p:nvSpPr>
          <p:spPr bwMode="auto">
            <a:xfrm>
              <a:off x="4287" y="4050"/>
              <a:ext cx="40" cy="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500">
                  <a:solidFill>
                    <a:srgbClr val="000000"/>
                  </a:solidFill>
                </a:rPr>
                <a:t>20</a:t>
              </a:r>
              <a:endParaRPr lang="en-US"/>
            </a:p>
          </p:txBody>
        </p:sp>
        <p:sp>
          <p:nvSpPr>
            <p:cNvPr id="55355" name="Rectangle 432"/>
            <p:cNvSpPr>
              <a:spLocks noChangeArrowheads="1"/>
            </p:cNvSpPr>
            <p:nvPr/>
          </p:nvSpPr>
          <p:spPr bwMode="auto">
            <a:xfrm>
              <a:off x="4451" y="4050"/>
              <a:ext cx="40" cy="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500">
                  <a:solidFill>
                    <a:srgbClr val="000000"/>
                  </a:solidFill>
                </a:rPr>
                <a:t>30</a:t>
              </a:r>
              <a:endParaRPr lang="en-US"/>
            </a:p>
          </p:txBody>
        </p:sp>
        <p:sp>
          <p:nvSpPr>
            <p:cNvPr id="55356" name="Rectangle 433"/>
            <p:cNvSpPr>
              <a:spLocks noChangeArrowheads="1"/>
            </p:cNvSpPr>
            <p:nvPr/>
          </p:nvSpPr>
          <p:spPr bwMode="auto">
            <a:xfrm>
              <a:off x="4619" y="4050"/>
              <a:ext cx="40" cy="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500">
                  <a:solidFill>
                    <a:srgbClr val="000000"/>
                  </a:solidFill>
                </a:rPr>
                <a:t>40</a:t>
              </a:r>
              <a:endParaRPr lang="en-US"/>
            </a:p>
          </p:txBody>
        </p:sp>
        <p:sp>
          <p:nvSpPr>
            <p:cNvPr id="55357" name="Rectangle 434"/>
            <p:cNvSpPr>
              <a:spLocks noChangeArrowheads="1"/>
            </p:cNvSpPr>
            <p:nvPr/>
          </p:nvSpPr>
          <p:spPr bwMode="auto">
            <a:xfrm>
              <a:off x="4788" y="4050"/>
              <a:ext cx="40" cy="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500">
                  <a:solidFill>
                    <a:srgbClr val="000000"/>
                  </a:solidFill>
                </a:rPr>
                <a:t>50</a:t>
              </a:r>
              <a:endParaRPr lang="en-US"/>
            </a:p>
          </p:txBody>
        </p:sp>
        <p:sp>
          <p:nvSpPr>
            <p:cNvPr id="55358" name="Line 438"/>
            <p:cNvSpPr>
              <a:spLocks noChangeShapeType="1"/>
            </p:cNvSpPr>
            <p:nvPr/>
          </p:nvSpPr>
          <p:spPr bwMode="auto">
            <a:xfrm>
              <a:off x="3825" y="3876"/>
              <a:ext cx="288" cy="0"/>
            </a:xfrm>
            <a:prstGeom prst="line">
              <a:avLst/>
            </a:prstGeom>
            <a:noFill/>
            <a:ln w="7938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359" name="Rectangle 441"/>
            <p:cNvSpPr>
              <a:spLocks noChangeArrowheads="1"/>
            </p:cNvSpPr>
            <p:nvPr/>
          </p:nvSpPr>
          <p:spPr bwMode="auto">
            <a:xfrm>
              <a:off x="3135" y="3418"/>
              <a:ext cx="1673" cy="592"/>
            </a:xfrm>
            <a:prstGeom prst="rect">
              <a:avLst/>
            </a:prstGeom>
            <a:noFill/>
            <a:ln w="7938">
              <a:solidFill>
                <a:srgbClr val="FFFF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360" name="Freeform 442"/>
            <p:cNvSpPr>
              <a:spLocks/>
            </p:cNvSpPr>
            <p:nvPr/>
          </p:nvSpPr>
          <p:spPr bwMode="auto">
            <a:xfrm>
              <a:off x="4808" y="3418"/>
              <a:ext cx="15" cy="592"/>
            </a:xfrm>
            <a:custGeom>
              <a:avLst/>
              <a:gdLst>
                <a:gd name="T0" fmla="*/ 0 w 3"/>
                <a:gd name="T1" fmla="*/ 0 h 119"/>
                <a:gd name="T2" fmla="*/ 0 w 3"/>
                <a:gd name="T3" fmla="*/ 119 h 119"/>
                <a:gd name="T4" fmla="*/ 3 w 3"/>
                <a:gd name="T5" fmla="*/ 119 h 119"/>
                <a:gd name="T6" fmla="*/ 0 60000 65536"/>
                <a:gd name="T7" fmla="*/ 0 60000 65536"/>
                <a:gd name="T8" fmla="*/ 0 60000 65536"/>
                <a:gd name="T9" fmla="*/ 0 w 3"/>
                <a:gd name="T10" fmla="*/ 0 h 119"/>
                <a:gd name="T11" fmla="*/ 3 w 3"/>
                <a:gd name="T12" fmla="*/ 119 h 11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" h="119">
                  <a:moveTo>
                    <a:pt x="0" y="0"/>
                  </a:moveTo>
                  <a:lnTo>
                    <a:pt x="0" y="119"/>
                  </a:lnTo>
                  <a:lnTo>
                    <a:pt x="3" y="119"/>
                  </a:lnTo>
                </a:path>
              </a:pathLst>
            </a:custGeom>
            <a:noFill/>
            <a:ln w="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361" name="Line 443"/>
            <p:cNvSpPr>
              <a:spLocks noChangeShapeType="1"/>
            </p:cNvSpPr>
            <p:nvPr/>
          </p:nvSpPr>
          <p:spPr bwMode="auto">
            <a:xfrm>
              <a:off x="4808" y="3955"/>
              <a:ext cx="15" cy="0"/>
            </a:xfrm>
            <a:prstGeom prst="line">
              <a:avLst/>
            </a:prstGeom>
            <a:noFill/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362" name="Line 444"/>
            <p:cNvSpPr>
              <a:spLocks noChangeShapeType="1"/>
            </p:cNvSpPr>
            <p:nvPr/>
          </p:nvSpPr>
          <p:spPr bwMode="auto">
            <a:xfrm>
              <a:off x="4808" y="3891"/>
              <a:ext cx="15" cy="0"/>
            </a:xfrm>
            <a:prstGeom prst="line">
              <a:avLst/>
            </a:prstGeom>
            <a:noFill/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363" name="Line 445"/>
            <p:cNvSpPr>
              <a:spLocks noChangeShapeType="1"/>
            </p:cNvSpPr>
            <p:nvPr/>
          </p:nvSpPr>
          <p:spPr bwMode="auto">
            <a:xfrm>
              <a:off x="4808" y="3836"/>
              <a:ext cx="15" cy="0"/>
            </a:xfrm>
            <a:prstGeom prst="line">
              <a:avLst/>
            </a:prstGeom>
            <a:noFill/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364" name="Line 446"/>
            <p:cNvSpPr>
              <a:spLocks noChangeShapeType="1"/>
            </p:cNvSpPr>
            <p:nvPr/>
          </p:nvSpPr>
          <p:spPr bwMode="auto">
            <a:xfrm>
              <a:off x="4808" y="3776"/>
              <a:ext cx="15" cy="0"/>
            </a:xfrm>
            <a:prstGeom prst="line">
              <a:avLst/>
            </a:prstGeom>
            <a:noFill/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365" name="Line 447"/>
            <p:cNvSpPr>
              <a:spLocks noChangeShapeType="1"/>
            </p:cNvSpPr>
            <p:nvPr/>
          </p:nvSpPr>
          <p:spPr bwMode="auto">
            <a:xfrm>
              <a:off x="4808" y="3717"/>
              <a:ext cx="15" cy="0"/>
            </a:xfrm>
            <a:prstGeom prst="line">
              <a:avLst/>
            </a:prstGeom>
            <a:noFill/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366" name="Line 448"/>
            <p:cNvSpPr>
              <a:spLocks noChangeShapeType="1"/>
            </p:cNvSpPr>
            <p:nvPr/>
          </p:nvSpPr>
          <p:spPr bwMode="auto">
            <a:xfrm>
              <a:off x="4808" y="3657"/>
              <a:ext cx="15" cy="0"/>
            </a:xfrm>
            <a:prstGeom prst="line">
              <a:avLst/>
            </a:prstGeom>
            <a:noFill/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367" name="Line 449"/>
            <p:cNvSpPr>
              <a:spLocks noChangeShapeType="1"/>
            </p:cNvSpPr>
            <p:nvPr/>
          </p:nvSpPr>
          <p:spPr bwMode="auto">
            <a:xfrm>
              <a:off x="4808" y="3597"/>
              <a:ext cx="15" cy="0"/>
            </a:xfrm>
            <a:prstGeom prst="line">
              <a:avLst/>
            </a:prstGeom>
            <a:noFill/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368" name="Line 450"/>
            <p:cNvSpPr>
              <a:spLocks noChangeShapeType="1"/>
            </p:cNvSpPr>
            <p:nvPr/>
          </p:nvSpPr>
          <p:spPr bwMode="auto">
            <a:xfrm>
              <a:off x="4808" y="3537"/>
              <a:ext cx="15" cy="0"/>
            </a:xfrm>
            <a:prstGeom prst="line">
              <a:avLst/>
            </a:prstGeom>
            <a:noFill/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369" name="Line 451"/>
            <p:cNvSpPr>
              <a:spLocks noChangeShapeType="1"/>
            </p:cNvSpPr>
            <p:nvPr/>
          </p:nvSpPr>
          <p:spPr bwMode="auto">
            <a:xfrm>
              <a:off x="4808" y="3478"/>
              <a:ext cx="15" cy="0"/>
            </a:xfrm>
            <a:prstGeom prst="line">
              <a:avLst/>
            </a:prstGeom>
            <a:noFill/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370" name="Line 452"/>
            <p:cNvSpPr>
              <a:spLocks noChangeShapeType="1"/>
            </p:cNvSpPr>
            <p:nvPr/>
          </p:nvSpPr>
          <p:spPr bwMode="auto">
            <a:xfrm>
              <a:off x="4808" y="3418"/>
              <a:ext cx="15" cy="0"/>
            </a:xfrm>
            <a:prstGeom prst="line">
              <a:avLst/>
            </a:prstGeom>
            <a:noFill/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371" name="Line 453"/>
            <p:cNvSpPr>
              <a:spLocks noChangeShapeType="1"/>
            </p:cNvSpPr>
            <p:nvPr/>
          </p:nvSpPr>
          <p:spPr bwMode="auto">
            <a:xfrm>
              <a:off x="3135" y="4010"/>
              <a:ext cx="1673" cy="0"/>
            </a:xfrm>
            <a:prstGeom prst="line">
              <a:avLst/>
            </a:prstGeom>
            <a:noFill/>
            <a:ln w="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372" name="Line 454"/>
            <p:cNvSpPr>
              <a:spLocks noChangeShapeType="1"/>
            </p:cNvSpPr>
            <p:nvPr/>
          </p:nvSpPr>
          <p:spPr bwMode="auto">
            <a:xfrm flipV="1">
              <a:off x="3135" y="4010"/>
              <a:ext cx="0" cy="15"/>
            </a:xfrm>
            <a:prstGeom prst="line">
              <a:avLst/>
            </a:prstGeom>
            <a:noFill/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373" name="Line 455"/>
            <p:cNvSpPr>
              <a:spLocks noChangeShapeType="1"/>
            </p:cNvSpPr>
            <p:nvPr/>
          </p:nvSpPr>
          <p:spPr bwMode="auto">
            <a:xfrm flipV="1">
              <a:off x="3304" y="4010"/>
              <a:ext cx="0" cy="15"/>
            </a:xfrm>
            <a:prstGeom prst="line">
              <a:avLst/>
            </a:prstGeom>
            <a:noFill/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374" name="Line 456"/>
            <p:cNvSpPr>
              <a:spLocks noChangeShapeType="1"/>
            </p:cNvSpPr>
            <p:nvPr/>
          </p:nvSpPr>
          <p:spPr bwMode="auto">
            <a:xfrm flipV="1">
              <a:off x="3473" y="4010"/>
              <a:ext cx="0" cy="15"/>
            </a:xfrm>
            <a:prstGeom prst="line">
              <a:avLst/>
            </a:prstGeom>
            <a:noFill/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375" name="Line 457"/>
            <p:cNvSpPr>
              <a:spLocks noChangeShapeType="1"/>
            </p:cNvSpPr>
            <p:nvPr/>
          </p:nvSpPr>
          <p:spPr bwMode="auto">
            <a:xfrm flipV="1">
              <a:off x="3637" y="4010"/>
              <a:ext cx="0" cy="15"/>
            </a:xfrm>
            <a:prstGeom prst="line">
              <a:avLst/>
            </a:prstGeom>
            <a:noFill/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376" name="Line 458"/>
            <p:cNvSpPr>
              <a:spLocks noChangeShapeType="1"/>
            </p:cNvSpPr>
            <p:nvPr/>
          </p:nvSpPr>
          <p:spPr bwMode="auto">
            <a:xfrm flipV="1">
              <a:off x="3805" y="4010"/>
              <a:ext cx="0" cy="15"/>
            </a:xfrm>
            <a:prstGeom prst="line">
              <a:avLst/>
            </a:prstGeom>
            <a:noFill/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377" name="Line 459"/>
            <p:cNvSpPr>
              <a:spLocks noChangeShapeType="1"/>
            </p:cNvSpPr>
            <p:nvPr/>
          </p:nvSpPr>
          <p:spPr bwMode="auto">
            <a:xfrm flipV="1">
              <a:off x="3974" y="4010"/>
              <a:ext cx="0" cy="15"/>
            </a:xfrm>
            <a:prstGeom prst="line">
              <a:avLst/>
            </a:prstGeom>
            <a:noFill/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378" name="Line 460"/>
            <p:cNvSpPr>
              <a:spLocks noChangeShapeType="1"/>
            </p:cNvSpPr>
            <p:nvPr/>
          </p:nvSpPr>
          <p:spPr bwMode="auto">
            <a:xfrm flipV="1">
              <a:off x="4138" y="4010"/>
              <a:ext cx="0" cy="15"/>
            </a:xfrm>
            <a:prstGeom prst="line">
              <a:avLst/>
            </a:prstGeom>
            <a:noFill/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379" name="Line 461"/>
            <p:cNvSpPr>
              <a:spLocks noChangeShapeType="1"/>
            </p:cNvSpPr>
            <p:nvPr/>
          </p:nvSpPr>
          <p:spPr bwMode="auto">
            <a:xfrm flipV="1">
              <a:off x="4307" y="4010"/>
              <a:ext cx="0" cy="15"/>
            </a:xfrm>
            <a:prstGeom prst="line">
              <a:avLst/>
            </a:prstGeom>
            <a:noFill/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380" name="Line 462"/>
            <p:cNvSpPr>
              <a:spLocks noChangeShapeType="1"/>
            </p:cNvSpPr>
            <p:nvPr/>
          </p:nvSpPr>
          <p:spPr bwMode="auto">
            <a:xfrm flipV="1">
              <a:off x="4476" y="4010"/>
              <a:ext cx="0" cy="15"/>
            </a:xfrm>
            <a:prstGeom prst="line">
              <a:avLst/>
            </a:prstGeom>
            <a:noFill/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381" name="Line 463"/>
            <p:cNvSpPr>
              <a:spLocks noChangeShapeType="1"/>
            </p:cNvSpPr>
            <p:nvPr/>
          </p:nvSpPr>
          <p:spPr bwMode="auto">
            <a:xfrm flipV="1">
              <a:off x="4639" y="4010"/>
              <a:ext cx="0" cy="15"/>
            </a:xfrm>
            <a:prstGeom prst="line">
              <a:avLst/>
            </a:prstGeom>
            <a:noFill/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382" name="Line 464"/>
            <p:cNvSpPr>
              <a:spLocks noChangeShapeType="1"/>
            </p:cNvSpPr>
            <p:nvPr/>
          </p:nvSpPr>
          <p:spPr bwMode="auto">
            <a:xfrm flipV="1">
              <a:off x="4808" y="4010"/>
              <a:ext cx="0" cy="15"/>
            </a:xfrm>
            <a:prstGeom prst="line">
              <a:avLst/>
            </a:prstGeom>
            <a:noFill/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383" name="Freeform 465"/>
            <p:cNvSpPr>
              <a:spLocks/>
            </p:cNvSpPr>
            <p:nvPr/>
          </p:nvSpPr>
          <p:spPr bwMode="auto">
            <a:xfrm>
              <a:off x="3264" y="3504"/>
              <a:ext cx="705" cy="502"/>
            </a:xfrm>
            <a:custGeom>
              <a:avLst/>
              <a:gdLst>
                <a:gd name="T0" fmla="*/ 142 w 142"/>
                <a:gd name="T1" fmla="*/ 101 h 101"/>
                <a:gd name="T2" fmla="*/ 141 w 142"/>
                <a:gd name="T3" fmla="*/ 100 h 101"/>
                <a:gd name="T4" fmla="*/ 140 w 142"/>
                <a:gd name="T5" fmla="*/ 99 h 101"/>
                <a:gd name="T6" fmla="*/ 136 w 142"/>
                <a:gd name="T7" fmla="*/ 95 h 101"/>
                <a:gd name="T8" fmla="*/ 132 w 142"/>
                <a:gd name="T9" fmla="*/ 92 h 101"/>
                <a:gd name="T10" fmla="*/ 122 w 142"/>
                <a:gd name="T11" fmla="*/ 84 h 101"/>
                <a:gd name="T12" fmla="*/ 114 w 142"/>
                <a:gd name="T13" fmla="*/ 78 h 101"/>
                <a:gd name="T14" fmla="*/ 87 w 142"/>
                <a:gd name="T15" fmla="*/ 58 h 101"/>
                <a:gd name="T16" fmla="*/ 69 w 142"/>
                <a:gd name="T17" fmla="*/ 45 h 101"/>
                <a:gd name="T18" fmla="*/ 0 w 142"/>
                <a:gd name="T19" fmla="*/ 0 h 10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2"/>
                <a:gd name="T31" fmla="*/ 0 h 101"/>
                <a:gd name="T32" fmla="*/ 142 w 142"/>
                <a:gd name="T33" fmla="*/ 101 h 10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2" h="101">
                  <a:moveTo>
                    <a:pt x="142" y="101"/>
                  </a:moveTo>
                  <a:lnTo>
                    <a:pt x="141" y="100"/>
                  </a:lnTo>
                  <a:lnTo>
                    <a:pt x="140" y="99"/>
                  </a:lnTo>
                  <a:lnTo>
                    <a:pt x="136" y="95"/>
                  </a:lnTo>
                  <a:lnTo>
                    <a:pt x="132" y="92"/>
                  </a:lnTo>
                  <a:lnTo>
                    <a:pt x="122" y="84"/>
                  </a:lnTo>
                  <a:lnTo>
                    <a:pt x="114" y="78"/>
                  </a:lnTo>
                  <a:lnTo>
                    <a:pt x="87" y="58"/>
                  </a:lnTo>
                  <a:lnTo>
                    <a:pt x="69" y="45"/>
                  </a:lnTo>
                  <a:lnTo>
                    <a:pt x="0" y="0"/>
                  </a:lnTo>
                </a:path>
              </a:pathLst>
            </a:custGeom>
            <a:noFill/>
            <a:ln w="158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384" name="Freeform 466"/>
            <p:cNvSpPr>
              <a:spLocks/>
            </p:cNvSpPr>
            <p:nvPr/>
          </p:nvSpPr>
          <p:spPr bwMode="auto">
            <a:xfrm>
              <a:off x="3984" y="3498"/>
              <a:ext cx="705" cy="502"/>
            </a:xfrm>
            <a:custGeom>
              <a:avLst/>
              <a:gdLst>
                <a:gd name="T0" fmla="*/ 0 w 142"/>
                <a:gd name="T1" fmla="*/ 101 h 101"/>
                <a:gd name="T2" fmla="*/ 1 w 142"/>
                <a:gd name="T3" fmla="*/ 100 h 101"/>
                <a:gd name="T4" fmla="*/ 2 w 142"/>
                <a:gd name="T5" fmla="*/ 99 h 101"/>
                <a:gd name="T6" fmla="*/ 7 w 142"/>
                <a:gd name="T7" fmla="*/ 95 h 101"/>
                <a:gd name="T8" fmla="*/ 10 w 142"/>
                <a:gd name="T9" fmla="*/ 92 h 101"/>
                <a:gd name="T10" fmla="*/ 21 w 142"/>
                <a:gd name="T11" fmla="*/ 84 h 101"/>
                <a:gd name="T12" fmla="*/ 28 w 142"/>
                <a:gd name="T13" fmla="*/ 78 h 101"/>
                <a:gd name="T14" fmla="*/ 55 w 142"/>
                <a:gd name="T15" fmla="*/ 58 h 101"/>
                <a:gd name="T16" fmla="*/ 73 w 142"/>
                <a:gd name="T17" fmla="*/ 45 h 101"/>
                <a:gd name="T18" fmla="*/ 142 w 142"/>
                <a:gd name="T19" fmla="*/ 0 h 10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2"/>
                <a:gd name="T31" fmla="*/ 0 h 101"/>
                <a:gd name="T32" fmla="*/ 142 w 142"/>
                <a:gd name="T33" fmla="*/ 101 h 10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2" h="101">
                  <a:moveTo>
                    <a:pt x="0" y="101"/>
                  </a:moveTo>
                  <a:lnTo>
                    <a:pt x="1" y="100"/>
                  </a:lnTo>
                  <a:lnTo>
                    <a:pt x="2" y="99"/>
                  </a:lnTo>
                  <a:lnTo>
                    <a:pt x="7" y="95"/>
                  </a:lnTo>
                  <a:lnTo>
                    <a:pt x="10" y="92"/>
                  </a:lnTo>
                  <a:lnTo>
                    <a:pt x="21" y="84"/>
                  </a:lnTo>
                  <a:lnTo>
                    <a:pt x="28" y="78"/>
                  </a:lnTo>
                  <a:lnTo>
                    <a:pt x="55" y="58"/>
                  </a:lnTo>
                  <a:lnTo>
                    <a:pt x="73" y="45"/>
                  </a:lnTo>
                  <a:lnTo>
                    <a:pt x="142" y="0"/>
                  </a:lnTo>
                </a:path>
              </a:pathLst>
            </a:custGeom>
            <a:noFill/>
            <a:ln w="158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385" name="Rectangle 467"/>
            <p:cNvSpPr>
              <a:spLocks noChangeArrowheads="1"/>
            </p:cNvSpPr>
            <p:nvPr/>
          </p:nvSpPr>
          <p:spPr bwMode="auto">
            <a:xfrm>
              <a:off x="3504" y="3264"/>
              <a:ext cx="884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 b="1" dirty="0"/>
                <a:t>Channel Cross Section</a:t>
              </a:r>
            </a:p>
          </p:txBody>
        </p:sp>
        <p:sp>
          <p:nvSpPr>
            <p:cNvPr id="55386" name="Rectangle 468"/>
            <p:cNvSpPr>
              <a:spLocks noChangeArrowheads="1"/>
            </p:cNvSpPr>
            <p:nvPr/>
          </p:nvSpPr>
          <p:spPr bwMode="auto">
            <a:xfrm>
              <a:off x="4838" y="3990"/>
              <a:ext cx="71" cy="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500" dirty="0">
                  <a:solidFill>
                    <a:srgbClr val="FFFF00"/>
                  </a:solidFill>
                </a:rPr>
                <a:t>0.00</a:t>
              </a:r>
            </a:p>
          </p:txBody>
        </p:sp>
        <p:sp>
          <p:nvSpPr>
            <p:cNvPr id="55387" name="Rectangle 469"/>
            <p:cNvSpPr>
              <a:spLocks noChangeArrowheads="1"/>
            </p:cNvSpPr>
            <p:nvPr/>
          </p:nvSpPr>
          <p:spPr bwMode="auto">
            <a:xfrm>
              <a:off x="4838" y="3930"/>
              <a:ext cx="71" cy="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500" dirty="0">
                  <a:solidFill>
                    <a:srgbClr val="FFFF00"/>
                  </a:solidFill>
                </a:rPr>
                <a:t>1.00</a:t>
              </a:r>
            </a:p>
          </p:txBody>
        </p:sp>
        <p:sp>
          <p:nvSpPr>
            <p:cNvPr id="55388" name="Rectangle 470"/>
            <p:cNvSpPr>
              <a:spLocks noChangeArrowheads="1"/>
            </p:cNvSpPr>
            <p:nvPr/>
          </p:nvSpPr>
          <p:spPr bwMode="auto">
            <a:xfrm>
              <a:off x="4838" y="3871"/>
              <a:ext cx="71" cy="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500" dirty="0">
                  <a:solidFill>
                    <a:srgbClr val="FFFF00"/>
                  </a:solidFill>
                </a:rPr>
                <a:t>2.00</a:t>
              </a:r>
            </a:p>
          </p:txBody>
        </p:sp>
        <p:sp>
          <p:nvSpPr>
            <p:cNvPr id="55389" name="Rectangle 471"/>
            <p:cNvSpPr>
              <a:spLocks noChangeArrowheads="1"/>
            </p:cNvSpPr>
            <p:nvPr/>
          </p:nvSpPr>
          <p:spPr bwMode="auto">
            <a:xfrm>
              <a:off x="4838" y="3816"/>
              <a:ext cx="71" cy="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500" dirty="0">
                  <a:solidFill>
                    <a:srgbClr val="FFFF00"/>
                  </a:solidFill>
                </a:rPr>
                <a:t>3.00</a:t>
              </a:r>
            </a:p>
          </p:txBody>
        </p:sp>
        <p:sp>
          <p:nvSpPr>
            <p:cNvPr id="55390" name="Rectangle 472"/>
            <p:cNvSpPr>
              <a:spLocks noChangeArrowheads="1"/>
            </p:cNvSpPr>
            <p:nvPr/>
          </p:nvSpPr>
          <p:spPr bwMode="auto">
            <a:xfrm>
              <a:off x="4838" y="3751"/>
              <a:ext cx="71" cy="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r>
                <a:rPr lang="en-US" sz="500" dirty="0">
                  <a:solidFill>
                    <a:srgbClr val="FFFF00"/>
                  </a:solidFill>
                </a:rPr>
                <a:t>4.00</a:t>
              </a:r>
            </a:p>
          </p:txBody>
        </p:sp>
        <p:sp>
          <p:nvSpPr>
            <p:cNvPr id="55391" name="Rectangle 473"/>
            <p:cNvSpPr>
              <a:spLocks noChangeArrowheads="1"/>
            </p:cNvSpPr>
            <p:nvPr/>
          </p:nvSpPr>
          <p:spPr bwMode="auto">
            <a:xfrm>
              <a:off x="4838" y="3697"/>
              <a:ext cx="71" cy="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r>
                <a:rPr lang="en-US" sz="500" dirty="0">
                  <a:solidFill>
                    <a:srgbClr val="FFFF00"/>
                  </a:solidFill>
                </a:rPr>
                <a:t>5.00</a:t>
              </a:r>
            </a:p>
          </p:txBody>
        </p:sp>
        <p:sp>
          <p:nvSpPr>
            <p:cNvPr id="55392" name="Rectangle 474"/>
            <p:cNvSpPr>
              <a:spLocks noChangeArrowheads="1"/>
            </p:cNvSpPr>
            <p:nvPr/>
          </p:nvSpPr>
          <p:spPr bwMode="auto">
            <a:xfrm>
              <a:off x="4838" y="3637"/>
              <a:ext cx="71" cy="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r>
                <a:rPr lang="en-US" sz="500" dirty="0">
                  <a:solidFill>
                    <a:srgbClr val="FFFF00"/>
                  </a:solidFill>
                </a:rPr>
                <a:t>6.00</a:t>
              </a:r>
            </a:p>
          </p:txBody>
        </p:sp>
        <p:sp>
          <p:nvSpPr>
            <p:cNvPr id="55393" name="Rectangle 475"/>
            <p:cNvSpPr>
              <a:spLocks noChangeArrowheads="1"/>
            </p:cNvSpPr>
            <p:nvPr/>
          </p:nvSpPr>
          <p:spPr bwMode="auto">
            <a:xfrm>
              <a:off x="4838" y="3577"/>
              <a:ext cx="71" cy="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r>
                <a:rPr lang="en-US" sz="500" dirty="0">
                  <a:solidFill>
                    <a:srgbClr val="FFFF00"/>
                  </a:solidFill>
                </a:rPr>
                <a:t>7.00</a:t>
              </a:r>
            </a:p>
          </p:txBody>
        </p:sp>
        <p:sp>
          <p:nvSpPr>
            <p:cNvPr id="55394" name="Rectangle 476"/>
            <p:cNvSpPr>
              <a:spLocks noChangeArrowheads="1"/>
            </p:cNvSpPr>
            <p:nvPr/>
          </p:nvSpPr>
          <p:spPr bwMode="auto">
            <a:xfrm>
              <a:off x="4838" y="3518"/>
              <a:ext cx="71" cy="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r>
                <a:rPr lang="en-US" sz="500" dirty="0">
                  <a:solidFill>
                    <a:srgbClr val="FFFF00"/>
                  </a:solidFill>
                </a:rPr>
                <a:t>8.00</a:t>
              </a:r>
            </a:p>
          </p:txBody>
        </p:sp>
        <p:sp>
          <p:nvSpPr>
            <p:cNvPr id="55395" name="Rectangle 477"/>
            <p:cNvSpPr>
              <a:spLocks noChangeArrowheads="1"/>
            </p:cNvSpPr>
            <p:nvPr/>
          </p:nvSpPr>
          <p:spPr bwMode="auto">
            <a:xfrm>
              <a:off x="4838" y="3458"/>
              <a:ext cx="71" cy="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r>
                <a:rPr lang="en-US" sz="500" dirty="0">
                  <a:solidFill>
                    <a:srgbClr val="FFFF00"/>
                  </a:solidFill>
                </a:rPr>
                <a:t>9.00</a:t>
              </a:r>
            </a:p>
          </p:txBody>
        </p:sp>
        <p:sp>
          <p:nvSpPr>
            <p:cNvPr id="55396" name="Rectangle 478"/>
            <p:cNvSpPr>
              <a:spLocks noChangeArrowheads="1"/>
            </p:cNvSpPr>
            <p:nvPr/>
          </p:nvSpPr>
          <p:spPr bwMode="auto">
            <a:xfrm>
              <a:off x="4838" y="3398"/>
              <a:ext cx="91" cy="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r>
                <a:rPr lang="en-US" sz="500" dirty="0">
                  <a:solidFill>
                    <a:srgbClr val="FFFF00"/>
                  </a:solidFill>
                </a:rPr>
                <a:t>10.00</a:t>
              </a:r>
            </a:p>
          </p:txBody>
        </p:sp>
        <p:sp>
          <p:nvSpPr>
            <p:cNvPr id="55397" name="Rectangle 479"/>
            <p:cNvSpPr>
              <a:spLocks noChangeArrowheads="1"/>
            </p:cNvSpPr>
            <p:nvPr/>
          </p:nvSpPr>
          <p:spPr bwMode="auto">
            <a:xfrm>
              <a:off x="3110" y="4050"/>
              <a:ext cx="53" cy="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r>
                <a:rPr lang="en-US" sz="500" dirty="0">
                  <a:solidFill>
                    <a:srgbClr val="FFFF00"/>
                  </a:solidFill>
                </a:rPr>
                <a:t>-50</a:t>
              </a:r>
            </a:p>
          </p:txBody>
        </p:sp>
        <p:sp>
          <p:nvSpPr>
            <p:cNvPr id="55398" name="Rectangle 480"/>
            <p:cNvSpPr>
              <a:spLocks noChangeArrowheads="1"/>
            </p:cNvSpPr>
            <p:nvPr/>
          </p:nvSpPr>
          <p:spPr bwMode="auto">
            <a:xfrm>
              <a:off x="3279" y="4050"/>
              <a:ext cx="53" cy="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500" dirty="0">
                  <a:solidFill>
                    <a:srgbClr val="FFFF00"/>
                  </a:solidFill>
                </a:rPr>
                <a:t>-40</a:t>
              </a:r>
            </a:p>
          </p:txBody>
        </p:sp>
        <p:sp>
          <p:nvSpPr>
            <p:cNvPr id="55399" name="Rectangle 481"/>
            <p:cNvSpPr>
              <a:spLocks noChangeArrowheads="1"/>
            </p:cNvSpPr>
            <p:nvPr/>
          </p:nvSpPr>
          <p:spPr bwMode="auto">
            <a:xfrm>
              <a:off x="3443" y="4050"/>
              <a:ext cx="53" cy="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500" dirty="0">
                  <a:solidFill>
                    <a:srgbClr val="FFFF00"/>
                  </a:solidFill>
                </a:rPr>
                <a:t>-30</a:t>
              </a:r>
            </a:p>
          </p:txBody>
        </p:sp>
        <p:sp>
          <p:nvSpPr>
            <p:cNvPr id="55400" name="Rectangle 482"/>
            <p:cNvSpPr>
              <a:spLocks noChangeArrowheads="1"/>
            </p:cNvSpPr>
            <p:nvPr/>
          </p:nvSpPr>
          <p:spPr bwMode="auto">
            <a:xfrm>
              <a:off x="3612" y="4050"/>
              <a:ext cx="53" cy="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500" dirty="0">
                  <a:solidFill>
                    <a:srgbClr val="FFFF00"/>
                  </a:solidFill>
                </a:rPr>
                <a:t>-20</a:t>
              </a:r>
            </a:p>
          </p:txBody>
        </p:sp>
        <p:sp>
          <p:nvSpPr>
            <p:cNvPr id="55401" name="Rectangle 483"/>
            <p:cNvSpPr>
              <a:spLocks noChangeArrowheads="1"/>
            </p:cNvSpPr>
            <p:nvPr/>
          </p:nvSpPr>
          <p:spPr bwMode="auto">
            <a:xfrm>
              <a:off x="3772" y="4048"/>
              <a:ext cx="53" cy="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500" dirty="0">
                  <a:solidFill>
                    <a:srgbClr val="FFFF00"/>
                  </a:solidFill>
                </a:rPr>
                <a:t>-10</a:t>
              </a:r>
            </a:p>
          </p:txBody>
        </p:sp>
        <p:sp>
          <p:nvSpPr>
            <p:cNvPr id="55402" name="Rectangle 484"/>
            <p:cNvSpPr>
              <a:spLocks noChangeArrowheads="1"/>
            </p:cNvSpPr>
            <p:nvPr/>
          </p:nvSpPr>
          <p:spPr bwMode="auto">
            <a:xfrm>
              <a:off x="3959" y="4050"/>
              <a:ext cx="20" cy="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500" dirty="0">
                  <a:solidFill>
                    <a:srgbClr val="FFFF00"/>
                  </a:solidFill>
                </a:rPr>
                <a:t>0</a:t>
              </a:r>
            </a:p>
          </p:txBody>
        </p:sp>
        <p:sp>
          <p:nvSpPr>
            <p:cNvPr id="55403" name="Rectangle 485"/>
            <p:cNvSpPr>
              <a:spLocks noChangeArrowheads="1"/>
            </p:cNvSpPr>
            <p:nvPr/>
          </p:nvSpPr>
          <p:spPr bwMode="auto">
            <a:xfrm>
              <a:off x="4118" y="4050"/>
              <a:ext cx="40" cy="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500" dirty="0">
                  <a:solidFill>
                    <a:srgbClr val="FFFF00"/>
                  </a:solidFill>
                </a:rPr>
                <a:t>10</a:t>
              </a:r>
            </a:p>
          </p:txBody>
        </p:sp>
        <p:sp>
          <p:nvSpPr>
            <p:cNvPr id="55404" name="Rectangle 486"/>
            <p:cNvSpPr>
              <a:spLocks noChangeArrowheads="1"/>
            </p:cNvSpPr>
            <p:nvPr/>
          </p:nvSpPr>
          <p:spPr bwMode="auto">
            <a:xfrm>
              <a:off x="4287" y="4050"/>
              <a:ext cx="40" cy="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500" dirty="0">
                  <a:solidFill>
                    <a:srgbClr val="FFFF00"/>
                  </a:solidFill>
                </a:rPr>
                <a:t>20</a:t>
              </a:r>
            </a:p>
          </p:txBody>
        </p:sp>
        <p:sp>
          <p:nvSpPr>
            <p:cNvPr id="55405" name="Rectangle 487"/>
            <p:cNvSpPr>
              <a:spLocks noChangeArrowheads="1"/>
            </p:cNvSpPr>
            <p:nvPr/>
          </p:nvSpPr>
          <p:spPr bwMode="auto">
            <a:xfrm>
              <a:off x="4451" y="4050"/>
              <a:ext cx="40" cy="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500" dirty="0">
                  <a:solidFill>
                    <a:srgbClr val="FFFF00"/>
                  </a:solidFill>
                </a:rPr>
                <a:t>30</a:t>
              </a:r>
            </a:p>
          </p:txBody>
        </p:sp>
        <p:sp>
          <p:nvSpPr>
            <p:cNvPr id="55406" name="Rectangle 488"/>
            <p:cNvSpPr>
              <a:spLocks noChangeArrowheads="1"/>
            </p:cNvSpPr>
            <p:nvPr/>
          </p:nvSpPr>
          <p:spPr bwMode="auto">
            <a:xfrm>
              <a:off x="4619" y="4050"/>
              <a:ext cx="40" cy="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500" dirty="0">
                  <a:solidFill>
                    <a:srgbClr val="FFFF00"/>
                  </a:solidFill>
                </a:rPr>
                <a:t>40</a:t>
              </a:r>
            </a:p>
          </p:txBody>
        </p:sp>
        <p:sp>
          <p:nvSpPr>
            <p:cNvPr id="55407" name="Rectangle 489"/>
            <p:cNvSpPr>
              <a:spLocks noChangeArrowheads="1"/>
            </p:cNvSpPr>
            <p:nvPr/>
          </p:nvSpPr>
          <p:spPr bwMode="auto">
            <a:xfrm>
              <a:off x="4788" y="4050"/>
              <a:ext cx="40" cy="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500" dirty="0">
                  <a:solidFill>
                    <a:srgbClr val="FFFF00"/>
                  </a:solidFill>
                </a:rPr>
                <a:t>50</a:t>
              </a:r>
            </a:p>
          </p:txBody>
        </p:sp>
        <p:sp>
          <p:nvSpPr>
            <p:cNvPr id="55408" name="Line 493"/>
            <p:cNvSpPr>
              <a:spLocks noChangeShapeType="1"/>
            </p:cNvSpPr>
            <p:nvPr/>
          </p:nvSpPr>
          <p:spPr bwMode="auto">
            <a:xfrm>
              <a:off x="3825" y="3876"/>
              <a:ext cx="288" cy="0"/>
            </a:xfrm>
            <a:prstGeom prst="line">
              <a:avLst/>
            </a:prstGeom>
            <a:noFill/>
            <a:ln w="17526">
              <a:solidFill>
                <a:srgbClr val="00B05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409" name="Rectangle 812"/>
            <p:cNvSpPr>
              <a:spLocks noChangeArrowheads="1"/>
            </p:cNvSpPr>
            <p:nvPr/>
          </p:nvSpPr>
          <p:spPr bwMode="auto">
            <a:xfrm>
              <a:off x="3734" y="4128"/>
              <a:ext cx="493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200" b="1" dirty="0"/>
                <a:t>Width, m</a:t>
              </a:r>
            </a:p>
          </p:txBody>
        </p:sp>
        <p:sp>
          <p:nvSpPr>
            <p:cNvPr id="55410" name="Rectangle 814"/>
            <p:cNvSpPr>
              <a:spLocks noChangeArrowheads="1"/>
            </p:cNvSpPr>
            <p:nvPr/>
          </p:nvSpPr>
          <p:spPr bwMode="auto">
            <a:xfrm rot="16200000">
              <a:off x="4852" y="3651"/>
              <a:ext cx="374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 b="1" dirty="0"/>
                <a:t>Depth</a:t>
              </a:r>
              <a:r>
                <a:rPr lang="en-US" sz="1200" b="1" dirty="0">
                  <a:solidFill>
                    <a:schemeClr val="bg1"/>
                  </a:solidFill>
                </a:rPr>
                <a:t>, </a:t>
              </a:r>
              <a:r>
                <a:rPr lang="en-US" sz="1200" b="1" dirty="0"/>
                <a:t>m</a:t>
              </a:r>
            </a:p>
          </p:txBody>
        </p:sp>
      </p:grpSp>
      <p:sp>
        <p:nvSpPr>
          <p:cNvPr id="55304" name="Rectangle 821"/>
          <p:cNvSpPr>
            <a:spLocks noChangeArrowheads="1"/>
          </p:cNvSpPr>
          <p:nvPr/>
        </p:nvSpPr>
        <p:spPr bwMode="auto">
          <a:xfrm>
            <a:off x="2590801" y="2733260"/>
            <a:ext cx="1941109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2300">
                <a:solidFill>
                  <a:srgbClr val="FFFF00"/>
                </a:solidFill>
              </a:rPr>
              <a:t>Eastern Channel</a:t>
            </a:r>
            <a:endParaRPr lang="en-US">
              <a:solidFill>
                <a:srgbClr val="FFFF00"/>
              </a:solidFill>
            </a:endParaRPr>
          </a:p>
        </p:txBody>
      </p:sp>
      <p:grpSp>
        <p:nvGrpSpPr>
          <p:cNvPr id="55305" name="Group 822"/>
          <p:cNvGrpSpPr>
            <a:grpSpLocks/>
          </p:cNvGrpSpPr>
          <p:nvPr/>
        </p:nvGrpSpPr>
        <p:grpSpPr bwMode="auto">
          <a:xfrm>
            <a:off x="2743201" y="3114260"/>
            <a:ext cx="2484437" cy="993775"/>
            <a:chOff x="3027" y="816"/>
            <a:chExt cx="1565" cy="626"/>
          </a:xfrm>
        </p:grpSpPr>
        <p:sp>
          <p:nvSpPr>
            <p:cNvPr id="55307" name="Rectangle 823"/>
            <p:cNvSpPr>
              <a:spLocks noChangeArrowheads="1"/>
            </p:cNvSpPr>
            <p:nvPr/>
          </p:nvSpPr>
          <p:spPr bwMode="auto">
            <a:xfrm>
              <a:off x="3072" y="816"/>
              <a:ext cx="1439" cy="1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000" dirty="0">
                  <a:solidFill>
                    <a:srgbClr val="FFFF00"/>
                  </a:solidFill>
                </a:rPr>
                <a:t>Width = </a:t>
              </a:r>
              <a:r>
                <a:rPr lang="en-US" sz="2000" dirty="0" err="1">
                  <a:solidFill>
                    <a:srgbClr val="FFFF00"/>
                  </a:solidFill>
                </a:rPr>
                <a:t>bmult</a:t>
              </a:r>
              <a:r>
                <a:rPr lang="en-US" sz="2000" dirty="0">
                  <a:solidFill>
                    <a:srgbClr val="FFFF00"/>
                  </a:solidFill>
                </a:rPr>
                <a:t> * Q </a:t>
              </a:r>
              <a:r>
                <a:rPr lang="en-US" sz="2000" baseline="30000" dirty="0">
                  <a:solidFill>
                    <a:srgbClr val="FFFF00"/>
                  </a:solidFill>
                </a:rPr>
                <a:t>0.25</a:t>
              </a:r>
              <a:endParaRPr lang="en-US" dirty="0">
                <a:solidFill>
                  <a:srgbClr val="FFFF00"/>
                </a:solidFill>
              </a:endParaRPr>
            </a:p>
          </p:txBody>
        </p:sp>
        <p:sp>
          <p:nvSpPr>
            <p:cNvPr id="55308" name="Rectangle 824"/>
            <p:cNvSpPr>
              <a:spLocks noChangeArrowheads="1"/>
            </p:cNvSpPr>
            <p:nvPr/>
          </p:nvSpPr>
          <p:spPr bwMode="auto">
            <a:xfrm>
              <a:off x="3072" y="1008"/>
              <a:ext cx="1520" cy="1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en-US" sz="2000" dirty="0">
                  <a:solidFill>
                    <a:srgbClr val="FFFF00"/>
                  </a:solidFill>
                </a:rPr>
                <a:t>Depth = </a:t>
              </a:r>
              <a:r>
                <a:rPr lang="en-US" sz="2000" dirty="0" err="1">
                  <a:solidFill>
                    <a:srgbClr val="FFFF00"/>
                  </a:solidFill>
                </a:rPr>
                <a:t>dmult</a:t>
              </a:r>
              <a:r>
                <a:rPr lang="en-US" sz="2000" dirty="0">
                  <a:solidFill>
                    <a:srgbClr val="FFFF00"/>
                  </a:solidFill>
                </a:rPr>
                <a:t> * Q</a:t>
              </a:r>
              <a:r>
                <a:rPr lang="en-US" sz="2000" baseline="30000" dirty="0">
                  <a:solidFill>
                    <a:srgbClr val="FFFF00"/>
                  </a:solidFill>
                </a:rPr>
                <a:t>0.45</a:t>
              </a:r>
              <a:endParaRPr lang="en-US" dirty="0">
                <a:solidFill>
                  <a:srgbClr val="FFFF00"/>
                </a:solidFill>
              </a:endParaRPr>
            </a:p>
          </p:txBody>
        </p:sp>
        <p:sp>
          <p:nvSpPr>
            <p:cNvPr id="55309" name="Rectangle 825"/>
            <p:cNvSpPr>
              <a:spLocks noChangeArrowheads="1"/>
            </p:cNvSpPr>
            <p:nvPr/>
          </p:nvSpPr>
          <p:spPr bwMode="auto">
            <a:xfrm>
              <a:off x="3027" y="1248"/>
              <a:ext cx="1487" cy="1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000" dirty="0">
                  <a:solidFill>
                    <a:srgbClr val="FFFF00"/>
                  </a:solidFill>
                </a:rPr>
                <a:t>Velocity = </a:t>
              </a:r>
              <a:r>
                <a:rPr lang="en-US" sz="2000" dirty="0" err="1">
                  <a:solidFill>
                    <a:srgbClr val="FFFF00"/>
                  </a:solidFill>
                </a:rPr>
                <a:t>vmult</a:t>
              </a:r>
              <a:r>
                <a:rPr lang="en-US" sz="2000" dirty="0">
                  <a:solidFill>
                    <a:srgbClr val="FFFF00"/>
                  </a:solidFill>
                </a:rPr>
                <a:t> * Q </a:t>
              </a:r>
              <a:r>
                <a:rPr lang="en-US" sz="2000" baseline="30000" dirty="0">
                  <a:solidFill>
                    <a:srgbClr val="FFFF00"/>
                  </a:solidFill>
                </a:rPr>
                <a:t>0.3</a:t>
              </a:r>
              <a:endParaRPr lang="en-US" dirty="0">
                <a:solidFill>
                  <a:srgbClr val="FFFF00"/>
                </a:solidFill>
              </a:endParaRPr>
            </a:p>
          </p:txBody>
        </p:sp>
      </p:grpSp>
      <p:sp>
        <p:nvSpPr>
          <p:cNvPr id="55306" name="Rectangle 831"/>
          <p:cNvSpPr>
            <a:spLocks noChangeArrowheads="1"/>
          </p:cNvSpPr>
          <p:nvPr/>
        </p:nvSpPr>
        <p:spPr bwMode="auto">
          <a:xfrm>
            <a:off x="2590801" y="2733260"/>
            <a:ext cx="1941109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2300" dirty="0"/>
              <a:t>Eastern Channel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777606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4" name="Rectangle 4"/>
          <p:cNvSpPr>
            <a:spLocks noGrp="1" noChangeArrowheads="1"/>
          </p:cNvSpPr>
          <p:nvPr>
            <p:ph type="title"/>
          </p:nvPr>
        </p:nvSpPr>
        <p:spPr>
          <a:xfrm>
            <a:off x="1981200" y="274638"/>
            <a:ext cx="8229600" cy="1249362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4000" dirty="0"/>
              <a:t>Specified Withdrawals (transfer flows)</a:t>
            </a:r>
          </a:p>
        </p:txBody>
      </p:sp>
      <p:sp>
        <p:nvSpPr>
          <p:cNvPr id="61445" name="Rectangle 5"/>
          <p:cNvSpPr>
            <a:spLocks noGrp="1" noChangeArrowheads="1"/>
          </p:cNvSpPr>
          <p:nvPr>
            <p:ph idx="1"/>
          </p:nvPr>
        </p:nvSpPr>
        <p:spPr>
          <a:xfrm>
            <a:off x="2079170" y="1376367"/>
            <a:ext cx="8458200" cy="1981200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en-US" sz="2400" dirty="0"/>
              <a:t>Specified internal transfer flows (e.g., dam withdrawals )use a separate flow function</a:t>
            </a:r>
          </a:p>
          <a:p>
            <a:pPr eaLnBrk="1" hangingPunct="1"/>
            <a:r>
              <a:rPr lang="en-US" sz="2400" dirty="0"/>
              <a:t>A single flow pathway is specified from  segment “j” to “i”</a:t>
            </a:r>
          </a:p>
          <a:p>
            <a:pPr eaLnBrk="1" hangingPunct="1"/>
            <a:r>
              <a:rPr lang="en-US" sz="2400" dirty="0"/>
              <a:t>The flow time function transfers water from  segment “j” to “i”</a:t>
            </a:r>
          </a:p>
          <a:p>
            <a:pPr eaLnBrk="1" hangingPunct="1"/>
            <a:r>
              <a:rPr lang="en-US" sz="2400" dirty="0"/>
              <a:t>Overflow will still occur if pond depth exceeds weir height</a:t>
            </a:r>
            <a:endParaRPr lang="en-US" sz="2000" dirty="0"/>
          </a:p>
        </p:txBody>
      </p:sp>
      <p:grpSp>
        <p:nvGrpSpPr>
          <p:cNvPr id="3" name="Group 2"/>
          <p:cNvGrpSpPr/>
          <p:nvPr/>
        </p:nvGrpSpPr>
        <p:grpSpPr>
          <a:xfrm>
            <a:off x="1855241" y="3286456"/>
            <a:ext cx="8096250" cy="2667001"/>
            <a:chOff x="228600" y="3911602"/>
            <a:chExt cx="8096250" cy="2667001"/>
          </a:xfrm>
        </p:grpSpPr>
        <p:grpSp>
          <p:nvGrpSpPr>
            <p:cNvPr id="2" name="Group 1"/>
            <p:cNvGrpSpPr/>
            <p:nvPr/>
          </p:nvGrpSpPr>
          <p:grpSpPr>
            <a:xfrm>
              <a:off x="228600" y="3911602"/>
              <a:ext cx="8077200" cy="2667001"/>
              <a:chOff x="76200" y="2590800"/>
              <a:chExt cx="8077200" cy="2667001"/>
            </a:xfrm>
          </p:grpSpPr>
          <p:grpSp>
            <p:nvGrpSpPr>
              <p:cNvPr id="63497" name="Group 27"/>
              <p:cNvGrpSpPr>
                <a:grpSpLocks/>
              </p:cNvGrpSpPr>
              <p:nvPr/>
            </p:nvGrpSpPr>
            <p:grpSpPr bwMode="auto">
              <a:xfrm>
                <a:off x="609600" y="2590801"/>
                <a:ext cx="7543800" cy="2667000"/>
                <a:chOff x="432" y="1488"/>
                <a:chExt cx="4752" cy="1680"/>
              </a:xfrm>
            </p:grpSpPr>
            <p:sp>
              <p:nvSpPr>
                <p:cNvPr id="63503" name="Rectangle 7"/>
                <p:cNvSpPr>
                  <a:spLocks noChangeArrowheads="1"/>
                </p:cNvSpPr>
                <p:nvPr/>
              </p:nvSpPr>
              <p:spPr bwMode="auto">
                <a:xfrm>
                  <a:off x="432" y="1728"/>
                  <a:ext cx="3256" cy="1178"/>
                </a:xfrm>
                <a:prstGeom prst="rect">
                  <a:avLst/>
                </a:prstGeom>
                <a:solidFill>
                  <a:srgbClr val="33CCCC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3502" name="Rectangle 6"/>
                <p:cNvSpPr>
                  <a:spLocks noChangeArrowheads="1"/>
                </p:cNvSpPr>
                <p:nvPr/>
              </p:nvSpPr>
              <p:spPr bwMode="auto">
                <a:xfrm>
                  <a:off x="432" y="2906"/>
                  <a:ext cx="4752" cy="262"/>
                </a:xfrm>
                <a:prstGeom prst="rect">
                  <a:avLst/>
                </a:prstGeom>
                <a:solidFill>
                  <a:srgbClr val="9933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63504" name="Text Box 9"/>
                <p:cNvSpPr txBox="1">
                  <a:spLocks noChangeArrowheads="1"/>
                </p:cNvSpPr>
                <p:nvPr/>
              </p:nvSpPr>
              <p:spPr bwMode="auto">
                <a:xfrm>
                  <a:off x="1008" y="1854"/>
                  <a:ext cx="1292" cy="23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en-US" dirty="0"/>
                    <a:t>Segment “</a:t>
                  </a:r>
                  <a:r>
                    <a:rPr lang="en-US" b="1" dirty="0"/>
                    <a:t>j</a:t>
                  </a:r>
                  <a:r>
                    <a:rPr lang="en-US" dirty="0"/>
                    <a:t>”</a:t>
                  </a:r>
                  <a:endParaRPr lang="en-US" baseline="30000" dirty="0"/>
                </a:p>
              </p:txBody>
            </p:sp>
            <p:sp>
              <p:nvSpPr>
                <p:cNvPr id="63507" name="Rectangle 2"/>
                <p:cNvSpPr>
                  <a:spLocks noChangeArrowheads="1"/>
                </p:cNvSpPr>
                <p:nvPr/>
              </p:nvSpPr>
              <p:spPr bwMode="auto">
                <a:xfrm>
                  <a:off x="3556" y="2775"/>
                  <a:ext cx="1628" cy="393"/>
                </a:xfrm>
                <a:prstGeom prst="rect">
                  <a:avLst/>
                </a:prstGeom>
                <a:solidFill>
                  <a:srgbClr val="33CCCC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3509" name="AutoShape 8"/>
                <p:cNvSpPr>
                  <a:spLocks noChangeArrowheads="1"/>
                </p:cNvSpPr>
                <p:nvPr/>
              </p:nvSpPr>
              <p:spPr bwMode="auto">
                <a:xfrm rot="10800000">
                  <a:off x="2808" y="1488"/>
                  <a:ext cx="1188" cy="1680"/>
                </a:xfrm>
                <a:custGeom>
                  <a:avLst/>
                  <a:gdLst>
                    <a:gd name="T0" fmla="*/ 1040 w 21600"/>
                    <a:gd name="T1" fmla="*/ 655 h 21600"/>
                    <a:gd name="T2" fmla="*/ 594 w 21600"/>
                    <a:gd name="T3" fmla="*/ 1309 h 21600"/>
                    <a:gd name="T4" fmla="*/ 149 w 21600"/>
                    <a:gd name="T5" fmla="*/ 655 h 21600"/>
                    <a:gd name="T6" fmla="*/ 594 w 21600"/>
                    <a:gd name="T7" fmla="*/ 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4509 w 21600"/>
                    <a:gd name="T13" fmla="*/ 4505 h 21600"/>
                    <a:gd name="T14" fmla="*/ 17109 w 21600"/>
                    <a:gd name="T15" fmla="*/ 17095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0" y="0"/>
                      </a:moveTo>
                      <a:lnTo>
                        <a:pt x="5400" y="21600"/>
                      </a:lnTo>
                      <a:lnTo>
                        <a:pt x="16200" y="21600"/>
                      </a:lnTo>
                      <a:lnTo>
                        <a:pt x="21600" y="0"/>
                      </a:lnTo>
                      <a:close/>
                    </a:path>
                  </a:pathLst>
                </a:custGeom>
                <a:blipFill>
                  <a:blip r:embed="rId3"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63508" name="AutoShape 3"/>
                <p:cNvSpPr>
                  <a:spLocks noChangeArrowheads="1"/>
                </p:cNvSpPr>
                <p:nvPr/>
              </p:nvSpPr>
              <p:spPr bwMode="auto">
                <a:xfrm>
                  <a:off x="2404" y="1854"/>
                  <a:ext cx="2108" cy="739"/>
                </a:xfrm>
                <a:custGeom>
                  <a:avLst/>
                  <a:gdLst>
                    <a:gd name="T0" fmla="*/ 374 w 21600"/>
                    <a:gd name="T1" fmla="*/ 0 h 21600"/>
                    <a:gd name="T2" fmla="*/ 93 w 21600"/>
                    <a:gd name="T3" fmla="*/ 261 h 21600"/>
                    <a:gd name="T4" fmla="*/ 374 w 21600"/>
                    <a:gd name="T5" fmla="*/ 131 h 21600"/>
                    <a:gd name="T6" fmla="*/ 842 w 21600"/>
                    <a:gd name="T7" fmla="*/ 262 h 21600"/>
                    <a:gd name="T8" fmla="*/ 655 w 21600"/>
                    <a:gd name="T9" fmla="*/ 392 h 21600"/>
                    <a:gd name="T10" fmla="*/ 468 w 21600"/>
                    <a:gd name="T11" fmla="*/ 262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3176 w 21600"/>
                    <a:gd name="T19" fmla="*/ 3180 h 21600"/>
                    <a:gd name="T20" fmla="*/ 18424 w 21600"/>
                    <a:gd name="T21" fmla="*/ 18420 h 2160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600" h="21600">
                      <a:moveTo>
                        <a:pt x="16200" y="10800"/>
                      </a:moveTo>
                      <a:cubicBezTo>
                        <a:pt x="16200" y="7817"/>
                        <a:pt x="13782" y="5400"/>
                        <a:pt x="10800" y="5400"/>
                      </a:cubicBezTo>
                      <a:cubicBezTo>
                        <a:pt x="7817" y="5400"/>
                        <a:pt x="5400" y="7817"/>
                        <a:pt x="5400" y="10800"/>
                      </a:cubicBezTo>
                      <a:lnTo>
                        <a:pt x="-1" y="10799"/>
                      </a:lnTo>
                      <a:cubicBezTo>
                        <a:pt x="0" y="4835"/>
                        <a:pt x="4835" y="0"/>
                        <a:pt x="10800" y="0"/>
                      </a:cubicBezTo>
                      <a:cubicBezTo>
                        <a:pt x="16764" y="-1"/>
                        <a:pt x="21599" y="4835"/>
                        <a:pt x="21600" y="10799"/>
                      </a:cubicBezTo>
                      <a:lnTo>
                        <a:pt x="21600" y="10800"/>
                      </a:lnTo>
                      <a:lnTo>
                        <a:pt x="24300" y="10800"/>
                      </a:lnTo>
                      <a:lnTo>
                        <a:pt x="18900" y="16200"/>
                      </a:lnTo>
                      <a:lnTo>
                        <a:pt x="13500" y="10800"/>
                      </a:lnTo>
                      <a:lnTo>
                        <a:pt x="16200" y="10800"/>
                      </a:lnTo>
                      <a:close/>
                    </a:path>
                  </a:pathLst>
                </a:custGeom>
                <a:solidFill>
                  <a:srgbClr val="33CCCC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63500" name="Text Box 29"/>
              <p:cNvSpPr txBox="1">
                <a:spLocks noChangeArrowheads="1"/>
              </p:cNvSpPr>
              <p:nvPr/>
            </p:nvSpPr>
            <p:spPr bwMode="auto">
              <a:xfrm>
                <a:off x="76200" y="2590800"/>
                <a:ext cx="685800" cy="457200"/>
              </a:xfrm>
              <a:prstGeom prst="rect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400" i="1" dirty="0">
                    <a:latin typeface="Times New Roman" pitchFamily="18" charset="0"/>
                  </a:rPr>
                  <a:t>Q</a:t>
                </a:r>
                <a:r>
                  <a:rPr lang="en-US" sz="2400" i="1" baseline="-25000" dirty="0">
                    <a:latin typeface="Times New Roman" pitchFamily="18" charset="0"/>
                  </a:rPr>
                  <a:t>in</a:t>
                </a:r>
              </a:p>
            </p:txBody>
          </p:sp>
          <p:sp>
            <p:nvSpPr>
              <p:cNvPr id="63501" name="Line 30"/>
              <p:cNvSpPr>
                <a:spLocks noChangeShapeType="1"/>
              </p:cNvSpPr>
              <p:nvPr/>
            </p:nvSpPr>
            <p:spPr bwMode="auto">
              <a:xfrm>
                <a:off x="609600" y="2847975"/>
                <a:ext cx="304800" cy="6826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" name="Text Box 22"/>
              <p:cNvSpPr txBox="1">
                <a:spLocks noChangeArrowheads="1"/>
              </p:cNvSpPr>
              <p:nvPr/>
            </p:nvSpPr>
            <p:spPr bwMode="auto">
              <a:xfrm>
                <a:off x="4267200" y="3171826"/>
                <a:ext cx="2514600" cy="3385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600" dirty="0"/>
                  <a:t>Specified withdrawal flow</a:t>
                </a:r>
                <a:endParaRPr lang="en-US" sz="1600" baseline="-25000" dirty="0"/>
              </a:p>
            </p:txBody>
          </p:sp>
        </p:grpSp>
        <p:sp>
          <p:nvSpPr>
            <p:cNvPr id="30" name="Text Box 9"/>
            <p:cNvSpPr txBox="1">
              <a:spLocks noChangeArrowheads="1"/>
            </p:cNvSpPr>
            <p:nvPr/>
          </p:nvSpPr>
          <p:spPr bwMode="auto">
            <a:xfrm>
              <a:off x="6438900" y="6078543"/>
              <a:ext cx="1885950" cy="369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dirty="0"/>
                <a:t>Segment “</a:t>
              </a:r>
              <a:r>
                <a:rPr lang="en-US" b="1" dirty="0"/>
                <a:t>i</a:t>
              </a:r>
              <a:r>
                <a:rPr lang="en-US" dirty="0"/>
                <a:t>”</a:t>
              </a:r>
              <a:endParaRPr lang="en-US" baseline="30000" dirty="0"/>
            </a:p>
          </p:txBody>
        </p:sp>
      </p:grpSp>
    </p:spTree>
    <p:extLst>
      <p:ext uri="{BB962C8B-B14F-4D97-AF65-F5344CB8AC3E}">
        <p14:creationId xmlns:p14="http://schemas.microsoft.com/office/powerpoint/2010/main" val="392324343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057400" y="523875"/>
            <a:ext cx="8305800" cy="1143000"/>
          </a:xfrm>
        </p:spPr>
        <p:txBody>
          <a:bodyPr/>
          <a:lstStyle/>
          <a:p>
            <a:pPr eaLnBrk="1" hangingPunct="1"/>
            <a:r>
              <a:rPr lang="en-US" sz="3200"/>
              <a:t>Surface Water Flow Options – WASP Screen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2906268" y="1315734"/>
            <a:ext cx="6608064" cy="4768504"/>
            <a:chOff x="2906268" y="1352310"/>
            <a:chExt cx="6608064" cy="4768504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06268" y="1352310"/>
              <a:ext cx="6608064" cy="4768504"/>
            </a:xfrm>
            <a:prstGeom prst="rect">
              <a:avLst/>
            </a:prstGeom>
          </p:spPr>
        </p:pic>
        <p:sp>
          <p:nvSpPr>
            <p:cNvPr id="5" name="Oval 4"/>
            <p:cNvSpPr/>
            <p:nvPr/>
          </p:nvSpPr>
          <p:spPr>
            <a:xfrm>
              <a:off x="6004560" y="1727835"/>
              <a:ext cx="1865376" cy="2880741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83101446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2209800" y="423863"/>
            <a:ext cx="7772400" cy="1143000"/>
          </a:xfrm>
        </p:spPr>
        <p:txBody>
          <a:bodyPr/>
          <a:lstStyle/>
          <a:p>
            <a:pPr eaLnBrk="1" hangingPunct="1"/>
            <a:r>
              <a:rPr lang="en-US" sz="3200"/>
              <a:t>Transport Fields – WASP Screen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6684" y="1203291"/>
            <a:ext cx="7978632" cy="4885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152303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3200"/>
              <a:t>WASP Transport Scheme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>
          <a:xfrm>
            <a:off x="1981200" y="1935163"/>
            <a:ext cx="8229600" cy="4191000"/>
          </a:xfrm>
        </p:spPr>
        <p:txBody>
          <a:bodyPr/>
          <a:lstStyle/>
          <a:p>
            <a:pPr eaLnBrk="1" hangingPunct="1">
              <a:defRPr/>
            </a:pPr>
            <a:r>
              <a:rPr lang="en-US">
                <a:ea typeface="+mn-ea"/>
              </a:rPr>
              <a:t>Each Flow Field can have multiple </a:t>
            </a:r>
            <a:r>
              <a:rPr lang="en-US" b="1">
                <a:ea typeface="+mn-ea"/>
              </a:rPr>
              <a:t>flow patterns</a:t>
            </a:r>
            <a:r>
              <a:rPr lang="en-US">
                <a:ea typeface="+mn-ea"/>
              </a:rPr>
              <a:t> and </a:t>
            </a:r>
            <a:r>
              <a:rPr lang="en-US" b="1">
                <a:ea typeface="+mn-ea"/>
              </a:rPr>
              <a:t>time functions</a:t>
            </a:r>
            <a:r>
              <a:rPr lang="en-US">
                <a:ea typeface="+mn-ea"/>
              </a:rPr>
              <a:t>.</a:t>
            </a:r>
          </a:p>
          <a:p>
            <a:pPr eaLnBrk="1" hangingPunct="1">
              <a:defRPr/>
            </a:pPr>
            <a:endParaRPr lang="en-US">
              <a:ea typeface="+mn-ea"/>
            </a:endParaRPr>
          </a:p>
          <a:p>
            <a:pPr eaLnBrk="1" hangingPunct="1">
              <a:defRPr/>
            </a:pPr>
            <a:r>
              <a:rPr lang="en-US">
                <a:ea typeface="+mn-ea"/>
              </a:rPr>
              <a:t>WASP sums the individual flows for each segment to determine overall transport</a:t>
            </a:r>
          </a:p>
        </p:txBody>
      </p:sp>
    </p:spTree>
    <p:extLst>
      <p:ext uri="{BB962C8B-B14F-4D97-AF65-F5344CB8AC3E}">
        <p14:creationId xmlns:p14="http://schemas.microsoft.com/office/powerpoint/2010/main" val="212050499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762000"/>
            <a:ext cx="8305800" cy="551688"/>
          </a:xfrm>
        </p:spPr>
        <p:txBody>
          <a:bodyPr/>
          <a:lstStyle/>
          <a:p>
            <a:pPr eaLnBrk="1" hangingPunct="1"/>
            <a:r>
              <a:rPr lang="en-US" sz="3200" dirty="0"/>
              <a:t>Flow Boundary Forcing Types – WASP Screen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CBCF45E-6F04-7B0C-1D63-06967F52AF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3792" y="1404404"/>
            <a:ext cx="7608002" cy="5155422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D854F346-23E0-E666-290D-09BE2875B508}"/>
              </a:ext>
            </a:extLst>
          </p:cNvPr>
          <p:cNvSpPr/>
          <p:nvPr/>
        </p:nvSpPr>
        <p:spPr>
          <a:xfrm>
            <a:off x="4209538" y="2129935"/>
            <a:ext cx="1643270" cy="834887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39602A5-54C8-F901-CD8F-C2A51EBE4B4E}"/>
              </a:ext>
            </a:extLst>
          </p:cNvPr>
          <p:cNvSpPr txBox="1"/>
          <p:nvPr/>
        </p:nvSpPr>
        <p:spPr>
          <a:xfrm>
            <a:off x="8803532" y="1556426"/>
            <a:ext cx="3200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Flow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Water Surface Elevation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Internal Flow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Water Withdrawal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Weir Outflow</a:t>
            </a:r>
          </a:p>
        </p:txBody>
      </p:sp>
    </p:spTree>
    <p:extLst>
      <p:ext uri="{BB962C8B-B14F-4D97-AF65-F5344CB8AC3E}">
        <p14:creationId xmlns:p14="http://schemas.microsoft.com/office/powerpoint/2010/main" val="82614311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9858604-0EDD-B118-67E1-3A534AE877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/>
              <a:t>Flow Boundary Forcing Types – WASP Screen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2046A5-66C7-29E5-7BD8-D6D797CF79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Flow – Conventional 1-Dimesional Flow</a:t>
            </a:r>
          </a:p>
          <a:p>
            <a:r>
              <a:rPr lang="en-US" dirty="0"/>
              <a:t>Water Surface Elevation – Measured Water Surface Elevation to be used as boundary forcing for Dynamic Flow Transport Option</a:t>
            </a:r>
          </a:p>
          <a:p>
            <a:r>
              <a:rPr lang="en-US" dirty="0"/>
              <a:t>Internal Flow – Time Series of Transfer of Flow from One Segment to Another</a:t>
            </a:r>
          </a:p>
          <a:p>
            <a:r>
              <a:rPr lang="en-US" dirty="0"/>
              <a:t>Water Withdrawal – Remove Water and Constituents from Segment. </a:t>
            </a:r>
          </a:p>
          <a:p>
            <a:r>
              <a:rPr lang="en-US" dirty="0"/>
              <a:t>Weir Outflow – Specify Outflow from Weir or Dam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96964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685800"/>
            <a:ext cx="8305800" cy="704088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dirty="0">
                <a:ea typeface="+mj-ea"/>
              </a:rPr>
              <a:t>Calculated Surface Flow Options</a:t>
            </a:r>
          </a:p>
        </p:txBody>
      </p:sp>
      <p:sp>
        <p:nvSpPr>
          <p:cNvPr id="34819" name="Text Box 5"/>
          <p:cNvSpPr txBox="1">
            <a:spLocks noChangeArrowheads="1"/>
          </p:cNvSpPr>
          <p:nvPr/>
        </p:nvSpPr>
        <p:spPr bwMode="auto">
          <a:xfrm>
            <a:off x="1666340" y="4909403"/>
            <a:ext cx="8543279" cy="120032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solidFill>
                  <a:srgbClr val="FFFF00"/>
                </a:solidFill>
                <a:latin typeface="Times New Roman" pitchFamily="18" charset="0"/>
              </a:rPr>
              <a:t>WASP internally calculates flows, volumes, depths, widths in:</a:t>
            </a:r>
          </a:p>
          <a:p>
            <a:pPr algn="ctr"/>
            <a:r>
              <a:rPr lang="en-US" sz="2400" dirty="0">
                <a:solidFill>
                  <a:srgbClr val="FFFF00"/>
                </a:solidFill>
                <a:latin typeface="Times New Roman" pitchFamily="18" charset="0"/>
              </a:rPr>
              <a:t> free-flowing reaches (kinematic wave eq.), ponded reaches (weir overflow eq.), and backwater reaches (dynamic flow </a:t>
            </a:r>
            <a:r>
              <a:rPr lang="en-US" sz="2400" dirty="0" err="1">
                <a:solidFill>
                  <a:srgbClr val="FFFF00"/>
                </a:solidFill>
                <a:latin typeface="Times New Roman" pitchFamily="18" charset="0"/>
              </a:rPr>
              <a:t>eq’s</a:t>
            </a:r>
            <a:r>
              <a:rPr lang="en-US" sz="2400" dirty="0">
                <a:solidFill>
                  <a:srgbClr val="FFFF00"/>
                </a:solidFill>
                <a:latin typeface="Times New Roman" pitchFamily="18" charset="0"/>
              </a:rPr>
              <a:t>.)</a:t>
            </a:r>
          </a:p>
        </p:txBody>
      </p:sp>
      <p:grpSp>
        <p:nvGrpSpPr>
          <p:cNvPr id="34821" name="Group 34"/>
          <p:cNvGrpSpPr>
            <a:grpSpLocks/>
          </p:cNvGrpSpPr>
          <p:nvPr/>
        </p:nvGrpSpPr>
        <p:grpSpPr bwMode="auto">
          <a:xfrm>
            <a:off x="1752600" y="2133600"/>
            <a:ext cx="8763000" cy="2514600"/>
            <a:chOff x="144" y="1152"/>
            <a:chExt cx="5424" cy="1584"/>
          </a:xfrm>
        </p:grpSpPr>
        <p:sp>
          <p:nvSpPr>
            <p:cNvPr id="34826" name="Rectangle 12"/>
            <p:cNvSpPr>
              <a:spLocks noChangeArrowheads="1"/>
            </p:cNvSpPr>
            <p:nvPr/>
          </p:nvSpPr>
          <p:spPr bwMode="auto">
            <a:xfrm>
              <a:off x="336" y="1872"/>
              <a:ext cx="1008" cy="96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27" name="Rectangle 13"/>
            <p:cNvSpPr>
              <a:spLocks noChangeArrowheads="1"/>
            </p:cNvSpPr>
            <p:nvPr/>
          </p:nvSpPr>
          <p:spPr bwMode="auto">
            <a:xfrm>
              <a:off x="1520" y="1872"/>
              <a:ext cx="960" cy="96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28" name="Rectangle 15"/>
            <p:cNvSpPr>
              <a:spLocks noChangeArrowheads="1"/>
            </p:cNvSpPr>
            <p:nvPr/>
          </p:nvSpPr>
          <p:spPr bwMode="auto">
            <a:xfrm>
              <a:off x="2640" y="1872"/>
              <a:ext cx="960" cy="96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29" name="Rectangle 17"/>
            <p:cNvSpPr>
              <a:spLocks noChangeArrowheads="1"/>
            </p:cNvSpPr>
            <p:nvPr/>
          </p:nvSpPr>
          <p:spPr bwMode="auto">
            <a:xfrm rot="2198047">
              <a:off x="1728" y="1392"/>
              <a:ext cx="960" cy="96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30" name="Rectangle 18"/>
            <p:cNvSpPr>
              <a:spLocks noChangeArrowheads="1"/>
            </p:cNvSpPr>
            <p:nvPr/>
          </p:nvSpPr>
          <p:spPr bwMode="auto">
            <a:xfrm>
              <a:off x="4488" y="1920"/>
              <a:ext cx="960" cy="96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34831" name="Group 32"/>
            <p:cNvGrpSpPr>
              <a:grpSpLocks/>
            </p:cNvGrpSpPr>
            <p:nvPr/>
          </p:nvGrpSpPr>
          <p:grpSpPr bwMode="auto">
            <a:xfrm>
              <a:off x="1728" y="2064"/>
              <a:ext cx="576" cy="528"/>
              <a:chOff x="1728" y="2112"/>
              <a:chExt cx="576" cy="528"/>
            </a:xfrm>
          </p:grpSpPr>
          <p:sp>
            <p:nvSpPr>
              <p:cNvPr id="34845" name="Rectangle 14"/>
              <p:cNvSpPr>
                <a:spLocks noChangeArrowheads="1"/>
              </p:cNvSpPr>
              <p:nvPr/>
            </p:nvSpPr>
            <p:spPr bwMode="auto">
              <a:xfrm>
                <a:off x="1728" y="2160"/>
                <a:ext cx="576" cy="480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846" name="Rectangle 19"/>
              <p:cNvSpPr>
                <a:spLocks noChangeArrowheads="1"/>
              </p:cNvSpPr>
              <p:nvPr/>
            </p:nvSpPr>
            <p:spPr bwMode="auto">
              <a:xfrm>
                <a:off x="1728" y="2112"/>
                <a:ext cx="576" cy="48"/>
              </a:xfrm>
              <a:prstGeom prst="rect">
                <a:avLst/>
              </a:prstGeom>
              <a:solidFill>
                <a:srgbClr val="9933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34832" name="Group 33"/>
            <p:cNvGrpSpPr>
              <a:grpSpLocks/>
            </p:cNvGrpSpPr>
            <p:nvPr/>
          </p:nvGrpSpPr>
          <p:grpSpPr bwMode="auto">
            <a:xfrm>
              <a:off x="3752" y="1872"/>
              <a:ext cx="624" cy="336"/>
              <a:chOff x="3712" y="1872"/>
              <a:chExt cx="624" cy="336"/>
            </a:xfrm>
          </p:grpSpPr>
          <p:sp>
            <p:nvSpPr>
              <p:cNvPr id="34843" name="Rectangle 16"/>
              <p:cNvSpPr>
                <a:spLocks noChangeArrowheads="1"/>
              </p:cNvSpPr>
              <p:nvPr/>
            </p:nvSpPr>
            <p:spPr bwMode="auto">
              <a:xfrm>
                <a:off x="3712" y="1872"/>
                <a:ext cx="576" cy="336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844" name="Rectangle 20"/>
              <p:cNvSpPr>
                <a:spLocks noChangeArrowheads="1"/>
              </p:cNvSpPr>
              <p:nvPr/>
            </p:nvSpPr>
            <p:spPr bwMode="auto">
              <a:xfrm rot="-5400000">
                <a:off x="4174" y="2037"/>
                <a:ext cx="276" cy="48"/>
              </a:xfrm>
              <a:prstGeom prst="rect">
                <a:avLst/>
              </a:prstGeom>
              <a:solidFill>
                <a:srgbClr val="9933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34833" name="Line 22"/>
            <p:cNvSpPr>
              <a:spLocks noChangeShapeType="1"/>
            </p:cNvSpPr>
            <p:nvPr/>
          </p:nvSpPr>
          <p:spPr bwMode="auto">
            <a:xfrm>
              <a:off x="144" y="1920"/>
              <a:ext cx="192" cy="0"/>
            </a:xfrm>
            <a:prstGeom prst="line">
              <a:avLst/>
            </a:prstGeom>
            <a:noFill/>
            <a:ln w="9525">
              <a:solidFill>
                <a:srgbClr val="FFFF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834" name="Line 23"/>
            <p:cNvSpPr>
              <a:spLocks noChangeShapeType="1"/>
            </p:cNvSpPr>
            <p:nvPr/>
          </p:nvSpPr>
          <p:spPr bwMode="auto">
            <a:xfrm>
              <a:off x="1344" y="1920"/>
              <a:ext cx="192" cy="0"/>
            </a:xfrm>
            <a:prstGeom prst="line">
              <a:avLst/>
            </a:prstGeom>
            <a:noFill/>
            <a:ln w="9525">
              <a:solidFill>
                <a:srgbClr val="FFFF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835" name="Line 24"/>
            <p:cNvSpPr>
              <a:spLocks noChangeShapeType="1"/>
            </p:cNvSpPr>
            <p:nvPr/>
          </p:nvSpPr>
          <p:spPr bwMode="auto">
            <a:xfrm>
              <a:off x="2472" y="1920"/>
              <a:ext cx="192" cy="0"/>
            </a:xfrm>
            <a:prstGeom prst="line">
              <a:avLst/>
            </a:prstGeom>
            <a:noFill/>
            <a:ln w="9525">
              <a:solidFill>
                <a:srgbClr val="FFFF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837" name="Line 26"/>
            <p:cNvSpPr>
              <a:spLocks noChangeShapeType="1"/>
            </p:cNvSpPr>
            <p:nvPr/>
          </p:nvSpPr>
          <p:spPr bwMode="auto">
            <a:xfrm>
              <a:off x="1632" y="1152"/>
              <a:ext cx="192" cy="0"/>
            </a:xfrm>
            <a:prstGeom prst="line">
              <a:avLst/>
            </a:prstGeom>
            <a:noFill/>
            <a:ln w="9525">
              <a:solidFill>
                <a:srgbClr val="FFFF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838" name="Line 27"/>
            <p:cNvSpPr>
              <a:spLocks noChangeShapeType="1"/>
            </p:cNvSpPr>
            <p:nvPr/>
          </p:nvSpPr>
          <p:spPr bwMode="auto">
            <a:xfrm>
              <a:off x="2592" y="1728"/>
              <a:ext cx="144" cy="144"/>
            </a:xfrm>
            <a:prstGeom prst="line">
              <a:avLst/>
            </a:prstGeom>
            <a:noFill/>
            <a:ln w="9525">
              <a:solidFill>
                <a:srgbClr val="FFFF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839" name="Line 28"/>
            <p:cNvSpPr>
              <a:spLocks noChangeShapeType="1"/>
            </p:cNvSpPr>
            <p:nvPr/>
          </p:nvSpPr>
          <p:spPr bwMode="auto">
            <a:xfrm>
              <a:off x="4280" y="1888"/>
              <a:ext cx="230" cy="48"/>
            </a:xfrm>
            <a:prstGeom prst="line">
              <a:avLst/>
            </a:prstGeom>
            <a:noFill/>
            <a:ln w="9525">
              <a:solidFill>
                <a:srgbClr val="FFFF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840" name="Line 29"/>
            <p:cNvSpPr>
              <a:spLocks noChangeShapeType="1"/>
            </p:cNvSpPr>
            <p:nvPr/>
          </p:nvSpPr>
          <p:spPr bwMode="auto">
            <a:xfrm>
              <a:off x="5432" y="1960"/>
              <a:ext cx="136" cy="29"/>
            </a:xfrm>
            <a:prstGeom prst="line">
              <a:avLst/>
            </a:prstGeom>
            <a:noFill/>
            <a:ln w="9525">
              <a:solidFill>
                <a:srgbClr val="FFFF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841" name="Line 30"/>
            <p:cNvSpPr>
              <a:spLocks noChangeShapeType="1"/>
            </p:cNvSpPr>
            <p:nvPr/>
          </p:nvSpPr>
          <p:spPr bwMode="auto">
            <a:xfrm flipV="1">
              <a:off x="2016" y="2592"/>
              <a:ext cx="0" cy="144"/>
            </a:xfrm>
            <a:prstGeom prst="line">
              <a:avLst/>
            </a:prstGeom>
            <a:noFill/>
            <a:ln w="9525">
              <a:solidFill>
                <a:srgbClr val="FFFF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842" name="Line 31"/>
            <p:cNvSpPr>
              <a:spLocks noChangeShapeType="1"/>
            </p:cNvSpPr>
            <p:nvPr/>
          </p:nvSpPr>
          <p:spPr bwMode="auto">
            <a:xfrm flipV="1">
              <a:off x="2016" y="1968"/>
              <a:ext cx="0" cy="202"/>
            </a:xfrm>
            <a:prstGeom prst="line">
              <a:avLst/>
            </a:prstGeom>
            <a:noFill/>
            <a:ln w="9525">
              <a:solidFill>
                <a:srgbClr val="FFFF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4822" name="Text Box 35"/>
          <p:cNvSpPr txBox="1">
            <a:spLocks noChangeArrowheads="1"/>
          </p:cNvSpPr>
          <p:nvPr/>
        </p:nvSpPr>
        <p:spPr bwMode="auto">
          <a:xfrm>
            <a:off x="1752600" y="2854333"/>
            <a:ext cx="38100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dirty="0">
                <a:solidFill>
                  <a:srgbClr val="FFFF00"/>
                </a:solidFill>
              </a:rPr>
              <a:t>Free-flowing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>
                <a:solidFill>
                  <a:srgbClr val="FFFF00"/>
                </a:solidFill>
              </a:rPr>
              <a:t>main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>
                <a:solidFill>
                  <a:srgbClr val="FFFF00"/>
                </a:solidFill>
              </a:rPr>
              <a:t>stream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>
                <a:solidFill>
                  <a:srgbClr val="FFFF00"/>
                </a:solidFill>
              </a:rPr>
              <a:t>segments</a:t>
            </a:r>
          </a:p>
        </p:txBody>
      </p:sp>
      <p:sp>
        <p:nvSpPr>
          <p:cNvPr id="34823" name="Text Box 36"/>
          <p:cNvSpPr txBox="1">
            <a:spLocks noChangeArrowheads="1"/>
          </p:cNvSpPr>
          <p:nvPr/>
        </p:nvSpPr>
        <p:spPr bwMode="auto">
          <a:xfrm>
            <a:off x="4800600" y="2057400"/>
            <a:ext cx="33528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dirty="0">
                <a:solidFill>
                  <a:srgbClr val="FFFF00"/>
                </a:solidFill>
              </a:rPr>
              <a:t>Free-flowing tributary segment</a:t>
            </a:r>
          </a:p>
        </p:txBody>
      </p:sp>
      <p:sp>
        <p:nvSpPr>
          <p:cNvPr id="34824" name="Text Box 37"/>
          <p:cNvSpPr txBox="1">
            <a:spLocks noChangeArrowheads="1"/>
          </p:cNvSpPr>
          <p:nvPr/>
        </p:nvSpPr>
        <p:spPr bwMode="auto">
          <a:xfrm>
            <a:off x="1354016" y="3918803"/>
            <a:ext cx="28956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dirty="0" err="1">
                <a:solidFill>
                  <a:srgbClr val="FFFF00"/>
                </a:solidFill>
              </a:rPr>
              <a:t>Ponded</a:t>
            </a:r>
            <a:r>
              <a:rPr lang="en-US" sz="1600" dirty="0">
                <a:solidFill>
                  <a:srgbClr val="FFFF00"/>
                </a:solidFill>
              </a:rPr>
              <a:t> tributary segment, e.g., riparian wetland with sill</a:t>
            </a:r>
          </a:p>
        </p:txBody>
      </p:sp>
      <p:sp>
        <p:nvSpPr>
          <p:cNvPr id="34825" name="Text Box 38"/>
          <p:cNvSpPr txBox="1">
            <a:spLocks noChangeArrowheads="1"/>
          </p:cNvSpPr>
          <p:nvPr/>
        </p:nvSpPr>
        <p:spPr bwMode="auto">
          <a:xfrm>
            <a:off x="6705600" y="3962401"/>
            <a:ext cx="3590279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dirty="0">
                <a:solidFill>
                  <a:srgbClr val="FFFF00"/>
                </a:solidFill>
              </a:rPr>
              <a:t>Ponded segment, e.g., pool behind low head dam with spillover and/or specified withdrawals.</a:t>
            </a:r>
          </a:p>
        </p:txBody>
      </p:sp>
      <p:sp>
        <p:nvSpPr>
          <p:cNvPr id="31" name="Text Box 36"/>
          <p:cNvSpPr txBox="1">
            <a:spLocks noChangeArrowheads="1"/>
          </p:cNvSpPr>
          <p:nvPr/>
        </p:nvSpPr>
        <p:spPr bwMode="auto">
          <a:xfrm>
            <a:off x="5937980" y="2806907"/>
            <a:ext cx="221542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dirty="0">
                <a:solidFill>
                  <a:srgbClr val="FFFF00"/>
                </a:solidFill>
              </a:rPr>
              <a:t>Backwater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>
                <a:solidFill>
                  <a:srgbClr val="FFFF00"/>
                </a:solidFill>
              </a:rPr>
              <a:t>segment</a:t>
            </a:r>
          </a:p>
        </p:txBody>
      </p:sp>
      <p:cxnSp>
        <p:nvCxnSpPr>
          <p:cNvPr id="3" name="Straight Arrow Connector 2"/>
          <p:cNvCxnSpPr/>
          <p:nvPr/>
        </p:nvCxnSpPr>
        <p:spPr>
          <a:xfrm>
            <a:off x="7336104" y="3366537"/>
            <a:ext cx="245571" cy="0"/>
          </a:xfrm>
          <a:prstGeom prst="straightConnector1">
            <a:avLst/>
          </a:prstGeom>
          <a:ln>
            <a:solidFill>
              <a:srgbClr val="FFFF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64507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762000"/>
            <a:ext cx="8305800" cy="551688"/>
          </a:xfrm>
        </p:spPr>
        <p:txBody>
          <a:bodyPr/>
          <a:lstStyle/>
          <a:p>
            <a:pPr eaLnBrk="1" hangingPunct="1"/>
            <a:r>
              <a:rPr lang="en-US" sz="3200" dirty="0"/>
              <a:t>Flow Patterns – WASP Screen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2146883" y="1234440"/>
            <a:ext cx="7974434" cy="4882896"/>
            <a:chOff x="2146883" y="1234440"/>
            <a:chExt cx="7974434" cy="4882896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146883" y="1234440"/>
              <a:ext cx="7974434" cy="4882896"/>
            </a:xfrm>
            <a:prstGeom prst="rect">
              <a:avLst/>
            </a:prstGeom>
          </p:spPr>
        </p:pic>
        <p:sp>
          <p:nvSpPr>
            <p:cNvPr id="28678" name="Oval 6"/>
            <p:cNvSpPr>
              <a:spLocks noChangeArrowheads="1"/>
            </p:cNvSpPr>
            <p:nvPr/>
          </p:nvSpPr>
          <p:spPr bwMode="auto">
            <a:xfrm>
              <a:off x="2230591" y="2225040"/>
              <a:ext cx="5315712" cy="601256"/>
            </a:xfrm>
            <a:prstGeom prst="ellips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77" name="Oval 5"/>
            <p:cNvSpPr>
              <a:spLocks noChangeArrowheads="1"/>
            </p:cNvSpPr>
            <p:nvPr/>
          </p:nvSpPr>
          <p:spPr bwMode="auto">
            <a:xfrm>
              <a:off x="2146883" y="3863816"/>
              <a:ext cx="2971800" cy="1542554"/>
            </a:xfrm>
            <a:prstGeom prst="ellips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73694729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1828800" y="274638"/>
            <a:ext cx="8534400" cy="1143000"/>
          </a:xfrm>
        </p:spPr>
        <p:txBody>
          <a:bodyPr/>
          <a:lstStyle/>
          <a:p>
            <a:pPr eaLnBrk="1" hangingPunct="1"/>
            <a:r>
              <a:rPr lang="en-US" sz="3600"/>
              <a:t>Flow Time Functions – WASP Screen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2106684" y="1197195"/>
            <a:ext cx="7978632" cy="4885468"/>
            <a:chOff x="2106684" y="1197195"/>
            <a:chExt cx="7978632" cy="4885468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106684" y="1197195"/>
              <a:ext cx="7978632" cy="4885468"/>
            </a:xfrm>
            <a:prstGeom prst="rect">
              <a:avLst/>
            </a:prstGeom>
          </p:spPr>
        </p:pic>
        <p:sp>
          <p:nvSpPr>
            <p:cNvPr id="8" name="Oval 5"/>
            <p:cNvSpPr>
              <a:spLocks noChangeArrowheads="1"/>
            </p:cNvSpPr>
            <p:nvPr/>
          </p:nvSpPr>
          <p:spPr bwMode="auto">
            <a:xfrm>
              <a:off x="4610100" y="3639929"/>
              <a:ext cx="2971800" cy="2141839"/>
            </a:xfrm>
            <a:prstGeom prst="ellips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53262705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09800" y="2286000"/>
            <a:ext cx="7772400" cy="11430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>
                <a:ea typeface="+mj-ea"/>
              </a:rPr>
              <a:t>Examples of Specifying Flows</a:t>
            </a:r>
          </a:p>
        </p:txBody>
      </p:sp>
    </p:spTree>
    <p:extLst>
      <p:ext uri="{BB962C8B-B14F-4D97-AF65-F5344CB8AC3E}">
        <p14:creationId xmlns:p14="http://schemas.microsoft.com/office/powerpoint/2010/main" val="180539142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5489607" y="2515431"/>
            <a:ext cx="755586" cy="6783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838200"/>
            <a:ext cx="8305800" cy="780288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dirty="0"/>
              <a:t>Flow through Simple Pond </a:t>
            </a:r>
          </a:p>
        </p:txBody>
      </p:sp>
      <p:sp>
        <p:nvSpPr>
          <p:cNvPr id="40966" name="Line 5"/>
          <p:cNvSpPr>
            <a:spLocks noChangeShapeType="1"/>
          </p:cNvSpPr>
          <p:nvPr/>
        </p:nvSpPr>
        <p:spPr bwMode="auto">
          <a:xfrm>
            <a:off x="4191000" y="2895600"/>
            <a:ext cx="1371600" cy="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0967" name="Line 6"/>
          <p:cNvSpPr>
            <a:spLocks noChangeShapeType="1"/>
          </p:cNvSpPr>
          <p:nvPr/>
        </p:nvSpPr>
        <p:spPr bwMode="auto">
          <a:xfrm>
            <a:off x="6096000" y="2895600"/>
            <a:ext cx="1371600" cy="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0968" name="Text Box 7"/>
          <p:cNvSpPr txBox="1">
            <a:spLocks noChangeArrowheads="1"/>
          </p:cNvSpPr>
          <p:nvPr/>
        </p:nvSpPr>
        <p:spPr bwMode="auto">
          <a:xfrm>
            <a:off x="3870325" y="2632075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 dirty="0">
                <a:solidFill>
                  <a:srgbClr val="FFFF00"/>
                </a:solidFill>
                <a:latin typeface="Times New Roman" pitchFamily="18" charset="0"/>
              </a:rPr>
              <a:t>0</a:t>
            </a:r>
          </a:p>
        </p:txBody>
      </p:sp>
      <p:sp>
        <p:nvSpPr>
          <p:cNvPr id="40969" name="Text Box 8"/>
          <p:cNvSpPr txBox="1">
            <a:spLocks noChangeArrowheads="1"/>
          </p:cNvSpPr>
          <p:nvPr/>
        </p:nvSpPr>
        <p:spPr bwMode="auto">
          <a:xfrm>
            <a:off x="5699125" y="2632075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 dirty="0">
                <a:solidFill>
                  <a:schemeClr val="bg1"/>
                </a:solidFill>
                <a:latin typeface="Times New Roman" pitchFamily="18" charset="0"/>
              </a:rPr>
              <a:t>1</a:t>
            </a:r>
          </a:p>
        </p:txBody>
      </p:sp>
      <p:sp>
        <p:nvSpPr>
          <p:cNvPr id="40970" name="Text Box 9"/>
          <p:cNvSpPr txBox="1">
            <a:spLocks noChangeArrowheads="1"/>
          </p:cNvSpPr>
          <p:nvPr/>
        </p:nvSpPr>
        <p:spPr bwMode="auto">
          <a:xfrm>
            <a:off x="7604125" y="2667000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 dirty="0">
                <a:solidFill>
                  <a:srgbClr val="FFFF00"/>
                </a:solidFill>
                <a:latin typeface="Times New Roman" pitchFamily="18" charset="0"/>
              </a:rPr>
              <a:t>0</a:t>
            </a:r>
          </a:p>
        </p:txBody>
      </p:sp>
      <p:graphicFrame>
        <p:nvGraphicFramePr>
          <p:cNvPr id="40962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901578"/>
              </p:ext>
            </p:extLst>
          </p:nvPr>
        </p:nvGraphicFramePr>
        <p:xfrm>
          <a:off x="1837291" y="4395788"/>
          <a:ext cx="3971925" cy="1579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3" imgW="1781258" imgH="704799" progId="Excel.Sheet.8">
                  <p:embed/>
                </p:oleObj>
              </mc:Choice>
              <mc:Fallback>
                <p:oleObj name="Worksheet" r:id="rId3" imgW="1781258" imgH="704799" progId="Excel.Sheet.8">
                  <p:embed/>
                  <p:pic>
                    <p:nvPicPr>
                      <p:cNvPr id="40962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7291" y="4395788"/>
                        <a:ext cx="3971925" cy="1579563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963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1840417"/>
              </p:ext>
            </p:extLst>
          </p:nvPr>
        </p:nvGraphicFramePr>
        <p:xfrm>
          <a:off x="6781800" y="3634205"/>
          <a:ext cx="4284663" cy="2478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hart" r:id="rId5" imgW="3114576" imgH="1800401" progId="MSGraph.Chart.8">
                  <p:embed followColorScheme="full"/>
                </p:oleObj>
              </mc:Choice>
              <mc:Fallback>
                <p:oleObj name="Chart" r:id="rId5" imgW="3114576" imgH="1800401" progId="MSGraph.Chart.8">
                  <p:embed followColorScheme="full"/>
                  <p:pic>
                    <p:nvPicPr>
                      <p:cNvPr id="40963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81800" y="3634205"/>
                        <a:ext cx="4284663" cy="2478088"/>
                      </a:xfrm>
                      <a:prstGeom prst="rect">
                        <a:avLst/>
                      </a:prstGeom>
                      <a:solidFill>
                        <a:schemeClr val="tx1">
                          <a:lumMod val="65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971" name="Text Box 15"/>
          <p:cNvSpPr txBox="1">
            <a:spLocks noChangeArrowheads="1"/>
          </p:cNvSpPr>
          <p:nvPr/>
        </p:nvSpPr>
        <p:spPr bwMode="auto">
          <a:xfrm>
            <a:off x="7889132" y="3613944"/>
            <a:ext cx="2438400" cy="336550"/>
          </a:xfrm>
          <a:prstGeom prst="rect">
            <a:avLst/>
          </a:prstGeom>
          <a:solidFill>
            <a:schemeClr val="tx1">
              <a:lumMod val="65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dirty="0"/>
              <a:t>Flow Time Function</a:t>
            </a:r>
          </a:p>
        </p:txBody>
      </p:sp>
      <p:sp>
        <p:nvSpPr>
          <p:cNvPr id="40972" name="Text Box 16"/>
          <p:cNvSpPr txBox="1">
            <a:spLocks noChangeArrowheads="1"/>
          </p:cNvSpPr>
          <p:nvPr/>
        </p:nvSpPr>
        <p:spPr bwMode="auto">
          <a:xfrm>
            <a:off x="8422532" y="5775743"/>
            <a:ext cx="1371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/>
              <a:t>Time, days</a:t>
            </a:r>
          </a:p>
        </p:txBody>
      </p:sp>
      <p:sp>
        <p:nvSpPr>
          <p:cNvPr id="40973" name="Text Box 20"/>
          <p:cNvSpPr txBox="1">
            <a:spLocks noChangeArrowheads="1"/>
          </p:cNvSpPr>
          <p:nvPr/>
        </p:nvSpPr>
        <p:spPr bwMode="auto">
          <a:xfrm>
            <a:off x="2117725" y="3560763"/>
            <a:ext cx="3505200" cy="779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dirty="0">
                <a:solidFill>
                  <a:srgbClr val="FFFF00"/>
                </a:solidFill>
              </a:rPr>
              <a:t>Flow Path </a:t>
            </a:r>
          </a:p>
          <a:p>
            <a:pPr algn="ctr">
              <a:spcBef>
                <a:spcPct val="50000"/>
              </a:spcBef>
            </a:pPr>
            <a:r>
              <a:rPr lang="en-US" dirty="0">
                <a:solidFill>
                  <a:srgbClr val="FFFF00"/>
                </a:solidFill>
              </a:rPr>
              <a:t>Continuity Function</a:t>
            </a:r>
          </a:p>
        </p:txBody>
      </p:sp>
    </p:spTree>
    <p:extLst>
      <p:ext uri="{BB962C8B-B14F-4D97-AF65-F5344CB8AC3E}">
        <p14:creationId xmlns:p14="http://schemas.microsoft.com/office/powerpoint/2010/main" val="170391701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/>
          <p:cNvSpPr/>
          <p:nvPr/>
        </p:nvSpPr>
        <p:spPr>
          <a:xfrm>
            <a:off x="3432207" y="1745206"/>
            <a:ext cx="755586" cy="6783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33" name="Rectangle 32"/>
          <p:cNvSpPr/>
          <p:nvPr/>
        </p:nvSpPr>
        <p:spPr>
          <a:xfrm>
            <a:off x="4210146" y="1745205"/>
            <a:ext cx="755586" cy="6783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34" name="Rectangle 33"/>
          <p:cNvSpPr/>
          <p:nvPr/>
        </p:nvSpPr>
        <p:spPr>
          <a:xfrm>
            <a:off x="4994291" y="1745204"/>
            <a:ext cx="755586" cy="6783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35" name="Rectangle 34"/>
          <p:cNvSpPr/>
          <p:nvPr/>
        </p:nvSpPr>
        <p:spPr>
          <a:xfrm>
            <a:off x="5783367" y="1752601"/>
            <a:ext cx="755586" cy="6783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36" name="Rectangle 35"/>
          <p:cNvSpPr/>
          <p:nvPr/>
        </p:nvSpPr>
        <p:spPr>
          <a:xfrm>
            <a:off x="6573902" y="1745203"/>
            <a:ext cx="755586" cy="6783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37" name="Rectangle 36"/>
          <p:cNvSpPr/>
          <p:nvPr/>
        </p:nvSpPr>
        <p:spPr>
          <a:xfrm>
            <a:off x="7378180" y="1744700"/>
            <a:ext cx="755586" cy="6783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2209800" y="228600"/>
            <a:ext cx="77724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3600"/>
              <a:t>Upstream Flow Through River</a:t>
            </a:r>
          </a:p>
        </p:txBody>
      </p:sp>
      <p:sp>
        <p:nvSpPr>
          <p:cNvPr id="43028" name="Text Box 12"/>
          <p:cNvSpPr txBox="1">
            <a:spLocks noChangeArrowheads="1"/>
          </p:cNvSpPr>
          <p:nvPr/>
        </p:nvSpPr>
        <p:spPr bwMode="auto">
          <a:xfrm>
            <a:off x="3749675" y="2016126"/>
            <a:ext cx="2857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600" dirty="0">
                <a:solidFill>
                  <a:schemeClr val="bg1"/>
                </a:solidFill>
                <a:latin typeface="Times New Roman" pitchFamily="18" charset="0"/>
              </a:rPr>
              <a:t>1</a:t>
            </a:r>
          </a:p>
        </p:txBody>
      </p:sp>
      <p:sp>
        <p:nvSpPr>
          <p:cNvPr id="43029" name="Text Box 13"/>
          <p:cNvSpPr txBox="1">
            <a:spLocks noChangeArrowheads="1"/>
          </p:cNvSpPr>
          <p:nvPr/>
        </p:nvSpPr>
        <p:spPr bwMode="auto">
          <a:xfrm>
            <a:off x="4511675" y="2016126"/>
            <a:ext cx="2857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600" dirty="0">
                <a:solidFill>
                  <a:schemeClr val="bg1"/>
                </a:solidFill>
                <a:latin typeface="Times New Roman" pitchFamily="18" charset="0"/>
              </a:rPr>
              <a:t>2</a:t>
            </a:r>
          </a:p>
        </p:txBody>
      </p:sp>
      <p:sp>
        <p:nvSpPr>
          <p:cNvPr id="43030" name="Text Box 14"/>
          <p:cNvSpPr txBox="1">
            <a:spLocks noChangeArrowheads="1"/>
          </p:cNvSpPr>
          <p:nvPr/>
        </p:nvSpPr>
        <p:spPr bwMode="auto">
          <a:xfrm>
            <a:off x="5426075" y="2016126"/>
            <a:ext cx="2857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600" dirty="0">
                <a:solidFill>
                  <a:schemeClr val="bg1"/>
                </a:solidFill>
                <a:latin typeface="Times New Roman" pitchFamily="18" charset="0"/>
              </a:rPr>
              <a:t>3</a:t>
            </a:r>
          </a:p>
        </p:txBody>
      </p:sp>
      <p:sp>
        <p:nvSpPr>
          <p:cNvPr id="43031" name="Text Box 15"/>
          <p:cNvSpPr txBox="1">
            <a:spLocks noChangeArrowheads="1"/>
          </p:cNvSpPr>
          <p:nvPr/>
        </p:nvSpPr>
        <p:spPr bwMode="auto">
          <a:xfrm>
            <a:off x="6264275" y="2016126"/>
            <a:ext cx="2857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600" dirty="0">
                <a:solidFill>
                  <a:schemeClr val="bg1"/>
                </a:solidFill>
                <a:latin typeface="Times New Roman" pitchFamily="18" charset="0"/>
              </a:rPr>
              <a:t>4</a:t>
            </a:r>
          </a:p>
        </p:txBody>
      </p:sp>
      <p:sp>
        <p:nvSpPr>
          <p:cNvPr id="43032" name="Text Box 16"/>
          <p:cNvSpPr txBox="1">
            <a:spLocks noChangeArrowheads="1"/>
          </p:cNvSpPr>
          <p:nvPr/>
        </p:nvSpPr>
        <p:spPr bwMode="auto">
          <a:xfrm>
            <a:off x="7102475" y="2016126"/>
            <a:ext cx="2857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600" dirty="0">
                <a:solidFill>
                  <a:schemeClr val="bg1"/>
                </a:solidFill>
                <a:latin typeface="Times New Roman" pitchFamily="18" charset="0"/>
              </a:rPr>
              <a:t>5</a:t>
            </a:r>
          </a:p>
        </p:txBody>
      </p:sp>
      <p:sp>
        <p:nvSpPr>
          <p:cNvPr id="43033" name="Text Box 17"/>
          <p:cNvSpPr txBox="1">
            <a:spLocks noChangeArrowheads="1"/>
          </p:cNvSpPr>
          <p:nvPr/>
        </p:nvSpPr>
        <p:spPr bwMode="auto">
          <a:xfrm>
            <a:off x="7864475" y="2016126"/>
            <a:ext cx="2857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600" dirty="0">
                <a:solidFill>
                  <a:schemeClr val="bg1"/>
                </a:solidFill>
                <a:latin typeface="Times New Roman" pitchFamily="18" charset="0"/>
              </a:rPr>
              <a:t>6</a:t>
            </a:r>
          </a:p>
        </p:txBody>
      </p:sp>
      <p:sp>
        <p:nvSpPr>
          <p:cNvPr id="43018" name="Line 18"/>
          <p:cNvSpPr>
            <a:spLocks noChangeShapeType="1"/>
          </p:cNvSpPr>
          <p:nvPr/>
        </p:nvSpPr>
        <p:spPr bwMode="auto">
          <a:xfrm>
            <a:off x="3063875" y="2016126"/>
            <a:ext cx="762000" cy="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43019" name="Line 19"/>
          <p:cNvSpPr>
            <a:spLocks noChangeShapeType="1"/>
          </p:cNvSpPr>
          <p:nvPr/>
        </p:nvSpPr>
        <p:spPr bwMode="auto">
          <a:xfrm>
            <a:off x="3902075" y="2016126"/>
            <a:ext cx="762000" cy="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43020" name="Line 20"/>
          <p:cNvSpPr>
            <a:spLocks noChangeShapeType="1"/>
          </p:cNvSpPr>
          <p:nvPr/>
        </p:nvSpPr>
        <p:spPr bwMode="auto">
          <a:xfrm>
            <a:off x="4740275" y="2016126"/>
            <a:ext cx="762000" cy="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43021" name="Line 21"/>
          <p:cNvSpPr>
            <a:spLocks noChangeShapeType="1"/>
          </p:cNvSpPr>
          <p:nvPr/>
        </p:nvSpPr>
        <p:spPr bwMode="auto">
          <a:xfrm>
            <a:off x="5578475" y="2016126"/>
            <a:ext cx="762000" cy="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43022" name="Line 22"/>
          <p:cNvSpPr>
            <a:spLocks noChangeShapeType="1"/>
          </p:cNvSpPr>
          <p:nvPr/>
        </p:nvSpPr>
        <p:spPr bwMode="auto">
          <a:xfrm>
            <a:off x="6416675" y="2016126"/>
            <a:ext cx="762000" cy="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43023" name="Line 23"/>
          <p:cNvSpPr>
            <a:spLocks noChangeShapeType="1"/>
          </p:cNvSpPr>
          <p:nvPr/>
        </p:nvSpPr>
        <p:spPr bwMode="auto">
          <a:xfrm>
            <a:off x="7331075" y="2016126"/>
            <a:ext cx="762000" cy="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43024" name="Line 24"/>
          <p:cNvSpPr>
            <a:spLocks noChangeShapeType="1"/>
          </p:cNvSpPr>
          <p:nvPr/>
        </p:nvSpPr>
        <p:spPr bwMode="auto">
          <a:xfrm>
            <a:off x="8169275" y="2016126"/>
            <a:ext cx="762000" cy="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43025" name="Text Box 25"/>
          <p:cNvSpPr txBox="1">
            <a:spLocks noChangeArrowheads="1"/>
          </p:cNvSpPr>
          <p:nvPr/>
        </p:nvSpPr>
        <p:spPr bwMode="auto">
          <a:xfrm>
            <a:off x="2667000" y="1752601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 dirty="0">
                <a:solidFill>
                  <a:srgbClr val="FFFF00"/>
                </a:solidFill>
                <a:latin typeface="Times New Roman" pitchFamily="18" charset="0"/>
              </a:rPr>
              <a:t>0</a:t>
            </a:r>
          </a:p>
        </p:txBody>
      </p:sp>
      <p:sp>
        <p:nvSpPr>
          <p:cNvPr id="43026" name="Text Box 26"/>
          <p:cNvSpPr txBox="1">
            <a:spLocks noChangeArrowheads="1"/>
          </p:cNvSpPr>
          <p:nvPr/>
        </p:nvSpPr>
        <p:spPr bwMode="auto">
          <a:xfrm>
            <a:off x="9067800" y="1752601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 dirty="0">
                <a:solidFill>
                  <a:srgbClr val="FFFF00"/>
                </a:solidFill>
                <a:latin typeface="Times New Roman" pitchFamily="18" charset="0"/>
              </a:rPr>
              <a:t>0</a:t>
            </a:r>
          </a:p>
        </p:txBody>
      </p:sp>
      <p:graphicFrame>
        <p:nvGraphicFramePr>
          <p:cNvPr id="43010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8115121"/>
              </p:ext>
            </p:extLst>
          </p:nvPr>
        </p:nvGraphicFramePr>
        <p:xfrm>
          <a:off x="1440705" y="3868739"/>
          <a:ext cx="2173287" cy="2077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3" imgW="1666741" imgH="1609776" progId="Excel.Sheet.8">
                  <p:embed/>
                </p:oleObj>
              </mc:Choice>
              <mc:Fallback>
                <p:oleObj name="Worksheet" r:id="rId3" imgW="1666741" imgH="1609776" progId="Excel.Sheet.8">
                  <p:embed/>
                  <p:pic>
                    <p:nvPicPr>
                      <p:cNvPr id="4301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0705" y="3868739"/>
                        <a:ext cx="2173287" cy="2077425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011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5192224"/>
              </p:ext>
            </p:extLst>
          </p:nvPr>
        </p:nvGraphicFramePr>
        <p:xfrm>
          <a:off x="5891212" y="3352800"/>
          <a:ext cx="4403725" cy="25843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hart" r:id="rId5" imgW="3409782" imgH="2000172" progId="MSGraph.Chart.8">
                  <p:embed followColorScheme="full"/>
                </p:oleObj>
              </mc:Choice>
              <mc:Fallback>
                <p:oleObj name="Chart" r:id="rId5" imgW="3409782" imgH="2000172" progId="MSGraph.Chart.8">
                  <p:embed followColorScheme="full"/>
                  <p:pic>
                    <p:nvPicPr>
                      <p:cNvPr id="43011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91212" y="3352800"/>
                        <a:ext cx="4403725" cy="2584366"/>
                      </a:xfrm>
                      <a:prstGeom prst="rect">
                        <a:avLst/>
                      </a:prstGeom>
                      <a:solidFill>
                        <a:schemeClr val="tx1">
                          <a:lumMod val="65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014" name="Text Box 34"/>
          <p:cNvSpPr txBox="1">
            <a:spLocks noChangeArrowheads="1"/>
          </p:cNvSpPr>
          <p:nvPr/>
        </p:nvSpPr>
        <p:spPr bwMode="auto">
          <a:xfrm>
            <a:off x="6538953" y="3284472"/>
            <a:ext cx="32004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 dirty="0"/>
              <a:t>Flow Time Function</a:t>
            </a:r>
          </a:p>
        </p:txBody>
      </p:sp>
      <p:sp>
        <p:nvSpPr>
          <p:cNvPr id="43015" name="Text Box 35"/>
          <p:cNvSpPr txBox="1">
            <a:spLocks noChangeArrowheads="1"/>
          </p:cNvSpPr>
          <p:nvPr/>
        </p:nvSpPr>
        <p:spPr bwMode="auto">
          <a:xfrm>
            <a:off x="7585869" y="5641777"/>
            <a:ext cx="116681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/>
              <a:t>Time, days</a:t>
            </a:r>
          </a:p>
        </p:txBody>
      </p:sp>
      <p:sp>
        <p:nvSpPr>
          <p:cNvPr id="43016" name="Text Box 38"/>
          <p:cNvSpPr txBox="1">
            <a:spLocks noChangeArrowheads="1"/>
          </p:cNvSpPr>
          <p:nvPr/>
        </p:nvSpPr>
        <p:spPr bwMode="auto">
          <a:xfrm>
            <a:off x="802530" y="3030538"/>
            <a:ext cx="3505200" cy="779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dirty="0">
                <a:solidFill>
                  <a:srgbClr val="FFFF00"/>
                </a:solidFill>
              </a:rPr>
              <a:t>Flow Path </a:t>
            </a:r>
          </a:p>
          <a:p>
            <a:pPr algn="ctr">
              <a:spcBef>
                <a:spcPct val="50000"/>
              </a:spcBef>
            </a:pPr>
            <a:r>
              <a:rPr lang="en-US" dirty="0">
                <a:solidFill>
                  <a:srgbClr val="FFFF00"/>
                </a:solidFill>
              </a:rPr>
              <a:t>Continuity Function</a:t>
            </a:r>
          </a:p>
        </p:txBody>
      </p:sp>
    </p:spTree>
    <p:extLst>
      <p:ext uri="{BB962C8B-B14F-4D97-AF65-F5344CB8AC3E}">
        <p14:creationId xmlns:p14="http://schemas.microsoft.com/office/powerpoint/2010/main" val="47823970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ectangle 52"/>
          <p:cNvSpPr/>
          <p:nvPr/>
        </p:nvSpPr>
        <p:spPr>
          <a:xfrm>
            <a:off x="8580554" y="2273095"/>
            <a:ext cx="755586" cy="6783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52" name="Rectangle 51"/>
          <p:cNvSpPr/>
          <p:nvPr/>
        </p:nvSpPr>
        <p:spPr>
          <a:xfrm>
            <a:off x="7832421" y="2284082"/>
            <a:ext cx="755586" cy="6783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51" name="Rectangle 50"/>
          <p:cNvSpPr/>
          <p:nvPr/>
        </p:nvSpPr>
        <p:spPr>
          <a:xfrm>
            <a:off x="7077557" y="2286949"/>
            <a:ext cx="755586" cy="6783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50" name="Rectangle 49"/>
          <p:cNvSpPr/>
          <p:nvPr/>
        </p:nvSpPr>
        <p:spPr>
          <a:xfrm>
            <a:off x="6312558" y="2284083"/>
            <a:ext cx="755586" cy="6783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49" name="Rectangle 48"/>
          <p:cNvSpPr/>
          <p:nvPr/>
        </p:nvSpPr>
        <p:spPr>
          <a:xfrm>
            <a:off x="5563227" y="2287081"/>
            <a:ext cx="755586" cy="6783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42" name="Rectangle 41"/>
          <p:cNvSpPr/>
          <p:nvPr/>
        </p:nvSpPr>
        <p:spPr>
          <a:xfrm>
            <a:off x="5544513" y="2286670"/>
            <a:ext cx="755586" cy="6783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43" name="Rectangle 42"/>
          <p:cNvSpPr/>
          <p:nvPr/>
        </p:nvSpPr>
        <p:spPr>
          <a:xfrm>
            <a:off x="6293844" y="2283672"/>
            <a:ext cx="755586" cy="6783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44" name="Rectangle 43"/>
          <p:cNvSpPr/>
          <p:nvPr/>
        </p:nvSpPr>
        <p:spPr>
          <a:xfrm>
            <a:off x="7058843" y="2286538"/>
            <a:ext cx="755586" cy="6783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46" name="Rectangle 45"/>
          <p:cNvSpPr/>
          <p:nvPr/>
        </p:nvSpPr>
        <p:spPr>
          <a:xfrm>
            <a:off x="7813039" y="1605305"/>
            <a:ext cx="755586" cy="6783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45" name="Rectangle 44"/>
          <p:cNvSpPr/>
          <p:nvPr/>
        </p:nvSpPr>
        <p:spPr>
          <a:xfrm>
            <a:off x="7813707" y="2283671"/>
            <a:ext cx="755586" cy="6783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47" name="Rectangle 46"/>
          <p:cNvSpPr/>
          <p:nvPr/>
        </p:nvSpPr>
        <p:spPr>
          <a:xfrm>
            <a:off x="8561840" y="2272684"/>
            <a:ext cx="755586" cy="6783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48" name="Rectangle 47"/>
          <p:cNvSpPr/>
          <p:nvPr/>
        </p:nvSpPr>
        <p:spPr>
          <a:xfrm>
            <a:off x="9338724" y="2283671"/>
            <a:ext cx="755586" cy="6783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graphicFrame>
        <p:nvGraphicFramePr>
          <p:cNvPr id="45058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7217823"/>
              </p:ext>
            </p:extLst>
          </p:nvPr>
        </p:nvGraphicFramePr>
        <p:xfrm>
          <a:off x="1981200" y="2176463"/>
          <a:ext cx="2196102" cy="20633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3" imgW="1743086" imgH="1609776" progId="Excel.Sheet.8">
                  <p:embed/>
                </p:oleObj>
              </mc:Choice>
              <mc:Fallback>
                <p:oleObj name="Worksheet" r:id="rId3" imgW="1743086" imgH="1609776" progId="Excel.Sheet.8">
                  <p:embed/>
                  <p:pic>
                    <p:nvPicPr>
                      <p:cNvPr id="45058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1200" y="2176463"/>
                        <a:ext cx="2196102" cy="2063349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059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2687231"/>
              </p:ext>
            </p:extLst>
          </p:nvPr>
        </p:nvGraphicFramePr>
        <p:xfrm>
          <a:off x="1981200" y="4348162"/>
          <a:ext cx="2196102" cy="4805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5" imgW="1733716" imgH="409742" progId="Excel.Sheet.8">
                  <p:embed/>
                </p:oleObj>
              </mc:Choice>
              <mc:Fallback>
                <p:oleObj name="Worksheet" r:id="rId5" imgW="1733716" imgH="409742" progId="Excel.Sheet.8">
                  <p:embed/>
                  <p:pic>
                    <p:nvPicPr>
                      <p:cNvPr id="45059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1200" y="4348162"/>
                        <a:ext cx="2196102" cy="480547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0" y="0"/>
            <a:ext cx="9144000" cy="12954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4000" dirty="0"/>
              <a:t>Flow through River with Tributary</a:t>
            </a:r>
          </a:p>
        </p:txBody>
      </p:sp>
      <p:sp>
        <p:nvSpPr>
          <p:cNvPr id="45062" name="Text Box 39"/>
          <p:cNvSpPr txBox="1">
            <a:spLocks noChangeArrowheads="1"/>
          </p:cNvSpPr>
          <p:nvPr/>
        </p:nvSpPr>
        <p:spPr bwMode="auto">
          <a:xfrm>
            <a:off x="1454150" y="1289051"/>
            <a:ext cx="3505200" cy="779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dirty="0">
                <a:solidFill>
                  <a:srgbClr val="FFFF00"/>
                </a:solidFill>
              </a:rPr>
              <a:t>Flow Path </a:t>
            </a:r>
          </a:p>
          <a:p>
            <a:pPr algn="ctr">
              <a:spcBef>
                <a:spcPct val="50000"/>
              </a:spcBef>
            </a:pPr>
            <a:r>
              <a:rPr lang="en-US" dirty="0">
                <a:solidFill>
                  <a:srgbClr val="FFFF00"/>
                </a:solidFill>
              </a:rPr>
              <a:t>Continuity Functions</a:t>
            </a:r>
          </a:p>
        </p:txBody>
      </p:sp>
      <p:graphicFrame>
        <p:nvGraphicFramePr>
          <p:cNvPr id="2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9752013"/>
              </p:ext>
            </p:extLst>
          </p:nvPr>
        </p:nvGraphicFramePr>
        <p:xfrm>
          <a:off x="5613418" y="3336902"/>
          <a:ext cx="4473819" cy="24683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45063" name="Text Box 40"/>
          <p:cNvSpPr txBox="1">
            <a:spLocks noChangeArrowheads="1"/>
          </p:cNvSpPr>
          <p:nvPr/>
        </p:nvSpPr>
        <p:spPr bwMode="auto">
          <a:xfrm>
            <a:off x="6611202" y="3310653"/>
            <a:ext cx="24384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 dirty="0"/>
              <a:t>Flow Time Function</a:t>
            </a:r>
          </a:p>
        </p:txBody>
      </p:sp>
      <p:sp>
        <p:nvSpPr>
          <p:cNvPr id="45086" name="Text Box 13"/>
          <p:cNvSpPr txBox="1">
            <a:spLocks noChangeArrowheads="1"/>
          </p:cNvSpPr>
          <p:nvPr/>
        </p:nvSpPr>
        <p:spPr bwMode="auto">
          <a:xfrm>
            <a:off x="5821395" y="2522229"/>
            <a:ext cx="285732" cy="33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600" dirty="0">
                <a:solidFill>
                  <a:schemeClr val="bg1"/>
                </a:solidFill>
                <a:latin typeface="Times New Roman" pitchFamily="18" charset="0"/>
              </a:rPr>
              <a:t>1</a:t>
            </a:r>
          </a:p>
        </p:txBody>
      </p:sp>
      <p:sp>
        <p:nvSpPr>
          <p:cNvPr id="45087" name="Text Box 14"/>
          <p:cNvSpPr txBox="1">
            <a:spLocks noChangeArrowheads="1"/>
          </p:cNvSpPr>
          <p:nvPr/>
        </p:nvSpPr>
        <p:spPr bwMode="auto">
          <a:xfrm>
            <a:off x="6468336" y="2522229"/>
            <a:ext cx="285732" cy="33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600" dirty="0">
                <a:solidFill>
                  <a:schemeClr val="bg1"/>
                </a:solidFill>
                <a:latin typeface="Times New Roman" pitchFamily="18" charset="0"/>
              </a:rPr>
              <a:t>2</a:t>
            </a:r>
          </a:p>
        </p:txBody>
      </p:sp>
      <p:sp>
        <p:nvSpPr>
          <p:cNvPr id="45088" name="Text Box 15"/>
          <p:cNvSpPr txBox="1">
            <a:spLocks noChangeArrowheads="1"/>
          </p:cNvSpPr>
          <p:nvPr/>
        </p:nvSpPr>
        <p:spPr bwMode="auto">
          <a:xfrm>
            <a:off x="7244665" y="2522229"/>
            <a:ext cx="285732" cy="33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600" dirty="0">
                <a:solidFill>
                  <a:schemeClr val="bg1"/>
                </a:solidFill>
                <a:latin typeface="Times New Roman" pitchFamily="18" charset="0"/>
              </a:rPr>
              <a:t>3</a:t>
            </a:r>
          </a:p>
        </p:txBody>
      </p:sp>
      <p:sp>
        <p:nvSpPr>
          <p:cNvPr id="45089" name="Text Box 16"/>
          <p:cNvSpPr txBox="1">
            <a:spLocks noChangeArrowheads="1"/>
          </p:cNvSpPr>
          <p:nvPr/>
        </p:nvSpPr>
        <p:spPr bwMode="auto">
          <a:xfrm>
            <a:off x="7956300" y="2522229"/>
            <a:ext cx="285732" cy="33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600" dirty="0">
                <a:solidFill>
                  <a:schemeClr val="bg1"/>
                </a:solidFill>
                <a:latin typeface="Times New Roman" pitchFamily="18" charset="0"/>
              </a:rPr>
              <a:t>4</a:t>
            </a:r>
          </a:p>
        </p:txBody>
      </p:sp>
      <p:sp>
        <p:nvSpPr>
          <p:cNvPr id="45090" name="Text Box 17"/>
          <p:cNvSpPr txBox="1">
            <a:spLocks noChangeArrowheads="1"/>
          </p:cNvSpPr>
          <p:nvPr/>
        </p:nvSpPr>
        <p:spPr bwMode="auto">
          <a:xfrm>
            <a:off x="8667935" y="2522229"/>
            <a:ext cx="285732" cy="33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600" dirty="0">
                <a:solidFill>
                  <a:schemeClr val="bg1"/>
                </a:solidFill>
                <a:latin typeface="Times New Roman" pitchFamily="18" charset="0"/>
              </a:rPr>
              <a:t>5</a:t>
            </a:r>
          </a:p>
        </p:txBody>
      </p:sp>
      <p:sp>
        <p:nvSpPr>
          <p:cNvPr id="45091" name="Text Box 18"/>
          <p:cNvSpPr txBox="1">
            <a:spLocks noChangeArrowheads="1"/>
          </p:cNvSpPr>
          <p:nvPr/>
        </p:nvSpPr>
        <p:spPr bwMode="auto">
          <a:xfrm>
            <a:off x="9314875" y="2522229"/>
            <a:ext cx="336948" cy="33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600" dirty="0">
                <a:solidFill>
                  <a:schemeClr val="bg1"/>
                </a:solidFill>
                <a:latin typeface="Times New Roman" pitchFamily="18" charset="0"/>
              </a:rPr>
              <a:t>6 </a:t>
            </a:r>
          </a:p>
        </p:txBody>
      </p:sp>
      <p:sp>
        <p:nvSpPr>
          <p:cNvPr id="45076" name="Line 19"/>
          <p:cNvSpPr>
            <a:spLocks noChangeShapeType="1"/>
          </p:cNvSpPr>
          <p:nvPr/>
        </p:nvSpPr>
        <p:spPr bwMode="auto">
          <a:xfrm>
            <a:off x="5239148" y="2522229"/>
            <a:ext cx="646941" cy="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45077" name="Line 20"/>
          <p:cNvSpPr>
            <a:spLocks noChangeShapeType="1"/>
          </p:cNvSpPr>
          <p:nvPr/>
        </p:nvSpPr>
        <p:spPr bwMode="auto">
          <a:xfrm>
            <a:off x="5950783" y="2522229"/>
            <a:ext cx="646941" cy="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45078" name="Line 21"/>
          <p:cNvSpPr>
            <a:spLocks noChangeShapeType="1"/>
          </p:cNvSpPr>
          <p:nvPr/>
        </p:nvSpPr>
        <p:spPr bwMode="auto">
          <a:xfrm>
            <a:off x="6662418" y="2522229"/>
            <a:ext cx="646941" cy="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45079" name="Line 22"/>
          <p:cNvSpPr>
            <a:spLocks noChangeShapeType="1"/>
          </p:cNvSpPr>
          <p:nvPr/>
        </p:nvSpPr>
        <p:spPr bwMode="auto">
          <a:xfrm>
            <a:off x="7374053" y="2522229"/>
            <a:ext cx="646941" cy="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45080" name="Line 23"/>
          <p:cNvSpPr>
            <a:spLocks noChangeShapeType="1"/>
          </p:cNvSpPr>
          <p:nvPr/>
        </p:nvSpPr>
        <p:spPr bwMode="auto">
          <a:xfrm>
            <a:off x="8085688" y="2522229"/>
            <a:ext cx="646941" cy="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45081" name="Line 24"/>
          <p:cNvSpPr>
            <a:spLocks noChangeShapeType="1"/>
          </p:cNvSpPr>
          <p:nvPr/>
        </p:nvSpPr>
        <p:spPr bwMode="auto">
          <a:xfrm>
            <a:off x="8862016" y="2522229"/>
            <a:ext cx="646941" cy="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45082" name="Line 25"/>
          <p:cNvSpPr>
            <a:spLocks noChangeShapeType="1"/>
          </p:cNvSpPr>
          <p:nvPr/>
        </p:nvSpPr>
        <p:spPr bwMode="auto">
          <a:xfrm>
            <a:off x="9573651" y="2522229"/>
            <a:ext cx="646941" cy="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45083" name="Text Box 26"/>
          <p:cNvSpPr txBox="1">
            <a:spLocks noChangeArrowheads="1"/>
          </p:cNvSpPr>
          <p:nvPr/>
        </p:nvSpPr>
        <p:spPr bwMode="auto">
          <a:xfrm>
            <a:off x="4902200" y="2355440"/>
            <a:ext cx="25463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sz="2000" dirty="0">
                <a:solidFill>
                  <a:srgbClr val="FFFF00"/>
                </a:solidFill>
                <a:latin typeface="Times New Roman" pitchFamily="18" charset="0"/>
              </a:rPr>
              <a:t>0</a:t>
            </a:r>
          </a:p>
        </p:txBody>
      </p:sp>
      <p:sp>
        <p:nvSpPr>
          <p:cNvPr id="45084" name="Text Box 27"/>
          <p:cNvSpPr txBox="1">
            <a:spLocks noChangeArrowheads="1"/>
          </p:cNvSpPr>
          <p:nvPr/>
        </p:nvSpPr>
        <p:spPr bwMode="auto">
          <a:xfrm>
            <a:off x="10246196" y="2312994"/>
            <a:ext cx="312688" cy="40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000" dirty="0">
                <a:solidFill>
                  <a:srgbClr val="FFFF00"/>
                </a:solidFill>
                <a:latin typeface="Times New Roman" pitchFamily="18" charset="0"/>
              </a:rPr>
              <a:t>0</a:t>
            </a:r>
          </a:p>
        </p:txBody>
      </p:sp>
      <p:sp>
        <p:nvSpPr>
          <p:cNvPr id="45068" name="Text Box 29"/>
          <p:cNvSpPr txBox="1">
            <a:spLocks noChangeArrowheads="1"/>
          </p:cNvSpPr>
          <p:nvPr/>
        </p:nvSpPr>
        <p:spPr bwMode="auto">
          <a:xfrm>
            <a:off x="7924800" y="1866900"/>
            <a:ext cx="2857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600" dirty="0">
                <a:solidFill>
                  <a:schemeClr val="bg1"/>
                </a:solidFill>
                <a:latin typeface="Times New Roman" pitchFamily="18" charset="0"/>
              </a:rPr>
              <a:t>7</a:t>
            </a:r>
          </a:p>
        </p:txBody>
      </p:sp>
      <p:sp>
        <p:nvSpPr>
          <p:cNvPr id="45069" name="Line 30"/>
          <p:cNvSpPr>
            <a:spLocks noChangeShapeType="1"/>
          </p:cNvSpPr>
          <p:nvPr/>
        </p:nvSpPr>
        <p:spPr bwMode="auto">
          <a:xfrm>
            <a:off x="8050213" y="1574800"/>
            <a:ext cx="0" cy="37465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45070" name="Line 31"/>
          <p:cNvSpPr>
            <a:spLocks noChangeShapeType="1"/>
          </p:cNvSpPr>
          <p:nvPr/>
        </p:nvSpPr>
        <p:spPr bwMode="auto">
          <a:xfrm>
            <a:off x="8050213" y="2136775"/>
            <a:ext cx="0" cy="376238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45074" name="Text Box 45"/>
          <p:cNvSpPr txBox="1">
            <a:spLocks noChangeArrowheads="1"/>
          </p:cNvSpPr>
          <p:nvPr/>
        </p:nvSpPr>
        <p:spPr bwMode="auto">
          <a:xfrm>
            <a:off x="7893050" y="1244600"/>
            <a:ext cx="2984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2000" dirty="0">
                <a:solidFill>
                  <a:srgbClr val="FFFF00"/>
                </a:solidFill>
                <a:latin typeface="Times New Roman" pitchFamily="18" charset="0"/>
              </a:rPr>
              <a:t>0</a:t>
            </a:r>
          </a:p>
        </p:txBody>
      </p:sp>
    </p:spTree>
    <p:extLst>
      <p:ext uri="{BB962C8B-B14F-4D97-AF65-F5344CB8AC3E}">
        <p14:creationId xmlns:p14="http://schemas.microsoft.com/office/powerpoint/2010/main" val="143020715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angle 48"/>
          <p:cNvSpPr/>
          <p:nvPr/>
        </p:nvSpPr>
        <p:spPr>
          <a:xfrm>
            <a:off x="9393324" y="1895535"/>
            <a:ext cx="755586" cy="6783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48" name="Rectangle 47"/>
          <p:cNvSpPr/>
          <p:nvPr/>
        </p:nvSpPr>
        <p:spPr>
          <a:xfrm>
            <a:off x="8625646" y="1887635"/>
            <a:ext cx="755586" cy="6783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47" name="Rectangle 46"/>
          <p:cNvSpPr/>
          <p:nvPr/>
        </p:nvSpPr>
        <p:spPr>
          <a:xfrm>
            <a:off x="7857968" y="1890268"/>
            <a:ext cx="755586" cy="6783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46" name="Rectangle 45"/>
          <p:cNvSpPr/>
          <p:nvPr/>
        </p:nvSpPr>
        <p:spPr>
          <a:xfrm>
            <a:off x="7077946" y="1897328"/>
            <a:ext cx="755586" cy="6783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45" name="Rectangle 44"/>
          <p:cNvSpPr/>
          <p:nvPr/>
        </p:nvSpPr>
        <p:spPr>
          <a:xfrm>
            <a:off x="6302055" y="1890268"/>
            <a:ext cx="755586" cy="6783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42" name="Rectangle 41"/>
          <p:cNvSpPr/>
          <p:nvPr/>
        </p:nvSpPr>
        <p:spPr>
          <a:xfrm>
            <a:off x="5596696" y="1899123"/>
            <a:ext cx="685054" cy="67477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7106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8754307"/>
              </p:ext>
            </p:extLst>
          </p:nvPr>
        </p:nvGraphicFramePr>
        <p:xfrm>
          <a:off x="2262045" y="2094579"/>
          <a:ext cx="2148509" cy="20186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3" imgW="1743152" imgH="1609758" progId="Excel.Sheet.8">
                  <p:embed/>
                </p:oleObj>
              </mc:Choice>
              <mc:Fallback>
                <p:oleObj name="Worksheet" r:id="rId3" imgW="1743152" imgH="1609758" progId="Excel.Sheet.8">
                  <p:embed/>
                  <p:pic>
                    <p:nvPicPr>
                      <p:cNvPr id="47106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2045" y="2094579"/>
                        <a:ext cx="2148509" cy="2018633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107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3751778"/>
              </p:ext>
            </p:extLst>
          </p:nvPr>
        </p:nvGraphicFramePr>
        <p:xfrm>
          <a:off x="2262188" y="4321175"/>
          <a:ext cx="2147887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5" imgW="1733716" imgH="409742" progId="Excel.Sheet.8">
                  <p:embed/>
                </p:oleObj>
              </mc:Choice>
              <mc:Fallback>
                <p:oleObj name="Worksheet" r:id="rId5" imgW="1733716" imgH="409742" progId="Excel.Sheet.8">
                  <p:embed/>
                  <p:pic>
                    <p:nvPicPr>
                      <p:cNvPr id="47107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2188" y="4321175"/>
                        <a:ext cx="2147887" cy="476250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012" name="Rectangle 4"/>
          <p:cNvSpPr>
            <a:spLocks noGrp="1" noChangeArrowheads="1"/>
          </p:cNvSpPr>
          <p:nvPr>
            <p:ph type="title"/>
          </p:nvPr>
        </p:nvSpPr>
        <p:spPr>
          <a:xfrm>
            <a:off x="1524000" y="0"/>
            <a:ext cx="9144000" cy="12954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4000" dirty="0"/>
              <a:t>Flow through River with Withdrawal</a:t>
            </a:r>
          </a:p>
        </p:txBody>
      </p:sp>
      <p:sp>
        <p:nvSpPr>
          <p:cNvPr id="47110" name="Text Box 38"/>
          <p:cNvSpPr txBox="1">
            <a:spLocks noChangeArrowheads="1"/>
          </p:cNvSpPr>
          <p:nvPr/>
        </p:nvSpPr>
        <p:spPr bwMode="auto">
          <a:xfrm>
            <a:off x="1600200" y="1295401"/>
            <a:ext cx="3505200" cy="779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dirty="0">
                <a:solidFill>
                  <a:srgbClr val="FFFF00"/>
                </a:solidFill>
              </a:rPr>
              <a:t>Flow Path </a:t>
            </a:r>
          </a:p>
          <a:p>
            <a:pPr algn="ctr">
              <a:spcBef>
                <a:spcPct val="50000"/>
              </a:spcBef>
            </a:pPr>
            <a:r>
              <a:rPr lang="en-US" dirty="0">
                <a:solidFill>
                  <a:srgbClr val="FFFF00"/>
                </a:solidFill>
              </a:rPr>
              <a:t>Continuity Functions</a:t>
            </a:r>
          </a:p>
        </p:txBody>
      </p:sp>
      <p:grpSp>
        <p:nvGrpSpPr>
          <p:cNvPr id="47111" name="Group 44"/>
          <p:cNvGrpSpPr>
            <a:grpSpLocks/>
          </p:cNvGrpSpPr>
          <p:nvPr/>
        </p:nvGrpSpPr>
        <p:grpSpPr bwMode="auto">
          <a:xfrm>
            <a:off x="5260976" y="3241735"/>
            <a:ext cx="4443412" cy="2784415"/>
            <a:chOff x="2354" y="2085"/>
            <a:chExt cx="3166" cy="2098"/>
          </a:xfrm>
          <a:solidFill>
            <a:schemeClr val="tx1">
              <a:lumMod val="65000"/>
            </a:schemeClr>
          </a:solidFill>
        </p:grpSpPr>
        <p:graphicFrame>
          <p:nvGraphicFramePr>
            <p:cNvPr id="47108" name="Object 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857158714"/>
                </p:ext>
              </p:extLst>
            </p:nvPr>
          </p:nvGraphicFramePr>
          <p:xfrm>
            <a:off x="2354" y="2085"/>
            <a:ext cx="3166" cy="209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Chart" r:id="rId7" imgW="3390827" imgH="2114628" progId="MSGraph.Chart.8">
                    <p:embed followColorScheme="full"/>
                  </p:oleObj>
                </mc:Choice>
                <mc:Fallback>
                  <p:oleObj name="Chart" r:id="rId7" imgW="3390827" imgH="2114628" progId="MSGraph.Chart.8">
                    <p:embed followColorScheme="full"/>
                    <p:pic>
                      <p:nvPicPr>
                        <p:cNvPr id="47108" name="Object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354" y="2085"/>
                          <a:ext cx="3166" cy="2098"/>
                        </a:xfrm>
                        <a:prstGeom prst="rect">
                          <a:avLst/>
                        </a:prstGeom>
                        <a:solidFill>
                          <a:schemeClr val="tx1">
                            <a:lumMod val="65000"/>
                          </a:schemeClr>
                        </a:solidFill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7144" name="Text Box 40"/>
            <p:cNvSpPr txBox="1">
              <a:spLocks noChangeArrowheads="1"/>
            </p:cNvSpPr>
            <p:nvPr/>
          </p:nvSpPr>
          <p:spPr bwMode="auto">
            <a:xfrm>
              <a:off x="3169" y="2109"/>
              <a:ext cx="1536" cy="194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400" dirty="0"/>
                <a:t>Flow Time Function</a:t>
              </a:r>
            </a:p>
          </p:txBody>
        </p:sp>
        <p:sp>
          <p:nvSpPr>
            <p:cNvPr id="47145" name="Text Box 41"/>
            <p:cNvSpPr txBox="1">
              <a:spLocks noChangeArrowheads="1"/>
            </p:cNvSpPr>
            <p:nvPr/>
          </p:nvSpPr>
          <p:spPr bwMode="auto">
            <a:xfrm>
              <a:off x="3552" y="3960"/>
              <a:ext cx="864" cy="192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400"/>
                <a:t>Time, days</a:t>
              </a:r>
            </a:p>
          </p:txBody>
        </p:sp>
      </p:grpSp>
      <p:sp>
        <p:nvSpPr>
          <p:cNvPr id="47132" name="Text Box 16"/>
          <p:cNvSpPr txBox="1">
            <a:spLocks noChangeArrowheads="1"/>
          </p:cNvSpPr>
          <p:nvPr/>
        </p:nvSpPr>
        <p:spPr bwMode="auto">
          <a:xfrm>
            <a:off x="5859495" y="2204729"/>
            <a:ext cx="285732" cy="33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600" dirty="0">
                <a:solidFill>
                  <a:schemeClr val="bg1"/>
                </a:solidFill>
                <a:latin typeface="Times New Roman" pitchFamily="18" charset="0"/>
              </a:rPr>
              <a:t>1</a:t>
            </a:r>
          </a:p>
        </p:txBody>
      </p:sp>
      <p:sp>
        <p:nvSpPr>
          <p:cNvPr id="47133" name="Text Box 17"/>
          <p:cNvSpPr txBox="1">
            <a:spLocks noChangeArrowheads="1"/>
          </p:cNvSpPr>
          <p:nvPr/>
        </p:nvSpPr>
        <p:spPr bwMode="auto">
          <a:xfrm>
            <a:off x="6506436" y="2204729"/>
            <a:ext cx="285732" cy="33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600" dirty="0">
                <a:solidFill>
                  <a:schemeClr val="bg1"/>
                </a:solidFill>
                <a:latin typeface="Times New Roman" pitchFamily="18" charset="0"/>
              </a:rPr>
              <a:t>2</a:t>
            </a:r>
          </a:p>
        </p:txBody>
      </p:sp>
      <p:sp>
        <p:nvSpPr>
          <p:cNvPr id="47134" name="Text Box 18"/>
          <p:cNvSpPr txBox="1">
            <a:spLocks noChangeArrowheads="1"/>
          </p:cNvSpPr>
          <p:nvPr/>
        </p:nvSpPr>
        <p:spPr bwMode="auto">
          <a:xfrm>
            <a:off x="7282765" y="2204729"/>
            <a:ext cx="285732" cy="33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600" dirty="0">
                <a:solidFill>
                  <a:schemeClr val="bg1"/>
                </a:solidFill>
                <a:latin typeface="Times New Roman" pitchFamily="18" charset="0"/>
              </a:rPr>
              <a:t>3</a:t>
            </a:r>
          </a:p>
        </p:txBody>
      </p:sp>
      <p:sp>
        <p:nvSpPr>
          <p:cNvPr id="47135" name="Text Box 19"/>
          <p:cNvSpPr txBox="1">
            <a:spLocks noChangeArrowheads="1"/>
          </p:cNvSpPr>
          <p:nvPr/>
        </p:nvSpPr>
        <p:spPr bwMode="auto">
          <a:xfrm>
            <a:off x="7994400" y="2204729"/>
            <a:ext cx="285732" cy="33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600" dirty="0">
                <a:solidFill>
                  <a:schemeClr val="bg1"/>
                </a:solidFill>
                <a:latin typeface="Times New Roman" pitchFamily="18" charset="0"/>
              </a:rPr>
              <a:t>4</a:t>
            </a:r>
          </a:p>
        </p:txBody>
      </p:sp>
      <p:sp>
        <p:nvSpPr>
          <p:cNvPr id="47136" name="Text Box 20"/>
          <p:cNvSpPr txBox="1">
            <a:spLocks noChangeArrowheads="1"/>
          </p:cNvSpPr>
          <p:nvPr/>
        </p:nvSpPr>
        <p:spPr bwMode="auto">
          <a:xfrm>
            <a:off x="8741418" y="2204729"/>
            <a:ext cx="285732" cy="33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600" dirty="0">
                <a:solidFill>
                  <a:schemeClr val="bg1"/>
                </a:solidFill>
                <a:latin typeface="Times New Roman" pitchFamily="18" charset="0"/>
              </a:rPr>
              <a:t>5</a:t>
            </a:r>
          </a:p>
        </p:txBody>
      </p:sp>
      <p:sp>
        <p:nvSpPr>
          <p:cNvPr id="47137" name="Text Box 21"/>
          <p:cNvSpPr txBox="1">
            <a:spLocks noChangeArrowheads="1"/>
          </p:cNvSpPr>
          <p:nvPr/>
        </p:nvSpPr>
        <p:spPr bwMode="auto">
          <a:xfrm>
            <a:off x="9352975" y="2204729"/>
            <a:ext cx="336948" cy="33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600" dirty="0">
                <a:solidFill>
                  <a:schemeClr val="bg1"/>
                </a:solidFill>
                <a:latin typeface="Times New Roman" pitchFamily="18" charset="0"/>
              </a:rPr>
              <a:t>6 </a:t>
            </a:r>
          </a:p>
        </p:txBody>
      </p:sp>
      <p:sp>
        <p:nvSpPr>
          <p:cNvPr id="47122" name="Line 22"/>
          <p:cNvSpPr>
            <a:spLocks noChangeShapeType="1"/>
          </p:cNvSpPr>
          <p:nvPr/>
        </p:nvSpPr>
        <p:spPr bwMode="auto">
          <a:xfrm>
            <a:off x="5277248" y="2204729"/>
            <a:ext cx="646941" cy="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7123" name="Line 23"/>
          <p:cNvSpPr>
            <a:spLocks noChangeShapeType="1"/>
          </p:cNvSpPr>
          <p:nvPr/>
        </p:nvSpPr>
        <p:spPr bwMode="auto">
          <a:xfrm>
            <a:off x="5988883" y="2204729"/>
            <a:ext cx="646941" cy="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7124" name="Line 24"/>
          <p:cNvSpPr>
            <a:spLocks noChangeShapeType="1"/>
          </p:cNvSpPr>
          <p:nvPr/>
        </p:nvSpPr>
        <p:spPr bwMode="auto">
          <a:xfrm>
            <a:off x="6700518" y="2204729"/>
            <a:ext cx="646941" cy="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7125" name="Line 25"/>
          <p:cNvSpPr>
            <a:spLocks noChangeShapeType="1"/>
          </p:cNvSpPr>
          <p:nvPr/>
        </p:nvSpPr>
        <p:spPr bwMode="auto">
          <a:xfrm>
            <a:off x="7412153" y="2204729"/>
            <a:ext cx="646941" cy="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7126" name="Line 26"/>
          <p:cNvSpPr>
            <a:spLocks noChangeShapeType="1"/>
          </p:cNvSpPr>
          <p:nvPr/>
        </p:nvSpPr>
        <p:spPr bwMode="auto">
          <a:xfrm>
            <a:off x="8123788" y="2204729"/>
            <a:ext cx="646941" cy="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7127" name="Line 27"/>
          <p:cNvSpPr>
            <a:spLocks noChangeShapeType="1"/>
          </p:cNvSpPr>
          <p:nvPr/>
        </p:nvSpPr>
        <p:spPr bwMode="auto">
          <a:xfrm>
            <a:off x="8900116" y="2204729"/>
            <a:ext cx="646941" cy="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7128" name="Line 28"/>
          <p:cNvSpPr>
            <a:spLocks noChangeShapeType="1"/>
          </p:cNvSpPr>
          <p:nvPr/>
        </p:nvSpPr>
        <p:spPr bwMode="auto">
          <a:xfrm>
            <a:off x="9611751" y="2204729"/>
            <a:ext cx="646941" cy="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7129" name="Text Box 29"/>
          <p:cNvSpPr txBox="1">
            <a:spLocks noChangeArrowheads="1"/>
          </p:cNvSpPr>
          <p:nvPr/>
        </p:nvSpPr>
        <p:spPr bwMode="auto">
          <a:xfrm>
            <a:off x="4910361" y="2057541"/>
            <a:ext cx="28725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600" dirty="0">
                <a:solidFill>
                  <a:srgbClr val="FFFF00"/>
                </a:solidFill>
                <a:latin typeface="Times New Roman" pitchFamily="18" charset="0"/>
              </a:rPr>
              <a:t>0</a:t>
            </a:r>
          </a:p>
        </p:txBody>
      </p:sp>
      <p:sp>
        <p:nvSpPr>
          <p:cNvPr id="47130" name="Text Box 30"/>
          <p:cNvSpPr txBox="1">
            <a:spLocks noChangeArrowheads="1"/>
          </p:cNvSpPr>
          <p:nvPr/>
        </p:nvSpPr>
        <p:spPr bwMode="auto">
          <a:xfrm>
            <a:off x="10372160" y="2037939"/>
            <a:ext cx="28725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600" dirty="0">
                <a:solidFill>
                  <a:srgbClr val="FFFF00"/>
                </a:solidFill>
                <a:latin typeface="Times New Roman" pitchFamily="18" charset="0"/>
              </a:rPr>
              <a:t>0</a:t>
            </a:r>
          </a:p>
        </p:txBody>
      </p:sp>
      <p:sp>
        <p:nvSpPr>
          <p:cNvPr id="47115" name="Text Box 32"/>
          <p:cNvSpPr txBox="1">
            <a:spLocks noChangeArrowheads="1"/>
          </p:cNvSpPr>
          <p:nvPr/>
        </p:nvSpPr>
        <p:spPr bwMode="auto">
          <a:xfrm>
            <a:off x="7188200" y="1270000"/>
            <a:ext cx="3810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1600" dirty="0">
                <a:solidFill>
                  <a:srgbClr val="FFFF00"/>
                </a:solidFill>
                <a:latin typeface="Times New Roman" pitchFamily="18" charset="0"/>
              </a:rPr>
              <a:t>0</a:t>
            </a:r>
          </a:p>
        </p:txBody>
      </p:sp>
      <p:sp>
        <p:nvSpPr>
          <p:cNvPr id="47116" name="Line 34"/>
          <p:cNvSpPr>
            <a:spLocks noChangeShapeType="1"/>
          </p:cNvSpPr>
          <p:nvPr/>
        </p:nvSpPr>
        <p:spPr bwMode="auto">
          <a:xfrm>
            <a:off x="7347459" y="1576797"/>
            <a:ext cx="0" cy="555216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115752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41"/>
          <p:cNvSpPr/>
          <p:nvPr/>
        </p:nvSpPr>
        <p:spPr>
          <a:xfrm>
            <a:off x="5893942" y="2707277"/>
            <a:ext cx="815976" cy="7810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/>
          <p:cNvSpPr/>
          <p:nvPr/>
        </p:nvSpPr>
        <p:spPr>
          <a:xfrm>
            <a:off x="5932489" y="1387974"/>
            <a:ext cx="815976" cy="7810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 43"/>
          <p:cNvSpPr/>
          <p:nvPr/>
        </p:nvSpPr>
        <p:spPr>
          <a:xfrm>
            <a:off x="6896100" y="2035175"/>
            <a:ext cx="815976" cy="7810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 44"/>
          <p:cNvSpPr/>
          <p:nvPr/>
        </p:nvSpPr>
        <p:spPr>
          <a:xfrm>
            <a:off x="7756525" y="2035175"/>
            <a:ext cx="815976" cy="7810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/>
        </p:nvSpPr>
        <p:spPr>
          <a:xfrm>
            <a:off x="5040313" y="2047875"/>
            <a:ext cx="815976" cy="7810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/>
          <p:cNvSpPr/>
          <p:nvPr/>
        </p:nvSpPr>
        <p:spPr>
          <a:xfrm>
            <a:off x="4206876" y="2047875"/>
            <a:ext cx="815976" cy="7810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3368676" y="2047875"/>
            <a:ext cx="815976" cy="7810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685800"/>
            <a:ext cx="8305800" cy="704088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4000" dirty="0"/>
              <a:t>Branched Flow through River</a:t>
            </a:r>
          </a:p>
        </p:txBody>
      </p:sp>
      <p:sp>
        <p:nvSpPr>
          <p:cNvPr id="49171" name="Rectangle 11"/>
          <p:cNvSpPr>
            <a:spLocks noChangeArrowheads="1"/>
          </p:cNvSpPr>
          <p:nvPr/>
        </p:nvSpPr>
        <p:spPr bwMode="auto">
          <a:xfrm>
            <a:off x="5907091" y="2349999"/>
            <a:ext cx="838200" cy="304800"/>
          </a:xfrm>
          <a:prstGeom prst="rect">
            <a:avLst/>
          </a:prstGeom>
          <a:solidFill>
            <a:schemeClr val="accent2">
              <a:lumMod val="50000"/>
            </a:schemeClr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49172" name="Line 12"/>
          <p:cNvSpPr>
            <a:spLocks noChangeShapeType="1"/>
          </p:cNvSpPr>
          <p:nvPr/>
        </p:nvSpPr>
        <p:spPr bwMode="auto">
          <a:xfrm>
            <a:off x="2987676" y="2438400"/>
            <a:ext cx="762000" cy="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9173" name="Line 13"/>
          <p:cNvSpPr>
            <a:spLocks noChangeShapeType="1"/>
          </p:cNvSpPr>
          <p:nvPr/>
        </p:nvSpPr>
        <p:spPr bwMode="auto">
          <a:xfrm>
            <a:off x="3902076" y="2438400"/>
            <a:ext cx="762000" cy="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9174" name="Line 14"/>
          <p:cNvSpPr>
            <a:spLocks noChangeShapeType="1"/>
          </p:cNvSpPr>
          <p:nvPr/>
        </p:nvSpPr>
        <p:spPr bwMode="auto">
          <a:xfrm>
            <a:off x="4740276" y="2438400"/>
            <a:ext cx="762000" cy="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9175" name="Line 15"/>
          <p:cNvSpPr>
            <a:spLocks noChangeShapeType="1"/>
          </p:cNvSpPr>
          <p:nvPr/>
        </p:nvSpPr>
        <p:spPr bwMode="auto">
          <a:xfrm>
            <a:off x="7178676" y="2438400"/>
            <a:ext cx="762000" cy="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9176" name="Line 16"/>
          <p:cNvSpPr>
            <a:spLocks noChangeShapeType="1"/>
          </p:cNvSpPr>
          <p:nvPr/>
        </p:nvSpPr>
        <p:spPr bwMode="auto">
          <a:xfrm>
            <a:off x="8093076" y="2438400"/>
            <a:ext cx="762000" cy="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9177" name="Line 17"/>
          <p:cNvSpPr>
            <a:spLocks noChangeShapeType="1"/>
          </p:cNvSpPr>
          <p:nvPr/>
        </p:nvSpPr>
        <p:spPr bwMode="auto">
          <a:xfrm flipV="1">
            <a:off x="5654676" y="1828800"/>
            <a:ext cx="762000" cy="60960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9178" name="Line 18"/>
          <p:cNvSpPr>
            <a:spLocks noChangeShapeType="1"/>
          </p:cNvSpPr>
          <p:nvPr/>
        </p:nvSpPr>
        <p:spPr bwMode="auto">
          <a:xfrm>
            <a:off x="5654676" y="2514600"/>
            <a:ext cx="685800" cy="53340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9179" name="Line 19"/>
          <p:cNvSpPr>
            <a:spLocks noChangeShapeType="1"/>
          </p:cNvSpPr>
          <p:nvPr/>
        </p:nvSpPr>
        <p:spPr bwMode="auto">
          <a:xfrm flipV="1">
            <a:off x="6492876" y="2514600"/>
            <a:ext cx="609600" cy="45720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9180" name="Line 20"/>
          <p:cNvSpPr>
            <a:spLocks noChangeShapeType="1"/>
          </p:cNvSpPr>
          <p:nvPr/>
        </p:nvSpPr>
        <p:spPr bwMode="auto">
          <a:xfrm>
            <a:off x="6492876" y="1905000"/>
            <a:ext cx="609600" cy="45720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9181" name="Text Box 21"/>
          <p:cNvSpPr txBox="1">
            <a:spLocks noChangeArrowheads="1"/>
          </p:cNvSpPr>
          <p:nvPr/>
        </p:nvSpPr>
        <p:spPr bwMode="auto">
          <a:xfrm>
            <a:off x="3673476" y="2286000"/>
            <a:ext cx="2730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1400" dirty="0">
                <a:solidFill>
                  <a:schemeClr val="bg1"/>
                </a:solidFill>
                <a:latin typeface="Times New Roman" pitchFamily="18" charset="0"/>
              </a:rPr>
              <a:t>1</a:t>
            </a:r>
            <a:endParaRPr lang="en-US" sz="2400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49182" name="Text Box 22"/>
          <p:cNvSpPr txBox="1">
            <a:spLocks noChangeArrowheads="1"/>
          </p:cNvSpPr>
          <p:nvPr/>
        </p:nvSpPr>
        <p:spPr bwMode="auto">
          <a:xfrm>
            <a:off x="7864476" y="2286000"/>
            <a:ext cx="2730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1400" dirty="0">
                <a:solidFill>
                  <a:schemeClr val="bg1"/>
                </a:solidFill>
                <a:latin typeface="Times New Roman" pitchFamily="18" charset="0"/>
              </a:rPr>
              <a:t>7</a:t>
            </a:r>
          </a:p>
        </p:txBody>
      </p:sp>
      <p:sp>
        <p:nvSpPr>
          <p:cNvPr id="49183" name="Text Box 23"/>
          <p:cNvSpPr txBox="1">
            <a:spLocks noChangeArrowheads="1"/>
          </p:cNvSpPr>
          <p:nvPr/>
        </p:nvSpPr>
        <p:spPr bwMode="auto">
          <a:xfrm>
            <a:off x="7026276" y="22860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1400" dirty="0">
                <a:solidFill>
                  <a:schemeClr val="bg1"/>
                </a:solidFill>
                <a:latin typeface="Times New Roman" pitchFamily="18" charset="0"/>
              </a:rPr>
              <a:t>6</a:t>
            </a:r>
          </a:p>
        </p:txBody>
      </p:sp>
      <p:sp>
        <p:nvSpPr>
          <p:cNvPr id="49184" name="Text Box 24"/>
          <p:cNvSpPr txBox="1">
            <a:spLocks noChangeArrowheads="1"/>
          </p:cNvSpPr>
          <p:nvPr/>
        </p:nvSpPr>
        <p:spPr bwMode="auto">
          <a:xfrm>
            <a:off x="5426076" y="2286000"/>
            <a:ext cx="2730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1400" dirty="0">
                <a:solidFill>
                  <a:schemeClr val="bg1"/>
                </a:solidFill>
                <a:latin typeface="Times New Roman" pitchFamily="18" charset="0"/>
              </a:rPr>
              <a:t>3</a:t>
            </a:r>
          </a:p>
        </p:txBody>
      </p:sp>
      <p:sp>
        <p:nvSpPr>
          <p:cNvPr id="49185" name="Text Box 25"/>
          <p:cNvSpPr txBox="1">
            <a:spLocks noChangeArrowheads="1"/>
          </p:cNvSpPr>
          <p:nvPr/>
        </p:nvSpPr>
        <p:spPr bwMode="auto">
          <a:xfrm>
            <a:off x="4587876" y="2286000"/>
            <a:ext cx="2730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1400" dirty="0">
                <a:solidFill>
                  <a:schemeClr val="bg1"/>
                </a:solidFill>
                <a:latin typeface="Times New Roman" pitchFamily="18" charset="0"/>
              </a:rPr>
              <a:t>2</a:t>
            </a:r>
          </a:p>
        </p:txBody>
      </p:sp>
      <p:sp>
        <p:nvSpPr>
          <p:cNvPr id="49186" name="Text Box 26"/>
          <p:cNvSpPr txBox="1">
            <a:spLocks noChangeArrowheads="1"/>
          </p:cNvSpPr>
          <p:nvPr/>
        </p:nvSpPr>
        <p:spPr bwMode="auto">
          <a:xfrm>
            <a:off x="6264276" y="1600200"/>
            <a:ext cx="2730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1400" dirty="0">
                <a:solidFill>
                  <a:schemeClr val="bg1"/>
                </a:solidFill>
                <a:latin typeface="Times New Roman" pitchFamily="18" charset="0"/>
              </a:rPr>
              <a:t>4</a:t>
            </a:r>
          </a:p>
        </p:txBody>
      </p:sp>
      <p:sp>
        <p:nvSpPr>
          <p:cNvPr id="49187" name="Text Box 27"/>
          <p:cNvSpPr txBox="1">
            <a:spLocks noChangeArrowheads="1"/>
          </p:cNvSpPr>
          <p:nvPr/>
        </p:nvSpPr>
        <p:spPr bwMode="auto">
          <a:xfrm>
            <a:off x="6264276" y="2971800"/>
            <a:ext cx="2730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1400" dirty="0">
                <a:solidFill>
                  <a:schemeClr val="bg1"/>
                </a:solidFill>
                <a:latin typeface="Times New Roman" pitchFamily="18" charset="0"/>
              </a:rPr>
              <a:t>5</a:t>
            </a:r>
          </a:p>
        </p:txBody>
      </p:sp>
      <p:sp>
        <p:nvSpPr>
          <p:cNvPr id="49188" name="Text Box 28"/>
          <p:cNvSpPr txBox="1">
            <a:spLocks noChangeArrowheads="1"/>
          </p:cNvSpPr>
          <p:nvPr/>
        </p:nvSpPr>
        <p:spPr bwMode="auto">
          <a:xfrm>
            <a:off x="2673352" y="2227262"/>
            <a:ext cx="3460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2000" dirty="0">
                <a:solidFill>
                  <a:srgbClr val="FFFF00"/>
                </a:solidFill>
                <a:latin typeface="Times New Roman" pitchFamily="18" charset="0"/>
              </a:rPr>
              <a:t>0</a:t>
            </a:r>
          </a:p>
        </p:txBody>
      </p:sp>
      <p:sp>
        <p:nvSpPr>
          <p:cNvPr id="49189" name="Text Box 29"/>
          <p:cNvSpPr txBox="1">
            <a:spLocks noChangeArrowheads="1"/>
          </p:cNvSpPr>
          <p:nvPr/>
        </p:nvSpPr>
        <p:spPr bwMode="auto">
          <a:xfrm>
            <a:off x="9007476" y="2239962"/>
            <a:ext cx="3460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2000" dirty="0">
                <a:solidFill>
                  <a:srgbClr val="FFFF00"/>
                </a:solidFill>
                <a:latin typeface="Times New Roman" pitchFamily="18" charset="0"/>
              </a:rPr>
              <a:t>0</a:t>
            </a:r>
          </a:p>
        </p:txBody>
      </p:sp>
      <p:grpSp>
        <p:nvGrpSpPr>
          <p:cNvPr id="49159" name="Group 38"/>
          <p:cNvGrpSpPr>
            <a:grpSpLocks/>
          </p:cNvGrpSpPr>
          <p:nvPr/>
        </p:nvGrpSpPr>
        <p:grpSpPr bwMode="auto">
          <a:xfrm>
            <a:off x="6301930" y="3601048"/>
            <a:ext cx="4130674" cy="2282540"/>
            <a:chOff x="2241" y="1499"/>
            <a:chExt cx="3264" cy="1920"/>
          </a:xfrm>
          <a:solidFill>
            <a:schemeClr val="tx1">
              <a:lumMod val="65000"/>
            </a:schemeClr>
          </a:solidFill>
        </p:grpSpPr>
        <p:graphicFrame>
          <p:nvGraphicFramePr>
            <p:cNvPr id="49156" name="Object 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414287215"/>
                </p:ext>
              </p:extLst>
            </p:nvPr>
          </p:nvGraphicFramePr>
          <p:xfrm>
            <a:off x="2241" y="1503"/>
            <a:ext cx="3264" cy="191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Chart" r:id="rId3" imgW="3409782" imgH="2000172" progId="MSGraph.Chart.8">
                    <p:embed followColorScheme="full"/>
                  </p:oleObj>
                </mc:Choice>
                <mc:Fallback>
                  <p:oleObj name="Chart" r:id="rId3" imgW="3409782" imgH="2000172" progId="MSGraph.Chart.8">
                    <p:embed followColorScheme="full"/>
                    <p:pic>
                      <p:nvPicPr>
                        <p:cNvPr id="49156" name="Object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241" y="1503"/>
                          <a:ext cx="3264" cy="1916"/>
                        </a:xfrm>
                        <a:prstGeom prst="rect">
                          <a:avLst/>
                        </a:prstGeom>
                        <a:solidFill>
                          <a:schemeClr val="tx1">
                            <a:lumMod val="65000"/>
                          </a:schemeClr>
                        </a:solidFill>
                        <a:ln>
                          <a:noFill/>
                        </a:ln>
                        <a:effectLst/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9162" name="Text Box 33"/>
            <p:cNvSpPr txBox="1">
              <a:spLocks noChangeArrowheads="1"/>
            </p:cNvSpPr>
            <p:nvPr/>
          </p:nvSpPr>
          <p:spPr bwMode="auto">
            <a:xfrm>
              <a:off x="3278" y="1499"/>
              <a:ext cx="1239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200" dirty="0"/>
                <a:t>Flow Time Function</a:t>
              </a:r>
            </a:p>
          </p:txBody>
        </p:sp>
      </p:grpSp>
      <p:grpSp>
        <p:nvGrpSpPr>
          <p:cNvPr id="49160" name="Group 42"/>
          <p:cNvGrpSpPr>
            <a:grpSpLocks/>
          </p:cNvGrpSpPr>
          <p:nvPr/>
        </p:nvGrpSpPr>
        <p:grpSpPr bwMode="auto">
          <a:xfrm>
            <a:off x="2714626" y="3429000"/>
            <a:ext cx="2711450" cy="2976563"/>
            <a:chOff x="640" y="2164"/>
            <a:chExt cx="1708" cy="1875"/>
          </a:xfrm>
        </p:grpSpPr>
        <p:sp>
          <p:nvSpPr>
            <p:cNvPr id="49161" name="Text Box 32"/>
            <p:cNvSpPr txBox="1">
              <a:spLocks noChangeArrowheads="1"/>
            </p:cNvSpPr>
            <p:nvPr/>
          </p:nvSpPr>
          <p:spPr bwMode="auto">
            <a:xfrm>
              <a:off x="640" y="2164"/>
              <a:ext cx="1708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1600" dirty="0">
                  <a:solidFill>
                    <a:srgbClr val="FFFF00"/>
                  </a:solidFill>
                  <a:latin typeface="Times New Roman" pitchFamily="18" charset="0"/>
                </a:rPr>
                <a:t>Flow Path Continuity Function</a:t>
              </a:r>
            </a:p>
          </p:txBody>
        </p:sp>
        <p:graphicFrame>
          <p:nvGraphicFramePr>
            <p:cNvPr id="49155" name="Object 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836726410"/>
                </p:ext>
              </p:extLst>
            </p:nvPr>
          </p:nvGraphicFramePr>
          <p:xfrm>
            <a:off x="703" y="2410"/>
            <a:ext cx="1508" cy="162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Worksheet" r:id="rId5" imgW="1838170" imgH="2009788" progId="Excel.Sheet.8">
                    <p:embed/>
                  </p:oleObj>
                </mc:Choice>
                <mc:Fallback>
                  <p:oleObj name="Worksheet" r:id="rId5" imgW="1838170" imgH="2009788" progId="Excel.Sheet.8">
                    <p:embed/>
                    <p:pic>
                      <p:nvPicPr>
                        <p:cNvPr id="49155" name="Object 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03" y="2410"/>
                          <a:ext cx="1508" cy="1629"/>
                        </a:xfrm>
                        <a:prstGeom prst="rect">
                          <a:avLst/>
                        </a:prstGeom>
                        <a:solidFill>
                          <a:schemeClr val="tx1"/>
                        </a:solidFill>
                        <a:ln>
                          <a:noFill/>
                        </a:ln>
                        <a:effectLst/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399949428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09800" y="2286000"/>
            <a:ext cx="7772400" cy="11430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>
                <a:ea typeface="+mj-ea"/>
              </a:rPr>
              <a:t>Hydrodynamic Linkage to WASP</a:t>
            </a:r>
          </a:p>
        </p:txBody>
      </p:sp>
    </p:spTree>
    <p:extLst>
      <p:ext uri="{BB962C8B-B14F-4D97-AF65-F5344CB8AC3E}">
        <p14:creationId xmlns:p14="http://schemas.microsoft.com/office/powerpoint/2010/main" val="198448024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ea typeface="+mj-ea"/>
              </a:rPr>
              <a:t>Hydrodynamic Linkage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ea typeface="+mn-ea"/>
              </a:rPr>
              <a:t>Provides detailed flow, depth, volume and velocities to WASP at every timestep for every segment.</a:t>
            </a:r>
          </a:p>
        </p:txBody>
      </p:sp>
    </p:spTree>
    <p:extLst>
      <p:ext uri="{BB962C8B-B14F-4D97-AF65-F5344CB8AC3E}">
        <p14:creationId xmlns:p14="http://schemas.microsoft.com/office/powerpoint/2010/main" val="14281324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965200" y="397933"/>
            <a:ext cx="10388600" cy="1292755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>
                <a:ea typeface="+mj-ea"/>
              </a:rPr>
              <a:t>Flow Routing Reaches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/>
              <a:t>Uses specified flow for each segment; volume, depth, and velocity are not adjusted with flow</a:t>
            </a:r>
          </a:p>
          <a:p>
            <a:endParaRPr lang="en-US" dirty="0"/>
          </a:p>
          <a:p>
            <a:r>
              <a:rPr lang="en-US" dirty="0"/>
              <a:t>Pertains to mass and water being moved without regard to net flow</a:t>
            </a:r>
          </a:p>
          <a:p>
            <a:endParaRPr lang="en-US" dirty="0"/>
          </a:p>
          <a:p>
            <a:r>
              <a:rPr lang="en-US" dirty="0"/>
              <a:t>Used for cases with steady flow</a:t>
            </a:r>
          </a:p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9347102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2209800" y="152400"/>
            <a:ext cx="77724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3600" dirty="0"/>
              <a:t>When to use Hydrodynamic Model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idx="1"/>
          </p:nvPr>
        </p:nvSpPr>
        <p:spPr>
          <a:xfrm>
            <a:off x="2209800" y="1524000"/>
            <a:ext cx="7772400" cy="5029200"/>
          </a:xfrm>
        </p:spPr>
        <p:txBody>
          <a:bodyPr/>
          <a:lstStyle/>
          <a:p>
            <a:pPr eaLnBrk="1" hangingPunct="1"/>
            <a:r>
              <a:rPr lang="en-US"/>
              <a:t>High gradients</a:t>
            </a:r>
          </a:p>
          <a:p>
            <a:pPr lvl="1" eaLnBrk="1" hangingPunct="1"/>
            <a:r>
              <a:rPr lang="en-US"/>
              <a:t>For 1-dimensional, branching systems, use internal kinematic wave option</a:t>
            </a:r>
          </a:p>
          <a:p>
            <a:pPr eaLnBrk="1" hangingPunct="1"/>
            <a:r>
              <a:rPr lang="en-US"/>
              <a:t>Accurate calculation of travel times under dynamic flow conditions</a:t>
            </a:r>
          </a:p>
          <a:p>
            <a:pPr eaLnBrk="1" hangingPunct="1"/>
            <a:r>
              <a:rPr lang="en-US"/>
              <a:t>Where depth &amp; velocity calculations are important for reaeration</a:t>
            </a:r>
          </a:p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282291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457200"/>
            <a:ext cx="8229600" cy="1371600"/>
          </a:xfrm>
        </p:spPr>
        <p:txBody>
          <a:bodyPr/>
          <a:lstStyle/>
          <a:p>
            <a:r>
              <a:rPr lang="en-US"/>
              <a:t>Why EFDC Hydrodynamic Simulation?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1981200" y="2438401"/>
            <a:ext cx="8229600" cy="1006475"/>
          </a:xfrm>
        </p:spPr>
        <p:txBody>
          <a:bodyPr/>
          <a:lstStyle/>
          <a:p>
            <a:r>
              <a:rPr lang="en-US"/>
              <a:t>To drive the WASP water quality model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3289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build="p" autoUpdateAnimBg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381000"/>
            <a:ext cx="7772400" cy="1143000"/>
          </a:xfrm>
        </p:spPr>
        <p:txBody>
          <a:bodyPr/>
          <a:lstStyle/>
          <a:p>
            <a:r>
              <a:rPr lang="en-US"/>
              <a:t>Description of EFDC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>
          <a:xfrm>
            <a:off x="2743200" y="1524000"/>
            <a:ext cx="7196138" cy="3740150"/>
          </a:xfrm>
        </p:spPr>
        <p:txBody>
          <a:bodyPr/>
          <a:lstStyle/>
          <a:p>
            <a:r>
              <a:rPr lang="en-US"/>
              <a:t>Development History</a:t>
            </a:r>
          </a:p>
          <a:p>
            <a:r>
              <a:rPr lang="en-US"/>
              <a:t>Capabilities</a:t>
            </a:r>
          </a:p>
          <a:p>
            <a:r>
              <a:rPr lang="en-US"/>
              <a:t>Hydrodynamic module</a:t>
            </a:r>
          </a:p>
          <a:p>
            <a:r>
              <a:rPr lang="en-US"/>
              <a:t>Applications</a:t>
            </a:r>
          </a:p>
          <a:p>
            <a:r>
              <a:rPr lang="en-US"/>
              <a:t>Example Application</a:t>
            </a:r>
          </a:p>
          <a:p>
            <a:r>
              <a:rPr lang="en-US"/>
              <a:t>Linkage file to WASP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9185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274638"/>
            <a:ext cx="8229600" cy="1477962"/>
          </a:xfrm>
          <a:noFill/>
          <a:ln/>
        </p:spPr>
        <p:txBody>
          <a:bodyPr vert="horz" lIns="90488" tIns="44450" rIns="90488" bIns="44450" rtlCol="0" anchor="ctr">
            <a:normAutofit/>
          </a:bodyPr>
          <a:lstStyle/>
          <a:p>
            <a:r>
              <a:rPr lang="en-US">
                <a:solidFill>
                  <a:srgbClr val="0000FF"/>
                </a:solidFill>
              </a:rPr>
              <a:t>E</a:t>
            </a:r>
            <a:r>
              <a:rPr lang="en-US"/>
              <a:t>NVIRONMENTAL </a:t>
            </a:r>
            <a:r>
              <a:rPr lang="en-US">
                <a:solidFill>
                  <a:srgbClr val="0000FF"/>
                </a:solidFill>
              </a:rPr>
              <a:t>F</a:t>
            </a:r>
            <a:r>
              <a:rPr lang="en-US"/>
              <a:t>LUID </a:t>
            </a:r>
            <a:r>
              <a:rPr lang="en-US">
                <a:solidFill>
                  <a:srgbClr val="0000FF"/>
                </a:solidFill>
              </a:rPr>
              <a:t>D</a:t>
            </a:r>
            <a:r>
              <a:rPr lang="en-US"/>
              <a:t>YNAMICS </a:t>
            </a:r>
            <a:r>
              <a:rPr lang="en-US">
                <a:solidFill>
                  <a:srgbClr val="0000FF"/>
                </a:solidFill>
              </a:rPr>
              <a:t>C</a:t>
            </a:r>
            <a:r>
              <a:rPr lang="en-US"/>
              <a:t>ODE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>
          <a:xfrm>
            <a:off x="1981200" y="2209801"/>
            <a:ext cx="8229600" cy="3916363"/>
          </a:xfrm>
          <a:noFill/>
          <a:ln/>
        </p:spPr>
        <p:txBody>
          <a:bodyPr vert="horz" lIns="90488" tIns="44450" rIns="90488" bIns="44450" rtlCol="0">
            <a:normAutofit/>
          </a:bodyPr>
          <a:lstStyle/>
          <a:p>
            <a:r>
              <a:rPr lang="en-US"/>
              <a:t>EFDC is a public domain surface water modeling system incorporating fully integrated hydrodynamics</a:t>
            </a:r>
          </a:p>
          <a:p>
            <a:r>
              <a:rPr lang="en-US"/>
              <a:t>EFDC is extremely versatile, and can be used for 1D, 2DV, 2DH, or 3D simulations of rivers, lakes, reservoirs, estuaries, coastal seas, and wetlands</a:t>
            </a:r>
          </a:p>
        </p:txBody>
      </p:sp>
    </p:spTree>
    <p:extLst>
      <p:ext uri="{BB962C8B-B14F-4D97-AF65-F5344CB8AC3E}">
        <p14:creationId xmlns:p14="http://schemas.microsoft.com/office/powerpoint/2010/main" val="2101085698"/>
      </p:ext>
    </p:extLst>
  </p:cSld>
  <p:clrMapOvr>
    <a:masterClrMapping/>
  </p:clrMapOvr>
  <p:transition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2133600" y="152400"/>
            <a:ext cx="7772400" cy="1219200"/>
          </a:xfrm>
          <a:noFill/>
          <a:ln/>
        </p:spPr>
        <p:txBody>
          <a:bodyPr vert="horz" lIns="90488" tIns="44450" rIns="90488" bIns="44450" rtlCol="0" anchor="ctr">
            <a:normAutofit/>
          </a:bodyPr>
          <a:lstStyle/>
          <a:p>
            <a:r>
              <a:rPr lang="en-US"/>
              <a:t>EFDC Development History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2209800" y="1828800"/>
            <a:ext cx="7772400" cy="4495800"/>
          </a:xfrm>
          <a:noFill/>
          <a:ln/>
        </p:spPr>
        <p:txBody>
          <a:bodyPr vert="horz" lIns="90488" tIns="44450" rIns="90488" bIns="44450" rtlCol="0">
            <a:normAutofit/>
          </a:bodyPr>
          <a:lstStyle/>
          <a:p>
            <a:pPr>
              <a:lnSpc>
                <a:spcPct val="90000"/>
              </a:lnSpc>
            </a:pPr>
            <a:r>
              <a:rPr lang="en-US"/>
              <a:t>Developed by John Hamrick at Virginia Institute of Marine Science (VIMS) with primary support from the State of Virginia</a:t>
            </a:r>
          </a:p>
          <a:p>
            <a:pPr>
              <a:lnSpc>
                <a:spcPct val="90000"/>
              </a:lnSpc>
            </a:pPr>
            <a:r>
              <a:rPr lang="en-US"/>
              <a:t>Additional support has been provided by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/>
              <a:t>	EPA and NOAA</a:t>
            </a:r>
          </a:p>
          <a:p>
            <a:pPr>
              <a:lnSpc>
                <a:spcPct val="90000"/>
              </a:lnSpc>
            </a:pPr>
            <a:r>
              <a:rPr lang="en-US"/>
              <a:t>Presently maintained by Tetra Tech, Inc.</a:t>
            </a:r>
          </a:p>
          <a:p>
            <a:pPr>
              <a:lnSpc>
                <a:spcPct val="90000"/>
              </a:lnSpc>
            </a:pPr>
            <a:r>
              <a:rPr lang="en-US"/>
              <a:t>Currently used by federal, state and local agencies, consultants and universities</a:t>
            </a:r>
          </a:p>
        </p:txBody>
      </p:sp>
    </p:spTree>
    <p:extLst>
      <p:ext uri="{BB962C8B-B14F-4D97-AF65-F5344CB8AC3E}">
        <p14:creationId xmlns:p14="http://schemas.microsoft.com/office/powerpoint/2010/main" val="4254156308"/>
      </p:ext>
    </p:extLst>
  </p:cSld>
  <p:clrMapOvr>
    <a:masterClrMapping/>
  </p:clrMapOvr>
  <p:transition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1752600" y="0"/>
            <a:ext cx="7772400" cy="990600"/>
          </a:xfrm>
          <a:noFill/>
          <a:ln/>
        </p:spPr>
        <p:txBody>
          <a:bodyPr vert="horz" lIns="90488" tIns="44450" rIns="90488" bIns="44450" rtlCol="0" anchor="ctr">
            <a:normAutofit/>
          </a:bodyPr>
          <a:lstStyle/>
          <a:p>
            <a:r>
              <a:rPr lang="en-US"/>
              <a:t>EFDC</a:t>
            </a:r>
            <a:r>
              <a:rPr lang="en-US">
                <a:solidFill>
                  <a:schemeClr val="accent2"/>
                </a:solidFill>
              </a:rPr>
              <a:t> </a:t>
            </a:r>
            <a:r>
              <a:rPr lang="en-US"/>
              <a:t>Capabilities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2286000" y="1295400"/>
            <a:ext cx="7772400" cy="5105400"/>
          </a:xfrm>
          <a:noFill/>
          <a:ln/>
        </p:spPr>
        <p:txBody>
          <a:bodyPr vert="horz" lIns="90488" tIns="44450" rIns="90488" bIns="44450" rtlCol="0">
            <a:normAutofit/>
          </a:bodyPr>
          <a:lstStyle/>
          <a:p>
            <a:pPr>
              <a:lnSpc>
                <a:spcPct val="90000"/>
              </a:lnSpc>
            </a:pPr>
            <a:r>
              <a:rPr lang="en-US"/>
              <a:t>Three-Dimensional hydrodynamics with coupled salinity, temperature, sediment and contaminant transport modules</a:t>
            </a:r>
          </a:p>
          <a:p>
            <a:pPr>
              <a:lnSpc>
                <a:spcPct val="90000"/>
              </a:lnSpc>
            </a:pPr>
            <a:r>
              <a:rPr lang="en-US"/>
              <a:t>Simulates wetting &amp; drying of flood plains, mud flats, and tidal marshes</a:t>
            </a:r>
          </a:p>
          <a:p>
            <a:pPr>
              <a:lnSpc>
                <a:spcPct val="90000"/>
              </a:lnSpc>
            </a:pPr>
            <a:r>
              <a:rPr lang="en-US"/>
              <a:t>Integrated near-field mixing zone model</a:t>
            </a:r>
          </a:p>
          <a:p>
            <a:pPr>
              <a:lnSpc>
                <a:spcPct val="90000"/>
              </a:lnSpc>
            </a:pPr>
            <a:r>
              <a:rPr lang="en-US"/>
              <a:t>Simulates hydraulic control structures such as dams and culverts</a:t>
            </a:r>
          </a:p>
          <a:p>
            <a:pPr>
              <a:lnSpc>
                <a:spcPct val="90000"/>
              </a:lnSpc>
            </a:pPr>
            <a:r>
              <a:rPr lang="en-US"/>
              <a:t>Simulates wave boundary layers and wave-induced currents</a:t>
            </a:r>
          </a:p>
        </p:txBody>
      </p:sp>
    </p:spTree>
    <p:extLst>
      <p:ext uri="{BB962C8B-B14F-4D97-AF65-F5344CB8AC3E}">
        <p14:creationId xmlns:p14="http://schemas.microsoft.com/office/powerpoint/2010/main" val="2754267996"/>
      </p:ext>
    </p:extLst>
  </p:cSld>
  <p:clrMapOvr>
    <a:masterClrMapping/>
  </p:clrMapOvr>
  <p:transition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vert="horz" lIns="90488" tIns="44450" rIns="90488" bIns="44450" rtlCol="0" anchor="ctr">
            <a:normAutofit/>
          </a:bodyPr>
          <a:lstStyle/>
          <a:p>
            <a:r>
              <a:rPr lang="en-US"/>
              <a:t>EFDC Hydrodynamic Module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idx="1"/>
          </p:nvPr>
        </p:nvSpPr>
        <p:spPr>
          <a:xfrm>
            <a:off x="1981200" y="1828801"/>
            <a:ext cx="8229600" cy="4297363"/>
          </a:xfrm>
          <a:noFill/>
          <a:ln/>
        </p:spPr>
        <p:txBody>
          <a:bodyPr vert="horz" lIns="90488" tIns="44450" rIns="90488" bIns="44450" rtlCol="0">
            <a:normAutofit/>
          </a:bodyPr>
          <a:lstStyle/>
          <a:p>
            <a:r>
              <a:rPr lang="en-US"/>
              <a:t>Fully 3D, with 2DV, 2DH and 1D options</a:t>
            </a:r>
          </a:p>
          <a:p>
            <a:r>
              <a:rPr lang="en-US"/>
              <a:t>Boundary fitted curvilinear-orthogonal grid or</a:t>
            </a:r>
          </a:p>
          <a:p>
            <a:pPr>
              <a:buFontTx/>
              <a:buNone/>
            </a:pPr>
            <a:r>
              <a:rPr lang="en-US"/>
              <a:t>	Cartesian grid can be used</a:t>
            </a:r>
          </a:p>
          <a:p>
            <a:r>
              <a:rPr lang="en-US"/>
              <a:t>Includes turbulence closure model</a:t>
            </a:r>
          </a:p>
          <a:p>
            <a:r>
              <a:rPr lang="en-US"/>
              <a:t>Highly efficient finite difference semi-implicit solution</a:t>
            </a:r>
          </a:p>
          <a:p>
            <a:r>
              <a:rPr lang="en-US"/>
              <a:t>Functionally similar to POM/ECOM and CH3D-WES</a:t>
            </a:r>
          </a:p>
        </p:txBody>
      </p:sp>
    </p:spTree>
    <p:extLst>
      <p:ext uri="{BB962C8B-B14F-4D97-AF65-F5344CB8AC3E}">
        <p14:creationId xmlns:p14="http://schemas.microsoft.com/office/powerpoint/2010/main" val="2600667853"/>
      </p:ext>
    </p:extLst>
  </p:cSld>
  <p:clrMapOvr>
    <a:masterClrMapping/>
  </p:clrMapOvr>
  <p:transition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>
          <a:xfrm>
            <a:off x="2133600" y="0"/>
            <a:ext cx="7772400" cy="1066800"/>
          </a:xfrm>
          <a:noFill/>
          <a:ln/>
        </p:spPr>
        <p:txBody>
          <a:bodyPr vert="horz" lIns="90488" tIns="44450" rIns="90488" bIns="44450" rtlCol="0" anchor="ctr">
            <a:normAutofit/>
          </a:bodyPr>
          <a:lstStyle/>
          <a:p>
            <a:r>
              <a:rPr lang="en-US"/>
              <a:t>Example EFDC Applications</a:t>
            </a:r>
          </a:p>
        </p:txBody>
      </p:sp>
      <p:sp>
        <p:nvSpPr>
          <p:cNvPr id="58371" name="Rectangle 3"/>
          <p:cNvSpPr>
            <a:spLocks noGrp="1" noChangeArrowheads="1"/>
          </p:cNvSpPr>
          <p:nvPr>
            <p:ph idx="1"/>
          </p:nvPr>
        </p:nvSpPr>
        <p:spPr>
          <a:xfrm>
            <a:off x="2209800" y="1295400"/>
            <a:ext cx="7772400" cy="5105400"/>
          </a:xfrm>
          <a:noFill/>
          <a:ln/>
        </p:spPr>
        <p:txBody>
          <a:bodyPr vert="horz" lIns="90488" tIns="44450" rIns="90488" bIns="44450" rtlCol="0">
            <a:normAutofit/>
          </a:bodyPr>
          <a:lstStyle/>
          <a:p>
            <a:r>
              <a:rPr lang="en-US"/>
              <a:t>Rivers – Flint (AL), Housatonic (MA), Chattahoochee (GA), Los Angeles (CA)</a:t>
            </a:r>
          </a:p>
          <a:p>
            <a:r>
              <a:rPr lang="en-US"/>
              <a:t>Lakes - Lake Okeechobee (FL), Lake Jordan (NC), Coosa River Reservoirs (AL), Lake Allatoona (GA), Hartwell Reservoir (GA/SC)</a:t>
            </a:r>
          </a:p>
          <a:p>
            <a:r>
              <a:rPr lang="en-US"/>
              <a:t>Estuaries - Mobile Bay (AL), Neuse River (NC), Savannah River/Harbor (GA), Charleston Harbor (SC), St Johns River (FL), Lower Duwamish Waterway (WA)</a:t>
            </a:r>
          </a:p>
          <a:p>
            <a:r>
              <a:rPr lang="en-US"/>
              <a:t>Lagoons – Curonian Lagoon (Lithuania)</a:t>
            </a:r>
          </a:p>
        </p:txBody>
      </p:sp>
    </p:spTree>
    <p:extLst>
      <p:ext uri="{BB962C8B-B14F-4D97-AF65-F5344CB8AC3E}">
        <p14:creationId xmlns:p14="http://schemas.microsoft.com/office/powerpoint/2010/main" val="45824181"/>
      </p:ext>
    </p:extLst>
  </p:cSld>
  <p:clrMapOvr>
    <a:masterClrMapping/>
  </p:clrMapOvr>
  <p:transition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/>
          <p:cNvPicPr>
            <a:picLocks noChangeAspect="1" noChangeArrowheads="1"/>
          </p:cNvPicPr>
          <p:nvPr/>
        </p:nvPicPr>
        <p:blipFill>
          <a:blip r:embed="rId2"/>
          <a:srcRect t="12106" r="9294"/>
          <a:stretch>
            <a:fillRect/>
          </a:stretch>
        </p:blipFill>
        <p:spPr bwMode="auto">
          <a:xfrm>
            <a:off x="1524000" y="396876"/>
            <a:ext cx="9144000" cy="6461125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  <a:headEnd/>
            <a:tailEnd/>
          </a:ln>
          <a:effectLst/>
        </p:spPr>
      </p:pic>
      <p:sp>
        <p:nvSpPr>
          <p:cNvPr id="71683" name="Rectangle 3"/>
          <p:cNvSpPr>
            <a:spLocks noGrp="1" noChangeArrowheads="1"/>
          </p:cNvSpPr>
          <p:nvPr>
            <p:ph type="title"/>
          </p:nvPr>
        </p:nvSpPr>
        <p:spPr>
          <a:xfrm>
            <a:off x="4876800" y="457200"/>
            <a:ext cx="5638800" cy="1143000"/>
          </a:xfrm>
        </p:spPr>
        <p:txBody>
          <a:bodyPr/>
          <a:lstStyle/>
          <a:p>
            <a:r>
              <a:rPr lang="en-US">
                <a:effectLst>
                  <a:outerShdw blurRad="38100" dist="38100" dir="2700000" algn="tl">
                    <a:srgbClr val="FFFFFF"/>
                  </a:outerShdw>
                </a:effectLst>
              </a:rPr>
              <a:t>Neuse River Network</a:t>
            </a:r>
            <a:br>
              <a:rPr lang="en-US"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en-US" sz="2800">
                <a:effectLst>
                  <a:outerShdw blurRad="38100" dist="38100" dir="2700000" algn="tl">
                    <a:srgbClr val="FFFFFF"/>
                  </a:outerShdw>
                </a:effectLst>
              </a:rPr>
              <a:t>plan view</a:t>
            </a:r>
          </a:p>
        </p:txBody>
      </p:sp>
    </p:spTree>
    <p:extLst>
      <p:ext uri="{BB962C8B-B14F-4D97-AF65-F5344CB8AC3E}">
        <p14:creationId xmlns:p14="http://schemas.microsoft.com/office/powerpoint/2010/main" val="3547648651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Neuse Bathymetry</a:t>
            </a:r>
          </a:p>
        </p:txBody>
      </p:sp>
      <p:pic>
        <p:nvPicPr>
          <p:cNvPr id="7270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0"/>
            <a:ext cx="9829800" cy="754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0169715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965200" y="397933"/>
            <a:ext cx="10388600" cy="1292755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>
                <a:ea typeface="+mj-ea"/>
              </a:rPr>
              <a:t>Stream Routing Reaches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/>
              <a:t>Uses specified flow for each segment; volume, depth, and velocity are adjusted for variable flow based on hydrogeometry</a:t>
            </a:r>
          </a:p>
          <a:p>
            <a:pPr eaLnBrk="1" hangingPunct="1"/>
            <a:endParaRPr lang="en-US" dirty="0"/>
          </a:p>
          <a:p>
            <a:pPr eaLnBrk="1" hangingPunct="1"/>
            <a:r>
              <a:rPr lang="en-US" dirty="0"/>
              <a:t>Default rectangular channel shape unless user specifies hydraulic coefficients</a:t>
            </a:r>
          </a:p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8535026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SR-2017.09.20-12.39.20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023845" y="256739"/>
            <a:ext cx="8077200" cy="621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675813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 descr="wse_N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304800"/>
            <a:ext cx="9144000" cy="6553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75151112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2" descr="wse_1A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304800"/>
            <a:ext cx="9144000" cy="6553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94980317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2" descr="salt_LT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304800"/>
            <a:ext cx="9144000" cy="6553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33370770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2" descr="salt_N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304800"/>
            <a:ext cx="9144000" cy="6553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706514931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Picture 2" descr="sloshing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304800"/>
            <a:ext cx="9144000" cy="6553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28074443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2" descr="sloshing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304800"/>
            <a:ext cx="9144000" cy="6553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06260597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8" name="Picture 2" descr="fig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304800"/>
            <a:ext cx="9144000" cy="6553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49917805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2" descr="fig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304800"/>
            <a:ext cx="9144000" cy="6553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23472959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6" name="Picture 2" descr="fig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304800"/>
            <a:ext cx="9144000" cy="6553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422582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965200" y="397933"/>
            <a:ext cx="10388600" cy="1292755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>
                <a:ea typeface="+mj-ea"/>
              </a:rPr>
              <a:t>Kinematic Wave Reaches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/>
              <a:t>Calculates flow wave propagation and resulting variable flows, volumes, depths, and velocities throughout the network</a:t>
            </a:r>
          </a:p>
          <a:p>
            <a:pPr eaLnBrk="1" hangingPunct="1"/>
            <a:endParaRPr lang="en-US" dirty="0"/>
          </a:p>
          <a:p>
            <a:pPr eaLnBrk="1" hangingPunct="1"/>
            <a:r>
              <a:rPr lang="en-US" dirty="0"/>
              <a:t>Default rectangular channel shape unless user specifies hydraulic coefficients</a:t>
            </a:r>
          </a:p>
          <a:p>
            <a:endParaRPr lang="en-US" dirty="0"/>
          </a:p>
          <a:p>
            <a:r>
              <a:rPr lang="en-US" dirty="0"/>
              <a:t>Uses Manning’s equation</a:t>
            </a:r>
          </a:p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8600177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Picture 2" descr="fig 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304800"/>
            <a:ext cx="9144000" cy="6553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1622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960783" y="407988"/>
            <a:ext cx="8044070" cy="11430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4000" dirty="0"/>
              <a:t>Kinematic Wave Equations</a:t>
            </a:r>
          </a:p>
        </p:txBody>
      </p:sp>
      <p:sp>
        <p:nvSpPr>
          <p:cNvPr id="59397" name="Text Box 5"/>
          <p:cNvSpPr txBox="1">
            <a:spLocks noChangeArrowheads="1"/>
          </p:cNvSpPr>
          <p:nvPr/>
        </p:nvSpPr>
        <p:spPr bwMode="auto">
          <a:xfrm>
            <a:off x="2819400" y="1855788"/>
            <a:ext cx="685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990600" indent="-533400">
              <a:spcBef>
                <a:spcPct val="50000"/>
              </a:spcBef>
            </a:pPr>
            <a:r>
              <a:rPr lang="en-US" sz="2400" b="1" dirty="0">
                <a:solidFill>
                  <a:srgbClr val="FFFF00"/>
                </a:solidFill>
              </a:rPr>
              <a:t>Continuity equation (mass balance):</a:t>
            </a:r>
          </a:p>
        </p:txBody>
      </p:sp>
      <p:sp>
        <p:nvSpPr>
          <p:cNvPr id="59398" name="Text Box 8"/>
          <p:cNvSpPr txBox="1">
            <a:spLocks noChangeArrowheads="1"/>
          </p:cNvSpPr>
          <p:nvPr/>
        </p:nvSpPr>
        <p:spPr bwMode="auto">
          <a:xfrm>
            <a:off x="2514600" y="3962400"/>
            <a:ext cx="7162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990600" indent="-533400">
              <a:spcBef>
                <a:spcPct val="50000"/>
              </a:spcBef>
            </a:pPr>
            <a:r>
              <a:rPr lang="en-US" sz="2400" b="1" dirty="0">
                <a:solidFill>
                  <a:srgbClr val="FFFF00"/>
                </a:solidFill>
              </a:rPr>
              <a:t>Momentum equation (momentum balance):</a:t>
            </a:r>
          </a:p>
        </p:txBody>
      </p:sp>
      <p:sp>
        <p:nvSpPr>
          <p:cNvPr id="59399" name="Text Box 9"/>
          <p:cNvSpPr txBox="1">
            <a:spLocks noChangeArrowheads="1"/>
          </p:cNvSpPr>
          <p:nvPr/>
        </p:nvSpPr>
        <p:spPr bwMode="auto">
          <a:xfrm>
            <a:off x="3886201" y="5486400"/>
            <a:ext cx="14319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990600" indent="-533400">
              <a:spcBef>
                <a:spcPct val="50000"/>
              </a:spcBef>
            </a:pPr>
            <a:r>
              <a:rPr lang="en-US" sz="1600" dirty="0">
                <a:solidFill>
                  <a:srgbClr val="FFFF00"/>
                </a:solidFill>
              </a:rPr>
              <a:t>gravity</a:t>
            </a:r>
          </a:p>
        </p:txBody>
      </p:sp>
      <p:sp>
        <p:nvSpPr>
          <p:cNvPr id="59400" name="Text Box 10"/>
          <p:cNvSpPr txBox="1">
            <a:spLocks noChangeArrowheads="1"/>
          </p:cNvSpPr>
          <p:nvPr/>
        </p:nvSpPr>
        <p:spPr bwMode="auto">
          <a:xfrm>
            <a:off x="5029201" y="5486400"/>
            <a:ext cx="14319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990600" indent="-533400">
              <a:spcBef>
                <a:spcPct val="50000"/>
              </a:spcBef>
            </a:pPr>
            <a:r>
              <a:rPr lang="en-US" sz="1600" dirty="0">
                <a:solidFill>
                  <a:srgbClr val="FFFF00"/>
                </a:solidFill>
              </a:rPr>
              <a:t>friction</a:t>
            </a: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9043996"/>
              </p:ext>
            </p:extLst>
          </p:nvPr>
        </p:nvGraphicFramePr>
        <p:xfrm>
          <a:off x="4343400" y="2590800"/>
          <a:ext cx="3263153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320480" imgH="431640" progId="Equation.3">
                  <p:embed/>
                </p:oleObj>
              </mc:Choice>
              <mc:Fallback>
                <p:oleObj name="Equation" r:id="rId3" imgW="1320480" imgH="431640" progId="Equation.3">
                  <p:embed/>
                  <p:pic>
                    <p:nvPicPr>
                      <p:cNvPr id="9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43400" y="2590800"/>
                        <a:ext cx="3263153" cy="10668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9912184"/>
              </p:ext>
            </p:extLst>
          </p:nvPr>
        </p:nvGraphicFramePr>
        <p:xfrm>
          <a:off x="3886200" y="4648200"/>
          <a:ext cx="3937000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180800" imgH="228600" progId="Equation.3">
                  <p:embed/>
                </p:oleObj>
              </mc:Choice>
              <mc:Fallback>
                <p:oleObj name="Equation" r:id="rId5" imgW="1180800" imgH="228600" progId="Equation.3">
                  <p:embed/>
                  <p:pic>
                    <p:nvPicPr>
                      <p:cNvPr id="11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86200" y="4648200"/>
                        <a:ext cx="3937000" cy="762000"/>
                      </a:xfrm>
                      <a:prstGeom prst="rect">
                        <a:avLst/>
                      </a:prstGeom>
                      <a:solidFill>
                        <a:schemeClr val="tx1">
                          <a:lumMod val="95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667449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2209800" y="423864"/>
            <a:ext cx="7772400" cy="871537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4000" dirty="0"/>
              <a:t>Kinematic Wave Equations</a:t>
            </a:r>
          </a:p>
        </p:txBody>
      </p:sp>
      <p:sp>
        <p:nvSpPr>
          <p:cNvPr id="61446" name="Text Box 4"/>
          <p:cNvSpPr txBox="1">
            <a:spLocks noChangeArrowheads="1"/>
          </p:cNvSpPr>
          <p:nvPr/>
        </p:nvSpPr>
        <p:spPr bwMode="auto">
          <a:xfrm>
            <a:off x="2940530" y="1246665"/>
            <a:ext cx="6096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990600" indent="-533400">
              <a:spcBef>
                <a:spcPct val="50000"/>
              </a:spcBef>
            </a:pPr>
            <a:r>
              <a:rPr lang="en-US" sz="2400" b="1" dirty="0">
                <a:solidFill>
                  <a:srgbClr val="FFFF00"/>
                </a:solidFill>
              </a:rPr>
              <a:t>Substitute in Manning’s equation:</a:t>
            </a:r>
          </a:p>
        </p:txBody>
      </p:sp>
      <p:sp>
        <p:nvSpPr>
          <p:cNvPr id="61447" name="Text Box 8"/>
          <p:cNvSpPr txBox="1">
            <a:spLocks noChangeArrowheads="1"/>
          </p:cNvSpPr>
          <p:nvPr/>
        </p:nvSpPr>
        <p:spPr bwMode="auto">
          <a:xfrm>
            <a:off x="2819400" y="3305255"/>
            <a:ext cx="6553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990600" indent="-533400">
              <a:spcBef>
                <a:spcPct val="50000"/>
              </a:spcBef>
            </a:pPr>
            <a:r>
              <a:rPr lang="en-US" sz="2400" b="1" dirty="0">
                <a:solidFill>
                  <a:srgbClr val="FFFF00"/>
                </a:solidFill>
              </a:rPr>
              <a:t>Kinematic wave differential equation:</a:t>
            </a: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8455609"/>
              </p:ext>
            </p:extLst>
          </p:nvPr>
        </p:nvGraphicFramePr>
        <p:xfrm>
          <a:off x="3407644" y="1786811"/>
          <a:ext cx="4636477" cy="12801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269720" imgH="507960" progId="Equation.3">
                  <p:embed/>
                </p:oleObj>
              </mc:Choice>
              <mc:Fallback>
                <p:oleObj name="Equation" r:id="rId3" imgW="1269720" imgH="507960" progId="Equation.3">
                  <p:embed/>
                  <p:pic>
                    <p:nvPicPr>
                      <p:cNvPr id="8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07644" y="1786811"/>
                        <a:ext cx="4636477" cy="1280160"/>
                      </a:xfrm>
                      <a:prstGeom prst="rect">
                        <a:avLst/>
                      </a:prstGeom>
                      <a:solidFill>
                        <a:schemeClr val="tx1">
                          <a:lumMod val="95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3782265"/>
              </p:ext>
            </p:extLst>
          </p:nvPr>
        </p:nvGraphicFramePr>
        <p:xfrm>
          <a:off x="3407645" y="4017883"/>
          <a:ext cx="4636476" cy="96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917360" imgH="431640" progId="Equation.3">
                  <p:embed/>
                </p:oleObj>
              </mc:Choice>
              <mc:Fallback>
                <p:oleObj name="Equation" r:id="rId5" imgW="1917360" imgH="431640" progId="Equation.3">
                  <p:embed/>
                  <p:pic>
                    <p:nvPicPr>
                      <p:cNvPr id="9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07645" y="4017883"/>
                        <a:ext cx="4636476" cy="965200"/>
                      </a:xfrm>
                      <a:prstGeom prst="rect">
                        <a:avLst/>
                      </a:prstGeom>
                      <a:solidFill>
                        <a:schemeClr val="tx1">
                          <a:lumMod val="95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6757458"/>
              </p:ext>
            </p:extLst>
          </p:nvPr>
        </p:nvGraphicFramePr>
        <p:xfrm>
          <a:off x="3407644" y="5342811"/>
          <a:ext cx="4636477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869920" imgH="660240" progId="Equation.3">
                  <p:embed/>
                </p:oleObj>
              </mc:Choice>
              <mc:Fallback>
                <p:oleObj name="Equation" r:id="rId7" imgW="2869920" imgH="660240" progId="Equation.3">
                  <p:embed/>
                  <p:pic>
                    <p:nvPicPr>
                      <p:cNvPr id="12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07644" y="5342811"/>
                        <a:ext cx="4636477" cy="1066800"/>
                      </a:xfrm>
                      <a:prstGeom prst="rect">
                        <a:avLst/>
                      </a:prstGeom>
                      <a:solidFill>
                        <a:schemeClr val="tx1">
                          <a:lumMod val="95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08205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EsriMapsInfo xmlns="ESRI.ArcGIS.Mapping.OfficeIntegration.PowerPointInfo">
  <Version>Version1</Version>
  <RequiresSignIn>False</RequiresSignIn>
</EsriMapsInfo>
</file>

<file path=customXml/item10.xml><?xml version="1.0" encoding="utf-8"?>
<EsriMapsInfo xmlns="ESRI.ArcGIS.Mapping.OfficeIntegration.PowerPointInfo">
  <Version>Version1</Version>
  <RequiresSignIn>False</RequiresSignIn>
</EsriMapsInfo>
</file>

<file path=customXml/item11.xml><?xml version="1.0" encoding="utf-8"?>
<EsriMapsInfo xmlns="ESRI.ArcGIS.Mapping.OfficeIntegration.PowerPointInfo">
  <Version>Version1</Version>
  <RequiresSignIn>False</RequiresSignIn>
</EsriMapsInfo>
</file>

<file path=customXml/item12.xml><?xml version="1.0" encoding="utf-8"?>
<EsriMapsInfo xmlns="ESRI.ArcGIS.Mapping.OfficeIntegration.PowerPointInfo">
  <Version>Version1</Version>
  <RequiresSignIn>False</RequiresSignIn>
</EsriMapsInfo>
</file>

<file path=customXml/item13.xml><?xml version="1.0" encoding="utf-8"?>
<EsriMapsInfo xmlns="ESRI.ArcGIS.Mapping.OfficeIntegration.PowerPointInfo">
  <Version>Version1</Version>
  <RequiresSignIn>False</RequiresSignIn>
</EsriMapsInfo>
</file>

<file path=customXml/item14.xml><?xml version="1.0" encoding="utf-8"?>
<EsriMapsInfo xmlns="ESRI.ArcGIS.Mapping.OfficeIntegration.PowerPointInfo">
  <Version>Version1</Version>
  <RequiresSignIn>False</RequiresSignIn>
</EsriMapsInfo>
</file>

<file path=customXml/item15.xml><?xml version="1.0" encoding="utf-8"?>
<EsriMapsInfo xmlns="ESRI.ArcGIS.Mapping.OfficeIntegration.PowerPointInfo">
  <Version>Version1</Version>
  <RequiresSignIn>False</RequiresSignIn>
</EsriMapsInfo>
</file>

<file path=customXml/item16.xml><?xml version="1.0" encoding="utf-8"?>
<EsriMapsInfo xmlns="ESRI.ArcGIS.Mapping.OfficeIntegration.PowerPointInfo">
  <Version>Version1</Version>
  <RequiresSignIn>False</RequiresSignIn>
</EsriMapsInfo>
</file>

<file path=customXml/item2.xml><?xml version="1.0" encoding="utf-8"?>
<EsriMapsInfo xmlns="ESRI.ArcGIS.Mapping.OfficeIntegration.PowerPointInfo">
  <Version>Version1</Version>
  <RequiresSignIn>False</RequiresSignIn>
</EsriMapsInfo>
</file>

<file path=customXml/item3.xml><?xml version="1.0" encoding="utf-8"?>
<EsriMapsInfo xmlns="ESRI.ArcGIS.Mapping.OfficeIntegration.PowerPointInfo">
  <Version>Version1</Version>
  <RequiresSignIn>False</RequiresSignIn>
</EsriMapsInfo>
</file>

<file path=customXml/item4.xml><?xml version="1.0" encoding="utf-8"?>
<EsriMapsInfo xmlns="ESRI.ArcGIS.Mapping.OfficeIntegration.PowerPointInfo">
  <Version>Version1</Version>
  <RequiresSignIn>False</RequiresSignIn>
</EsriMapsInfo>
</file>

<file path=customXml/item5.xml><?xml version="1.0" encoding="utf-8"?>
<EsriMapsInfo xmlns="ESRI.ArcGIS.Mapping.OfficeIntegration.PowerPointInfo">
  <Version>Version1</Version>
  <RequiresSignIn>False</RequiresSignIn>
</EsriMapsInfo>
</file>

<file path=customXml/item6.xml><?xml version="1.0" encoding="utf-8"?>
<EsriMapsInfo xmlns="ESRI.ArcGIS.Mapping.OfficeIntegration.PowerPointInfo">
  <Version>Version1</Version>
  <RequiresSignIn>False</RequiresSignIn>
</EsriMapsInfo>
</file>

<file path=customXml/item7.xml><?xml version="1.0" encoding="utf-8"?>
<EsriMapsInfo xmlns="ESRI.ArcGIS.Mapping.OfficeIntegration.PowerPointInfo">
  <Version>Version1</Version>
  <RequiresSignIn>False</RequiresSignIn>
</EsriMapsInfo>
</file>

<file path=customXml/item8.xml><?xml version="1.0" encoding="utf-8"?>
<EsriMapsInfo xmlns="ESRI.ArcGIS.Mapping.OfficeIntegration.PowerPointInfo">
  <Version>Version1</Version>
  <RequiresSignIn>False</RequiresSignIn>
</EsriMapsInfo>
</file>

<file path=customXml/item9.xml><?xml version="1.0" encoding="utf-8"?>
<EsriMapsInfo xmlns="ESRI.ArcGIS.Mapping.OfficeIntegration.PowerPointInfo">
  <Version>Version1</Version>
  <RequiresSignIn>False</RequiresSignIn>
</EsriMapsInfo>
</file>

<file path=customXml/itemProps1.xml><?xml version="1.0" encoding="utf-8"?>
<ds:datastoreItem xmlns:ds="http://schemas.openxmlformats.org/officeDocument/2006/customXml" ds:itemID="{97DD18FA-6523-4D7C-951F-72C225537EA0}">
  <ds:schemaRefs>
    <ds:schemaRef ds:uri="ESRI.ArcGIS.Mapping.OfficeIntegration.PowerPointInfo"/>
  </ds:schemaRefs>
</ds:datastoreItem>
</file>

<file path=customXml/itemProps10.xml><?xml version="1.0" encoding="utf-8"?>
<ds:datastoreItem xmlns:ds="http://schemas.openxmlformats.org/officeDocument/2006/customXml" ds:itemID="{1CB03474-CA4B-462A-AD5E-DB42D36F2C09}">
  <ds:schemaRefs>
    <ds:schemaRef ds:uri="ESRI.ArcGIS.Mapping.OfficeIntegration.PowerPointInfo"/>
  </ds:schemaRefs>
</ds:datastoreItem>
</file>

<file path=customXml/itemProps11.xml><?xml version="1.0" encoding="utf-8"?>
<ds:datastoreItem xmlns:ds="http://schemas.openxmlformats.org/officeDocument/2006/customXml" ds:itemID="{681F0BF8-8EFA-438F-82EC-B1C84D510C2E}">
  <ds:schemaRefs>
    <ds:schemaRef ds:uri="ESRI.ArcGIS.Mapping.OfficeIntegration.PowerPointInfo"/>
  </ds:schemaRefs>
</ds:datastoreItem>
</file>

<file path=customXml/itemProps12.xml><?xml version="1.0" encoding="utf-8"?>
<ds:datastoreItem xmlns:ds="http://schemas.openxmlformats.org/officeDocument/2006/customXml" ds:itemID="{A1193826-C2C0-44F2-A2D3-0D71FA85C91C}">
  <ds:schemaRefs>
    <ds:schemaRef ds:uri="ESRI.ArcGIS.Mapping.OfficeIntegration.PowerPointInfo"/>
  </ds:schemaRefs>
</ds:datastoreItem>
</file>

<file path=customXml/itemProps13.xml><?xml version="1.0" encoding="utf-8"?>
<ds:datastoreItem xmlns:ds="http://schemas.openxmlformats.org/officeDocument/2006/customXml" ds:itemID="{16018E82-2828-4546-B945-BF0B675A8B9E}">
  <ds:schemaRefs>
    <ds:schemaRef ds:uri="ESRI.ArcGIS.Mapping.OfficeIntegration.PowerPointInfo"/>
  </ds:schemaRefs>
</ds:datastoreItem>
</file>

<file path=customXml/itemProps14.xml><?xml version="1.0" encoding="utf-8"?>
<ds:datastoreItem xmlns:ds="http://schemas.openxmlformats.org/officeDocument/2006/customXml" ds:itemID="{01310AD8-DB58-4F83-8961-86D42ECBC269}">
  <ds:schemaRefs>
    <ds:schemaRef ds:uri="ESRI.ArcGIS.Mapping.OfficeIntegration.PowerPointInfo"/>
  </ds:schemaRefs>
</ds:datastoreItem>
</file>

<file path=customXml/itemProps15.xml><?xml version="1.0" encoding="utf-8"?>
<ds:datastoreItem xmlns:ds="http://schemas.openxmlformats.org/officeDocument/2006/customXml" ds:itemID="{A8C12290-9817-4277-9345-8C01A59613E7}">
  <ds:schemaRefs>
    <ds:schemaRef ds:uri="ESRI.ArcGIS.Mapping.OfficeIntegration.PowerPointInfo"/>
  </ds:schemaRefs>
</ds:datastoreItem>
</file>

<file path=customXml/itemProps16.xml><?xml version="1.0" encoding="utf-8"?>
<ds:datastoreItem xmlns:ds="http://schemas.openxmlformats.org/officeDocument/2006/customXml" ds:itemID="{39D9F295-4231-40D1-BDAC-EFA84F63E614}">
  <ds:schemaRefs>
    <ds:schemaRef ds:uri="ESRI.ArcGIS.Mapping.OfficeIntegration.PowerPointInfo"/>
  </ds:schemaRefs>
</ds:datastoreItem>
</file>

<file path=customXml/itemProps2.xml><?xml version="1.0" encoding="utf-8"?>
<ds:datastoreItem xmlns:ds="http://schemas.openxmlformats.org/officeDocument/2006/customXml" ds:itemID="{06453F1E-8EE8-454B-AD68-8B38F0F77EB2}">
  <ds:schemaRefs>
    <ds:schemaRef ds:uri="ESRI.ArcGIS.Mapping.OfficeIntegration.PowerPointInfo"/>
  </ds:schemaRefs>
</ds:datastoreItem>
</file>

<file path=customXml/itemProps3.xml><?xml version="1.0" encoding="utf-8"?>
<ds:datastoreItem xmlns:ds="http://schemas.openxmlformats.org/officeDocument/2006/customXml" ds:itemID="{F9FFBF65-9816-4E00-8C01-EB533222446B}">
  <ds:schemaRefs>
    <ds:schemaRef ds:uri="ESRI.ArcGIS.Mapping.OfficeIntegration.PowerPointInfo"/>
  </ds:schemaRefs>
</ds:datastoreItem>
</file>

<file path=customXml/itemProps4.xml><?xml version="1.0" encoding="utf-8"?>
<ds:datastoreItem xmlns:ds="http://schemas.openxmlformats.org/officeDocument/2006/customXml" ds:itemID="{8629305B-076C-4113-A07A-FF67444165E5}">
  <ds:schemaRefs>
    <ds:schemaRef ds:uri="ESRI.ArcGIS.Mapping.OfficeIntegration.PowerPointInfo"/>
  </ds:schemaRefs>
</ds:datastoreItem>
</file>

<file path=customXml/itemProps5.xml><?xml version="1.0" encoding="utf-8"?>
<ds:datastoreItem xmlns:ds="http://schemas.openxmlformats.org/officeDocument/2006/customXml" ds:itemID="{ACF702E9-2250-437C-A37D-524FDDC64E1E}">
  <ds:schemaRefs>
    <ds:schemaRef ds:uri="ESRI.ArcGIS.Mapping.OfficeIntegration.PowerPointInfo"/>
  </ds:schemaRefs>
</ds:datastoreItem>
</file>

<file path=customXml/itemProps6.xml><?xml version="1.0" encoding="utf-8"?>
<ds:datastoreItem xmlns:ds="http://schemas.openxmlformats.org/officeDocument/2006/customXml" ds:itemID="{2B8D5D9F-B758-4AF7-9FE2-034C858848E6}">
  <ds:schemaRefs>
    <ds:schemaRef ds:uri="ESRI.ArcGIS.Mapping.OfficeIntegration.PowerPointInfo"/>
  </ds:schemaRefs>
</ds:datastoreItem>
</file>

<file path=customXml/itemProps7.xml><?xml version="1.0" encoding="utf-8"?>
<ds:datastoreItem xmlns:ds="http://schemas.openxmlformats.org/officeDocument/2006/customXml" ds:itemID="{71F8D85B-3465-4D19-B041-1E6F4F656CAF}">
  <ds:schemaRefs>
    <ds:schemaRef ds:uri="ESRI.ArcGIS.Mapping.OfficeIntegration.PowerPointInfo"/>
  </ds:schemaRefs>
</ds:datastoreItem>
</file>

<file path=customXml/itemProps8.xml><?xml version="1.0" encoding="utf-8"?>
<ds:datastoreItem xmlns:ds="http://schemas.openxmlformats.org/officeDocument/2006/customXml" ds:itemID="{24C904F4-4833-47F4-96D2-76108A94904A}">
  <ds:schemaRefs>
    <ds:schemaRef ds:uri="ESRI.ArcGIS.Mapping.OfficeIntegration.PowerPointInfo"/>
  </ds:schemaRefs>
</ds:datastoreItem>
</file>

<file path=customXml/itemProps9.xml><?xml version="1.0" encoding="utf-8"?>
<ds:datastoreItem xmlns:ds="http://schemas.openxmlformats.org/officeDocument/2006/customXml" ds:itemID="{1EC01A4B-3BF0-4123-9507-0FB99E5AFDE6}">
  <ds:schemaRefs>
    <ds:schemaRef ds:uri="ESRI.ArcGIS.Mapping.OfficeIntegration.PowerPointInfo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1511</TotalTime>
  <Words>2076</Words>
  <Application>Microsoft Office PowerPoint</Application>
  <PresentationFormat>Widescreen</PresentationFormat>
  <Paragraphs>513</Paragraphs>
  <Slides>70</Slides>
  <Notes>36</Notes>
  <HiddenSlides>1</HiddenSlides>
  <MMClips>2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3</vt:i4>
      </vt:variant>
      <vt:variant>
        <vt:lpstr>Slide Titles</vt:lpstr>
      </vt:variant>
      <vt:variant>
        <vt:i4>70</vt:i4>
      </vt:variant>
    </vt:vector>
  </HeadingPairs>
  <TitlesOfParts>
    <vt:vector size="79" baseType="lpstr">
      <vt:lpstr>Arial</vt:lpstr>
      <vt:lpstr>Calibri</vt:lpstr>
      <vt:lpstr>Calibri Light</vt:lpstr>
      <vt:lpstr>Small Fonts</vt:lpstr>
      <vt:lpstr>Times New Roman</vt:lpstr>
      <vt:lpstr>Office Theme</vt:lpstr>
      <vt:lpstr>Equation</vt:lpstr>
      <vt:lpstr>Chart</vt:lpstr>
      <vt:lpstr>Worksheet</vt:lpstr>
      <vt:lpstr>Advective Flows</vt:lpstr>
      <vt:lpstr>Transport Flow Fields</vt:lpstr>
      <vt:lpstr>Surface Water Flow Options</vt:lpstr>
      <vt:lpstr>Calculated Surface Flow Options</vt:lpstr>
      <vt:lpstr>Flow Routing Reaches</vt:lpstr>
      <vt:lpstr>Stream Routing Reaches</vt:lpstr>
      <vt:lpstr>Kinematic Wave Reaches</vt:lpstr>
      <vt:lpstr>Kinematic Wave Equations</vt:lpstr>
      <vt:lpstr>Kinematic Wave Equations</vt:lpstr>
      <vt:lpstr>Kinematic Wave Input Data</vt:lpstr>
      <vt:lpstr>Kinematic Wave Dynamic Response Profiles</vt:lpstr>
      <vt:lpstr>Kinematic Wave Response to Stepwise Flows</vt:lpstr>
      <vt:lpstr>Ponded Reaches</vt:lpstr>
      <vt:lpstr>Ponded Segments</vt:lpstr>
      <vt:lpstr>Wetland Reach: Hydrology</vt:lpstr>
      <vt:lpstr>1-D Lake Transport</vt:lpstr>
      <vt:lpstr>1-D Lake Transport</vt:lpstr>
      <vt:lpstr>Lake Module – Layer Definition </vt:lpstr>
      <vt:lpstr>Lake Module – Stage vs. Volume, Surface Area</vt:lpstr>
      <vt:lpstr>Lake Module – Weir Outflow</vt:lpstr>
      <vt:lpstr>Lake Module – Port Outflows</vt:lpstr>
      <vt:lpstr>Lake Module – Layer Parameters</vt:lpstr>
      <vt:lpstr>Lake Module – Layer Initial Conditions</vt:lpstr>
      <vt:lpstr>Lake Module – Output Options</vt:lpstr>
      <vt:lpstr>1-D Lake Transport</vt:lpstr>
      <vt:lpstr>1-D Lake Transport</vt:lpstr>
      <vt:lpstr>Dynamic Flow Reaches</vt:lpstr>
      <vt:lpstr>Dynamic Flow Option</vt:lpstr>
      <vt:lpstr>Calculated Surface Flow Options</vt:lpstr>
      <vt:lpstr>Dynamic Flow</vt:lpstr>
      <vt:lpstr>Dynamic Flow</vt:lpstr>
      <vt:lpstr>PowerPoint Presentation</vt:lpstr>
      <vt:lpstr>PowerPoint Presentation</vt:lpstr>
      <vt:lpstr>Specified Withdrawals (transfer flows)</vt:lpstr>
      <vt:lpstr>Surface Water Flow Options – WASP Screen</vt:lpstr>
      <vt:lpstr>Transport Fields – WASP Screen</vt:lpstr>
      <vt:lpstr>WASP Transport Scheme</vt:lpstr>
      <vt:lpstr>Flow Boundary Forcing Types – WASP Screen</vt:lpstr>
      <vt:lpstr>Flow Boundary Forcing Types – WASP Screen</vt:lpstr>
      <vt:lpstr>Flow Patterns – WASP Screen</vt:lpstr>
      <vt:lpstr>Flow Time Functions – WASP Screen</vt:lpstr>
      <vt:lpstr>Examples of Specifying Flows</vt:lpstr>
      <vt:lpstr>Flow through Simple Pond </vt:lpstr>
      <vt:lpstr>Upstream Flow Through River</vt:lpstr>
      <vt:lpstr>Flow through River with Tributary</vt:lpstr>
      <vt:lpstr>Flow through River with Withdrawal</vt:lpstr>
      <vt:lpstr>Branched Flow through River</vt:lpstr>
      <vt:lpstr>Hydrodynamic Linkage to WASP</vt:lpstr>
      <vt:lpstr>Hydrodynamic Linkage</vt:lpstr>
      <vt:lpstr>When to use Hydrodynamic Model</vt:lpstr>
      <vt:lpstr>Why EFDC Hydrodynamic Simulation?</vt:lpstr>
      <vt:lpstr>Description of EFDC</vt:lpstr>
      <vt:lpstr>ENVIRONMENTAL FLUID DYNAMICS CODE</vt:lpstr>
      <vt:lpstr>EFDC Development History</vt:lpstr>
      <vt:lpstr>EFDC Capabilities</vt:lpstr>
      <vt:lpstr>EFDC Hydrodynamic Module</vt:lpstr>
      <vt:lpstr>Example EFDC Applications</vt:lpstr>
      <vt:lpstr>Neuse River Network plan view</vt:lpstr>
      <vt:lpstr>Neuse Bathymetry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Wool, Tim</dc:creator>
  <cp:lastModifiedBy>Tim Wool</cp:lastModifiedBy>
  <cp:revision>52</cp:revision>
  <dcterms:created xsi:type="dcterms:W3CDTF">2016-07-21T12:20:51Z</dcterms:created>
  <dcterms:modified xsi:type="dcterms:W3CDTF">2024-10-17T21:11:22Z</dcterms:modified>
</cp:coreProperties>
</file>