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handoutMasterIdLst>
    <p:handoutMasterId r:id="rId60"/>
  </p:handoutMasterIdLst>
  <p:sldIdLst>
    <p:sldId id="256" r:id="rId2"/>
    <p:sldId id="259" r:id="rId3"/>
    <p:sldId id="257" r:id="rId4"/>
    <p:sldId id="258" r:id="rId5"/>
    <p:sldId id="260" r:id="rId6"/>
    <p:sldId id="261" r:id="rId7"/>
    <p:sldId id="262" r:id="rId8"/>
    <p:sldId id="316" r:id="rId9"/>
    <p:sldId id="263" r:id="rId10"/>
    <p:sldId id="264" r:id="rId11"/>
    <p:sldId id="266" r:id="rId12"/>
    <p:sldId id="317"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288" r:id="rId29"/>
    <p:sldId id="289" r:id="rId30"/>
    <p:sldId id="290" r:id="rId31"/>
    <p:sldId id="291" r:id="rId32"/>
    <p:sldId id="292" r:id="rId33"/>
    <p:sldId id="293" r:id="rId34"/>
    <p:sldId id="294" r:id="rId35"/>
    <p:sldId id="295" r:id="rId36"/>
    <p:sldId id="296" r:id="rId37"/>
    <p:sldId id="297" r:id="rId38"/>
    <p:sldId id="298" r:id="rId39"/>
    <p:sldId id="299" r:id="rId40"/>
    <p:sldId id="300" r:id="rId41"/>
    <p:sldId id="301" r:id="rId42"/>
    <p:sldId id="302" r:id="rId43"/>
    <p:sldId id="303" r:id="rId44"/>
    <p:sldId id="304" r:id="rId45"/>
    <p:sldId id="305" r:id="rId46"/>
    <p:sldId id="306" r:id="rId47"/>
    <p:sldId id="307" r:id="rId48"/>
    <p:sldId id="308" r:id="rId49"/>
    <p:sldId id="309" r:id="rId50"/>
    <p:sldId id="311" r:id="rId51"/>
    <p:sldId id="314" r:id="rId52"/>
    <p:sldId id="319" r:id="rId53"/>
    <p:sldId id="318" r:id="rId54"/>
    <p:sldId id="320" r:id="rId55"/>
    <p:sldId id="315" r:id="rId56"/>
    <p:sldId id="321" r:id="rId57"/>
    <p:sldId id="269" r:id="rId58"/>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4" d="100"/>
          <a:sy n="84" d="100"/>
        </p:scale>
        <p:origin x="706" y="10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1.png"/></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48.wmf"/><Relationship Id="rId3" Type="http://schemas.openxmlformats.org/officeDocument/2006/relationships/image" Target="../media/image43.wmf"/><Relationship Id="rId7" Type="http://schemas.openxmlformats.org/officeDocument/2006/relationships/image" Target="../media/image47.wmf"/><Relationship Id="rId2" Type="http://schemas.openxmlformats.org/officeDocument/2006/relationships/image" Target="../media/image42.wmf"/><Relationship Id="rId1" Type="http://schemas.openxmlformats.org/officeDocument/2006/relationships/image" Target="../media/image41.wmf"/><Relationship Id="rId6" Type="http://schemas.openxmlformats.org/officeDocument/2006/relationships/image" Target="../media/image46.wmf"/><Relationship Id="rId5" Type="http://schemas.openxmlformats.org/officeDocument/2006/relationships/image" Target="../media/image45.wmf"/><Relationship Id="rId10" Type="http://schemas.openxmlformats.org/officeDocument/2006/relationships/image" Target="../media/image50.wmf"/><Relationship Id="rId4" Type="http://schemas.openxmlformats.org/officeDocument/2006/relationships/image" Target="../media/image44.wmf"/><Relationship Id="rId9" Type="http://schemas.openxmlformats.org/officeDocument/2006/relationships/image" Target="../media/image49.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52.wmf"/><Relationship Id="rId1" Type="http://schemas.openxmlformats.org/officeDocument/2006/relationships/image" Target="../media/image51.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55.wmf"/><Relationship Id="rId2" Type="http://schemas.openxmlformats.org/officeDocument/2006/relationships/image" Target="../media/image54.wmf"/><Relationship Id="rId1" Type="http://schemas.openxmlformats.org/officeDocument/2006/relationships/image" Target="../media/image5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image" Target="../media/image2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 Id="rId5" Type="http://schemas.openxmlformats.org/officeDocument/2006/relationships/image" Target="../media/image32.wmf"/><Relationship Id="rId4" Type="http://schemas.openxmlformats.org/officeDocument/2006/relationships/image" Target="../media/image31.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4.wmf"/><Relationship Id="rId1" Type="http://schemas.openxmlformats.org/officeDocument/2006/relationships/image" Target="../media/image33.wmf"/><Relationship Id="rId4" Type="http://schemas.openxmlformats.org/officeDocument/2006/relationships/image" Target="../media/image36.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40.wmf"/><Relationship Id="rId1" Type="http://schemas.openxmlformats.org/officeDocument/2006/relationships/image" Target="../media/image3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0E91A829-ECCC-4ECF-9362-3DD0F0AACFCF}" type="datetimeFigureOut">
              <a:rPr lang="en-US" smtClean="0"/>
              <a:t>7/25/2016</a:t>
            </a:fld>
            <a:endParaRPr lang="en-US"/>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2E0F7482-3005-428F-BDDF-9CB8927EF54E}" type="slidenum">
              <a:rPr lang="en-US" smtClean="0"/>
              <a:t>‹#›</a:t>
            </a:fld>
            <a:endParaRPr lang="en-US"/>
          </a:p>
        </p:txBody>
      </p:sp>
    </p:spTree>
    <p:extLst>
      <p:ext uri="{BB962C8B-B14F-4D97-AF65-F5344CB8AC3E}">
        <p14:creationId xmlns:p14="http://schemas.microsoft.com/office/powerpoint/2010/main" val="11100694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A11D314A-25DF-454C-B208-A497C8E72C7F}" type="datetimeFigureOut">
              <a:rPr lang="en-US" smtClean="0"/>
              <a:pPr/>
              <a:t>7/25/2016</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BC8811EB-F1BA-4FF0-8AE0-3CF22F7107F5}" type="slidenum">
              <a:rPr lang="en-US" smtClean="0"/>
              <a:pPr/>
              <a:t>‹#›</a:t>
            </a:fld>
            <a:endParaRPr lang="en-US"/>
          </a:p>
        </p:txBody>
      </p:sp>
    </p:spTree>
    <p:extLst>
      <p:ext uri="{BB962C8B-B14F-4D97-AF65-F5344CB8AC3E}">
        <p14:creationId xmlns:p14="http://schemas.microsoft.com/office/powerpoint/2010/main" val="7163611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C8811EB-F1BA-4FF0-8AE0-3CF22F7107F5}" type="slidenum">
              <a:rPr lang="en-US" smtClean="0"/>
              <a:pPr/>
              <a:t>4</a:t>
            </a:fld>
            <a:endParaRPr lang="en-US"/>
          </a:p>
        </p:txBody>
      </p:sp>
    </p:spTree>
    <p:extLst>
      <p:ext uri="{BB962C8B-B14F-4D97-AF65-F5344CB8AC3E}">
        <p14:creationId xmlns:p14="http://schemas.microsoft.com/office/powerpoint/2010/main" val="29598639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B2E8E98-B7E5-477D-BC94-402ACDDEEEC9}" type="slidenum">
              <a:rPr lang="en-US" smtClean="0"/>
              <a:t>22</a:t>
            </a:fld>
            <a:endParaRPr lang="en-US"/>
          </a:p>
        </p:txBody>
      </p:sp>
    </p:spTree>
    <p:extLst>
      <p:ext uri="{BB962C8B-B14F-4D97-AF65-F5344CB8AC3E}">
        <p14:creationId xmlns:p14="http://schemas.microsoft.com/office/powerpoint/2010/main" val="36817660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B2E8E98-B7E5-477D-BC94-402ACDDEEEC9}" type="slidenum">
              <a:rPr lang="en-US" smtClean="0"/>
              <a:t>26</a:t>
            </a:fld>
            <a:endParaRPr lang="en-US"/>
          </a:p>
        </p:txBody>
      </p:sp>
    </p:spTree>
    <p:extLst>
      <p:ext uri="{BB962C8B-B14F-4D97-AF65-F5344CB8AC3E}">
        <p14:creationId xmlns:p14="http://schemas.microsoft.com/office/powerpoint/2010/main" val="19278592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B2E8E98-B7E5-477D-BC94-402ACDDEEEC9}" type="slidenum">
              <a:rPr lang="en-US" smtClean="0"/>
              <a:t>27</a:t>
            </a:fld>
            <a:endParaRPr lang="en-US"/>
          </a:p>
        </p:txBody>
      </p:sp>
    </p:spTree>
    <p:extLst>
      <p:ext uri="{BB962C8B-B14F-4D97-AF65-F5344CB8AC3E}">
        <p14:creationId xmlns:p14="http://schemas.microsoft.com/office/powerpoint/2010/main" val="7227265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B2E8E98-B7E5-477D-BC94-402ACDDEEEC9}" type="slidenum">
              <a:rPr lang="en-US" smtClean="0"/>
              <a:t>28</a:t>
            </a:fld>
            <a:endParaRPr lang="en-US"/>
          </a:p>
        </p:txBody>
      </p:sp>
    </p:spTree>
    <p:extLst>
      <p:ext uri="{BB962C8B-B14F-4D97-AF65-F5344CB8AC3E}">
        <p14:creationId xmlns:p14="http://schemas.microsoft.com/office/powerpoint/2010/main" val="25537506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B2E8E98-B7E5-477D-BC94-402ACDDEEEC9}" type="slidenum">
              <a:rPr lang="en-US" smtClean="0"/>
              <a:t>29</a:t>
            </a:fld>
            <a:endParaRPr lang="en-US"/>
          </a:p>
        </p:txBody>
      </p:sp>
    </p:spTree>
    <p:extLst>
      <p:ext uri="{BB962C8B-B14F-4D97-AF65-F5344CB8AC3E}">
        <p14:creationId xmlns:p14="http://schemas.microsoft.com/office/powerpoint/2010/main" val="8688920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C8811EB-F1BA-4FF0-8AE0-3CF22F7107F5}" type="slidenum">
              <a:rPr lang="en-US" smtClean="0"/>
              <a:pPr/>
              <a:t>10</a:t>
            </a:fld>
            <a:endParaRPr lang="en-US"/>
          </a:p>
        </p:txBody>
      </p:sp>
    </p:spTree>
    <p:extLst>
      <p:ext uri="{BB962C8B-B14F-4D97-AF65-F5344CB8AC3E}">
        <p14:creationId xmlns:p14="http://schemas.microsoft.com/office/powerpoint/2010/main" val="4959794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B2E8E98-B7E5-477D-BC94-402ACDDEEEC9}" type="slidenum">
              <a:rPr lang="en-US" smtClean="0"/>
              <a:t>14</a:t>
            </a:fld>
            <a:endParaRPr lang="en-US"/>
          </a:p>
        </p:txBody>
      </p:sp>
    </p:spTree>
    <p:extLst>
      <p:ext uri="{BB962C8B-B14F-4D97-AF65-F5344CB8AC3E}">
        <p14:creationId xmlns:p14="http://schemas.microsoft.com/office/powerpoint/2010/main" val="1557967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B2E8E98-B7E5-477D-BC94-402ACDDEEEC9}" type="slidenum">
              <a:rPr lang="en-US" smtClean="0"/>
              <a:t>15</a:t>
            </a:fld>
            <a:endParaRPr lang="en-US"/>
          </a:p>
        </p:txBody>
      </p:sp>
    </p:spTree>
    <p:extLst>
      <p:ext uri="{BB962C8B-B14F-4D97-AF65-F5344CB8AC3E}">
        <p14:creationId xmlns:p14="http://schemas.microsoft.com/office/powerpoint/2010/main" val="27618274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B2E8E98-B7E5-477D-BC94-402ACDDEEEC9}" type="slidenum">
              <a:rPr lang="en-US" smtClean="0"/>
              <a:t>16</a:t>
            </a:fld>
            <a:endParaRPr lang="en-US"/>
          </a:p>
        </p:txBody>
      </p:sp>
    </p:spTree>
    <p:extLst>
      <p:ext uri="{BB962C8B-B14F-4D97-AF65-F5344CB8AC3E}">
        <p14:creationId xmlns:p14="http://schemas.microsoft.com/office/powerpoint/2010/main" val="56398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B2E8E98-B7E5-477D-BC94-402ACDDEEEC9}" type="slidenum">
              <a:rPr lang="en-US" smtClean="0"/>
              <a:t>17</a:t>
            </a:fld>
            <a:endParaRPr lang="en-US"/>
          </a:p>
        </p:txBody>
      </p:sp>
    </p:spTree>
    <p:extLst>
      <p:ext uri="{BB962C8B-B14F-4D97-AF65-F5344CB8AC3E}">
        <p14:creationId xmlns:p14="http://schemas.microsoft.com/office/powerpoint/2010/main" val="41389720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B2E8E98-B7E5-477D-BC94-402ACDDEEEC9}" type="slidenum">
              <a:rPr lang="en-US" smtClean="0"/>
              <a:t>19</a:t>
            </a:fld>
            <a:endParaRPr lang="en-US"/>
          </a:p>
        </p:txBody>
      </p:sp>
    </p:spTree>
    <p:extLst>
      <p:ext uri="{BB962C8B-B14F-4D97-AF65-F5344CB8AC3E}">
        <p14:creationId xmlns:p14="http://schemas.microsoft.com/office/powerpoint/2010/main" val="34454115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B2E8E98-B7E5-477D-BC94-402ACDDEEEC9}" type="slidenum">
              <a:rPr lang="en-US" smtClean="0"/>
              <a:t>20</a:t>
            </a:fld>
            <a:endParaRPr lang="en-US"/>
          </a:p>
        </p:txBody>
      </p:sp>
    </p:spTree>
    <p:extLst>
      <p:ext uri="{BB962C8B-B14F-4D97-AF65-F5344CB8AC3E}">
        <p14:creationId xmlns:p14="http://schemas.microsoft.com/office/powerpoint/2010/main" val="35692501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B2E8E98-B7E5-477D-BC94-402ACDDEEEC9}" type="slidenum">
              <a:rPr lang="en-US" smtClean="0"/>
              <a:t>21</a:t>
            </a:fld>
            <a:endParaRPr lang="en-US"/>
          </a:p>
        </p:txBody>
      </p:sp>
    </p:spTree>
    <p:extLst>
      <p:ext uri="{BB962C8B-B14F-4D97-AF65-F5344CB8AC3E}">
        <p14:creationId xmlns:p14="http://schemas.microsoft.com/office/powerpoint/2010/main" val="34153557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026" name="Picture 2" descr="C:\Documents and Settings\jmartin.ENGINEERING\Local Settings\Temp\PK3A3.tmp\01.jpg"/>
          <p:cNvPicPr>
            <a:picLocks noChangeAspect="1" noChangeArrowheads="1"/>
          </p:cNvPicPr>
          <p:nvPr userDrawn="1"/>
        </p:nvPicPr>
        <p:blipFill>
          <a:blip r:embed="rId2" cstate="print"/>
          <a:srcRect b="3099"/>
          <a:stretch>
            <a:fillRect/>
          </a:stretch>
        </p:blipFill>
        <p:spPr bwMode="auto">
          <a:xfrm>
            <a:off x="-76200" y="-407701"/>
            <a:ext cx="9372600" cy="7265701"/>
          </a:xfrm>
          <a:prstGeom prst="rect">
            <a:avLst/>
          </a:prstGeom>
          <a:noFill/>
        </p:spPr>
      </p:pic>
      <p:sp>
        <p:nvSpPr>
          <p:cNvPr id="2" name="Title 1"/>
          <p:cNvSpPr>
            <a:spLocks noGrp="1"/>
          </p:cNvSpPr>
          <p:nvPr>
            <p:ph type="ctrTitle"/>
          </p:nvPr>
        </p:nvSpPr>
        <p:spPr>
          <a:xfrm>
            <a:off x="685800" y="2130425"/>
            <a:ext cx="7772400" cy="1470025"/>
          </a:xfrm>
        </p:spPr>
        <p:txBody>
          <a:bodyPr/>
          <a:lstStyle>
            <a:lvl1pPr>
              <a:defRPr>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E66F8F0F-A46B-4F7F-8AC6-1FCE42D139C8}" type="datetimeFigureOut">
              <a:rPr lang="en-US" smtClean="0"/>
              <a:pPr/>
              <a:t>7/25/2016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BB47A4-3A03-450F-9952-90AC453BA91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6F8F0F-A46B-4F7F-8AC6-1FCE42D139C8}" type="datetimeFigureOut">
              <a:rPr lang="en-US" smtClean="0"/>
              <a:pPr/>
              <a:t>7/25/2016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BB47A4-3A03-450F-9952-90AC453BA91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6F8F0F-A46B-4F7F-8AC6-1FCE42D139C8}" type="datetimeFigureOut">
              <a:rPr lang="en-US" smtClean="0"/>
              <a:pPr/>
              <a:t>7/25/2016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BB47A4-3A03-450F-9952-90AC453BA91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6F8F0F-A46B-4F7F-8AC6-1FCE42D139C8}" type="datetimeFigureOut">
              <a:rPr lang="en-US" smtClean="0"/>
              <a:pPr/>
              <a:t>7/25/2016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BB47A4-3A03-450F-9952-90AC453BA91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66F8F0F-A46B-4F7F-8AC6-1FCE42D139C8}" type="datetimeFigureOut">
              <a:rPr lang="en-US" smtClean="0"/>
              <a:pPr/>
              <a:t>7/25/2016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BB47A4-3A03-450F-9952-90AC453BA91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66F8F0F-A46B-4F7F-8AC6-1FCE42D139C8}" type="datetimeFigureOut">
              <a:rPr lang="en-US" smtClean="0"/>
              <a:pPr/>
              <a:t>7/25/2016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BB47A4-3A03-450F-9952-90AC453BA91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66F8F0F-A46B-4F7F-8AC6-1FCE42D139C8}" type="datetimeFigureOut">
              <a:rPr lang="en-US" smtClean="0"/>
              <a:pPr/>
              <a:t>7/25/2016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4BB47A4-3A03-450F-9952-90AC453BA91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66F8F0F-A46B-4F7F-8AC6-1FCE42D139C8}" type="datetimeFigureOut">
              <a:rPr lang="en-US" smtClean="0"/>
              <a:pPr/>
              <a:t>7/25/2016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4BB47A4-3A03-450F-9952-90AC453BA91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6F8F0F-A46B-4F7F-8AC6-1FCE42D139C8}" type="datetimeFigureOut">
              <a:rPr lang="en-US" smtClean="0"/>
              <a:pPr/>
              <a:t>7/25/2016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4BB47A4-3A03-450F-9952-90AC453BA91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6F8F0F-A46B-4F7F-8AC6-1FCE42D139C8}" type="datetimeFigureOut">
              <a:rPr lang="en-US" smtClean="0"/>
              <a:pPr/>
              <a:t>7/25/2016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BB47A4-3A03-450F-9952-90AC453BA91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6F8F0F-A46B-4F7F-8AC6-1FCE42D139C8}" type="datetimeFigureOut">
              <a:rPr lang="en-US" smtClean="0"/>
              <a:pPr/>
              <a:t>7/25/2016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BB47A4-3A03-450F-9952-90AC453BA91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67000" y="274638"/>
            <a:ext cx="6019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743200" y="1600200"/>
            <a:ext cx="5943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6F8F0F-A46B-4F7F-8AC6-1FCE42D139C8}" type="datetimeFigureOut">
              <a:rPr lang="en-US" smtClean="0"/>
              <a:pPr/>
              <a:t>7/25/2016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BB47A4-3A03-450F-9952-90AC453BA91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5.wmf"/></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20.jpeg"/><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notesSlide" Target="../notesSlides/notesSlide4.xml"/><Relationship Id="rId7"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21.png"/><Relationship Id="rId5" Type="http://schemas.openxmlformats.org/officeDocument/2006/relationships/oleObject" Target="../embeddings/oleObject1.bin"/><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24.wmf"/><Relationship Id="rId5" Type="http://schemas.openxmlformats.org/officeDocument/2006/relationships/oleObject" Target="../embeddings/oleObject3.bin"/><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notesSlide" Target="../notesSlides/notesSlide6.xml"/><Relationship Id="rId7"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25.wmf"/><Relationship Id="rId5" Type="http://schemas.openxmlformats.org/officeDocument/2006/relationships/oleObject" Target="../embeddings/oleObject4.bin"/><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image" Target="../media/image27.wmf"/><Relationship Id="rId5" Type="http://schemas.openxmlformats.org/officeDocument/2006/relationships/oleObject" Target="../embeddings/oleObject6.bin"/><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image" Target="../media/image27.wmf"/><Relationship Id="rId5" Type="http://schemas.openxmlformats.org/officeDocument/2006/relationships/oleObject" Target="../embeddings/oleObject7.bin"/><Relationship Id="rId4" Type="http://schemas.openxmlformats.org/officeDocument/2006/relationships/image" Target="../media/image23.jpeg"/></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8" Type="http://schemas.openxmlformats.org/officeDocument/2006/relationships/image" Target="../media/image30.wmf"/><Relationship Id="rId13" Type="http://schemas.openxmlformats.org/officeDocument/2006/relationships/image" Target="../media/image32.wmf"/><Relationship Id="rId3" Type="http://schemas.openxmlformats.org/officeDocument/2006/relationships/oleObject" Target="../embeddings/oleObject8.bin"/><Relationship Id="rId7" Type="http://schemas.openxmlformats.org/officeDocument/2006/relationships/oleObject" Target="../embeddings/oleObject10.bin"/><Relationship Id="rId12" Type="http://schemas.openxmlformats.org/officeDocument/2006/relationships/oleObject" Target="../embeddings/oleObject12.bin"/><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image" Target="../media/image29.wmf"/><Relationship Id="rId11" Type="http://schemas.openxmlformats.org/officeDocument/2006/relationships/image" Target="../media/image31.wmf"/><Relationship Id="rId5" Type="http://schemas.openxmlformats.org/officeDocument/2006/relationships/oleObject" Target="../embeddings/oleObject9.bin"/><Relationship Id="rId10" Type="http://schemas.openxmlformats.org/officeDocument/2006/relationships/oleObject" Target="../embeddings/oleObject11.bin"/><Relationship Id="rId4" Type="http://schemas.openxmlformats.org/officeDocument/2006/relationships/image" Target="../media/image28.wmf"/><Relationship Id="rId9" Type="http://schemas.openxmlformats.org/officeDocument/2006/relationships/image" Target="../media/image23.jpeg"/></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8" Type="http://schemas.openxmlformats.org/officeDocument/2006/relationships/oleObject" Target="../embeddings/oleObject15.bin"/><Relationship Id="rId3" Type="http://schemas.openxmlformats.org/officeDocument/2006/relationships/image" Target="../media/image23.jpeg"/><Relationship Id="rId7" Type="http://schemas.openxmlformats.org/officeDocument/2006/relationships/image" Target="../media/image34.wmf"/><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oleObject" Target="../embeddings/oleObject14.bin"/><Relationship Id="rId11" Type="http://schemas.openxmlformats.org/officeDocument/2006/relationships/image" Target="../media/image36.wmf"/><Relationship Id="rId5" Type="http://schemas.openxmlformats.org/officeDocument/2006/relationships/image" Target="../media/image33.wmf"/><Relationship Id="rId10" Type="http://schemas.openxmlformats.org/officeDocument/2006/relationships/oleObject" Target="../embeddings/oleObject16.bin"/><Relationship Id="rId4" Type="http://schemas.openxmlformats.org/officeDocument/2006/relationships/oleObject" Target="../embeddings/oleObject13.bin"/><Relationship Id="rId9" Type="http://schemas.openxmlformats.org/officeDocument/2006/relationships/image" Target="../media/image35.wmf"/></Relationships>
</file>

<file path=ppt/slides/_rels/slide3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image" Target="../media/image37.wmf"/><Relationship Id="rId5" Type="http://schemas.openxmlformats.org/officeDocument/2006/relationships/oleObject" Target="../embeddings/oleObject17.bin"/><Relationship Id="rId4" Type="http://schemas.openxmlformats.org/officeDocument/2006/relationships/image" Target="../media/image38.emf"/></Relationships>
</file>

<file path=ppt/slides/_rels/slide3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40.wmf"/><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oleObject" Target="../embeddings/oleObject19.bin"/><Relationship Id="rId5" Type="http://schemas.openxmlformats.org/officeDocument/2006/relationships/image" Target="../media/image39.wmf"/><Relationship Id="rId4" Type="http://schemas.openxmlformats.org/officeDocument/2006/relationships/oleObject" Target="../embeddings/oleObject18.bin"/></Relationships>
</file>

<file path=ppt/slides/_rels/slide3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oleObject" Target="../embeddings/oleObject22.bin"/><Relationship Id="rId13" Type="http://schemas.openxmlformats.org/officeDocument/2006/relationships/image" Target="../media/image45.wmf"/><Relationship Id="rId18" Type="http://schemas.openxmlformats.org/officeDocument/2006/relationships/oleObject" Target="../embeddings/oleObject27.bin"/><Relationship Id="rId3" Type="http://schemas.openxmlformats.org/officeDocument/2006/relationships/image" Target="../media/image3.jpeg"/><Relationship Id="rId21" Type="http://schemas.openxmlformats.org/officeDocument/2006/relationships/image" Target="../media/image49.wmf"/><Relationship Id="rId7" Type="http://schemas.openxmlformats.org/officeDocument/2006/relationships/image" Target="../media/image42.wmf"/><Relationship Id="rId12" Type="http://schemas.openxmlformats.org/officeDocument/2006/relationships/oleObject" Target="../embeddings/oleObject24.bin"/><Relationship Id="rId17" Type="http://schemas.openxmlformats.org/officeDocument/2006/relationships/image" Target="../media/image47.wmf"/><Relationship Id="rId2" Type="http://schemas.openxmlformats.org/officeDocument/2006/relationships/slideLayout" Target="../slideLayouts/slideLayout7.xml"/><Relationship Id="rId16" Type="http://schemas.openxmlformats.org/officeDocument/2006/relationships/oleObject" Target="../embeddings/oleObject26.bin"/><Relationship Id="rId20" Type="http://schemas.openxmlformats.org/officeDocument/2006/relationships/oleObject" Target="../embeddings/oleObject28.bin"/><Relationship Id="rId1" Type="http://schemas.openxmlformats.org/officeDocument/2006/relationships/vmlDrawing" Target="../drawings/vmlDrawing10.vml"/><Relationship Id="rId6" Type="http://schemas.openxmlformats.org/officeDocument/2006/relationships/oleObject" Target="../embeddings/oleObject21.bin"/><Relationship Id="rId11" Type="http://schemas.openxmlformats.org/officeDocument/2006/relationships/image" Target="../media/image44.wmf"/><Relationship Id="rId5" Type="http://schemas.openxmlformats.org/officeDocument/2006/relationships/image" Target="../media/image41.wmf"/><Relationship Id="rId15" Type="http://schemas.openxmlformats.org/officeDocument/2006/relationships/image" Target="../media/image46.wmf"/><Relationship Id="rId23" Type="http://schemas.openxmlformats.org/officeDocument/2006/relationships/image" Target="../media/image50.wmf"/><Relationship Id="rId10" Type="http://schemas.openxmlformats.org/officeDocument/2006/relationships/oleObject" Target="../embeddings/oleObject23.bin"/><Relationship Id="rId19" Type="http://schemas.openxmlformats.org/officeDocument/2006/relationships/image" Target="../media/image48.wmf"/><Relationship Id="rId4" Type="http://schemas.openxmlformats.org/officeDocument/2006/relationships/oleObject" Target="../embeddings/oleObject20.bin"/><Relationship Id="rId9" Type="http://schemas.openxmlformats.org/officeDocument/2006/relationships/image" Target="../media/image43.wmf"/><Relationship Id="rId14" Type="http://schemas.openxmlformats.org/officeDocument/2006/relationships/oleObject" Target="../embeddings/oleObject25.bin"/><Relationship Id="rId22" Type="http://schemas.openxmlformats.org/officeDocument/2006/relationships/oleObject" Target="../embeddings/oleObject29.bin"/></Relationships>
</file>

<file path=ppt/slides/_rels/slide4.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wmf"/></Relationships>
</file>

<file path=ppt/slides/_rels/slide4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52.wmf"/><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oleObject" Target="../embeddings/oleObject31.bin"/><Relationship Id="rId5" Type="http://schemas.openxmlformats.org/officeDocument/2006/relationships/image" Target="../media/image51.wmf"/><Relationship Id="rId4" Type="http://schemas.openxmlformats.org/officeDocument/2006/relationships/oleObject" Target="../embeddings/oleObject30.bin"/></Relationships>
</file>

<file path=ppt/slides/_rels/slide4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8" Type="http://schemas.openxmlformats.org/officeDocument/2006/relationships/oleObject" Target="../embeddings/oleObject34.bin"/><Relationship Id="rId3" Type="http://schemas.openxmlformats.org/officeDocument/2006/relationships/image" Target="../media/image23.jpeg"/><Relationship Id="rId7" Type="http://schemas.openxmlformats.org/officeDocument/2006/relationships/image" Target="../media/image54.wmf"/><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oleObject" Target="../embeddings/oleObject33.bin"/><Relationship Id="rId5" Type="http://schemas.openxmlformats.org/officeDocument/2006/relationships/image" Target="../media/image53.wmf"/><Relationship Id="rId4" Type="http://schemas.openxmlformats.org/officeDocument/2006/relationships/oleObject" Target="../embeddings/oleObject32.bin"/><Relationship Id="rId9" Type="http://schemas.openxmlformats.org/officeDocument/2006/relationships/image" Target="../media/image55.wmf"/></Relationships>
</file>

<file path=ppt/slides/_rels/slide4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SEDIMENT DIAGENESIS</a:t>
            </a:r>
            <a:endParaRPr lang="en-US" dirty="0"/>
          </a:p>
        </p:txBody>
      </p:sp>
      <p:sp>
        <p:nvSpPr>
          <p:cNvPr id="3" name="Subtitle 2"/>
          <p:cNvSpPr>
            <a:spLocks noGrp="1"/>
          </p:cNvSpPr>
          <p:nvPr>
            <p:ph type="subTitle" idx="1"/>
          </p:nvPr>
        </p:nvSpPr>
        <p:spPr>
          <a:xfrm>
            <a:off x="1752600" y="3810000"/>
            <a:ext cx="5029200" cy="1752600"/>
          </a:xfrm>
        </p:spPr>
        <p:txBody>
          <a:bodyPr/>
          <a:lstStyle/>
          <a:p>
            <a:r>
              <a:rPr lang="en-US" dirty="0" smtClean="0"/>
              <a:t>THE MISSING</a:t>
            </a:r>
          </a:p>
          <a:p>
            <a:r>
              <a:rPr lang="en-US" dirty="0" smtClean="0"/>
              <a:t>LINK</a:t>
            </a:r>
            <a:endParaRPr lang="en-US" dirty="0"/>
          </a:p>
        </p:txBody>
      </p:sp>
      <p:pic>
        <p:nvPicPr>
          <p:cNvPr id="3077" name="Picture 5" descr="chain links,chains,hardware,industry,links"/>
          <p:cNvPicPr>
            <a:picLocks noChangeAspect="1" noChangeArrowheads="1"/>
          </p:cNvPicPr>
          <p:nvPr/>
        </p:nvPicPr>
        <p:blipFill>
          <a:blip r:embed="rId2" cstate="print"/>
          <a:srcRect t="24616" b="33538"/>
          <a:stretch>
            <a:fillRect/>
          </a:stretch>
        </p:blipFill>
        <p:spPr bwMode="auto">
          <a:xfrm rot="5400000">
            <a:off x="6643687" y="3719513"/>
            <a:ext cx="3095625" cy="1295400"/>
          </a:xfrm>
          <a:prstGeom prst="rect">
            <a:avLst/>
          </a:prstGeom>
          <a:noFill/>
        </p:spPr>
      </p:pic>
      <p:sp>
        <p:nvSpPr>
          <p:cNvPr id="7" name="TextBox 6"/>
          <p:cNvSpPr txBox="1"/>
          <p:nvPr/>
        </p:nvSpPr>
        <p:spPr>
          <a:xfrm>
            <a:off x="7543800" y="2209800"/>
            <a:ext cx="1295400" cy="646331"/>
          </a:xfrm>
          <a:prstGeom prst="rect">
            <a:avLst/>
          </a:prstGeom>
          <a:solidFill>
            <a:schemeClr val="bg1"/>
          </a:solidFill>
        </p:spPr>
        <p:txBody>
          <a:bodyPr wrap="square" rtlCol="0">
            <a:spAutoFit/>
          </a:bodyPr>
          <a:lstStyle/>
          <a:p>
            <a:r>
              <a:rPr lang="en-US" dirty="0" smtClean="0"/>
              <a:t>External Loads</a:t>
            </a:r>
            <a:endParaRPr lang="en-US" dirty="0"/>
          </a:p>
        </p:txBody>
      </p:sp>
      <p:sp>
        <p:nvSpPr>
          <p:cNvPr id="8" name="TextBox 7"/>
          <p:cNvSpPr txBox="1"/>
          <p:nvPr/>
        </p:nvSpPr>
        <p:spPr>
          <a:xfrm>
            <a:off x="7543800" y="5912703"/>
            <a:ext cx="1295400" cy="830997"/>
          </a:xfrm>
          <a:prstGeom prst="rect">
            <a:avLst/>
          </a:prstGeom>
          <a:solidFill>
            <a:schemeClr val="bg1"/>
          </a:solidFill>
        </p:spPr>
        <p:txBody>
          <a:bodyPr wrap="square" rtlCol="0">
            <a:spAutoFit/>
          </a:bodyPr>
          <a:lstStyle/>
          <a:p>
            <a:r>
              <a:rPr lang="en-US" sz="1600" dirty="0" smtClean="0"/>
              <a:t>Sediment Demands and Releases</a:t>
            </a:r>
            <a:endParaRPr lang="en-US" sz="1600" dirty="0"/>
          </a:p>
        </p:txBody>
      </p:sp>
      <p:sp>
        <p:nvSpPr>
          <p:cNvPr id="9" name="TextBox 3"/>
          <p:cNvSpPr txBox="1">
            <a:spLocks noChangeArrowheads="1"/>
          </p:cNvSpPr>
          <p:nvPr/>
        </p:nvSpPr>
        <p:spPr bwMode="auto">
          <a:xfrm>
            <a:off x="1219200" y="5451038"/>
            <a:ext cx="3178011" cy="923330"/>
          </a:xfrm>
          <a:prstGeom prst="rect">
            <a:avLst/>
          </a:prstGeom>
          <a:noFill/>
          <a:ln w="9525">
            <a:noFill/>
            <a:miter lim="800000"/>
            <a:headEnd/>
            <a:tailEnd/>
          </a:ln>
        </p:spPr>
        <p:txBody>
          <a:bodyPr wrap="square">
            <a:prstTxWarp prst="textNoShape">
              <a:avLst/>
            </a:prstTxWarp>
            <a:spAutoFit/>
          </a:bodyPr>
          <a:lstStyle/>
          <a:p>
            <a:r>
              <a:rPr lang="en-US" sz="1800" dirty="0">
                <a:solidFill>
                  <a:schemeClr val="bg1"/>
                </a:solidFill>
              </a:rPr>
              <a:t>Prepared by</a:t>
            </a:r>
          </a:p>
          <a:p>
            <a:r>
              <a:rPr lang="en-US" sz="1800" dirty="0" smtClean="0">
                <a:solidFill>
                  <a:schemeClr val="bg1"/>
                </a:solidFill>
              </a:rPr>
              <a:t>James L. Martin</a:t>
            </a:r>
            <a:endParaRPr lang="en-US" sz="1800" dirty="0">
              <a:solidFill>
                <a:schemeClr val="bg1"/>
              </a:solidFill>
            </a:endParaRPr>
          </a:p>
          <a:p>
            <a:r>
              <a:rPr lang="en-US" sz="1800" dirty="0">
                <a:solidFill>
                  <a:schemeClr val="bg1"/>
                </a:solidFill>
              </a:rPr>
              <a:t>July, </a:t>
            </a:r>
            <a:r>
              <a:rPr lang="en-US" sz="1800" dirty="0" smtClean="0">
                <a:solidFill>
                  <a:schemeClr val="bg1"/>
                </a:solidFill>
              </a:rPr>
              <a:t>2016</a:t>
            </a:r>
            <a:endParaRPr lang="en-US" sz="1800"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t>SEDIMENT OXYGEN DEMAND AND NUTRIENT RELEASE</a:t>
            </a:r>
            <a:endParaRPr lang="en-US" sz="2400" dirty="0"/>
          </a:p>
        </p:txBody>
      </p:sp>
      <p:sp>
        <p:nvSpPr>
          <p:cNvPr id="4" name="Content Placeholder 3"/>
          <p:cNvSpPr>
            <a:spLocks noGrp="1"/>
          </p:cNvSpPr>
          <p:nvPr>
            <p:ph idx="1"/>
          </p:nvPr>
        </p:nvSpPr>
        <p:spPr>
          <a:xfrm>
            <a:off x="2743200" y="1143000"/>
            <a:ext cx="6096000" cy="1066800"/>
          </a:xfrm>
        </p:spPr>
        <p:txBody>
          <a:bodyPr>
            <a:normAutofit/>
          </a:bodyPr>
          <a:lstStyle/>
          <a:p>
            <a:r>
              <a:rPr lang="en-US" sz="1800" b="1" dirty="0" smtClean="0"/>
              <a:t>Ex. For </a:t>
            </a:r>
            <a:r>
              <a:rPr lang="en-US" sz="1800" b="1" dirty="0" err="1" smtClean="0"/>
              <a:t>wasteload</a:t>
            </a:r>
            <a:r>
              <a:rPr lang="en-US" sz="1800" b="1" dirty="0" smtClean="0"/>
              <a:t> allocations assume it does not change in response to load changes (i.e., use measured values)?</a:t>
            </a:r>
          </a:p>
        </p:txBody>
      </p:sp>
      <p:pic>
        <p:nvPicPr>
          <p:cNvPr id="12" name="Picture 5"/>
          <p:cNvPicPr>
            <a:picLocks noChangeAspect="1" noChangeArrowheads="1"/>
          </p:cNvPicPr>
          <p:nvPr/>
        </p:nvPicPr>
        <p:blipFill>
          <a:blip r:embed="rId3" cstate="print"/>
          <a:srcRect/>
          <a:stretch>
            <a:fillRect/>
          </a:stretch>
        </p:blipFill>
        <p:spPr bwMode="auto">
          <a:xfrm>
            <a:off x="76200" y="3578225"/>
            <a:ext cx="2125663" cy="2746375"/>
          </a:xfrm>
          <a:prstGeom prst="rect">
            <a:avLst/>
          </a:prstGeom>
          <a:noFill/>
          <a:ln w="9525">
            <a:noFill/>
            <a:miter lim="800000"/>
            <a:headEnd/>
            <a:tailEnd/>
          </a:ln>
          <a:effectLst/>
        </p:spPr>
      </p:pic>
      <p:pic>
        <p:nvPicPr>
          <p:cNvPr id="10" name="Picture 5" descr="bd06990_"/>
          <p:cNvPicPr>
            <a:picLocks noChangeAspect="1" noChangeArrowheads="1"/>
          </p:cNvPicPr>
          <p:nvPr/>
        </p:nvPicPr>
        <p:blipFill>
          <a:blip r:embed="rId4" cstate="print"/>
          <a:srcRect/>
          <a:stretch>
            <a:fillRect/>
          </a:stretch>
        </p:blipFill>
        <p:spPr>
          <a:xfrm>
            <a:off x="3733800" y="3352800"/>
            <a:ext cx="3810000" cy="3235325"/>
          </a:xfrm>
          <a:prstGeom prst="rect">
            <a:avLst/>
          </a:prstGeom>
        </p:spPr>
      </p:pic>
      <p:sp>
        <p:nvSpPr>
          <p:cNvPr id="11" name="Freeform 8"/>
          <p:cNvSpPr>
            <a:spLocks/>
          </p:cNvSpPr>
          <p:nvPr/>
        </p:nvSpPr>
        <p:spPr bwMode="auto">
          <a:xfrm>
            <a:off x="3657600" y="1828800"/>
            <a:ext cx="2119313" cy="1976437"/>
          </a:xfrm>
          <a:custGeom>
            <a:avLst/>
            <a:gdLst/>
            <a:ahLst/>
            <a:cxnLst>
              <a:cxn ang="0">
                <a:pos x="1100" y="1657"/>
              </a:cxn>
              <a:cxn ang="0">
                <a:pos x="956" y="1585"/>
              </a:cxn>
              <a:cxn ang="0">
                <a:pos x="920" y="1573"/>
              </a:cxn>
              <a:cxn ang="0">
                <a:pos x="776" y="1501"/>
              </a:cxn>
              <a:cxn ang="0">
                <a:pos x="740" y="1477"/>
              </a:cxn>
              <a:cxn ang="0">
                <a:pos x="668" y="1453"/>
              </a:cxn>
              <a:cxn ang="0">
                <a:pos x="632" y="1429"/>
              </a:cxn>
              <a:cxn ang="0">
                <a:pos x="560" y="1405"/>
              </a:cxn>
              <a:cxn ang="0">
                <a:pos x="416" y="1333"/>
              </a:cxn>
              <a:cxn ang="0">
                <a:pos x="380" y="1309"/>
              </a:cxn>
              <a:cxn ang="0">
                <a:pos x="236" y="1249"/>
              </a:cxn>
              <a:cxn ang="0">
                <a:pos x="68" y="1081"/>
              </a:cxn>
              <a:cxn ang="0">
                <a:pos x="44" y="1045"/>
              </a:cxn>
              <a:cxn ang="0">
                <a:pos x="20" y="973"/>
              </a:cxn>
              <a:cxn ang="0">
                <a:pos x="20" y="445"/>
              </a:cxn>
              <a:cxn ang="0">
                <a:pos x="68" y="325"/>
              </a:cxn>
              <a:cxn ang="0">
                <a:pos x="80" y="289"/>
              </a:cxn>
              <a:cxn ang="0">
                <a:pos x="536" y="109"/>
              </a:cxn>
              <a:cxn ang="0">
                <a:pos x="740" y="73"/>
              </a:cxn>
              <a:cxn ang="0">
                <a:pos x="1184" y="37"/>
              </a:cxn>
              <a:cxn ang="0">
                <a:pos x="1592" y="73"/>
              </a:cxn>
              <a:cxn ang="0">
                <a:pos x="1748" y="169"/>
              </a:cxn>
              <a:cxn ang="0">
                <a:pos x="1784" y="193"/>
              </a:cxn>
              <a:cxn ang="0">
                <a:pos x="1880" y="337"/>
              </a:cxn>
              <a:cxn ang="0">
                <a:pos x="1904" y="409"/>
              </a:cxn>
              <a:cxn ang="0">
                <a:pos x="1892" y="541"/>
              </a:cxn>
              <a:cxn ang="0">
                <a:pos x="1820" y="589"/>
              </a:cxn>
              <a:cxn ang="0">
                <a:pos x="1796" y="661"/>
              </a:cxn>
              <a:cxn ang="0">
                <a:pos x="1784" y="697"/>
              </a:cxn>
              <a:cxn ang="0">
                <a:pos x="1772" y="733"/>
              </a:cxn>
              <a:cxn ang="0">
                <a:pos x="1760" y="769"/>
              </a:cxn>
              <a:cxn ang="0">
                <a:pos x="1604" y="1261"/>
              </a:cxn>
              <a:cxn ang="0">
                <a:pos x="1520" y="1333"/>
              </a:cxn>
              <a:cxn ang="0">
                <a:pos x="1412" y="1405"/>
              </a:cxn>
              <a:cxn ang="0">
                <a:pos x="968" y="1453"/>
              </a:cxn>
              <a:cxn ang="0">
                <a:pos x="1064" y="1633"/>
              </a:cxn>
              <a:cxn ang="0">
                <a:pos x="1100" y="1657"/>
              </a:cxn>
            </a:cxnLst>
            <a:rect l="0" t="0" r="r" b="b"/>
            <a:pathLst>
              <a:path w="1911" h="1677">
                <a:moveTo>
                  <a:pt x="1100" y="1657"/>
                </a:moveTo>
                <a:cubicBezTo>
                  <a:pt x="1001" y="1624"/>
                  <a:pt x="1049" y="1647"/>
                  <a:pt x="956" y="1585"/>
                </a:cubicBezTo>
                <a:cubicBezTo>
                  <a:pt x="945" y="1578"/>
                  <a:pt x="931" y="1579"/>
                  <a:pt x="920" y="1573"/>
                </a:cubicBezTo>
                <a:cubicBezTo>
                  <a:pt x="872" y="1549"/>
                  <a:pt x="824" y="1525"/>
                  <a:pt x="776" y="1501"/>
                </a:cubicBezTo>
                <a:cubicBezTo>
                  <a:pt x="763" y="1495"/>
                  <a:pt x="753" y="1483"/>
                  <a:pt x="740" y="1477"/>
                </a:cubicBezTo>
                <a:cubicBezTo>
                  <a:pt x="717" y="1467"/>
                  <a:pt x="689" y="1467"/>
                  <a:pt x="668" y="1453"/>
                </a:cubicBezTo>
                <a:cubicBezTo>
                  <a:pt x="656" y="1445"/>
                  <a:pt x="645" y="1435"/>
                  <a:pt x="632" y="1429"/>
                </a:cubicBezTo>
                <a:cubicBezTo>
                  <a:pt x="609" y="1419"/>
                  <a:pt x="581" y="1419"/>
                  <a:pt x="560" y="1405"/>
                </a:cubicBezTo>
                <a:cubicBezTo>
                  <a:pt x="514" y="1375"/>
                  <a:pt x="464" y="1357"/>
                  <a:pt x="416" y="1333"/>
                </a:cubicBezTo>
                <a:cubicBezTo>
                  <a:pt x="403" y="1327"/>
                  <a:pt x="393" y="1315"/>
                  <a:pt x="380" y="1309"/>
                </a:cubicBezTo>
                <a:cubicBezTo>
                  <a:pt x="331" y="1287"/>
                  <a:pt x="284" y="1273"/>
                  <a:pt x="236" y="1249"/>
                </a:cubicBezTo>
                <a:cubicBezTo>
                  <a:pt x="168" y="1215"/>
                  <a:pt x="116" y="1139"/>
                  <a:pt x="68" y="1081"/>
                </a:cubicBezTo>
                <a:cubicBezTo>
                  <a:pt x="59" y="1070"/>
                  <a:pt x="50" y="1058"/>
                  <a:pt x="44" y="1045"/>
                </a:cubicBezTo>
                <a:cubicBezTo>
                  <a:pt x="34" y="1022"/>
                  <a:pt x="20" y="973"/>
                  <a:pt x="20" y="973"/>
                </a:cubicBezTo>
                <a:cubicBezTo>
                  <a:pt x="3" y="721"/>
                  <a:pt x="0" y="769"/>
                  <a:pt x="20" y="445"/>
                </a:cubicBezTo>
                <a:cubicBezTo>
                  <a:pt x="23" y="397"/>
                  <a:pt x="48" y="365"/>
                  <a:pt x="68" y="325"/>
                </a:cubicBezTo>
                <a:cubicBezTo>
                  <a:pt x="74" y="314"/>
                  <a:pt x="71" y="298"/>
                  <a:pt x="80" y="289"/>
                </a:cubicBezTo>
                <a:cubicBezTo>
                  <a:pt x="202" y="167"/>
                  <a:pt x="379" y="148"/>
                  <a:pt x="536" y="109"/>
                </a:cubicBezTo>
                <a:cubicBezTo>
                  <a:pt x="606" y="91"/>
                  <a:pt x="666" y="81"/>
                  <a:pt x="740" y="73"/>
                </a:cubicBezTo>
                <a:cubicBezTo>
                  <a:pt x="891" y="35"/>
                  <a:pt x="1015" y="43"/>
                  <a:pt x="1184" y="37"/>
                </a:cubicBezTo>
                <a:cubicBezTo>
                  <a:pt x="1325" y="13"/>
                  <a:pt x="1463" y="0"/>
                  <a:pt x="1592" y="73"/>
                </a:cubicBezTo>
                <a:cubicBezTo>
                  <a:pt x="1645" y="103"/>
                  <a:pt x="1697" y="135"/>
                  <a:pt x="1748" y="169"/>
                </a:cubicBezTo>
                <a:cubicBezTo>
                  <a:pt x="1760" y="177"/>
                  <a:pt x="1784" y="193"/>
                  <a:pt x="1784" y="193"/>
                </a:cubicBezTo>
                <a:cubicBezTo>
                  <a:pt x="1817" y="243"/>
                  <a:pt x="1855" y="282"/>
                  <a:pt x="1880" y="337"/>
                </a:cubicBezTo>
                <a:cubicBezTo>
                  <a:pt x="1890" y="360"/>
                  <a:pt x="1904" y="409"/>
                  <a:pt x="1904" y="409"/>
                </a:cubicBezTo>
                <a:cubicBezTo>
                  <a:pt x="1900" y="453"/>
                  <a:pt x="1911" y="501"/>
                  <a:pt x="1892" y="541"/>
                </a:cubicBezTo>
                <a:cubicBezTo>
                  <a:pt x="1880" y="567"/>
                  <a:pt x="1820" y="589"/>
                  <a:pt x="1820" y="589"/>
                </a:cubicBezTo>
                <a:cubicBezTo>
                  <a:pt x="1812" y="613"/>
                  <a:pt x="1804" y="637"/>
                  <a:pt x="1796" y="661"/>
                </a:cubicBezTo>
                <a:cubicBezTo>
                  <a:pt x="1792" y="673"/>
                  <a:pt x="1788" y="685"/>
                  <a:pt x="1784" y="697"/>
                </a:cubicBezTo>
                <a:cubicBezTo>
                  <a:pt x="1780" y="709"/>
                  <a:pt x="1776" y="721"/>
                  <a:pt x="1772" y="733"/>
                </a:cubicBezTo>
                <a:cubicBezTo>
                  <a:pt x="1768" y="745"/>
                  <a:pt x="1760" y="769"/>
                  <a:pt x="1760" y="769"/>
                </a:cubicBezTo>
                <a:cubicBezTo>
                  <a:pt x="1751" y="907"/>
                  <a:pt x="1740" y="1170"/>
                  <a:pt x="1604" y="1261"/>
                </a:cubicBezTo>
                <a:cubicBezTo>
                  <a:pt x="1586" y="1315"/>
                  <a:pt x="1565" y="1308"/>
                  <a:pt x="1520" y="1333"/>
                </a:cubicBezTo>
                <a:cubicBezTo>
                  <a:pt x="1482" y="1354"/>
                  <a:pt x="1448" y="1381"/>
                  <a:pt x="1412" y="1405"/>
                </a:cubicBezTo>
                <a:cubicBezTo>
                  <a:pt x="1326" y="1462"/>
                  <a:pt x="989" y="1452"/>
                  <a:pt x="968" y="1453"/>
                </a:cubicBezTo>
                <a:cubicBezTo>
                  <a:pt x="981" y="1544"/>
                  <a:pt x="989" y="1583"/>
                  <a:pt x="1064" y="1633"/>
                </a:cubicBezTo>
                <a:cubicBezTo>
                  <a:pt x="1079" y="1677"/>
                  <a:pt x="1065" y="1675"/>
                  <a:pt x="1100" y="1657"/>
                </a:cubicBezTo>
                <a:close/>
              </a:path>
            </a:pathLst>
          </a:custGeom>
          <a:noFill/>
          <a:ln w="38100" cap="flat" cmpd="sng">
            <a:solidFill>
              <a:schemeClr val="tx1"/>
            </a:solidFill>
            <a:prstDash val="solid"/>
            <a:round/>
            <a:headEnd/>
            <a:tailEnd/>
          </a:ln>
          <a:effectLst/>
        </p:spPr>
        <p:txBody>
          <a:bodyPr wrap="none"/>
          <a:lstStyle/>
          <a:p>
            <a:endParaRPr lang="en-US"/>
          </a:p>
        </p:txBody>
      </p:sp>
      <p:sp>
        <p:nvSpPr>
          <p:cNvPr id="14" name="TextBox 13"/>
          <p:cNvSpPr txBox="1"/>
          <p:nvPr/>
        </p:nvSpPr>
        <p:spPr>
          <a:xfrm>
            <a:off x="3886200" y="2133600"/>
            <a:ext cx="1676400" cy="1077218"/>
          </a:xfrm>
          <a:prstGeom prst="rect">
            <a:avLst/>
          </a:prstGeom>
          <a:noFill/>
        </p:spPr>
        <p:txBody>
          <a:bodyPr wrap="square" rtlCol="0">
            <a:spAutoFit/>
          </a:bodyPr>
          <a:lstStyle/>
          <a:p>
            <a:r>
              <a:rPr lang="en-US" sz="1600" dirty="0" smtClean="0"/>
              <a:t>Your permit will be based on assuming SOD will not change!</a:t>
            </a:r>
            <a:endParaRPr lang="en-US" sz="1600" dirty="0"/>
          </a:p>
        </p:txBody>
      </p:sp>
      <p:sp>
        <p:nvSpPr>
          <p:cNvPr id="15" name="Freeform 11"/>
          <p:cNvSpPr>
            <a:spLocks/>
          </p:cNvSpPr>
          <p:nvPr/>
        </p:nvSpPr>
        <p:spPr bwMode="auto">
          <a:xfrm>
            <a:off x="5867400" y="2286000"/>
            <a:ext cx="2514600" cy="1585913"/>
          </a:xfrm>
          <a:custGeom>
            <a:avLst/>
            <a:gdLst/>
            <a:ahLst/>
            <a:cxnLst>
              <a:cxn ang="0">
                <a:pos x="622" y="960"/>
              </a:cxn>
              <a:cxn ang="0">
                <a:pos x="682" y="864"/>
              </a:cxn>
              <a:cxn ang="0">
                <a:pos x="646" y="780"/>
              </a:cxn>
              <a:cxn ang="0">
                <a:pos x="166" y="768"/>
              </a:cxn>
              <a:cxn ang="0">
                <a:pos x="70" y="696"/>
              </a:cxn>
              <a:cxn ang="0">
                <a:pos x="34" y="624"/>
              </a:cxn>
              <a:cxn ang="0">
                <a:pos x="10" y="528"/>
              </a:cxn>
              <a:cxn ang="0">
                <a:pos x="70" y="240"/>
              </a:cxn>
              <a:cxn ang="0">
                <a:pos x="142" y="192"/>
              </a:cxn>
              <a:cxn ang="0">
                <a:pos x="286" y="84"/>
              </a:cxn>
              <a:cxn ang="0">
                <a:pos x="478" y="24"/>
              </a:cxn>
              <a:cxn ang="0">
                <a:pos x="622" y="0"/>
              </a:cxn>
              <a:cxn ang="0">
                <a:pos x="934" y="84"/>
              </a:cxn>
              <a:cxn ang="0">
                <a:pos x="1138" y="276"/>
              </a:cxn>
              <a:cxn ang="0">
                <a:pos x="1174" y="396"/>
              </a:cxn>
              <a:cxn ang="0">
                <a:pos x="1150" y="600"/>
              </a:cxn>
              <a:cxn ang="0">
                <a:pos x="826" y="840"/>
              </a:cxn>
              <a:cxn ang="0">
                <a:pos x="754" y="876"/>
              </a:cxn>
              <a:cxn ang="0">
                <a:pos x="694" y="936"/>
              </a:cxn>
              <a:cxn ang="0">
                <a:pos x="670" y="972"/>
              </a:cxn>
              <a:cxn ang="0">
                <a:pos x="634" y="996"/>
              </a:cxn>
              <a:cxn ang="0">
                <a:pos x="622" y="960"/>
              </a:cxn>
            </a:cxnLst>
            <a:rect l="0" t="0" r="r" b="b"/>
            <a:pathLst>
              <a:path w="1183" h="999">
                <a:moveTo>
                  <a:pt x="622" y="960"/>
                </a:moveTo>
                <a:cubicBezTo>
                  <a:pt x="651" y="874"/>
                  <a:pt x="625" y="902"/>
                  <a:pt x="682" y="864"/>
                </a:cubicBezTo>
                <a:cubicBezTo>
                  <a:pt x="695" y="826"/>
                  <a:pt x="703" y="783"/>
                  <a:pt x="646" y="780"/>
                </a:cubicBezTo>
                <a:cubicBezTo>
                  <a:pt x="486" y="773"/>
                  <a:pt x="326" y="772"/>
                  <a:pt x="166" y="768"/>
                </a:cubicBezTo>
                <a:cubicBezTo>
                  <a:pt x="116" y="751"/>
                  <a:pt x="115" y="726"/>
                  <a:pt x="70" y="696"/>
                </a:cubicBezTo>
                <a:cubicBezTo>
                  <a:pt x="40" y="606"/>
                  <a:pt x="81" y="717"/>
                  <a:pt x="34" y="624"/>
                </a:cubicBezTo>
                <a:cubicBezTo>
                  <a:pt x="22" y="599"/>
                  <a:pt x="15" y="551"/>
                  <a:pt x="10" y="528"/>
                </a:cubicBezTo>
                <a:cubicBezTo>
                  <a:pt x="14" y="467"/>
                  <a:pt x="0" y="301"/>
                  <a:pt x="70" y="240"/>
                </a:cubicBezTo>
                <a:cubicBezTo>
                  <a:pt x="92" y="221"/>
                  <a:pt x="118" y="208"/>
                  <a:pt x="142" y="192"/>
                </a:cubicBezTo>
                <a:cubicBezTo>
                  <a:pt x="189" y="161"/>
                  <a:pt x="230" y="103"/>
                  <a:pt x="286" y="84"/>
                </a:cubicBezTo>
                <a:cubicBezTo>
                  <a:pt x="381" y="52"/>
                  <a:pt x="343" y="47"/>
                  <a:pt x="478" y="24"/>
                </a:cubicBezTo>
                <a:cubicBezTo>
                  <a:pt x="526" y="16"/>
                  <a:pt x="622" y="0"/>
                  <a:pt x="622" y="0"/>
                </a:cubicBezTo>
                <a:cubicBezTo>
                  <a:pt x="723" y="34"/>
                  <a:pt x="829" y="63"/>
                  <a:pt x="934" y="84"/>
                </a:cubicBezTo>
                <a:cubicBezTo>
                  <a:pt x="999" y="127"/>
                  <a:pt x="1104" y="208"/>
                  <a:pt x="1138" y="276"/>
                </a:cubicBezTo>
                <a:cubicBezTo>
                  <a:pt x="1156" y="313"/>
                  <a:pt x="1161" y="357"/>
                  <a:pt x="1174" y="396"/>
                </a:cubicBezTo>
                <a:cubicBezTo>
                  <a:pt x="1169" y="464"/>
                  <a:pt x="1183" y="540"/>
                  <a:pt x="1150" y="600"/>
                </a:cubicBezTo>
                <a:cubicBezTo>
                  <a:pt x="1073" y="738"/>
                  <a:pt x="970" y="792"/>
                  <a:pt x="826" y="840"/>
                </a:cubicBezTo>
                <a:cubicBezTo>
                  <a:pt x="801" y="848"/>
                  <a:pt x="779" y="868"/>
                  <a:pt x="754" y="876"/>
                </a:cubicBezTo>
                <a:cubicBezTo>
                  <a:pt x="690" y="972"/>
                  <a:pt x="774" y="856"/>
                  <a:pt x="694" y="936"/>
                </a:cubicBezTo>
                <a:cubicBezTo>
                  <a:pt x="684" y="946"/>
                  <a:pt x="680" y="962"/>
                  <a:pt x="670" y="972"/>
                </a:cubicBezTo>
                <a:cubicBezTo>
                  <a:pt x="660" y="982"/>
                  <a:pt x="648" y="999"/>
                  <a:pt x="634" y="996"/>
                </a:cubicBezTo>
                <a:cubicBezTo>
                  <a:pt x="622" y="993"/>
                  <a:pt x="626" y="972"/>
                  <a:pt x="622" y="960"/>
                </a:cubicBezTo>
                <a:close/>
              </a:path>
            </a:pathLst>
          </a:custGeom>
          <a:noFill/>
          <a:ln w="38100" cap="flat" cmpd="sng">
            <a:solidFill>
              <a:schemeClr val="tx1"/>
            </a:solidFill>
            <a:prstDash val="solid"/>
            <a:round/>
            <a:headEnd/>
            <a:tailEnd/>
          </a:ln>
          <a:effectLst/>
        </p:spPr>
        <p:txBody>
          <a:bodyPr wrap="none"/>
          <a:lstStyle/>
          <a:p>
            <a:endParaRPr lang="en-US"/>
          </a:p>
        </p:txBody>
      </p:sp>
      <p:sp>
        <p:nvSpPr>
          <p:cNvPr id="16" name="TextBox 15"/>
          <p:cNvSpPr txBox="1"/>
          <p:nvPr/>
        </p:nvSpPr>
        <p:spPr>
          <a:xfrm>
            <a:off x="6096000" y="2514600"/>
            <a:ext cx="2057400" cy="830997"/>
          </a:xfrm>
          <a:prstGeom prst="rect">
            <a:avLst/>
          </a:prstGeom>
          <a:noFill/>
        </p:spPr>
        <p:txBody>
          <a:bodyPr wrap="square" rtlCol="0">
            <a:spAutoFit/>
          </a:bodyPr>
          <a:lstStyle/>
          <a:p>
            <a:r>
              <a:rPr lang="en-US" sz="1600" dirty="0" smtClean="0"/>
              <a:t>That’s ridiculous, I will see you in Court you %^$@!!+@!</a:t>
            </a:r>
            <a:endParaRPr lang="en-US" sz="16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SEDIMENT OXYGEN DEMAND AND NUTRIENT RELEASE</a:t>
            </a:r>
            <a:endParaRPr lang="en-US" sz="3600" dirty="0"/>
          </a:p>
        </p:txBody>
      </p:sp>
      <p:sp>
        <p:nvSpPr>
          <p:cNvPr id="4" name="Content Placeholder 3"/>
          <p:cNvSpPr>
            <a:spLocks noGrp="1"/>
          </p:cNvSpPr>
          <p:nvPr>
            <p:ph idx="1"/>
          </p:nvPr>
        </p:nvSpPr>
        <p:spPr/>
        <p:txBody>
          <a:bodyPr/>
          <a:lstStyle/>
          <a:p>
            <a:r>
              <a:rPr lang="en-US" dirty="0" smtClean="0"/>
              <a:t>So, how is it determined?</a:t>
            </a:r>
          </a:p>
          <a:p>
            <a:pPr lvl="1"/>
            <a:r>
              <a:rPr lang="en-US" dirty="0" smtClean="0"/>
              <a:t>3) MODEL (e.g. QUAL2K, </a:t>
            </a:r>
            <a:r>
              <a:rPr lang="en-US" dirty="0" smtClean="0"/>
              <a:t>CE-QUAL-ICM, WASP </a:t>
            </a:r>
            <a:r>
              <a:rPr lang="en-US" dirty="0" smtClean="0"/>
              <a:t>routines)</a:t>
            </a:r>
            <a:endParaRPr lang="en-US" dirty="0"/>
          </a:p>
        </p:txBody>
      </p:sp>
      <p:sp>
        <p:nvSpPr>
          <p:cNvPr id="8" name="Text Box 5"/>
          <p:cNvSpPr txBox="1">
            <a:spLocks noChangeArrowheads="1"/>
          </p:cNvSpPr>
          <p:nvPr/>
        </p:nvSpPr>
        <p:spPr bwMode="auto">
          <a:xfrm>
            <a:off x="6019800" y="6019800"/>
            <a:ext cx="2103438" cy="646331"/>
          </a:xfrm>
          <a:prstGeom prst="rect">
            <a:avLst/>
          </a:prstGeom>
          <a:noFill/>
          <a:ln w="9525">
            <a:noFill/>
            <a:miter lim="800000"/>
            <a:headEnd/>
            <a:tailEnd/>
          </a:ln>
          <a:effectLst/>
        </p:spPr>
        <p:txBody>
          <a:bodyPr wrap="square">
            <a:spAutoFit/>
          </a:bodyPr>
          <a:lstStyle/>
          <a:p>
            <a:pPr>
              <a:spcBef>
                <a:spcPct val="50000"/>
              </a:spcBef>
            </a:pPr>
            <a:r>
              <a:rPr lang="en-US" sz="1200" dirty="0">
                <a:latin typeface="Arial-BoldMT" charset="0"/>
              </a:rPr>
              <a:t>From Chapra Pelletier, 2003.  </a:t>
            </a:r>
            <a:r>
              <a:rPr lang="en-US" sz="1200" dirty="0" err="1">
                <a:latin typeface="Arial-BoldMT" charset="0"/>
              </a:rPr>
              <a:t>QUAL2K</a:t>
            </a:r>
            <a:r>
              <a:rPr lang="en-US" sz="1200" dirty="0">
                <a:latin typeface="Arial-BoldMT" charset="0"/>
              </a:rPr>
              <a:t> User documentation</a:t>
            </a:r>
          </a:p>
        </p:txBody>
      </p:sp>
      <p:pic>
        <p:nvPicPr>
          <p:cNvPr id="9" name="Picture 4"/>
          <p:cNvPicPr>
            <a:picLocks noChangeAspect="1" noChangeArrowheads="1"/>
          </p:cNvPicPr>
          <p:nvPr/>
        </p:nvPicPr>
        <p:blipFill>
          <a:blip r:embed="rId2" cstate="print"/>
          <a:srcRect/>
          <a:stretch>
            <a:fillRect/>
          </a:stretch>
        </p:blipFill>
        <p:spPr bwMode="auto">
          <a:xfrm>
            <a:off x="0" y="3200400"/>
            <a:ext cx="6029315" cy="3657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5468" t="14815" r="24533" b="5556"/>
          <a:stretch/>
        </p:blipFill>
        <p:spPr>
          <a:xfrm>
            <a:off x="1371600" y="1219200"/>
            <a:ext cx="3657600" cy="3276600"/>
          </a:xfrm>
          <a:prstGeom prst="rect">
            <a:avLst/>
          </a:prstGeom>
        </p:spPr>
      </p:pic>
      <p:sp>
        <p:nvSpPr>
          <p:cNvPr id="3" name="Rectangle 2"/>
          <p:cNvSpPr/>
          <p:nvPr/>
        </p:nvSpPr>
        <p:spPr>
          <a:xfrm>
            <a:off x="2209800" y="4876800"/>
            <a:ext cx="4572000" cy="923330"/>
          </a:xfrm>
          <a:prstGeom prst="rect">
            <a:avLst/>
          </a:prstGeom>
        </p:spPr>
        <p:txBody>
          <a:bodyPr>
            <a:spAutoFit/>
          </a:bodyPr>
          <a:lstStyle/>
          <a:p>
            <a:pPr indent="457200"/>
            <a:r>
              <a:rPr lang="en-US" dirty="0">
                <a:latin typeface="Times New Roman" panose="02020603050405020304" pitchFamily="18" charset="0"/>
                <a:ea typeface="Times New Roman" panose="02020603050405020304" pitchFamily="18" charset="0"/>
              </a:rPr>
              <a:t>Di Toro, D. M.  2001.  </a:t>
            </a:r>
            <a:r>
              <a:rPr lang="en-US" i="1" dirty="0">
                <a:latin typeface="Times New Roman" panose="02020603050405020304" pitchFamily="18" charset="0"/>
                <a:ea typeface="Times New Roman" panose="02020603050405020304" pitchFamily="18" charset="0"/>
              </a:rPr>
              <a:t>Sediment Flux Modeling</a:t>
            </a:r>
            <a:r>
              <a:rPr lang="en-US" dirty="0">
                <a:latin typeface="Times New Roman" panose="02020603050405020304" pitchFamily="18" charset="0"/>
                <a:ea typeface="Times New Roman" panose="02020603050405020304" pitchFamily="18" charset="0"/>
              </a:rPr>
              <a:t>, Wiley-</a:t>
            </a:r>
            <a:r>
              <a:rPr lang="en-US" dirty="0" err="1">
                <a:latin typeface="Times New Roman" panose="02020603050405020304" pitchFamily="18" charset="0"/>
                <a:ea typeface="Times New Roman" panose="02020603050405020304" pitchFamily="18" charset="0"/>
              </a:rPr>
              <a:t>Interscience</a:t>
            </a:r>
            <a:r>
              <a:rPr lang="en-US" dirty="0">
                <a:latin typeface="Times New Roman" panose="02020603050405020304" pitchFamily="18" charset="0"/>
                <a:ea typeface="Times New Roman" panose="02020603050405020304" pitchFamily="18" charset="0"/>
              </a:rPr>
              <a:t>, New York, New York.  624 pp.</a:t>
            </a:r>
            <a:endParaRPr lang="en-US"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1545502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Documents and Settings\jmartin.ENGINEERING\Local Settings\Temp\PK3A5.tmp\0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Title 3"/>
          <p:cNvSpPr>
            <a:spLocks noGrp="1"/>
          </p:cNvSpPr>
          <p:nvPr>
            <p:ph type="title"/>
          </p:nvPr>
        </p:nvSpPr>
        <p:spPr>
          <a:xfrm>
            <a:off x="2362199" y="4406900"/>
            <a:ext cx="6132513" cy="1362075"/>
          </a:xfrm>
        </p:spPr>
        <p:txBody>
          <a:bodyPr/>
          <a:lstStyle/>
          <a:p>
            <a:r>
              <a:rPr lang="en-US" dirty="0" smtClean="0"/>
              <a:t>Model Overview</a:t>
            </a:r>
            <a:endParaRPr lang="en-US" dirty="0"/>
          </a:p>
        </p:txBody>
      </p:sp>
      <p:sp>
        <p:nvSpPr>
          <p:cNvPr id="5" name="Text Placeholder 4"/>
          <p:cNvSpPr>
            <a:spLocks noGrp="1"/>
          </p:cNvSpPr>
          <p:nvPr>
            <p:ph type="body" idx="1"/>
          </p:nvPr>
        </p:nvSpPr>
        <p:spPr>
          <a:xfrm>
            <a:off x="0" y="2667000"/>
            <a:ext cx="2590800" cy="1500187"/>
          </a:xfrm>
        </p:spPr>
        <p:txBody>
          <a:bodyPr/>
          <a:lstStyle/>
          <a:p>
            <a:r>
              <a:rPr lang="en-US" dirty="0" smtClean="0"/>
              <a:t>Sediment Diagenesis</a:t>
            </a:r>
            <a:endParaRPr lang="en-US" dirty="0"/>
          </a:p>
        </p:txBody>
      </p:sp>
      <p:sp>
        <p:nvSpPr>
          <p:cNvPr id="7" name="Rectangle 6"/>
          <p:cNvSpPr/>
          <p:nvPr/>
        </p:nvSpPr>
        <p:spPr>
          <a:xfrm>
            <a:off x="2807208" y="5841789"/>
            <a:ext cx="6324600" cy="923330"/>
          </a:xfrm>
          <a:prstGeom prst="rect">
            <a:avLst/>
          </a:prstGeom>
        </p:spPr>
        <p:txBody>
          <a:bodyPr wrap="square">
            <a:spAutoFit/>
          </a:bodyPr>
          <a:lstStyle/>
          <a:p>
            <a:r>
              <a:rPr lang="en-US" dirty="0" smtClean="0"/>
              <a:t>See: Martin and Wool, 2014, “WASP </a:t>
            </a:r>
            <a:r>
              <a:rPr lang="en-US" dirty="0"/>
              <a:t>Sediment Diagenesis Routines: Model Theory and User's </a:t>
            </a:r>
            <a:r>
              <a:rPr lang="en-US" dirty="0" smtClean="0"/>
              <a:t>Guide”</a:t>
            </a:r>
            <a:endParaRPr lang="en-US" dirty="0"/>
          </a:p>
          <a:p>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www.aquatic.uoguelph.ca/lakes/images/phys.gif"/>
          <p:cNvPicPr>
            <a:picLocks noChangeAspect="1" noChangeArrowheads="1"/>
          </p:cNvPicPr>
          <p:nvPr/>
        </p:nvPicPr>
        <p:blipFill>
          <a:blip r:embed="rId3" cstate="print"/>
          <a:srcRect/>
          <a:stretch>
            <a:fillRect/>
          </a:stretch>
        </p:blipFill>
        <p:spPr bwMode="auto">
          <a:xfrm>
            <a:off x="533400" y="1143000"/>
            <a:ext cx="3333750" cy="2171701"/>
          </a:xfrm>
          <a:prstGeom prst="rect">
            <a:avLst/>
          </a:prstGeom>
          <a:noFill/>
        </p:spPr>
      </p:pic>
      <p:grpSp>
        <p:nvGrpSpPr>
          <p:cNvPr id="2" name="Group 7"/>
          <p:cNvGrpSpPr/>
          <p:nvPr/>
        </p:nvGrpSpPr>
        <p:grpSpPr>
          <a:xfrm>
            <a:off x="4343400" y="1600200"/>
            <a:ext cx="3581400" cy="4267200"/>
            <a:chOff x="4483223" y="2743200"/>
            <a:chExt cx="2946277" cy="2166151"/>
          </a:xfrm>
        </p:grpSpPr>
        <p:pic>
          <p:nvPicPr>
            <p:cNvPr id="11268" name="Picture 4" descr="http://switchboard.nrdc.org/blogs/tspencer/NPS-winter-waves-at-Lake-Vi.jpg"/>
            <p:cNvPicPr>
              <a:picLocks noChangeAspect="1" noChangeArrowheads="1"/>
            </p:cNvPicPr>
            <p:nvPr/>
          </p:nvPicPr>
          <p:blipFill>
            <a:blip r:embed="rId4" cstate="print"/>
            <a:srcRect l="38400" t="24024" b="32733"/>
            <a:stretch>
              <a:fillRect/>
            </a:stretch>
          </p:blipFill>
          <p:spPr bwMode="auto">
            <a:xfrm>
              <a:off x="4495800" y="2743200"/>
              <a:ext cx="2933700" cy="762000"/>
            </a:xfrm>
            <a:prstGeom prst="rect">
              <a:avLst/>
            </a:prstGeom>
            <a:noFill/>
          </p:spPr>
        </p:pic>
        <p:sp>
          <p:nvSpPr>
            <p:cNvPr id="6" name="Freeform 5"/>
            <p:cNvSpPr/>
            <p:nvPr/>
          </p:nvSpPr>
          <p:spPr>
            <a:xfrm>
              <a:off x="4483223" y="3497802"/>
              <a:ext cx="2938509" cy="1216241"/>
            </a:xfrm>
            <a:custGeom>
              <a:avLst/>
              <a:gdLst>
                <a:gd name="connsiteX0" fmla="*/ 0 w 2938509"/>
                <a:gd name="connsiteY0" fmla="*/ 0 h 1216241"/>
                <a:gd name="connsiteX1" fmla="*/ 2938509 w 2938509"/>
                <a:gd name="connsiteY1" fmla="*/ 0 h 1216241"/>
                <a:gd name="connsiteX2" fmla="*/ 2796466 w 2938509"/>
                <a:gd name="connsiteY2" fmla="*/ 488272 h 1216241"/>
                <a:gd name="connsiteX3" fmla="*/ 2192785 w 2938509"/>
                <a:gd name="connsiteY3" fmla="*/ 1180730 h 1216241"/>
                <a:gd name="connsiteX4" fmla="*/ 2050742 w 2938509"/>
                <a:gd name="connsiteY4" fmla="*/ 1180730 h 1216241"/>
                <a:gd name="connsiteX5" fmla="*/ 1065321 w 2938509"/>
                <a:gd name="connsiteY5" fmla="*/ 1216241 h 1216241"/>
                <a:gd name="connsiteX6" fmla="*/ 914400 w 2938509"/>
                <a:gd name="connsiteY6" fmla="*/ 1136342 h 1216241"/>
                <a:gd name="connsiteX7" fmla="*/ 887767 w 2938509"/>
                <a:gd name="connsiteY7" fmla="*/ 1118586 h 1216241"/>
                <a:gd name="connsiteX8" fmla="*/ 816746 w 2938509"/>
                <a:gd name="connsiteY8" fmla="*/ 1100831 h 1216241"/>
                <a:gd name="connsiteX9" fmla="*/ 763480 w 2938509"/>
                <a:gd name="connsiteY9" fmla="*/ 1029810 h 1216241"/>
                <a:gd name="connsiteX10" fmla="*/ 53266 w 2938509"/>
                <a:gd name="connsiteY10" fmla="*/ 310718 h 1216241"/>
                <a:gd name="connsiteX11" fmla="*/ 0 w 2938509"/>
                <a:gd name="connsiteY11" fmla="*/ 0 h 12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38509" h="1216241">
                  <a:moveTo>
                    <a:pt x="0" y="0"/>
                  </a:moveTo>
                  <a:lnTo>
                    <a:pt x="2938509" y="0"/>
                  </a:lnTo>
                  <a:lnTo>
                    <a:pt x="2796466" y="488272"/>
                  </a:lnTo>
                  <a:lnTo>
                    <a:pt x="2192785" y="1180730"/>
                  </a:lnTo>
                  <a:lnTo>
                    <a:pt x="2050742" y="1180730"/>
                  </a:lnTo>
                  <a:lnTo>
                    <a:pt x="1065321" y="1216241"/>
                  </a:lnTo>
                  <a:cubicBezTo>
                    <a:pt x="946234" y="1136849"/>
                    <a:pt x="1000639" y="1153588"/>
                    <a:pt x="914400" y="1136342"/>
                  </a:cubicBezTo>
                  <a:cubicBezTo>
                    <a:pt x="905522" y="1130423"/>
                    <a:pt x="897310" y="1123358"/>
                    <a:pt x="887767" y="1118586"/>
                  </a:cubicBezTo>
                  <a:cubicBezTo>
                    <a:pt x="869572" y="1109489"/>
                    <a:pt x="833622" y="1104206"/>
                    <a:pt x="816746" y="1100831"/>
                  </a:cubicBezTo>
                  <a:cubicBezTo>
                    <a:pt x="776592" y="1040601"/>
                    <a:pt x="796324" y="1062654"/>
                    <a:pt x="763480" y="1029810"/>
                  </a:cubicBezTo>
                  <a:lnTo>
                    <a:pt x="53266" y="310718"/>
                  </a:lnTo>
                  <a:lnTo>
                    <a:pt x="0" y="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4495800" y="3488924"/>
              <a:ext cx="2917054" cy="1420427"/>
            </a:xfrm>
            <a:custGeom>
              <a:avLst/>
              <a:gdLst>
                <a:gd name="connsiteX0" fmla="*/ 0 w 2938508"/>
                <a:gd name="connsiteY0" fmla="*/ 0 h 1420427"/>
                <a:gd name="connsiteX1" fmla="*/ 62143 w 2938508"/>
                <a:gd name="connsiteY1" fmla="*/ 1420427 h 1420427"/>
                <a:gd name="connsiteX2" fmla="*/ 2920753 w 2938508"/>
                <a:gd name="connsiteY2" fmla="*/ 1358284 h 1420427"/>
                <a:gd name="connsiteX3" fmla="*/ 2938508 w 2938508"/>
                <a:gd name="connsiteY3" fmla="*/ 0 h 1420427"/>
                <a:gd name="connsiteX4" fmla="*/ 2760955 w 2938508"/>
                <a:gd name="connsiteY4" fmla="*/ 372862 h 1420427"/>
                <a:gd name="connsiteX5" fmla="*/ 2565646 w 2938508"/>
                <a:gd name="connsiteY5" fmla="*/ 692459 h 1420427"/>
                <a:gd name="connsiteX6" fmla="*/ 2254928 w 2938508"/>
                <a:gd name="connsiteY6" fmla="*/ 1003177 h 1420427"/>
                <a:gd name="connsiteX7" fmla="*/ 1908699 w 2938508"/>
                <a:gd name="connsiteY7" fmla="*/ 1154097 h 1420427"/>
                <a:gd name="connsiteX8" fmla="*/ 1216240 w 2938508"/>
                <a:gd name="connsiteY8" fmla="*/ 1154097 h 1420427"/>
                <a:gd name="connsiteX9" fmla="*/ 870011 w 2938508"/>
                <a:gd name="connsiteY9" fmla="*/ 1118587 h 1420427"/>
                <a:gd name="connsiteX10" fmla="*/ 639192 w 2938508"/>
                <a:gd name="connsiteY10" fmla="*/ 870012 h 1420427"/>
                <a:gd name="connsiteX11" fmla="*/ 443883 w 2938508"/>
                <a:gd name="connsiteY11" fmla="*/ 568171 h 1420427"/>
                <a:gd name="connsiteX12" fmla="*/ 204186 w 2938508"/>
                <a:gd name="connsiteY12" fmla="*/ 399495 h 1420427"/>
                <a:gd name="connsiteX13" fmla="*/ 88776 w 2938508"/>
                <a:gd name="connsiteY13" fmla="*/ 168676 h 1420427"/>
                <a:gd name="connsiteX14" fmla="*/ 0 w 2938508"/>
                <a:gd name="connsiteY14" fmla="*/ 0 h 1420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38508" h="1420427">
                  <a:moveTo>
                    <a:pt x="0" y="0"/>
                  </a:moveTo>
                  <a:lnTo>
                    <a:pt x="62143" y="1420427"/>
                  </a:lnTo>
                  <a:lnTo>
                    <a:pt x="2920753" y="1358284"/>
                  </a:lnTo>
                  <a:lnTo>
                    <a:pt x="2938508" y="0"/>
                  </a:lnTo>
                  <a:lnTo>
                    <a:pt x="2760955" y="372862"/>
                  </a:lnTo>
                  <a:lnTo>
                    <a:pt x="2565646" y="692459"/>
                  </a:lnTo>
                  <a:lnTo>
                    <a:pt x="2254928" y="1003177"/>
                  </a:lnTo>
                  <a:lnTo>
                    <a:pt x="1908699" y="1154097"/>
                  </a:lnTo>
                  <a:lnTo>
                    <a:pt x="1216240" y="1154097"/>
                  </a:lnTo>
                  <a:lnTo>
                    <a:pt x="870011" y="1118587"/>
                  </a:lnTo>
                  <a:lnTo>
                    <a:pt x="639192" y="870012"/>
                  </a:lnTo>
                  <a:lnTo>
                    <a:pt x="443883" y="568171"/>
                  </a:lnTo>
                  <a:lnTo>
                    <a:pt x="204186" y="399495"/>
                  </a:lnTo>
                  <a:lnTo>
                    <a:pt x="88776" y="168676"/>
                  </a:lnTo>
                  <a:lnTo>
                    <a:pt x="0" y="0"/>
                  </a:lnTo>
                  <a:close/>
                </a:path>
              </a:pathLst>
            </a:custGeom>
            <a:blipFill>
              <a:blip r:embed="rId5"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Down Arrow 8"/>
          <p:cNvSpPr/>
          <p:nvPr/>
        </p:nvSpPr>
        <p:spPr>
          <a:xfrm>
            <a:off x="5257800" y="4495800"/>
            <a:ext cx="228600" cy="838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own Arrow 9"/>
          <p:cNvSpPr/>
          <p:nvPr/>
        </p:nvSpPr>
        <p:spPr>
          <a:xfrm>
            <a:off x="5791200" y="4800600"/>
            <a:ext cx="152400" cy="533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Up Arrow 10"/>
          <p:cNvSpPr/>
          <p:nvPr/>
        </p:nvSpPr>
        <p:spPr>
          <a:xfrm>
            <a:off x="6400800" y="5029200"/>
            <a:ext cx="152400" cy="3048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urved Down Arrow 11"/>
          <p:cNvSpPr/>
          <p:nvPr/>
        </p:nvSpPr>
        <p:spPr>
          <a:xfrm>
            <a:off x="3886200" y="1295400"/>
            <a:ext cx="914400" cy="38100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TextBox 12"/>
          <p:cNvSpPr txBox="1"/>
          <p:nvPr/>
        </p:nvSpPr>
        <p:spPr>
          <a:xfrm>
            <a:off x="4876800" y="3733800"/>
            <a:ext cx="1143000" cy="738664"/>
          </a:xfrm>
          <a:prstGeom prst="rect">
            <a:avLst/>
          </a:prstGeom>
          <a:noFill/>
        </p:spPr>
        <p:txBody>
          <a:bodyPr wrap="square" rtlCol="0">
            <a:spAutoFit/>
          </a:bodyPr>
          <a:lstStyle/>
          <a:p>
            <a:r>
              <a:rPr lang="en-US" sz="1400" dirty="0" smtClean="0"/>
              <a:t>Particulate Organics (C, N, P)</a:t>
            </a:r>
            <a:endParaRPr lang="en-US" sz="1400" dirty="0"/>
          </a:p>
        </p:txBody>
      </p:sp>
      <p:sp>
        <p:nvSpPr>
          <p:cNvPr id="14" name="TextBox 13"/>
          <p:cNvSpPr txBox="1"/>
          <p:nvPr/>
        </p:nvSpPr>
        <p:spPr>
          <a:xfrm>
            <a:off x="5486400" y="4419600"/>
            <a:ext cx="1066800" cy="307777"/>
          </a:xfrm>
          <a:prstGeom prst="rect">
            <a:avLst/>
          </a:prstGeom>
          <a:noFill/>
        </p:spPr>
        <p:txBody>
          <a:bodyPr wrap="square" rtlCol="0">
            <a:spAutoFit/>
          </a:bodyPr>
          <a:lstStyle/>
          <a:p>
            <a:r>
              <a:rPr lang="en-US" sz="1400" dirty="0" smtClean="0"/>
              <a:t>Oxygen</a:t>
            </a:r>
            <a:endParaRPr lang="en-US" sz="1400" dirty="0"/>
          </a:p>
        </p:txBody>
      </p:sp>
      <p:sp>
        <p:nvSpPr>
          <p:cNvPr id="15" name="TextBox 14"/>
          <p:cNvSpPr txBox="1"/>
          <p:nvPr/>
        </p:nvSpPr>
        <p:spPr>
          <a:xfrm>
            <a:off x="6172200" y="3886200"/>
            <a:ext cx="1143000" cy="954107"/>
          </a:xfrm>
          <a:prstGeom prst="rect">
            <a:avLst/>
          </a:prstGeom>
          <a:noFill/>
        </p:spPr>
        <p:txBody>
          <a:bodyPr wrap="square" rtlCol="0">
            <a:spAutoFit/>
          </a:bodyPr>
          <a:lstStyle/>
          <a:p>
            <a:r>
              <a:rPr lang="en-US" sz="1400" dirty="0" smtClean="0"/>
              <a:t>Dissolved Materials (</a:t>
            </a:r>
            <a:r>
              <a:rPr lang="en-US" sz="1400" dirty="0" err="1" smtClean="0"/>
              <a:t>N,P,CH</a:t>
            </a:r>
            <a:r>
              <a:rPr lang="en-US" sz="1400" baseline="-25000" dirty="0" err="1" smtClean="0"/>
              <a:t>4</a:t>
            </a:r>
            <a:r>
              <a:rPr lang="en-US" sz="1400" dirty="0" err="1" smtClean="0"/>
              <a:t>,H</a:t>
            </a:r>
            <a:r>
              <a:rPr lang="en-US" sz="1400" baseline="-25000" dirty="0" err="1" smtClean="0"/>
              <a:t>2</a:t>
            </a:r>
            <a:r>
              <a:rPr lang="en-US" sz="1400" dirty="0" err="1" smtClean="0"/>
              <a:t>S</a:t>
            </a:r>
            <a:r>
              <a:rPr lang="en-US" sz="1400" dirty="0"/>
              <a:t>,</a:t>
            </a:r>
            <a:r>
              <a:rPr lang="en-US" sz="1400" dirty="0" smtClean="0"/>
              <a:t> etc.)</a:t>
            </a:r>
            <a:endParaRPr lang="en-US" sz="1400" dirty="0"/>
          </a:p>
        </p:txBody>
      </p:sp>
      <p:sp>
        <p:nvSpPr>
          <p:cNvPr id="21" name="Title 20"/>
          <p:cNvSpPr>
            <a:spLocks noGrp="1"/>
          </p:cNvSpPr>
          <p:nvPr>
            <p:ph type="title"/>
          </p:nvPr>
        </p:nvSpPr>
        <p:spPr>
          <a:xfrm>
            <a:off x="457200" y="0"/>
            <a:ext cx="8229600" cy="1143000"/>
          </a:xfrm>
        </p:spPr>
        <p:txBody>
          <a:bodyPr/>
          <a:lstStyle/>
          <a:p>
            <a:r>
              <a:rPr lang="en-US" dirty="0" smtClean="0"/>
              <a:t>Sediment Diagenesis</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rrowheads="1"/>
          </p:cNvPicPr>
          <p:nvPr/>
        </p:nvPicPr>
        <p:blipFill>
          <a:blip r:embed="rId4" cstate="print"/>
          <a:srcRect l="61831" t="41239" r="7254" b="41265"/>
          <a:stretch>
            <a:fillRect/>
          </a:stretch>
        </p:blipFill>
        <p:spPr bwMode="auto">
          <a:xfrm>
            <a:off x="5018314" y="2819400"/>
            <a:ext cx="2743200" cy="3429000"/>
          </a:xfrm>
          <a:prstGeom prst="rect">
            <a:avLst/>
          </a:prstGeom>
          <a:noFill/>
          <a:ln w="9525">
            <a:noFill/>
            <a:miter lim="800000"/>
            <a:headEnd/>
            <a:tailEnd/>
          </a:ln>
        </p:spPr>
      </p:pic>
      <p:graphicFrame>
        <p:nvGraphicFramePr>
          <p:cNvPr id="14338" name="Object 6"/>
          <p:cNvGraphicFramePr>
            <a:graphicFrameLocks noChangeAspect="1"/>
          </p:cNvGraphicFramePr>
          <p:nvPr/>
        </p:nvGraphicFramePr>
        <p:xfrm>
          <a:off x="609600" y="4876800"/>
          <a:ext cx="2286000" cy="1339562"/>
        </p:xfrm>
        <a:graphic>
          <a:graphicData uri="http://schemas.openxmlformats.org/presentationml/2006/ole">
            <mc:AlternateContent xmlns:mc="http://schemas.openxmlformats.org/markup-compatibility/2006">
              <mc:Choice xmlns:v="urn:schemas-microsoft-com:vml" Requires="v">
                <p:oleObj spid="_x0000_s1034" name="Photo Editor Photo" r:id="rId5" imgW="2486372" imgH="1457143" progId="MSPhotoEd.3">
                  <p:embed/>
                </p:oleObj>
              </mc:Choice>
              <mc:Fallback>
                <p:oleObj name="Photo Editor Photo" r:id="rId5" imgW="2486372" imgH="1457143" progId="MSPhotoEd.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600" y="4876800"/>
                        <a:ext cx="2286000" cy="1339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4" name="Picture 2"/>
          <p:cNvPicPr>
            <a:picLocks noChangeAspect="1" noChangeArrowheads="1"/>
          </p:cNvPicPr>
          <p:nvPr/>
        </p:nvPicPr>
        <p:blipFill>
          <a:blip r:embed="rId4" cstate="print"/>
          <a:srcRect l="6508" t="41265" r="60949" b="41239"/>
          <a:stretch>
            <a:fillRect/>
          </a:stretch>
        </p:blipFill>
        <p:spPr bwMode="auto">
          <a:xfrm>
            <a:off x="5029200" y="1752600"/>
            <a:ext cx="2743200" cy="1422400"/>
          </a:xfrm>
          <a:prstGeom prst="rect">
            <a:avLst/>
          </a:prstGeom>
          <a:noFill/>
          <a:ln w="9525">
            <a:noFill/>
            <a:miter lim="800000"/>
            <a:headEnd/>
            <a:tailEnd/>
          </a:ln>
        </p:spPr>
      </p:pic>
      <p:cxnSp>
        <p:nvCxnSpPr>
          <p:cNvPr id="6" name="Straight Connector 5"/>
          <p:cNvCxnSpPr/>
          <p:nvPr/>
        </p:nvCxnSpPr>
        <p:spPr>
          <a:xfrm>
            <a:off x="4185824" y="3191522"/>
            <a:ext cx="3657600" cy="0"/>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5029200" y="685800"/>
            <a:ext cx="2743200" cy="10668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p:nvCxnSpPr>
        <p:spPr>
          <a:xfrm>
            <a:off x="4114800" y="1752600"/>
            <a:ext cx="3657600" cy="0"/>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9" name="Parallelogram 8"/>
          <p:cNvSpPr/>
          <p:nvPr/>
        </p:nvSpPr>
        <p:spPr>
          <a:xfrm>
            <a:off x="5029200" y="1600200"/>
            <a:ext cx="2743200" cy="1524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arallelogram 9"/>
          <p:cNvSpPr/>
          <p:nvPr/>
        </p:nvSpPr>
        <p:spPr>
          <a:xfrm>
            <a:off x="5029200" y="533400"/>
            <a:ext cx="2743200" cy="1524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3124200" y="1295400"/>
            <a:ext cx="1905000" cy="369332"/>
          </a:xfrm>
          <a:prstGeom prst="rect">
            <a:avLst/>
          </a:prstGeom>
          <a:noFill/>
        </p:spPr>
        <p:txBody>
          <a:bodyPr wrap="square" rtlCol="0">
            <a:spAutoFit/>
          </a:bodyPr>
          <a:lstStyle/>
          <a:p>
            <a:r>
              <a:rPr lang="en-US" dirty="0" smtClean="0"/>
              <a:t>Surface Area</a:t>
            </a:r>
            <a:endParaRPr lang="en-US" dirty="0"/>
          </a:p>
        </p:txBody>
      </p:sp>
      <p:sp>
        <p:nvSpPr>
          <p:cNvPr id="12" name="TextBox 11"/>
          <p:cNvSpPr txBox="1"/>
          <p:nvPr/>
        </p:nvSpPr>
        <p:spPr>
          <a:xfrm>
            <a:off x="1828800" y="2057400"/>
            <a:ext cx="1905000" cy="923330"/>
          </a:xfrm>
          <a:prstGeom prst="rect">
            <a:avLst/>
          </a:prstGeom>
          <a:noFill/>
        </p:spPr>
        <p:txBody>
          <a:bodyPr wrap="square" rtlCol="0">
            <a:spAutoFit/>
          </a:bodyPr>
          <a:lstStyle/>
          <a:p>
            <a:r>
              <a:rPr lang="en-US" dirty="0" smtClean="0"/>
              <a:t>Solids Concentration in Layer 1 (kg/L)</a:t>
            </a:r>
            <a:endParaRPr lang="en-US" dirty="0"/>
          </a:p>
        </p:txBody>
      </p:sp>
      <p:sp>
        <p:nvSpPr>
          <p:cNvPr id="13" name="TextBox 12"/>
          <p:cNvSpPr txBox="1"/>
          <p:nvPr/>
        </p:nvSpPr>
        <p:spPr>
          <a:xfrm>
            <a:off x="1905000" y="3810000"/>
            <a:ext cx="1905000" cy="923330"/>
          </a:xfrm>
          <a:prstGeom prst="rect">
            <a:avLst/>
          </a:prstGeom>
          <a:noFill/>
        </p:spPr>
        <p:txBody>
          <a:bodyPr wrap="square" rtlCol="0">
            <a:spAutoFit/>
          </a:bodyPr>
          <a:lstStyle/>
          <a:p>
            <a:r>
              <a:rPr lang="en-US" dirty="0" smtClean="0"/>
              <a:t>Solids Concentration in Layer 2 (kg/L)</a:t>
            </a:r>
            <a:endParaRPr lang="en-US" dirty="0"/>
          </a:p>
        </p:txBody>
      </p:sp>
      <p:cxnSp>
        <p:nvCxnSpPr>
          <p:cNvPr id="15" name="Straight Arrow Connector 14"/>
          <p:cNvCxnSpPr/>
          <p:nvPr/>
        </p:nvCxnSpPr>
        <p:spPr>
          <a:xfrm>
            <a:off x="4572000" y="1752600"/>
            <a:ext cx="0" cy="144780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4572000" y="3200400"/>
            <a:ext cx="0" cy="304800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3581400" y="2133600"/>
            <a:ext cx="914400" cy="646331"/>
          </a:xfrm>
          <a:prstGeom prst="rect">
            <a:avLst/>
          </a:prstGeom>
          <a:noFill/>
        </p:spPr>
        <p:txBody>
          <a:bodyPr wrap="square" rtlCol="0">
            <a:spAutoFit/>
          </a:bodyPr>
          <a:lstStyle/>
          <a:p>
            <a:r>
              <a:rPr lang="en-US" sz="1200" dirty="0" smtClean="0"/>
              <a:t>Thickness (assumed = 2 cm)</a:t>
            </a:r>
            <a:endParaRPr lang="en-US" sz="1200" dirty="0"/>
          </a:p>
        </p:txBody>
      </p:sp>
      <p:sp>
        <p:nvSpPr>
          <p:cNvPr id="19" name="TextBox 18"/>
          <p:cNvSpPr txBox="1"/>
          <p:nvPr/>
        </p:nvSpPr>
        <p:spPr>
          <a:xfrm>
            <a:off x="3429000" y="3505200"/>
            <a:ext cx="1066800" cy="461665"/>
          </a:xfrm>
          <a:prstGeom prst="rect">
            <a:avLst/>
          </a:prstGeom>
          <a:noFill/>
        </p:spPr>
        <p:txBody>
          <a:bodyPr wrap="square" rtlCol="0">
            <a:spAutoFit/>
          </a:bodyPr>
          <a:lstStyle/>
          <a:p>
            <a:r>
              <a:rPr lang="en-US" sz="1200" dirty="0" err="1" smtClean="0"/>
              <a:t>H</a:t>
            </a:r>
            <a:r>
              <a:rPr lang="en-US" sz="1200" baseline="-25000" dirty="0" err="1" smtClean="0"/>
              <a:t>2</a:t>
            </a:r>
            <a:r>
              <a:rPr lang="en-US" sz="1200" dirty="0" smtClean="0"/>
              <a:t> =Thickness (≈= 10 cm)</a:t>
            </a:r>
            <a:endParaRPr lang="en-US" sz="1200" dirty="0"/>
          </a:p>
        </p:txBody>
      </p:sp>
      <p:sp>
        <p:nvSpPr>
          <p:cNvPr id="20" name="Up-Down Arrow 19"/>
          <p:cNvSpPr/>
          <p:nvPr/>
        </p:nvSpPr>
        <p:spPr>
          <a:xfrm>
            <a:off x="7086600" y="2819400"/>
            <a:ext cx="228600" cy="6096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7848600" y="2743200"/>
            <a:ext cx="1143000" cy="369332"/>
          </a:xfrm>
          <a:prstGeom prst="rect">
            <a:avLst/>
          </a:prstGeom>
          <a:noFill/>
        </p:spPr>
        <p:txBody>
          <a:bodyPr wrap="square" rtlCol="0">
            <a:spAutoFit/>
          </a:bodyPr>
          <a:lstStyle/>
          <a:p>
            <a:r>
              <a:rPr lang="en-US" dirty="0" smtClean="0"/>
              <a:t>Diffusion</a:t>
            </a:r>
            <a:endParaRPr lang="en-US" dirty="0"/>
          </a:p>
        </p:txBody>
      </p:sp>
      <p:graphicFrame>
        <p:nvGraphicFramePr>
          <p:cNvPr id="22" name="Object 21"/>
          <p:cNvGraphicFramePr>
            <a:graphicFrameLocks noChangeAspect="1"/>
          </p:cNvGraphicFramePr>
          <p:nvPr/>
        </p:nvGraphicFramePr>
        <p:xfrm>
          <a:off x="7848600" y="3200400"/>
          <a:ext cx="1143000" cy="457200"/>
        </p:xfrm>
        <a:graphic>
          <a:graphicData uri="http://schemas.openxmlformats.org/presentationml/2006/ole">
            <mc:AlternateContent xmlns:mc="http://schemas.openxmlformats.org/markup-compatibility/2006">
              <mc:Choice xmlns:v="urn:schemas-microsoft-com:vml" Requires="v">
                <p:oleObj spid="_x0000_s1035" name="Equation" r:id="rId7" imgW="1143000" imgH="457200" progId="Equation.DSMT4">
                  <p:embed/>
                </p:oleObj>
              </mc:Choice>
              <mc:Fallback>
                <p:oleObj name="Equation" r:id="rId7" imgW="1143000" imgH="457200" progId="Equation.DSMT4">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48600" y="3200400"/>
                        <a:ext cx="1143000"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Down Arrow 22"/>
          <p:cNvSpPr/>
          <p:nvPr/>
        </p:nvSpPr>
        <p:spPr>
          <a:xfrm>
            <a:off x="5562600" y="6096000"/>
            <a:ext cx="228600" cy="533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5943600" y="6211669"/>
            <a:ext cx="2667000" cy="646331"/>
          </a:xfrm>
          <a:prstGeom prst="rect">
            <a:avLst/>
          </a:prstGeom>
          <a:noFill/>
        </p:spPr>
        <p:txBody>
          <a:bodyPr wrap="square" rtlCol="0">
            <a:spAutoFit/>
          </a:bodyPr>
          <a:lstStyle/>
          <a:p>
            <a:r>
              <a:rPr lang="en-US" dirty="0" smtClean="0"/>
              <a:t>Burial velocity to inactive sediments (m/day)</a:t>
            </a:r>
            <a:endParaRPr lang="en-US" dirty="0"/>
          </a:p>
        </p:txBody>
      </p:sp>
      <p:sp>
        <p:nvSpPr>
          <p:cNvPr id="25" name="Up-Down Arrow 24"/>
          <p:cNvSpPr/>
          <p:nvPr/>
        </p:nvSpPr>
        <p:spPr>
          <a:xfrm>
            <a:off x="5257800" y="27432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4648200" y="2133600"/>
            <a:ext cx="1219200" cy="523220"/>
          </a:xfrm>
          <a:prstGeom prst="rect">
            <a:avLst/>
          </a:prstGeom>
          <a:noFill/>
        </p:spPr>
        <p:txBody>
          <a:bodyPr wrap="square" rtlCol="0">
            <a:spAutoFit/>
          </a:bodyPr>
          <a:lstStyle/>
          <a:p>
            <a:r>
              <a:rPr lang="en-US" sz="1400" dirty="0" smtClean="0"/>
              <a:t>Particle Mixing</a:t>
            </a:r>
            <a:endParaRPr lang="en-US" sz="1400" dirty="0"/>
          </a:p>
        </p:txBody>
      </p:sp>
      <p:sp>
        <p:nvSpPr>
          <p:cNvPr id="28" name="Title 27"/>
          <p:cNvSpPr>
            <a:spLocks noGrp="1"/>
          </p:cNvSpPr>
          <p:nvPr>
            <p:ph type="title"/>
          </p:nvPr>
        </p:nvSpPr>
        <p:spPr>
          <a:xfrm>
            <a:off x="152400" y="152400"/>
            <a:ext cx="3505200" cy="1143000"/>
          </a:xfrm>
        </p:spPr>
        <p:txBody>
          <a:bodyPr/>
          <a:lstStyle/>
          <a:p>
            <a:r>
              <a:rPr lang="en-US" dirty="0" smtClean="0"/>
              <a:t>Reactor</a:t>
            </a:r>
            <a:endParaRPr lang="en-US" dirty="0"/>
          </a:p>
        </p:txBody>
      </p:sp>
      <p:sp>
        <p:nvSpPr>
          <p:cNvPr id="29" name="Up-Down Arrow 28"/>
          <p:cNvSpPr/>
          <p:nvPr/>
        </p:nvSpPr>
        <p:spPr>
          <a:xfrm>
            <a:off x="7086600" y="12954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7848600" y="1066800"/>
            <a:ext cx="1447800" cy="923330"/>
          </a:xfrm>
          <a:prstGeom prst="rect">
            <a:avLst/>
          </a:prstGeom>
          <a:noFill/>
        </p:spPr>
        <p:txBody>
          <a:bodyPr wrap="square" rtlCol="0">
            <a:spAutoFit/>
          </a:bodyPr>
          <a:lstStyle/>
          <a:p>
            <a:r>
              <a:rPr lang="en-US" dirty="0" smtClean="0"/>
              <a:t>Diffusion: internal computation</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rrowheads="1"/>
          </p:cNvPicPr>
          <p:nvPr/>
        </p:nvPicPr>
        <p:blipFill>
          <a:blip r:embed="rId4" cstate="print"/>
          <a:srcRect l="61831" t="41239" r="7254" b="41265"/>
          <a:stretch>
            <a:fillRect/>
          </a:stretch>
        </p:blipFill>
        <p:spPr bwMode="auto">
          <a:xfrm>
            <a:off x="5018314" y="2819400"/>
            <a:ext cx="2743200" cy="3429000"/>
          </a:xfrm>
          <a:prstGeom prst="rect">
            <a:avLst/>
          </a:prstGeom>
          <a:noFill/>
          <a:ln w="9525">
            <a:noFill/>
            <a:miter lim="800000"/>
            <a:headEnd/>
            <a:tailEnd/>
          </a:ln>
        </p:spPr>
      </p:pic>
      <p:pic>
        <p:nvPicPr>
          <p:cNvPr id="4" name="Picture 2"/>
          <p:cNvPicPr>
            <a:picLocks noChangeAspect="1" noChangeArrowheads="1"/>
          </p:cNvPicPr>
          <p:nvPr/>
        </p:nvPicPr>
        <p:blipFill>
          <a:blip r:embed="rId4" cstate="print"/>
          <a:srcRect l="6508" t="41265" r="60949" b="41239"/>
          <a:stretch>
            <a:fillRect/>
          </a:stretch>
        </p:blipFill>
        <p:spPr bwMode="auto">
          <a:xfrm>
            <a:off x="5029200" y="1752600"/>
            <a:ext cx="2743200" cy="1422400"/>
          </a:xfrm>
          <a:prstGeom prst="rect">
            <a:avLst/>
          </a:prstGeom>
          <a:noFill/>
          <a:ln w="9525">
            <a:noFill/>
            <a:miter lim="800000"/>
            <a:headEnd/>
            <a:tailEnd/>
          </a:ln>
        </p:spPr>
      </p:pic>
      <p:cxnSp>
        <p:nvCxnSpPr>
          <p:cNvPr id="6" name="Straight Connector 5"/>
          <p:cNvCxnSpPr/>
          <p:nvPr/>
        </p:nvCxnSpPr>
        <p:spPr>
          <a:xfrm>
            <a:off x="4185824" y="3191522"/>
            <a:ext cx="3657600" cy="0"/>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5029200" y="685800"/>
            <a:ext cx="2743200" cy="10668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p:nvCxnSpPr>
        <p:spPr>
          <a:xfrm>
            <a:off x="4114800" y="1752600"/>
            <a:ext cx="3657600" cy="0"/>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9" name="Parallelogram 8"/>
          <p:cNvSpPr/>
          <p:nvPr/>
        </p:nvSpPr>
        <p:spPr>
          <a:xfrm>
            <a:off x="5029200" y="1600200"/>
            <a:ext cx="2743200" cy="1524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arallelogram 9"/>
          <p:cNvSpPr/>
          <p:nvPr/>
        </p:nvSpPr>
        <p:spPr>
          <a:xfrm>
            <a:off x="5029200" y="533400"/>
            <a:ext cx="2743200" cy="1524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Up-Down Arrow 19"/>
          <p:cNvSpPr/>
          <p:nvPr/>
        </p:nvSpPr>
        <p:spPr>
          <a:xfrm>
            <a:off x="7086600" y="2819400"/>
            <a:ext cx="228600" cy="6096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Down Arrow 22"/>
          <p:cNvSpPr/>
          <p:nvPr/>
        </p:nvSpPr>
        <p:spPr>
          <a:xfrm>
            <a:off x="5562600" y="6096000"/>
            <a:ext cx="228600" cy="533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Up-Down Arrow 24"/>
          <p:cNvSpPr/>
          <p:nvPr/>
        </p:nvSpPr>
        <p:spPr>
          <a:xfrm>
            <a:off x="5257800" y="27432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3733800" y="2286000"/>
            <a:ext cx="1219200" cy="523220"/>
          </a:xfrm>
          <a:prstGeom prst="rect">
            <a:avLst/>
          </a:prstGeom>
          <a:noFill/>
        </p:spPr>
        <p:txBody>
          <a:bodyPr wrap="square" rtlCol="0">
            <a:spAutoFit/>
          </a:bodyPr>
          <a:lstStyle/>
          <a:p>
            <a:r>
              <a:rPr lang="en-US" sz="1400" dirty="0" smtClean="0"/>
              <a:t>Particle Mixing</a:t>
            </a:r>
            <a:endParaRPr lang="en-US" sz="1400" dirty="0"/>
          </a:p>
        </p:txBody>
      </p:sp>
      <p:sp>
        <p:nvSpPr>
          <p:cNvPr id="28" name="Title 27"/>
          <p:cNvSpPr>
            <a:spLocks noGrp="1"/>
          </p:cNvSpPr>
          <p:nvPr>
            <p:ph type="title"/>
          </p:nvPr>
        </p:nvSpPr>
        <p:spPr>
          <a:xfrm>
            <a:off x="228600" y="0"/>
            <a:ext cx="3352800" cy="1143000"/>
          </a:xfrm>
        </p:spPr>
        <p:txBody>
          <a:bodyPr>
            <a:normAutofit fontScale="90000"/>
          </a:bodyPr>
          <a:lstStyle/>
          <a:p>
            <a:r>
              <a:rPr lang="en-US" dirty="0" smtClean="0"/>
              <a:t>Benthic Stress</a:t>
            </a:r>
            <a:endParaRPr lang="en-US" dirty="0"/>
          </a:p>
        </p:txBody>
      </p:sp>
      <p:sp>
        <p:nvSpPr>
          <p:cNvPr id="34" name="TextBox 33"/>
          <p:cNvSpPr txBox="1"/>
          <p:nvPr/>
        </p:nvSpPr>
        <p:spPr>
          <a:xfrm>
            <a:off x="228600" y="838200"/>
            <a:ext cx="3581400" cy="2031325"/>
          </a:xfrm>
          <a:prstGeom prst="rect">
            <a:avLst/>
          </a:prstGeom>
          <a:noFill/>
        </p:spPr>
        <p:txBody>
          <a:bodyPr wrap="square" rtlCol="0">
            <a:spAutoFit/>
          </a:bodyPr>
          <a:lstStyle/>
          <a:p>
            <a:r>
              <a:rPr lang="en-US" sz="1400" dirty="0"/>
              <a:t>The rate of mixing of the sediment by </a:t>
            </a:r>
            <a:r>
              <a:rPr lang="en-US" sz="1400" dirty="0" err="1"/>
              <a:t>macrobenthos</a:t>
            </a:r>
            <a:r>
              <a:rPr lang="en-US" sz="1400" dirty="0"/>
              <a:t> (</a:t>
            </a:r>
            <a:r>
              <a:rPr lang="en-US" sz="1400" dirty="0" err="1"/>
              <a:t>bioturbation</a:t>
            </a:r>
            <a:r>
              <a:rPr lang="en-US" sz="1400" dirty="0"/>
              <a:t>, </a:t>
            </a:r>
            <a:r>
              <a:rPr lang="en-US" sz="1400" dirty="0" err="1"/>
              <a:t>w</a:t>
            </a:r>
            <a:r>
              <a:rPr lang="en-US" sz="1400" baseline="-25000" dirty="0" err="1"/>
              <a:t>12</a:t>
            </a:r>
            <a:r>
              <a:rPr lang="en-US" sz="1400" dirty="0"/>
              <a:t>) is estimated by an apparent particle diffusion coefficient (</a:t>
            </a:r>
            <a:r>
              <a:rPr lang="en-US" sz="1400" dirty="0" err="1"/>
              <a:t>D</a:t>
            </a:r>
            <a:r>
              <a:rPr lang="en-US" sz="1400" baseline="-25000" dirty="0" err="1"/>
              <a:t>p</a:t>
            </a:r>
            <a:r>
              <a:rPr lang="en-US" sz="1400" dirty="0"/>
              <a:t>), temperature corrected that varies with the biomass of the benthos. Assuming that the mass of the benthos is proportional to the labile carbon in the sediment ( , or </a:t>
            </a:r>
            <a:r>
              <a:rPr lang="en-US" sz="1400" dirty="0" err="1"/>
              <a:t>POC</a:t>
            </a:r>
            <a:r>
              <a:rPr lang="en-US" sz="1400" dirty="0"/>
              <a:t>, in oxygen equivalents in layer 2 in G class 1), </a:t>
            </a:r>
          </a:p>
          <a:p>
            <a:endParaRPr lang="en-US" sz="1400" dirty="0"/>
          </a:p>
        </p:txBody>
      </p:sp>
      <p:sp>
        <p:nvSpPr>
          <p:cNvPr id="1537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5370" name="Object 10"/>
          <p:cNvGraphicFramePr>
            <a:graphicFrameLocks noChangeAspect="1"/>
          </p:cNvGraphicFramePr>
          <p:nvPr/>
        </p:nvGraphicFramePr>
        <p:xfrm>
          <a:off x="990600" y="2819400"/>
          <a:ext cx="1495425" cy="495300"/>
        </p:xfrm>
        <a:graphic>
          <a:graphicData uri="http://schemas.openxmlformats.org/presentationml/2006/ole">
            <mc:AlternateContent xmlns:mc="http://schemas.openxmlformats.org/markup-compatibility/2006">
              <mc:Choice xmlns:v="urn:schemas-microsoft-com:vml" Requires="v">
                <p:oleObj spid="_x0000_s2054" name="Equation" r:id="rId5" imgW="1497950" imgH="495085" progId="Equation.DSMT4">
                  <p:embed/>
                </p:oleObj>
              </mc:Choice>
              <mc:Fallback>
                <p:oleObj name="Equation" r:id="rId5" imgW="1497950" imgH="495085" progId="Equation.DSMT4">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0600" y="2819400"/>
                        <a:ext cx="1495425" cy="495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7" name="TextBox 36"/>
          <p:cNvSpPr txBox="1"/>
          <p:nvPr/>
        </p:nvSpPr>
        <p:spPr>
          <a:xfrm>
            <a:off x="152400" y="3429000"/>
            <a:ext cx="4267200" cy="954107"/>
          </a:xfrm>
          <a:prstGeom prst="rect">
            <a:avLst/>
          </a:prstGeom>
          <a:noFill/>
        </p:spPr>
        <p:txBody>
          <a:bodyPr wrap="square" rtlCol="0">
            <a:spAutoFit/>
          </a:bodyPr>
          <a:lstStyle/>
          <a:p>
            <a:r>
              <a:rPr lang="en-US" sz="1400" dirty="0"/>
              <a:t>where  is a particle mixing coefficient </a:t>
            </a:r>
            <a:r>
              <a:rPr lang="en-US" sz="1400" dirty="0" smtClean="0"/>
              <a:t>and </a:t>
            </a:r>
            <a:r>
              <a:rPr lang="en-US" sz="1400" dirty="0" err="1"/>
              <a:t>C</a:t>
            </a:r>
            <a:r>
              <a:rPr lang="en-US" sz="1400" baseline="-25000" dirty="0" err="1"/>
              <a:t>POC,R</a:t>
            </a:r>
            <a:r>
              <a:rPr lang="en-US" sz="1400" dirty="0"/>
              <a:t> is a reference </a:t>
            </a:r>
            <a:r>
              <a:rPr lang="en-US" sz="1400" dirty="0" err="1"/>
              <a:t>POC</a:t>
            </a:r>
            <a:r>
              <a:rPr lang="en-US" sz="1400" dirty="0"/>
              <a:t> concentration. </a:t>
            </a:r>
            <a:r>
              <a:rPr lang="en-US" sz="1400" dirty="0" smtClean="0"/>
              <a:t>(Note </a:t>
            </a:r>
            <a:r>
              <a:rPr lang="en-US" sz="1400" dirty="0" err="1" smtClean="0"/>
              <a:t>POC</a:t>
            </a:r>
            <a:r>
              <a:rPr lang="en-US" sz="1400" dirty="0" smtClean="0"/>
              <a:t> is </a:t>
            </a:r>
            <a:r>
              <a:rPr lang="en-US" sz="1400" dirty="0"/>
              <a:t>in units of oxygen </a:t>
            </a:r>
            <a:r>
              <a:rPr lang="en-US" sz="1400" dirty="0" smtClean="0"/>
              <a:t>equivalents). </a:t>
            </a:r>
          </a:p>
          <a:p>
            <a:endParaRPr lang="en-US" sz="1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rrowheads="1"/>
          </p:cNvPicPr>
          <p:nvPr/>
        </p:nvPicPr>
        <p:blipFill>
          <a:blip r:embed="rId4" cstate="print"/>
          <a:srcRect l="61831" t="41239" r="7254" b="41265"/>
          <a:stretch>
            <a:fillRect/>
          </a:stretch>
        </p:blipFill>
        <p:spPr bwMode="auto">
          <a:xfrm>
            <a:off x="5018314" y="2819400"/>
            <a:ext cx="2743200" cy="3429000"/>
          </a:xfrm>
          <a:prstGeom prst="rect">
            <a:avLst/>
          </a:prstGeom>
          <a:noFill/>
          <a:ln w="9525">
            <a:noFill/>
            <a:miter lim="800000"/>
            <a:headEnd/>
            <a:tailEnd/>
          </a:ln>
        </p:spPr>
      </p:pic>
      <p:pic>
        <p:nvPicPr>
          <p:cNvPr id="4" name="Picture 2"/>
          <p:cNvPicPr>
            <a:picLocks noChangeAspect="1" noChangeArrowheads="1"/>
          </p:cNvPicPr>
          <p:nvPr/>
        </p:nvPicPr>
        <p:blipFill>
          <a:blip r:embed="rId4" cstate="print"/>
          <a:srcRect l="6508" t="41265" r="60949" b="41239"/>
          <a:stretch>
            <a:fillRect/>
          </a:stretch>
        </p:blipFill>
        <p:spPr bwMode="auto">
          <a:xfrm>
            <a:off x="5029200" y="1752600"/>
            <a:ext cx="2743200" cy="1422400"/>
          </a:xfrm>
          <a:prstGeom prst="rect">
            <a:avLst/>
          </a:prstGeom>
          <a:noFill/>
          <a:ln w="9525">
            <a:noFill/>
            <a:miter lim="800000"/>
            <a:headEnd/>
            <a:tailEnd/>
          </a:ln>
        </p:spPr>
      </p:pic>
      <p:cxnSp>
        <p:nvCxnSpPr>
          <p:cNvPr id="6" name="Straight Connector 5"/>
          <p:cNvCxnSpPr/>
          <p:nvPr/>
        </p:nvCxnSpPr>
        <p:spPr>
          <a:xfrm>
            <a:off x="4185824" y="3191522"/>
            <a:ext cx="3657600" cy="0"/>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5029200" y="685800"/>
            <a:ext cx="2743200" cy="10668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p:nvCxnSpPr>
        <p:spPr>
          <a:xfrm>
            <a:off x="4114800" y="1752600"/>
            <a:ext cx="3657600" cy="0"/>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9" name="Parallelogram 8"/>
          <p:cNvSpPr/>
          <p:nvPr/>
        </p:nvSpPr>
        <p:spPr>
          <a:xfrm>
            <a:off x="5029200" y="1600200"/>
            <a:ext cx="2743200" cy="1524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arallelogram 9"/>
          <p:cNvSpPr/>
          <p:nvPr/>
        </p:nvSpPr>
        <p:spPr>
          <a:xfrm>
            <a:off x="5029200" y="533400"/>
            <a:ext cx="2743200" cy="1524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Up-Down Arrow 19"/>
          <p:cNvSpPr/>
          <p:nvPr/>
        </p:nvSpPr>
        <p:spPr>
          <a:xfrm>
            <a:off x="7086600" y="2819400"/>
            <a:ext cx="228600" cy="6096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Down Arrow 22"/>
          <p:cNvSpPr/>
          <p:nvPr/>
        </p:nvSpPr>
        <p:spPr>
          <a:xfrm>
            <a:off x="5562600" y="6096000"/>
            <a:ext cx="228600" cy="533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Up-Down Arrow 24"/>
          <p:cNvSpPr/>
          <p:nvPr/>
        </p:nvSpPr>
        <p:spPr>
          <a:xfrm>
            <a:off x="5257800" y="27432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3733800" y="2286000"/>
            <a:ext cx="1219200" cy="523220"/>
          </a:xfrm>
          <a:prstGeom prst="rect">
            <a:avLst/>
          </a:prstGeom>
          <a:noFill/>
        </p:spPr>
        <p:txBody>
          <a:bodyPr wrap="square" rtlCol="0">
            <a:spAutoFit/>
          </a:bodyPr>
          <a:lstStyle/>
          <a:p>
            <a:r>
              <a:rPr lang="en-US" sz="1400" dirty="0" smtClean="0"/>
              <a:t>Particle Mixing</a:t>
            </a:r>
            <a:endParaRPr lang="en-US" sz="1400" dirty="0"/>
          </a:p>
        </p:txBody>
      </p:sp>
      <p:sp>
        <p:nvSpPr>
          <p:cNvPr id="28" name="Title 27"/>
          <p:cNvSpPr>
            <a:spLocks noGrp="1"/>
          </p:cNvSpPr>
          <p:nvPr>
            <p:ph type="title"/>
          </p:nvPr>
        </p:nvSpPr>
        <p:spPr>
          <a:xfrm>
            <a:off x="228600" y="0"/>
            <a:ext cx="3352800" cy="1143000"/>
          </a:xfrm>
        </p:spPr>
        <p:txBody>
          <a:bodyPr>
            <a:normAutofit fontScale="90000"/>
          </a:bodyPr>
          <a:lstStyle/>
          <a:p>
            <a:r>
              <a:rPr lang="en-US" dirty="0" smtClean="0"/>
              <a:t>Benthic Stress</a:t>
            </a:r>
            <a:endParaRPr lang="en-US" dirty="0"/>
          </a:p>
        </p:txBody>
      </p:sp>
      <p:sp>
        <p:nvSpPr>
          <p:cNvPr id="1537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 name="TextBox 36"/>
          <p:cNvSpPr txBox="1"/>
          <p:nvPr/>
        </p:nvSpPr>
        <p:spPr>
          <a:xfrm>
            <a:off x="152400" y="1066800"/>
            <a:ext cx="3657600" cy="2246769"/>
          </a:xfrm>
          <a:prstGeom prst="rect">
            <a:avLst/>
          </a:prstGeom>
          <a:noFill/>
        </p:spPr>
        <p:txBody>
          <a:bodyPr wrap="square" rtlCol="0">
            <a:spAutoFit/>
          </a:bodyPr>
          <a:lstStyle/>
          <a:p>
            <a:r>
              <a:rPr lang="en-US" sz="1400" dirty="0" smtClean="0"/>
              <a:t>An </a:t>
            </a:r>
            <a:r>
              <a:rPr lang="en-US" sz="1400" dirty="0"/>
              <a:t>additional impact is that if anoxia occurs for periods of time, the benthic population is ultimately reduced or eliminated, so that </a:t>
            </a:r>
            <a:r>
              <a:rPr lang="en-US" sz="1400" dirty="0" err="1"/>
              <a:t>bioturbuation</a:t>
            </a:r>
            <a:r>
              <a:rPr lang="en-US" sz="1400" dirty="0"/>
              <a:t> is </a:t>
            </a:r>
            <a:r>
              <a:rPr lang="en-US" sz="1400" dirty="0" smtClean="0"/>
              <a:t>consequently </a:t>
            </a:r>
            <a:r>
              <a:rPr lang="en-US" sz="1400" dirty="0"/>
              <a:t>reduced or eliminated.  To include this effect, Di Toro (2001) computes the stress that low dissolved oxygen conditions (benthic stress, S) imposes on the population assuming that the stress accumulates as </a:t>
            </a:r>
          </a:p>
          <a:p>
            <a:endParaRPr lang="en-US" sz="1400" dirty="0"/>
          </a:p>
        </p:txBody>
      </p:sp>
      <p:sp>
        <p:nvSpPr>
          <p:cNvPr id="2048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0483" name="Object 3"/>
          <p:cNvGraphicFramePr>
            <a:graphicFrameLocks noChangeAspect="1"/>
          </p:cNvGraphicFramePr>
          <p:nvPr/>
        </p:nvGraphicFramePr>
        <p:xfrm>
          <a:off x="762000" y="3200400"/>
          <a:ext cx="2714625" cy="485775"/>
        </p:xfrm>
        <a:graphic>
          <a:graphicData uri="http://schemas.openxmlformats.org/presentationml/2006/ole">
            <mc:AlternateContent xmlns:mc="http://schemas.openxmlformats.org/markup-compatibility/2006">
              <mc:Choice xmlns:v="urn:schemas-microsoft-com:vml" Requires="v">
                <p:oleObj spid="_x0000_s3082" name="Equation" r:id="rId5" imgW="2717800" imgH="482600" progId="Equation.DSMT4">
                  <p:embed/>
                </p:oleObj>
              </mc:Choice>
              <mc:Fallback>
                <p:oleObj name="Equation" r:id="rId5" imgW="2717800" imgH="482600" progId="Equation.DSMT4">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00" y="3200400"/>
                        <a:ext cx="2714625" cy="485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 name="TextBox 20"/>
          <p:cNvSpPr txBox="1"/>
          <p:nvPr/>
        </p:nvSpPr>
        <p:spPr>
          <a:xfrm>
            <a:off x="228600" y="3657600"/>
            <a:ext cx="4267200" cy="738664"/>
          </a:xfrm>
          <a:prstGeom prst="rect">
            <a:avLst/>
          </a:prstGeom>
          <a:noFill/>
        </p:spPr>
        <p:txBody>
          <a:bodyPr wrap="square" rtlCol="0">
            <a:spAutoFit/>
          </a:bodyPr>
          <a:lstStyle/>
          <a:p>
            <a:r>
              <a:rPr lang="en-US" sz="1400" dirty="0" smtClean="0"/>
              <a:t>where </a:t>
            </a:r>
            <a:r>
              <a:rPr lang="en-US" sz="1400" dirty="0" err="1" smtClean="0"/>
              <a:t>k</a:t>
            </a:r>
            <a:r>
              <a:rPr lang="en-US" sz="1400" baseline="-25000" dirty="0" err="1" smtClean="0"/>
              <a:t>s</a:t>
            </a:r>
            <a:r>
              <a:rPr lang="en-US" sz="1400" dirty="0" smtClean="0"/>
              <a:t> = decay </a:t>
            </a:r>
            <a:r>
              <a:rPr lang="en-US" sz="1400" dirty="0"/>
              <a:t>constant for benthic stress</a:t>
            </a:r>
            <a:r>
              <a:rPr lang="en-US" sz="1400" dirty="0" smtClean="0"/>
              <a:t>, </a:t>
            </a:r>
            <a:r>
              <a:rPr lang="en-US" sz="1400" dirty="0" err="1" smtClean="0"/>
              <a:t>K</a:t>
            </a:r>
            <a:r>
              <a:rPr lang="en-US" sz="1400" baseline="-25000" dirty="0" err="1" smtClean="0"/>
              <a:t>M,Dp</a:t>
            </a:r>
            <a:r>
              <a:rPr lang="en-US" sz="1400" dirty="0" smtClean="0"/>
              <a:t> = particle </a:t>
            </a:r>
            <a:r>
              <a:rPr lang="en-US" sz="1400" dirty="0"/>
              <a:t>mixing half-saturation </a:t>
            </a:r>
            <a:r>
              <a:rPr lang="en-US" sz="1400" dirty="0" smtClean="0"/>
              <a:t>concentration </a:t>
            </a:r>
            <a:r>
              <a:rPr lang="en-US" sz="1400" dirty="0"/>
              <a:t>for oxygen</a:t>
            </a:r>
          </a:p>
          <a:p>
            <a:endParaRPr lang="en-US" sz="1400" dirty="0"/>
          </a:p>
        </p:txBody>
      </p:sp>
      <p:sp>
        <p:nvSpPr>
          <p:cNvPr id="22" name="TextBox 21"/>
          <p:cNvSpPr txBox="1"/>
          <p:nvPr/>
        </p:nvSpPr>
        <p:spPr>
          <a:xfrm>
            <a:off x="304800" y="4267200"/>
            <a:ext cx="4038600" cy="1169551"/>
          </a:xfrm>
          <a:prstGeom prst="rect">
            <a:avLst/>
          </a:prstGeom>
          <a:noFill/>
        </p:spPr>
        <p:txBody>
          <a:bodyPr wrap="square" rtlCol="0">
            <a:spAutoFit/>
          </a:bodyPr>
          <a:lstStyle/>
          <a:p>
            <a:r>
              <a:rPr lang="en-US" sz="1400" dirty="0"/>
              <a:t>As [</a:t>
            </a:r>
            <a:r>
              <a:rPr lang="en-US" sz="1400" dirty="0" err="1"/>
              <a:t>O</a:t>
            </a:r>
            <a:r>
              <a:rPr lang="en-US" sz="1400" baseline="-25000" dirty="0" err="1"/>
              <a:t>2</a:t>
            </a:r>
            <a:r>
              <a:rPr lang="en-US" sz="1400" dirty="0"/>
              <a:t>(0)] approaches zero, then (1-</a:t>
            </a:r>
            <a:r>
              <a:rPr lang="en-US" sz="1400" dirty="0" err="1"/>
              <a:t>k</a:t>
            </a:r>
            <a:r>
              <a:rPr lang="en-US" sz="1400" baseline="-25000" dirty="0" err="1"/>
              <a:t>s</a:t>
            </a:r>
            <a:r>
              <a:rPr lang="en-US" sz="1400" dirty="0" err="1"/>
              <a:t>S</a:t>
            </a:r>
            <a:r>
              <a:rPr lang="en-US" sz="1400" dirty="0"/>
              <a:t>) approaches zero, so that the particle mixing coefficient is similarly reduced, as</a:t>
            </a:r>
          </a:p>
          <a:p>
            <a:r>
              <a:rPr lang="en-US" sz="1400" dirty="0"/>
              <a:t> </a:t>
            </a:r>
          </a:p>
          <a:p>
            <a:endParaRPr lang="en-US" sz="1400" dirty="0"/>
          </a:p>
        </p:txBody>
      </p:sp>
      <p:sp>
        <p:nvSpPr>
          <p:cNvPr id="2048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0485" name="Object 5"/>
          <p:cNvGraphicFramePr>
            <a:graphicFrameLocks noChangeAspect="1"/>
          </p:cNvGraphicFramePr>
          <p:nvPr/>
        </p:nvGraphicFramePr>
        <p:xfrm>
          <a:off x="1524000" y="5029200"/>
          <a:ext cx="1371600" cy="276225"/>
        </p:xfrm>
        <a:graphic>
          <a:graphicData uri="http://schemas.openxmlformats.org/presentationml/2006/ole">
            <mc:AlternateContent xmlns:mc="http://schemas.openxmlformats.org/markup-compatibility/2006">
              <mc:Choice xmlns:v="urn:schemas-microsoft-com:vml" Requires="v">
                <p:oleObj spid="_x0000_s3083" name="Equation" r:id="rId7" imgW="1371600" imgH="279400" progId="Equation.DSMT4">
                  <p:embed/>
                </p:oleObj>
              </mc:Choice>
              <mc:Fallback>
                <p:oleObj name="Equation" r:id="rId7" imgW="1371600" imgH="279400" progId="Equation.DSMT4">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24000" y="5029200"/>
                        <a:ext cx="1371600"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TextBox 23"/>
          <p:cNvSpPr txBox="1"/>
          <p:nvPr/>
        </p:nvSpPr>
        <p:spPr>
          <a:xfrm>
            <a:off x="228600" y="5334000"/>
            <a:ext cx="4267200" cy="1384995"/>
          </a:xfrm>
          <a:prstGeom prst="rect">
            <a:avLst/>
          </a:prstGeom>
          <a:noFill/>
        </p:spPr>
        <p:txBody>
          <a:bodyPr wrap="square" rtlCol="0">
            <a:spAutoFit/>
          </a:bodyPr>
          <a:lstStyle/>
          <a:p>
            <a:r>
              <a:rPr lang="en-US" sz="1400" dirty="0"/>
              <a:t>The stress is continued at the minimum value for the year to conform with the observation that once the benthic population has been reduced by low dissolved oxygen, it does not recover until the next year (Di Toro 2001).</a:t>
            </a:r>
          </a:p>
          <a:p>
            <a:endParaRPr lang="en-US" sz="1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Reactor Inputs</a:t>
            </a:r>
            <a:endParaRPr lang="en-US" dirty="0"/>
          </a:p>
        </p:txBody>
      </p:sp>
      <p:graphicFrame>
        <p:nvGraphicFramePr>
          <p:cNvPr id="4" name="Table 3"/>
          <p:cNvGraphicFramePr>
            <a:graphicFrameLocks noGrp="1"/>
          </p:cNvGraphicFramePr>
          <p:nvPr/>
        </p:nvGraphicFramePr>
        <p:xfrm>
          <a:off x="1600200" y="2057400"/>
          <a:ext cx="7010401" cy="2581275"/>
        </p:xfrm>
        <a:graphic>
          <a:graphicData uri="http://schemas.openxmlformats.org/drawingml/2006/table">
            <a:tbl>
              <a:tblPr/>
              <a:tblGrid>
                <a:gridCol w="1043477"/>
                <a:gridCol w="999386"/>
                <a:gridCol w="700337"/>
                <a:gridCol w="990600"/>
                <a:gridCol w="3276601"/>
              </a:tblGrid>
              <a:tr h="161925">
                <a:tc>
                  <a:txBody>
                    <a:bodyPr/>
                    <a:lstStyle/>
                    <a:p>
                      <a:pPr algn="ctr" fontAlgn="b"/>
                      <a:endParaRPr lang="en-US" sz="1000" b="1" i="0" u="none" strike="noStrike" dirty="0">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1" i="0" u="none" strike="noStrike">
                          <a:latin typeface="Times New Roman"/>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1" i="0" u="none" strike="noStrike">
                          <a:latin typeface="Times New Roman"/>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1" i="0" u="none" strike="noStrike">
                          <a:latin typeface="Times New Roman"/>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1" i="0" u="none" strike="noStrike">
                          <a:latin typeface="Times New Roman"/>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171450">
                <a:tc>
                  <a:txBody>
                    <a:bodyPr/>
                    <a:lstStyle/>
                    <a:p>
                      <a:pPr algn="ctr" fontAlgn="b"/>
                      <a:r>
                        <a:rPr lang="en-US" sz="1000" b="1" i="0" u="none" strike="noStrike">
                          <a:latin typeface="Times New Roman"/>
                        </a:rPr>
                        <a:t>Constants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tcPr>
                </a:tc>
                <a:tc>
                  <a:txBody>
                    <a:bodyPr/>
                    <a:lstStyle/>
                    <a:p>
                      <a:pPr algn="ctr" fontAlgn="b"/>
                      <a:r>
                        <a:rPr lang="en-US" sz="1000" b="1" i="0" u="none" strike="noStrike">
                          <a:latin typeface="Times New Roman"/>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tcPr>
                </a:tc>
                <a:tc>
                  <a:txBody>
                    <a:bodyPr/>
                    <a:lstStyle/>
                    <a:p>
                      <a:pPr algn="ctr" fontAlgn="b"/>
                      <a:r>
                        <a:rPr lang="en-US" sz="1000" b="1" i="0" u="none" strike="noStrike" dirty="0">
                          <a:latin typeface="Times New Roman"/>
                        </a:rPr>
                        <a:t>Value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tcPr>
                </a:tc>
                <a:tc>
                  <a:txBody>
                    <a:bodyPr/>
                    <a:lstStyle/>
                    <a:p>
                      <a:pPr algn="ctr" fontAlgn="b"/>
                      <a:r>
                        <a:rPr lang="en-US" sz="1000" b="1" i="0" u="none" strike="noStrike">
                          <a:latin typeface="Times New Roman"/>
                        </a:rPr>
                        <a:t>Units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tcPr>
                </a:tc>
                <a:tc>
                  <a:txBody>
                    <a:bodyPr/>
                    <a:lstStyle/>
                    <a:p>
                      <a:pPr algn="ctr" fontAlgn="b"/>
                      <a:r>
                        <a:rPr lang="en-US" sz="1000" b="1" i="0" u="none" strike="noStrike">
                          <a:latin typeface="Times New Roman"/>
                        </a:rPr>
                        <a:t>Description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tcPr>
                </a:tc>
              </a:tr>
              <a:tr h="200025">
                <a:tc>
                  <a:txBody>
                    <a:bodyPr/>
                    <a:lstStyle/>
                    <a:p>
                      <a:pPr algn="l" fontAlgn="b"/>
                      <a:r>
                        <a:rPr lang="en-US" sz="1000" b="1" i="0" u="none" strike="noStrike" dirty="0">
                          <a:latin typeface="Times New Roman"/>
                        </a:rPr>
                        <a:t>SA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CC99"/>
                    </a:solidFill>
                  </a:tcPr>
                </a:tc>
                <a:tc>
                  <a:txBody>
                    <a:bodyPr/>
                    <a:lstStyle/>
                    <a:p>
                      <a:pPr algn="l" fontAlgn="b"/>
                      <a:r>
                        <a:rPr lang="en-US" sz="1000" b="1" i="0" u="none" strike="noStrike">
                          <a:latin typeface="Times New Roman"/>
                        </a:rPr>
                        <a:t>SA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CC99"/>
                    </a:solidFill>
                  </a:tcPr>
                </a:tc>
                <a:tc>
                  <a:txBody>
                    <a:bodyPr/>
                    <a:lstStyle/>
                    <a:p>
                      <a:pPr algn="ctr" fontAlgn="b"/>
                      <a:r>
                        <a:rPr lang="en-US" sz="1000" b="1" i="0" u="none" strike="noStrike" dirty="0">
                          <a:latin typeface="Times New Roman"/>
                        </a:rPr>
                        <a:t>2832.68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FF99"/>
                    </a:solidFill>
                  </a:tcPr>
                </a:tc>
                <a:tc>
                  <a:txBody>
                    <a:bodyPr/>
                    <a:lstStyle/>
                    <a:p>
                      <a:pPr algn="ctr" fontAlgn="b"/>
                      <a:r>
                        <a:rPr lang="en-US" sz="1000" b="1" i="0" u="none" strike="noStrike" dirty="0" err="1">
                          <a:latin typeface="Times New Roman"/>
                        </a:rPr>
                        <a:t>m</a:t>
                      </a:r>
                      <a:r>
                        <a:rPr lang="en-US" sz="1000" b="1" i="0" u="none" strike="noStrike" baseline="30000" dirty="0" err="1">
                          <a:latin typeface="Times New Roman"/>
                        </a:rPr>
                        <a:t>2</a:t>
                      </a:r>
                      <a:endParaRPr lang="en-US" sz="1000" b="1" i="0" u="none" strike="noStrike" dirty="0">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CC99"/>
                    </a:solidFill>
                  </a:tcPr>
                </a:tc>
                <a:tc>
                  <a:txBody>
                    <a:bodyPr/>
                    <a:lstStyle/>
                    <a:p>
                      <a:pPr algn="l" fontAlgn="b"/>
                      <a:r>
                        <a:rPr lang="en-US" sz="1000" b="1" i="0" u="none" strike="noStrike" dirty="0">
                          <a:latin typeface="Times New Roman"/>
                        </a:rPr>
                        <a:t>Surface area of </a:t>
                      </a:r>
                      <a:r>
                        <a:rPr lang="en-US" sz="1000" b="1" i="0" u="none" strike="noStrike" dirty="0" smtClean="0">
                          <a:latin typeface="Times New Roman"/>
                        </a:rPr>
                        <a:t>sediments (computed)</a:t>
                      </a:r>
                      <a:endParaRPr lang="en-US" sz="1000" b="1" i="0" u="none" strike="noStrike" dirty="0">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CC99"/>
                    </a:solidFill>
                  </a:tcPr>
                </a:tc>
              </a:tr>
              <a:tr h="180975">
                <a:tc>
                  <a:txBody>
                    <a:bodyPr/>
                    <a:lstStyle/>
                    <a:p>
                      <a:pPr algn="l" fontAlgn="b"/>
                      <a:r>
                        <a:rPr lang="en-US" sz="1000" b="1" i="0" u="none" strike="noStrike" dirty="0" err="1">
                          <a:latin typeface="Times New Roman"/>
                        </a:rPr>
                        <a:t>m</a:t>
                      </a:r>
                      <a:r>
                        <a:rPr lang="en-US" sz="1000" b="1" i="0" u="none" strike="noStrike" baseline="-25000" dirty="0" err="1">
                          <a:latin typeface="Times New Roman"/>
                        </a:rPr>
                        <a:t>1</a:t>
                      </a:r>
                      <a:endParaRPr lang="en-US" sz="1000" b="1" i="0" u="none" strike="noStrike" dirty="0">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m1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a:latin typeface="Times New Roman"/>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a:latin typeface="Times New Roman"/>
                        </a:rPr>
                        <a:t>kg/L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Solids concentration in layer 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r h="180975">
                <a:tc>
                  <a:txBody>
                    <a:bodyPr/>
                    <a:lstStyle/>
                    <a:p>
                      <a:pPr algn="l" fontAlgn="b"/>
                      <a:r>
                        <a:rPr lang="en-US" sz="1000" b="1" i="0" u="none" strike="noStrike">
                          <a:latin typeface="Times New Roman"/>
                        </a:rPr>
                        <a:t>m</a:t>
                      </a:r>
                      <a:r>
                        <a:rPr lang="en-US" sz="1000" b="1" i="0" u="none" strike="noStrike" baseline="-25000">
                          <a:latin typeface="Times New Roman"/>
                        </a:rPr>
                        <a:t>2</a:t>
                      </a:r>
                      <a:endParaRPr lang="en-US" sz="1000" b="1" i="0" u="none" strike="noStrike">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m2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a:latin typeface="Times New Roman"/>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a:latin typeface="Times New Roman"/>
                        </a:rPr>
                        <a:t>kg/L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Solids concentration in layer 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r h="209550">
                <a:tc>
                  <a:txBody>
                    <a:bodyPr/>
                    <a:lstStyle/>
                    <a:p>
                      <a:pPr algn="l" fontAlgn="b"/>
                      <a:r>
                        <a:rPr lang="en-US" sz="1000" b="1" i="0" u="none" strike="noStrike">
                          <a:latin typeface="Times New Roman"/>
                        </a:rPr>
                        <a:t>D</a:t>
                      </a:r>
                      <a:r>
                        <a:rPr lang="en-US" sz="1000" b="1" i="0" u="none" strike="noStrike" baseline="-25000">
                          <a:latin typeface="Times New Roman"/>
                        </a:rPr>
                        <a:t>d</a:t>
                      </a:r>
                      <a:endParaRPr lang="en-US" sz="1000" b="1" i="0" u="none" strike="noStrike">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Dd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err="1">
                          <a:latin typeface="Times New Roman"/>
                        </a:rPr>
                        <a:t>2.50E</a:t>
                      </a:r>
                      <a:r>
                        <a:rPr lang="en-US" sz="1000" b="1" i="0" u="none" strike="noStrike" dirty="0">
                          <a:latin typeface="Times New Roman"/>
                        </a:rPr>
                        <a:t>-03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err="1">
                          <a:latin typeface="Times New Roman"/>
                        </a:rPr>
                        <a:t>m</a:t>
                      </a:r>
                      <a:r>
                        <a:rPr lang="en-US" sz="1000" b="1" i="0" u="none" strike="noStrike" baseline="30000" dirty="0" err="1">
                          <a:latin typeface="Times New Roman"/>
                        </a:rPr>
                        <a:t>2</a:t>
                      </a:r>
                      <a:r>
                        <a:rPr lang="en-US" sz="1000" b="1" i="0" u="none" strike="noStrike" dirty="0">
                          <a:latin typeface="Times New Roman"/>
                        </a:rPr>
                        <a:t>/d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Diffusion coefficient between layers 1 and 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r h="180975">
                <a:tc>
                  <a:txBody>
                    <a:bodyPr/>
                    <a:lstStyle/>
                    <a:p>
                      <a:pPr algn="l" fontAlgn="b"/>
                      <a:r>
                        <a:rPr lang="en-US" sz="1000" b="1" i="0" u="none" strike="noStrike">
                          <a:latin typeface="Symbol"/>
                        </a:rPr>
                        <a:t>Q</a:t>
                      </a:r>
                      <a:r>
                        <a:rPr lang="en-US" sz="1000" b="1" i="0" u="none" strike="noStrike" baseline="-25000">
                          <a:latin typeface="Times New Roman"/>
                        </a:rPr>
                        <a:t>Dd</a:t>
                      </a:r>
                      <a:endParaRPr lang="en-US" sz="1000" b="1" i="0" u="none" strike="noStrike">
                        <a:latin typeface="Symbo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ThtaDd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a:latin typeface="Times New Roman"/>
                        </a:rPr>
                        <a:t>1.08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a:latin typeface="Times New Roman"/>
                        </a:rPr>
                        <a:t>none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Temperature correction factor for Dd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r h="180975">
                <a:tc>
                  <a:txBody>
                    <a:bodyPr/>
                    <a:lstStyle/>
                    <a:p>
                      <a:pPr algn="l" fontAlgn="b"/>
                      <a:r>
                        <a:rPr lang="en-US" sz="1000" b="1" i="0" u="none" strike="noStrike">
                          <a:latin typeface="Times New Roman"/>
                        </a:rPr>
                        <a:t>H</a:t>
                      </a:r>
                      <a:r>
                        <a:rPr lang="en-US" sz="1000" b="1" i="0" u="none" strike="noStrike" baseline="-25000">
                          <a:latin typeface="Times New Roman"/>
                        </a:rPr>
                        <a:t>2</a:t>
                      </a:r>
                      <a:endParaRPr lang="en-US" sz="1000" b="1" i="0" u="none" strike="noStrike">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H2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a:latin typeface="Times New Roman"/>
                        </a:rPr>
                        <a:t>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a:latin typeface="Times New Roman"/>
                        </a:rPr>
                        <a:t>m</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Thickness of layer 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r h="180975">
                <a:tc>
                  <a:txBody>
                    <a:bodyPr/>
                    <a:lstStyle/>
                    <a:p>
                      <a:pPr algn="l" fontAlgn="b"/>
                      <a:r>
                        <a:rPr lang="en-US" sz="1000" b="1" i="0" u="none" strike="noStrike">
                          <a:latin typeface="Times New Roman"/>
                        </a:rPr>
                        <a:t>w</a:t>
                      </a:r>
                      <a:r>
                        <a:rPr lang="en-US" sz="1000" b="1" i="0" u="none" strike="noStrike" baseline="-25000">
                          <a:latin typeface="Times New Roman"/>
                        </a:rPr>
                        <a:t>2</a:t>
                      </a:r>
                      <a:endParaRPr lang="en-US" sz="1000" b="1" i="0" u="none" strike="noStrike">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w2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err="1">
                          <a:latin typeface="Times New Roman"/>
                        </a:rPr>
                        <a:t>6.85E</a:t>
                      </a:r>
                      <a:r>
                        <a:rPr lang="en-US" sz="1000" b="1" i="0" u="none" strike="noStrike" dirty="0">
                          <a:latin typeface="Times New Roman"/>
                        </a:rPr>
                        <a:t>-06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a:latin typeface="Times New Roman"/>
                        </a:rPr>
                        <a:t>m/d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Burial velocity for layer 2 to inactive sediments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r h="209550">
                <a:tc>
                  <a:txBody>
                    <a:bodyPr/>
                    <a:lstStyle/>
                    <a:p>
                      <a:pPr algn="l" fontAlgn="b"/>
                      <a:r>
                        <a:rPr lang="en-US" sz="1000" b="1" i="0" u="none" strike="noStrike">
                          <a:latin typeface="Times New Roman"/>
                        </a:rPr>
                        <a:t>D</a:t>
                      </a:r>
                      <a:r>
                        <a:rPr lang="en-US" sz="1000" b="1" i="0" u="none" strike="noStrike" baseline="-25000">
                          <a:latin typeface="Times New Roman"/>
                        </a:rPr>
                        <a:t>p</a:t>
                      </a:r>
                      <a:endParaRPr lang="en-US" sz="1000" b="1" i="0" u="none" strike="noStrike">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Dp</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err="1">
                          <a:latin typeface="Times New Roman"/>
                        </a:rPr>
                        <a:t>6.00E</a:t>
                      </a:r>
                      <a:r>
                        <a:rPr lang="en-US" sz="1000" b="1" i="0" u="none" strike="noStrike" dirty="0">
                          <a:latin typeface="Times New Roman"/>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err="1">
                          <a:latin typeface="Times New Roman"/>
                        </a:rPr>
                        <a:t>m</a:t>
                      </a:r>
                      <a:r>
                        <a:rPr lang="en-US" sz="1000" b="1" i="0" u="none" strike="noStrike" baseline="30000" dirty="0" err="1">
                          <a:latin typeface="Times New Roman"/>
                        </a:rPr>
                        <a:t>2</a:t>
                      </a:r>
                      <a:r>
                        <a:rPr lang="en-US" sz="1000" b="1" i="0" u="none" strike="noStrike" dirty="0">
                          <a:latin typeface="Times New Roman"/>
                        </a:rPr>
                        <a:t>/day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fr-FR" sz="1000" b="1" i="0" u="none" strike="noStrike">
                          <a:latin typeface="Times New Roman"/>
                        </a:rPr>
                        <a:t>Diffusion coefficient fo particle mixing</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r h="180975">
                <a:tc>
                  <a:txBody>
                    <a:bodyPr/>
                    <a:lstStyle/>
                    <a:p>
                      <a:pPr algn="l" fontAlgn="b"/>
                      <a:r>
                        <a:rPr lang="en-US" sz="1000" b="1" i="0" u="none" strike="noStrike">
                          <a:latin typeface="Symbol"/>
                        </a:rPr>
                        <a:t>Q</a:t>
                      </a:r>
                      <a:r>
                        <a:rPr lang="en-US" sz="1000" b="1" i="0" u="none" strike="noStrike" baseline="-25000">
                          <a:latin typeface="Times New Roman"/>
                        </a:rPr>
                        <a:t>Dp</a:t>
                      </a:r>
                      <a:endParaRPr lang="en-US" sz="1000" b="1" i="0" u="none" strike="noStrike">
                        <a:latin typeface="Symbo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ThtaDp</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a:latin typeface="Times New Roman"/>
                        </a:rPr>
                        <a:t>1.117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a:latin typeface="Times New Roman"/>
                        </a:rPr>
                        <a:t>none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Temperature correction factor for Dp</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r h="180975">
                <a:tc>
                  <a:txBody>
                    <a:bodyPr/>
                    <a:lstStyle/>
                    <a:p>
                      <a:pPr algn="l" fontAlgn="b"/>
                      <a:r>
                        <a:rPr lang="en-US" sz="1000" b="1" i="0" u="none" strike="noStrike">
                          <a:latin typeface="Times New Roman"/>
                        </a:rPr>
                        <a:t>POC</a:t>
                      </a:r>
                      <a:r>
                        <a:rPr lang="en-US" sz="1000" b="1" i="0" u="none" strike="noStrike" baseline="-25000">
                          <a:latin typeface="Times New Roman"/>
                        </a:rPr>
                        <a:t>1,R</a:t>
                      </a:r>
                      <a:endParaRPr lang="en-US" sz="1000" b="1" i="0" u="none" strike="noStrike">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POC1R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a:latin typeface="Times New Roman"/>
                        </a:rPr>
                        <a:t>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err="1">
                          <a:latin typeface="Times New Roman"/>
                        </a:rPr>
                        <a:t>mgC</a:t>
                      </a:r>
                      <a:r>
                        <a:rPr lang="en-US" sz="1000" b="1" i="0" u="none" strike="noStrike" dirty="0">
                          <a:latin typeface="Times New Roman"/>
                        </a:rPr>
                        <a:t>/g</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Reference POC1 concentration for Dp measurement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r h="180975">
                <a:tc>
                  <a:txBody>
                    <a:bodyPr/>
                    <a:lstStyle/>
                    <a:p>
                      <a:pPr algn="l" fontAlgn="b"/>
                      <a:r>
                        <a:rPr lang="en-US" sz="1000" b="1" i="0" u="none" strike="noStrike">
                          <a:latin typeface="Times New Roman"/>
                        </a:rPr>
                        <a:t>k</a:t>
                      </a:r>
                      <a:r>
                        <a:rPr lang="en-US" sz="1000" b="1" i="0" u="none" strike="noStrike" baseline="-25000">
                          <a:latin typeface="Times New Roman"/>
                        </a:rPr>
                        <a:t>s</a:t>
                      </a:r>
                      <a:endParaRPr lang="en-US" sz="1000" b="1" i="0" u="none" strike="noStrike">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kBEN_STR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a:latin typeface="Times New Roman"/>
                        </a:rPr>
                        <a:t>0.03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a:latin typeface="Times New Roman"/>
                        </a:rPr>
                        <a:t>1/day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First-order decay coefficient for accumulated benthic stress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r h="180975">
                <a:tc>
                  <a:txBody>
                    <a:bodyPr/>
                    <a:lstStyle/>
                    <a:p>
                      <a:pPr algn="l" fontAlgn="b"/>
                      <a:r>
                        <a:rPr lang="en-US" sz="1000" b="1" i="0" u="none" strike="noStrike">
                          <a:latin typeface="Times New Roman"/>
                        </a:rPr>
                        <a:t>K</a:t>
                      </a:r>
                      <a:r>
                        <a:rPr lang="en-US" sz="1000" b="1" i="0" u="none" strike="noStrike" baseline="-25000">
                          <a:latin typeface="Times New Roman"/>
                        </a:rPr>
                        <a:t>M,Dp</a:t>
                      </a:r>
                      <a:endParaRPr lang="en-US" sz="1000" b="1" i="0" u="none" strike="noStrike">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1000" b="1" i="0" u="none" strike="noStrike">
                          <a:latin typeface="Times New Roman"/>
                        </a:rPr>
                        <a:t>KM_O2_Dp</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CC99"/>
                    </a:solidFill>
                  </a:tcPr>
                </a:tc>
                <a:tc>
                  <a:txBody>
                    <a:bodyPr/>
                    <a:lstStyle/>
                    <a:p>
                      <a:pPr algn="ctr" fontAlgn="b"/>
                      <a:r>
                        <a:rPr lang="en-US" sz="1000" b="1" i="0" u="none" strike="noStrike" dirty="0">
                          <a:latin typeface="Times New Roman"/>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99"/>
                    </a:solidFill>
                  </a:tcPr>
                </a:tc>
                <a:tc>
                  <a:txBody>
                    <a:bodyPr/>
                    <a:lstStyle/>
                    <a:p>
                      <a:pPr algn="ctr" fontAlgn="b"/>
                      <a:r>
                        <a:rPr lang="en-US" sz="1000" b="1" i="0" u="none" strike="noStrike" dirty="0" err="1">
                          <a:latin typeface="Times New Roman"/>
                        </a:rPr>
                        <a:t>mgO</a:t>
                      </a:r>
                      <a:r>
                        <a:rPr lang="en-US" sz="1000" b="1" i="0" u="none" strike="noStrike" dirty="0">
                          <a:latin typeface="Times New Roman"/>
                        </a:rPr>
                        <a:t>/L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1000" b="1" i="0" u="none" strike="noStrike" dirty="0">
                          <a:latin typeface="Times New Roman"/>
                        </a:rPr>
                        <a:t>M-M half-saturation constant for oxygen </a:t>
                      </a:r>
                      <a:r>
                        <a:rPr lang="en-US" sz="1000" b="1" i="0" u="none" strike="noStrike" dirty="0" err="1">
                          <a:latin typeface="Times New Roman"/>
                        </a:rPr>
                        <a:t>wrt</a:t>
                      </a:r>
                      <a:r>
                        <a:rPr lang="en-US" sz="1000" b="1" i="0" u="none" strike="noStrike" dirty="0">
                          <a:latin typeface="Times New Roman"/>
                        </a:rPr>
                        <a:t> benthos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CC99"/>
                    </a:solidFill>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rrowheads="1"/>
          </p:cNvPicPr>
          <p:nvPr/>
        </p:nvPicPr>
        <p:blipFill>
          <a:blip r:embed="rId3" cstate="print"/>
          <a:srcRect l="61831" t="41239" r="7254" b="41265"/>
          <a:stretch>
            <a:fillRect/>
          </a:stretch>
        </p:blipFill>
        <p:spPr bwMode="auto">
          <a:xfrm>
            <a:off x="5018314" y="2819400"/>
            <a:ext cx="2743200" cy="3429000"/>
          </a:xfrm>
          <a:prstGeom prst="rect">
            <a:avLst/>
          </a:prstGeom>
          <a:noFill/>
          <a:ln w="9525">
            <a:noFill/>
            <a:miter lim="800000"/>
            <a:headEnd/>
            <a:tailEnd/>
          </a:ln>
        </p:spPr>
      </p:pic>
      <p:pic>
        <p:nvPicPr>
          <p:cNvPr id="4" name="Picture 2"/>
          <p:cNvPicPr>
            <a:picLocks noChangeAspect="1" noChangeArrowheads="1"/>
          </p:cNvPicPr>
          <p:nvPr/>
        </p:nvPicPr>
        <p:blipFill>
          <a:blip r:embed="rId3" cstate="print"/>
          <a:srcRect l="6508" t="41265" r="60949" b="41239"/>
          <a:stretch>
            <a:fillRect/>
          </a:stretch>
        </p:blipFill>
        <p:spPr bwMode="auto">
          <a:xfrm>
            <a:off x="5029200" y="1752600"/>
            <a:ext cx="2743200" cy="1422400"/>
          </a:xfrm>
          <a:prstGeom prst="rect">
            <a:avLst/>
          </a:prstGeom>
          <a:noFill/>
          <a:ln w="9525">
            <a:noFill/>
            <a:miter lim="800000"/>
            <a:headEnd/>
            <a:tailEnd/>
          </a:ln>
        </p:spPr>
      </p:pic>
      <p:cxnSp>
        <p:nvCxnSpPr>
          <p:cNvPr id="6" name="Straight Connector 5"/>
          <p:cNvCxnSpPr/>
          <p:nvPr/>
        </p:nvCxnSpPr>
        <p:spPr>
          <a:xfrm>
            <a:off x="4185824" y="3191522"/>
            <a:ext cx="3657600" cy="0"/>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5029200" y="685800"/>
            <a:ext cx="2743200" cy="10668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p:nvCxnSpPr>
        <p:spPr>
          <a:xfrm>
            <a:off x="4114800" y="1752600"/>
            <a:ext cx="3657600" cy="0"/>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9" name="Parallelogram 8"/>
          <p:cNvSpPr/>
          <p:nvPr/>
        </p:nvSpPr>
        <p:spPr>
          <a:xfrm>
            <a:off x="5029200" y="1600200"/>
            <a:ext cx="2743200" cy="1524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arallelogram 9"/>
          <p:cNvSpPr/>
          <p:nvPr/>
        </p:nvSpPr>
        <p:spPr>
          <a:xfrm>
            <a:off x="5029200" y="533400"/>
            <a:ext cx="2743200" cy="1524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Arrow Connector 14"/>
          <p:cNvCxnSpPr/>
          <p:nvPr/>
        </p:nvCxnSpPr>
        <p:spPr>
          <a:xfrm>
            <a:off x="4572000" y="1752600"/>
            <a:ext cx="0" cy="144780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4572000" y="3200400"/>
            <a:ext cx="0" cy="304800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20" name="Up-Down Arrow 19"/>
          <p:cNvSpPr/>
          <p:nvPr/>
        </p:nvSpPr>
        <p:spPr>
          <a:xfrm>
            <a:off x="7086600" y="2819400"/>
            <a:ext cx="228600" cy="6096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Up-Down Arrow 24"/>
          <p:cNvSpPr/>
          <p:nvPr/>
        </p:nvSpPr>
        <p:spPr>
          <a:xfrm>
            <a:off x="5257800" y="27432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itle 27"/>
          <p:cNvSpPr>
            <a:spLocks noGrp="1"/>
          </p:cNvSpPr>
          <p:nvPr>
            <p:ph type="title"/>
          </p:nvPr>
        </p:nvSpPr>
        <p:spPr>
          <a:xfrm>
            <a:off x="152400" y="152400"/>
            <a:ext cx="3505200" cy="1143000"/>
          </a:xfrm>
        </p:spPr>
        <p:txBody>
          <a:bodyPr>
            <a:normAutofit/>
          </a:bodyPr>
          <a:lstStyle/>
          <a:p>
            <a:r>
              <a:rPr lang="en-US" dirty="0" smtClean="0"/>
              <a:t>Fluxes IN</a:t>
            </a:r>
            <a:endParaRPr lang="en-US" dirty="0"/>
          </a:p>
        </p:txBody>
      </p:sp>
      <p:sp>
        <p:nvSpPr>
          <p:cNvPr id="27" name="Up-Down Arrow 26"/>
          <p:cNvSpPr/>
          <p:nvPr/>
        </p:nvSpPr>
        <p:spPr>
          <a:xfrm>
            <a:off x="7467600" y="1371600"/>
            <a:ext cx="228600" cy="6096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Down Arrow 28"/>
          <p:cNvSpPr/>
          <p:nvPr/>
        </p:nvSpPr>
        <p:spPr>
          <a:xfrm>
            <a:off x="5638800" y="1066800"/>
            <a:ext cx="4572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6096000" y="762000"/>
            <a:ext cx="990600" cy="369332"/>
          </a:xfrm>
          <a:prstGeom prst="rect">
            <a:avLst/>
          </a:prstGeom>
          <a:noFill/>
        </p:spPr>
        <p:txBody>
          <a:bodyPr wrap="square" rtlCol="0">
            <a:spAutoFit/>
          </a:bodyPr>
          <a:lstStyle/>
          <a:p>
            <a:r>
              <a:rPr lang="en-US" dirty="0" err="1" smtClean="0"/>
              <a:t>J</a:t>
            </a:r>
            <a:r>
              <a:rPr lang="en-US" baseline="-25000" dirty="0" err="1" smtClean="0"/>
              <a:t>POM</a:t>
            </a:r>
            <a:endParaRPr lang="en-US" baseline="-25000" dirty="0"/>
          </a:p>
        </p:txBody>
      </p:sp>
      <p:sp>
        <p:nvSpPr>
          <p:cNvPr id="31" name="Freeform 30"/>
          <p:cNvSpPr/>
          <p:nvPr/>
        </p:nvSpPr>
        <p:spPr>
          <a:xfrm>
            <a:off x="648070" y="2050742"/>
            <a:ext cx="1102924" cy="319596"/>
          </a:xfrm>
          <a:custGeom>
            <a:avLst/>
            <a:gdLst>
              <a:gd name="connsiteX0" fmla="*/ 0 w 1102924"/>
              <a:gd name="connsiteY0" fmla="*/ 301841 h 319596"/>
              <a:gd name="connsiteX1" fmla="*/ 0 w 1102924"/>
              <a:gd name="connsiteY1" fmla="*/ 301841 h 319596"/>
              <a:gd name="connsiteX2" fmla="*/ 8878 w 1102924"/>
              <a:gd name="connsiteY2" fmla="*/ 221941 h 319596"/>
              <a:gd name="connsiteX3" fmla="*/ 17755 w 1102924"/>
              <a:gd name="connsiteY3" fmla="*/ 115409 h 319596"/>
              <a:gd name="connsiteX4" fmla="*/ 53266 w 1102924"/>
              <a:gd name="connsiteY4" fmla="*/ 124287 h 319596"/>
              <a:gd name="connsiteX5" fmla="*/ 97654 w 1102924"/>
              <a:gd name="connsiteY5" fmla="*/ 115409 h 319596"/>
              <a:gd name="connsiteX6" fmla="*/ 177553 w 1102924"/>
              <a:gd name="connsiteY6" fmla="*/ 71021 h 319596"/>
              <a:gd name="connsiteX7" fmla="*/ 248575 w 1102924"/>
              <a:gd name="connsiteY7" fmla="*/ 53266 h 319596"/>
              <a:gd name="connsiteX8" fmla="*/ 319596 w 1102924"/>
              <a:gd name="connsiteY8" fmla="*/ 26633 h 319596"/>
              <a:gd name="connsiteX9" fmla="*/ 346229 w 1102924"/>
              <a:gd name="connsiteY9" fmla="*/ 8877 h 319596"/>
              <a:gd name="connsiteX10" fmla="*/ 372862 w 1102924"/>
              <a:gd name="connsiteY10" fmla="*/ 0 h 319596"/>
              <a:gd name="connsiteX11" fmla="*/ 435006 w 1102924"/>
              <a:gd name="connsiteY11" fmla="*/ 8877 h 319596"/>
              <a:gd name="connsiteX12" fmla="*/ 550415 w 1102924"/>
              <a:gd name="connsiteY12" fmla="*/ 35510 h 319596"/>
              <a:gd name="connsiteX13" fmla="*/ 577048 w 1102924"/>
              <a:gd name="connsiteY13" fmla="*/ 44388 h 319596"/>
              <a:gd name="connsiteX14" fmla="*/ 612559 w 1102924"/>
              <a:gd name="connsiteY14" fmla="*/ 35510 h 319596"/>
              <a:gd name="connsiteX15" fmla="*/ 701336 w 1102924"/>
              <a:gd name="connsiteY15" fmla="*/ 53266 h 319596"/>
              <a:gd name="connsiteX16" fmla="*/ 825623 w 1102924"/>
              <a:gd name="connsiteY16" fmla="*/ 62143 h 319596"/>
              <a:gd name="connsiteX17" fmla="*/ 1056443 w 1102924"/>
              <a:gd name="connsiteY17" fmla="*/ 62143 h 319596"/>
              <a:gd name="connsiteX18" fmla="*/ 1083076 w 1102924"/>
              <a:gd name="connsiteY18" fmla="*/ 71021 h 319596"/>
              <a:gd name="connsiteX19" fmla="*/ 1100831 w 1102924"/>
              <a:gd name="connsiteY19" fmla="*/ 97654 h 319596"/>
              <a:gd name="connsiteX20" fmla="*/ 1074198 w 1102924"/>
              <a:gd name="connsiteY20" fmla="*/ 115409 h 319596"/>
              <a:gd name="connsiteX21" fmla="*/ 1020932 w 1102924"/>
              <a:gd name="connsiteY21" fmla="*/ 133165 h 319596"/>
              <a:gd name="connsiteX22" fmla="*/ 834501 w 1102924"/>
              <a:gd name="connsiteY22" fmla="*/ 150920 h 319596"/>
              <a:gd name="connsiteX23" fmla="*/ 763480 w 1102924"/>
              <a:gd name="connsiteY23" fmla="*/ 168675 h 319596"/>
              <a:gd name="connsiteX24" fmla="*/ 736847 w 1102924"/>
              <a:gd name="connsiteY24" fmla="*/ 177553 h 319596"/>
              <a:gd name="connsiteX25" fmla="*/ 683580 w 1102924"/>
              <a:gd name="connsiteY25" fmla="*/ 186431 h 319596"/>
              <a:gd name="connsiteX26" fmla="*/ 612559 w 1102924"/>
              <a:gd name="connsiteY26" fmla="*/ 204186 h 319596"/>
              <a:gd name="connsiteX27" fmla="*/ 435006 w 1102924"/>
              <a:gd name="connsiteY27" fmla="*/ 195308 h 319596"/>
              <a:gd name="connsiteX28" fmla="*/ 337351 w 1102924"/>
              <a:gd name="connsiteY28" fmla="*/ 195308 h 319596"/>
              <a:gd name="connsiteX29" fmla="*/ 284085 w 1102924"/>
              <a:gd name="connsiteY29" fmla="*/ 221941 h 319596"/>
              <a:gd name="connsiteX30" fmla="*/ 257452 w 1102924"/>
              <a:gd name="connsiteY30" fmla="*/ 239697 h 319596"/>
              <a:gd name="connsiteX31" fmla="*/ 213064 w 1102924"/>
              <a:gd name="connsiteY31" fmla="*/ 248575 h 319596"/>
              <a:gd name="connsiteX32" fmla="*/ 186431 w 1102924"/>
              <a:gd name="connsiteY32" fmla="*/ 257452 h 319596"/>
              <a:gd name="connsiteX33" fmla="*/ 142043 w 1102924"/>
              <a:gd name="connsiteY33" fmla="*/ 284085 h 319596"/>
              <a:gd name="connsiteX34" fmla="*/ 97654 w 1102924"/>
              <a:gd name="connsiteY34" fmla="*/ 319596 h 319596"/>
              <a:gd name="connsiteX35" fmla="*/ 0 w 1102924"/>
              <a:gd name="connsiteY35" fmla="*/ 301841 h 319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02924" h="319596">
                <a:moveTo>
                  <a:pt x="0" y="301841"/>
                </a:moveTo>
                <a:lnTo>
                  <a:pt x="0" y="301841"/>
                </a:lnTo>
                <a:cubicBezTo>
                  <a:pt x="2959" y="275208"/>
                  <a:pt x="6337" y="248618"/>
                  <a:pt x="8878" y="221941"/>
                </a:cubicBezTo>
                <a:cubicBezTo>
                  <a:pt x="12256" y="186468"/>
                  <a:pt x="3010" y="147849"/>
                  <a:pt x="17755" y="115409"/>
                </a:cubicBezTo>
                <a:cubicBezTo>
                  <a:pt x="22804" y="104301"/>
                  <a:pt x="41429" y="121328"/>
                  <a:pt x="53266" y="124287"/>
                </a:cubicBezTo>
                <a:cubicBezTo>
                  <a:pt x="68062" y="121328"/>
                  <a:pt x="83917" y="121653"/>
                  <a:pt x="97654" y="115409"/>
                </a:cubicBezTo>
                <a:cubicBezTo>
                  <a:pt x="194290" y="71484"/>
                  <a:pt x="115071" y="88061"/>
                  <a:pt x="177553" y="71021"/>
                </a:cubicBezTo>
                <a:cubicBezTo>
                  <a:pt x="201096" y="64600"/>
                  <a:pt x="248575" y="53266"/>
                  <a:pt x="248575" y="53266"/>
                </a:cubicBezTo>
                <a:cubicBezTo>
                  <a:pt x="286210" y="15629"/>
                  <a:pt x="242693" y="52267"/>
                  <a:pt x="319596" y="26633"/>
                </a:cubicBezTo>
                <a:cubicBezTo>
                  <a:pt x="329718" y="23259"/>
                  <a:pt x="336686" y="13649"/>
                  <a:pt x="346229" y="8877"/>
                </a:cubicBezTo>
                <a:cubicBezTo>
                  <a:pt x="354599" y="4692"/>
                  <a:pt x="363984" y="2959"/>
                  <a:pt x="372862" y="0"/>
                </a:cubicBezTo>
                <a:cubicBezTo>
                  <a:pt x="393577" y="2959"/>
                  <a:pt x="414366" y="5437"/>
                  <a:pt x="435006" y="8877"/>
                </a:cubicBezTo>
                <a:cubicBezTo>
                  <a:pt x="463169" y="13571"/>
                  <a:pt x="529692" y="28602"/>
                  <a:pt x="550415" y="35510"/>
                </a:cubicBezTo>
                <a:lnTo>
                  <a:pt x="577048" y="44388"/>
                </a:lnTo>
                <a:cubicBezTo>
                  <a:pt x="588885" y="41429"/>
                  <a:pt x="600358" y="35510"/>
                  <a:pt x="612559" y="35510"/>
                </a:cubicBezTo>
                <a:cubicBezTo>
                  <a:pt x="677600" y="35510"/>
                  <a:pt x="648539" y="47400"/>
                  <a:pt x="701336" y="53266"/>
                </a:cubicBezTo>
                <a:cubicBezTo>
                  <a:pt x="742617" y="57853"/>
                  <a:pt x="784194" y="59184"/>
                  <a:pt x="825623" y="62143"/>
                </a:cubicBezTo>
                <a:cubicBezTo>
                  <a:pt x="942009" y="52445"/>
                  <a:pt x="933371" y="47664"/>
                  <a:pt x="1056443" y="62143"/>
                </a:cubicBezTo>
                <a:cubicBezTo>
                  <a:pt x="1065737" y="63236"/>
                  <a:pt x="1074198" y="68062"/>
                  <a:pt x="1083076" y="71021"/>
                </a:cubicBezTo>
                <a:cubicBezTo>
                  <a:pt x="1088994" y="79899"/>
                  <a:pt x="1102924" y="87192"/>
                  <a:pt x="1100831" y="97654"/>
                </a:cubicBezTo>
                <a:cubicBezTo>
                  <a:pt x="1098738" y="108116"/>
                  <a:pt x="1083948" y="111076"/>
                  <a:pt x="1074198" y="115409"/>
                </a:cubicBezTo>
                <a:cubicBezTo>
                  <a:pt x="1057095" y="123010"/>
                  <a:pt x="1039284" y="129495"/>
                  <a:pt x="1020932" y="133165"/>
                </a:cubicBezTo>
                <a:cubicBezTo>
                  <a:pt x="930025" y="151345"/>
                  <a:pt x="991604" y="141101"/>
                  <a:pt x="834501" y="150920"/>
                </a:cubicBezTo>
                <a:cubicBezTo>
                  <a:pt x="773621" y="171214"/>
                  <a:pt x="849183" y="147250"/>
                  <a:pt x="763480" y="168675"/>
                </a:cubicBezTo>
                <a:cubicBezTo>
                  <a:pt x="754401" y="170945"/>
                  <a:pt x="745982" y="175523"/>
                  <a:pt x="736847" y="177553"/>
                </a:cubicBezTo>
                <a:cubicBezTo>
                  <a:pt x="719275" y="181458"/>
                  <a:pt x="701181" y="182659"/>
                  <a:pt x="683580" y="186431"/>
                </a:cubicBezTo>
                <a:cubicBezTo>
                  <a:pt x="659719" y="191544"/>
                  <a:pt x="612559" y="204186"/>
                  <a:pt x="612559" y="204186"/>
                </a:cubicBezTo>
                <a:cubicBezTo>
                  <a:pt x="553375" y="201227"/>
                  <a:pt x="494102" y="199685"/>
                  <a:pt x="435006" y="195308"/>
                </a:cubicBezTo>
                <a:cubicBezTo>
                  <a:pt x="345031" y="188643"/>
                  <a:pt x="402347" y="179060"/>
                  <a:pt x="337351" y="195308"/>
                </a:cubicBezTo>
                <a:cubicBezTo>
                  <a:pt x="301615" y="231046"/>
                  <a:pt x="341351" y="197399"/>
                  <a:pt x="284085" y="221941"/>
                </a:cubicBezTo>
                <a:cubicBezTo>
                  <a:pt x="274278" y="226144"/>
                  <a:pt x="267442" y="235950"/>
                  <a:pt x="257452" y="239697"/>
                </a:cubicBezTo>
                <a:cubicBezTo>
                  <a:pt x="243324" y="244995"/>
                  <a:pt x="227703" y="244915"/>
                  <a:pt x="213064" y="248575"/>
                </a:cubicBezTo>
                <a:cubicBezTo>
                  <a:pt x="203986" y="250845"/>
                  <a:pt x="195309" y="254493"/>
                  <a:pt x="186431" y="257452"/>
                </a:cubicBezTo>
                <a:cubicBezTo>
                  <a:pt x="151751" y="292134"/>
                  <a:pt x="188142" y="261036"/>
                  <a:pt x="142043" y="284085"/>
                </a:cubicBezTo>
                <a:cubicBezTo>
                  <a:pt x="119648" y="295283"/>
                  <a:pt x="114167" y="303084"/>
                  <a:pt x="97654" y="319596"/>
                </a:cubicBezTo>
                <a:cubicBezTo>
                  <a:pt x="5991" y="309411"/>
                  <a:pt x="16276" y="304800"/>
                  <a:pt x="0" y="301841"/>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Down Arrow 31"/>
          <p:cNvSpPr/>
          <p:nvPr/>
        </p:nvSpPr>
        <p:spPr>
          <a:xfrm>
            <a:off x="838200" y="1676400"/>
            <a:ext cx="762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a:off x="1981200" y="1905000"/>
            <a:ext cx="1828800" cy="369332"/>
          </a:xfrm>
          <a:prstGeom prst="rect">
            <a:avLst/>
          </a:prstGeom>
          <a:noFill/>
        </p:spPr>
        <p:txBody>
          <a:bodyPr wrap="square" rtlCol="0">
            <a:spAutoFit/>
          </a:bodyPr>
          <a:lstStyle/>
          <a:p>
            <a:r>
              <a:rPr lang="en-US" dirty="0" err="1" smtClean="0"/>
              <a:t>J</a:t>
            </a:r>
            <a:r>
              <a:rPr lang="en-US" baseline="-25000" dirty="0" err="1" smtClean="0"/>
              <a:t>POM</a:t>
            </a:r>
            <a:r>
              <a:rPr lang="en-US" dirty="0" smtClean="0"/>
              <a:t>=</a:t>
            </a:r>
            <a:r>
              <a:rPr lang="en-US" dirty="0" err="1" smtClean="0"/>
              <a:t>v</a:t>
            </a:r>
            <a:r>
              <a:rPr lang="en-US" baseline="-25000" dirty="0" err="1" smtClean="0"/>
              <a:t>s</a:t>
            </a:r>
            <a:r>
              <a:rPr lang="en-US" dirty="0" err="1" smtClean="0"/>
              <a:t>AC</a:t>
            </a:r>
            <a:r>
              <a:rPr lang="en-US" baseline="-25000" dirty="0" err="1" smtClean="0"/>
              <a:t>POM</a:t>
            </a:r>
            <a:endParaRPr lang="en-US" baseline="-25000" dirty="0"/>
          </a:p>
        </p:txBody>
      </p:sp>
      <p:sp>
        <p:nvSpPr>
          <p:cNvPr id="34" name="TextBox 33"/>
          <p:cNvSpPr txBox="1"/>
          <p:nvPr/>
        </p:nvSpPr>
        <p:spPr>
          <a:xfrm>
            <a:off x="457200" y="2514600"/>
            <a:ext cx="3581400" cy="523220"/>
          </a:xfrm>
          <a:prstGeom prst="rect">
            <a:avLst/>
          </a:prstGeom>
          <a:noFill/>
        </p:spPr>
        <p:txBody>
          <a:bodyPr wrap="square" rtlCol="0">
            <a:spAutoFit/>
          </a:bodyPr>
          <a:lstStyle/>
          <a:p>
            <a:r>
              <a:rPr lang="en-US" sz="1400" dirty="0" err="1" smtClean="0"/>
              <a:t>v</a:t>
            </a:r>
            <a:r>
              <a:rPr lang="en-US" sz="1400" baseline="-25000" dirty="0" err="1" smtClean="0"/>
              <a:t>s</a:t>
            </a:r>
            <a:r>
              <a:rPr lang="en-US" sz="1400" dirty="0" smtClean="0"/>
              <a:t>=settling velocity, A=area, </a:t>
            </a:r>
            <a:r>
              <a:rPr lang="en-US" sz="1400" dirty="0" err="1" smtClean="0"/>
              <a:t>C</a:t>
            </a:r>
            <a:r>
              <a:rPr lang="en-US" sz="1400" baseline="-25000" dirty="0" err="1" smtClean="0"/>
              <a:t>POM</a:t>
            </a:r>
            <a:r>
              <a:rPr lang="en-US" sz="1400" dirty="0" smtClean="0"/>
              <a:t> =</a:t>
            </a:r>
            <a:r>
              <a:rPr lang="en-US" sz="1400" dirty="0" err="1" smtClean="0"/>
              <a:t>POM</a:t>
            </a:r>
            <a:r>
              <a:rPr lang="en-US" sz="1400" dirty="0" smtClean="0"/>
              <a:t> concentration</a:t>
            </a:r>
            <a:endParaRPr lang="en-US" sz="1400" dirty="0"/>
          </a:p>
        </p:txBody>
      </p:sp>
      <p:grpSp>
        <p:nvGrpSpPr>
          <p:cNvPr id="3" name="Group 73"/>
          <p:cNvGrpSpPr/>
          <p:nvPr/>
        </p:nvGrpSpPr>
        <p:grpSpPr>
          <a:xfrm>
            <a:off x="457200" y="3124200"/>
            <a:ext cx="3474864" cy="2060377"/>
            <a:chOff x="457200" y="3124200"/>
            <a:chExt cx="3474864" cy="2060377"/>
          </a:xfrm>
        </p:grpSpPr>
        <p:sp>
          <p:nvSpPr>
            <p:cNvPr id="35" name="Down Arrow 34"/>
            <p:cNvSpPr/>
            <p:nvPr/>
          </p:nvSpPr>
          <p:spPr>
            <a:xfrm>
              <a:off x="1981200" y="3124200"/>
              <a:ext cx="1524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Down Arrow 35"/>
            <p:cNvSpPr/>
            <p:nvPr/>
          </p:nvSpPr>
          <p:spPr>
            <a:xfrm>
              <a:off x="990600" y="4038600"/>
              <a:ext cx="1524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Down Arrow 36"/>
            <p:cNvSpPr/>
            <p:nvPr/>
          </p:nvSpPr>
          <p:spPr>
            <a:xfrm>
              <a:off x="1981200" y="4042302"/>
              <a:ext cx="1524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Down Arrow 37"/>
            <p:cNvSpPr/>
            <p:nvPr/>
          </p:nvSpPr>
          <p:spPr>
            <a:xfrm>
              <a:off x="2971800" y="4038600"/>
              <a:ext cx="1524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p:cNvSpPr txBox="1"/>
            <p:nvPr/>
          </p:nvSpPr>
          <p:spPr>
            <a:xfrm>
              <a:off x="2362200" y="3124200"/>
              <a:ext cx="1066800" cy="369332"/>
            </a:xfrm>
            <a:prstGeom prst="rect">
              <a:avLst/>
            </a:prstGeom>
            <a:noFill/>
          </p:spPr>
          <p:txBody>
            <a:bodyPr wrap="square" rtlCol="0">
              <a:spAutoFit/>
            </a:bodyPr>
            <a:lstStyle/>
            <a:p>
              <a:r>
                <a:rPr lang="en-US" dirty="0" err="1" smtClean="0"/>
                <a:t>J</a:t>
              </a:r>
              <a:r>
                <a:rPr lang="en-US" baseline="-25000" dirty="0" err="1" smtClean="0"/>
                <a:t>POM</a:t>
              </a:r>
              <a:endParaRPr lang="en-US" baseline="-25000" dirty="0"/>
            </a:p>
          </p:txBody>
        </p:sp>
        <p:sp>
          <p:nvSpPr>
            <p:cNvPr id="40" name="TextBox 39"/>
            <p:cNvSpPr txBox="1"/>
            <p:nvPr/>
          </p:nvSpPr>
          <p:spPr>
            <a:xfrm>
              <a:off x="685800" y="3505200"/>
              <a:ext cx="1066800" cy="369332"/>
            </a:xfrm>
            <a:prstGeom prst="rect">
              <a:avLst/>
            </a:prstGeom>
            <a:noFill/>
          </p:spPr>
          <p:txBody>
            <a:bodyPr wrap="square" rtlCol="0">
              <a:spAutoFit/>
            </a:bodyPr>
            <a:lstStyle/>
            <a:p>
              <a:r>
                <a:rPr lang="en-US" dirty="0" err="1" smtClean="0"/>
                <a:t>J</a:t>
              </a:r>
              <a:r>
                <a:rPr lang="en-US" baseline="-25000" dirty="0" err="1" smtClean="0"/>
                <a:t>POC</a:t>
              </a:r>
              <a:endParaRPr lang="en-US" baseline="-25000" dirty="0"/>
            </a:p>
          </p:txBody>
        </p:sp>
        <p:sp>
          <p:nvSpPr>
            <p:cNvPr id="41" name="TextBox 40"/>
            <p:cNvSpPr txBox="1"/>
            <p:nvPr/>
          </p:nvSpPr>
          <p:spPr>
            <a:xfrm>
              <a:off x="1676400" y="3505200"/>
              <a:ext cx="1066800" cy="369332"/>
            </a:xfrm>
            <a:prstGeom prst="rect">
              <a:avLst/>
            </a:prstGeom>
            <a:noFill/>
          </p:spPr>
          <p:txBody>
            <a:bodyPr wrap="square" rtlCol="0">
              <a:spAutoFit/>
            </a:bodyPr>
            <a:lstStyle/>
            <a:p>
              <a:r>
                <a:rPr lang="en-US" dirty="0" err="1" smtClean="0"/>
                <a:t>J</a:t>
              </a:r>
              <a:r>
                <a:rPr lang="en-US" baseline="-25000" dirty="0" err="1" smtClean="0"/>
                <a:t>PON</a:t>
              </a:r>
              <a:endParaRPr lang="en-US" baseline="-25000" dirty="0"/>
            </a:p>
          </p:txBody>
        </p:sp>
        <p:sp>
          <p:nvSpPr>
            <p:cNvPr id="42" name="TextBox 41"/>
            <p:cNvSpPr txBox="1"/>
            <p:nvPr/>
          </p:nvSpPr>
          <p:spPr>
            <a:xfrm>
              <a:off x="2743200" y="3505200"/>
              <a:ext cx="1066800" cy="369332"/>
            </a:xfrm>
            <a:prstGeom prst="rect">
              <a:avLst/>
            </a:prstGeom>
            <a:noFill/>
          </p:spPr>
          <p:txBody>
            <a:bodyPr wrap="square" rtlCol="0">
              <a:spAutoFit/>
            </a:bodyPr>
            <a:lstStyle/>
            <a:p>
              <a:r>
                <a:rPr lang="en-US" dirty="0" err="1" smtClean="0"/>
                <a:t>J</a:t>
              </a:r>
              <a:r>
                <a:rPr lang="en-US" baseline="-25000" dirty="0" err="1" smtClean="0"/>
                <a:t>POP</a:t>
              </a:r>
              <a:endParaRPr lang="en-US" baseline="-25000" dirty="0"/>
            </a:p>
          </p:txBody>
        </p:sp>
        <p:grpSp>
          <p:nvGrpSpPr>
            <p:cNvPr id="5" name="Group 55"/>
            <p:cNvGrpSpPr/>
            <p:nvPr/>
          </p:nvGrpSpPr>
          <p:grpSpPr>
            <a:xfrm>
              <a:off x="457200" y="4495800"/>
              <a:ext cx="1188864" cy="688777"/>
              <a:chOff x="152400" y="4264223"/>
              <a:chExt cx="1188864" cy="688777"/>
            </a:xfrm>
          </p:grpSpPr>
          <p:grpSp>
            <p:nvGrpSpPr>
              <p:cNvPr id="11" name="Group 48"/>
              <p:cNvGrpSpPr/>
              <p:nvPr/>
            </p:nvGrpSpPr>
            <p:grpSpPr>
              <a:xfrm>
                <a:off x="152400" y="4264223"/>
                <a:ext cx="914400" cy="688777"/>
                <a:chOff x="152400" y="4264223"/>
                <a:chExt cx="914400" cy="688777"/>
              </a:xfrm>
            </p:grpSpPr>
            <p:sp>
              <p:nvSpPr>
                <p:cNvPr id="43" name="Down Arrow 42"/>
                <p:cNvSpPr/>
                <p:nvPr/>
              </p:nvSpPr>
              <p:spPr>
                <a:xfrm>
                  <a:off x="304800" y="4572000"/>
                  <a:ext cx="1524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Down Arrow 43"/>
                <p:cNvSpPr/>
                <p:nvPr/>
              </p:nvSpPr>
              <p:spPr>
                <a:xfrm>
                  <a:off x="605898" y="4572000"/>
                  <a:ext cx="1524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Down Arrow 44"/>
                <p:cNvSpPr/>
                <p:nvPr/>
              </p:nvSpPr>
              <p:spPr>
                <a:xfrm>
                  <a:off x="914400" y="4572000"/>
                  <a:ext cx="1524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p:cNvSpPr txBox="1"/>
                <p:nvPr/>
              </p:nvSpPr>
              <p:spPr>
                <a:xfrm>
                  <a:off x="152400" y="4267200"/>
                  <a:ext cx="533400" cy="307777"/>
                </a:xfrm>
                <a:prstGeom prst="rect">
                  <a:avLst/>
                </a:prstGeom>
                <a:noFill/>
              </p:spPr>
              <p:txBody>
                <a:bodyPr wrap="square" rtlCol="0">
                  <a:spAutoFit/>
                </a:bodyPr>
                <a:lstStyle/>
                <a:p>
                  <a:r>
                    <a:rPr lang="en-US" sz="1400" dirty="0" err="1" smtClean="0"/>
                    <a:t>G</a:t>
                  </a:r>
                  <a:r>
                    <a:rPr lang="en-US" sz="1400" baseline="-25000" dirty="0" err="1" smtClean="0"/>
                    <a:t>1</a:t>
                  </a:r>
                  <a:endParaRPr lang="en-US" sz="1400" baseline="-25000" dirty="0"/>
                </a:p>
              </p:txBody>
            </p:sp>
            <p:sp>
              <p:nvSpPr>
                <p:cNvPr id="47" name="TextBox 46"/>
                <p:cNvSpPr txBox="1"/>
                <p:nvPr/>
              </p:nvSpPr>
              <p:spPr>
                <a:xfrm>
                  <a:off x="496414" y="4264223"/>
                  <a:ext cx="533400" cy="307777"/>
                </a:xfrm>
                <a:prstGeom prst="rect">
                  <a:avLst/>
                </a:prstGeom>
                <a:noFill/>
              </p:spPr>
              <p:txBody>
                <a:bodyPr wrap="square" rtlCol="0">
                  <a:spAutoFit/>
                </a:bodyPr>
                <a:lstStyle/>
                <a:p>
                  <a:r>
                    <a:rPr lang="en-US" sz="1400" dirty="0" err="1" smtClean="0"/>
                    <a:t>G</a:t>
                  </a:r>
                  <a:r>
                    <a:rPr lang="en-US" sz="1400" baseline="-25000" dirty="0" err="1" smtClean="0"/>
                    <a:t>2</a:t>
                  </a:r>
                  <a:endParaRPr lang="en-US" sz="1400" baseline="-25000" dirty="0"/>
                </a:p>
              </p:txBody>
            </p:sp>
          </p:grpSp>
          <p:sp>
            <p:nvSpPr>
              <p:cNvPr id="48" name="TextBox 47"/>
              <p:cNvSpPr txBox="1"/>
              <p:nvPr/>
            </p:nvSpPr>
            <p:spPr>
              <a:xfrm>
                <a:off x="807864" y="4276078"/>
                <a:ext cx="533400" cy="307777"/>
              </a:xfrm>
              <a:prstGeom prst="rect">
                <a:avLst/>
              </a:prstGeom>
              <a:noFill/>
            </p:spPr>
            <p:txBody>
              <a:bodyPr wrap="square" rtlCol="0">
                <a:spAutoFit/>
              </a:bodyPr>
              <a:lstStyle/>
              <a:p>
                <a:r>
                  <a:rPr lang="en-US" sz="1400" dirty="0" err="1" smtClean="0"/>
                  <a:t>G</a:t>
                </a:r>
                <a:r>
                  <a:rPr lang="en-US" sz="1400" baseline="-25000" dirty="0" err="1"/>
                  <a:t>3</a:t>
                </a:r>
                <a:endParaRPr lang="en-US" sz="1400" baseline="-25000" dirty="0"/>
              </a:p>
            </p:txBody>
          </p:sp>
        </p:grpSp>
        <p:grpSp>
          <p:nvGrpSpPr>
            <p:cNvPr id="12" name="Group 56"/>
            <p:cNvGrpSpPr/>
            <p:nvPr/>
          </p:nvGrpSpPr>
          <p:grpSpPr>
            <a:xfrm>
              <a:off x="2743200" y="4495800"/>
              <a:ext cx="1188864" cy="688777"/>
              <a:chOff x="152400" y="4264223"/>
              <a:chExt cx="1188864" cy="688777"/>
            </a:xfrm>
          </p:grpSpPr>
          <p:grpSp>
            <p:nvGrpSpPr>
              <p:cNvPr id="13" name="Group 48"/>
              <p:cNvGrpSpPr/>
              <p:nvPr/>
            </p:nvGrpSpPr>
            <p:grpSpPr>
              <a:xfrm>
                <a:off x="152400" y="4264223"/>
                <a:ext cx="914400" cy="688777"/>
                <a:chOff x="152400" y="4264223"/>
                <a:chExt cx="914400" cy="688777"/>
              </a:xfrm>
            </p:grpSpPr>
            <p:sp>
              <p:nvSpPr>
                <p:cNvPr id="60" name="Down Arrow 59"/>
                <p:cNvSpPr/>
                <p:nvPr/>
              </p:nvSpPr>
              <p:spPr>
                <a:xfrm>
                  <a:off x="304800" y="4572000"/>
                  <a:ext cx="1524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Down Arrow 60"/>
                <p:cNvSpPr/>
                <p:nvPr/>
              </p:nvSpPr>
              <p:spPr>
                <a:xfrm>
                  <a:off x="605898" y="4572000"/>
                  <a:ext cx="1524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Down Arrow 61"/>
                <p:cNvSpPr/>
                <p:nvPr/>
              </p:nvSpPr>
              <p:spPr>
                <a:xfrm>
                  <a:off x="914400" y="4572000"/>
                  <a:ext cx="1524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p:cNvSpPr txBox="1"/>
                <p:nvPr/>
              </p:nvSpPr>
              <p:spPr>
                <a:xfrm>
                  <a:off x="152400" y="4267200"/>
                  <a:ext cx="533400" cy="307777"/>
                </a:xfrm>
                <a:prstGeom prst="rect">
                  <a:avLst/>
                </a:prstGeom>
                <a:noFill/>
              </p:spPr>
              <p:txBody>
                <a:bodyPr wrap="square" rtlCol="0">
                  <a:spAutoFit/>
                </a:bodyPr>
                <a:lstStyle/>
                <a:p>
                  <a:r>
                    <a:rPr lang="en-US" sz="1400" dirty="0" err="1" smtClean="0"/>
                    <a:t>G</a:t>
                  </a:r>
                  <a:r>
                    <a:rPr lang="en-US" sz="1400" baseline="-25000" dirty="0" err="1" smtClean="0"/>
                    <a:t>1</a:t>
                  </a:r>
                  <a:endParaRPr lang="en-US" sz="1400" baseline="-25000" dirty="0"/>
                </a:p>
              </p:txBody>
            </p:sp>
            <p:sp>
              <p:nvSpPr>
                <p:cNvPr id="64" name="TextBox 63"/>
                <p:cNvSpPr txBox="1"/>
                <p:nvPr/>
              </p:nvSpPr>
              <p:spPr>
                <a:xfrm>
                  <a:off x="496414" y="4264223"/>
                  <a:ext cx="533400" cy="307777"/>
                </a:xfrm>
                <a:prstGeom prst="rect">
                  <a:avLst/>
                </a:prstGeom>
                <a:noFill/>
              </p:spPr>
              <p:txBody>
                <a:bodyPr wrap="square" rtlCol="0">
                  <a:spAutoFit/>
                </a:bodyPr>
                <a:lstStyle/>
                <a:p>
                  <a:r>
                    <a:rPr lang="en-US" sz="1400" dirty="0" err="1" smtClean="0"/>
                    <a:t>G</a:t>
                  </a:r>
                  <a:r>
                    <a:rPr lang="en-US" sz="1400" baseline="-25000" dirty="0" err="1" smtClean="0"/>
                    <a:t>2</a:t>
                  </a:r>
                  <a:endParaRPr lang="en-US" sz="1400" baseline="-25000" dirty="0"/>
                </a:p>
              </p:txBody>
            </p:sp>
          </p:grpSp>
          <p:sp>
            <p:nvSpPr>
              <p:cNvPr id="59" name="TextBox 58"/>
              <p:cNvSpPr txBox="1"/>
              <p:nvPr/>
            </p:nvSpPr>
            <p:spPr>
              <a:xfrm>
                <a:off x="807864" y="4276078"/>
                <a:ext cx="533400" cy="307777"/>
              </a:xfrm>
              <a:prstGeom prst="rect">
                <a:avLst/>
              </a:prstGeom>
              <a:noFill/>
            </p:spPr>
            <p:txBody>
              <a:bodyPr wrap="square" rtlCol="0">
                <a:spAutoFit/>
              </a:bodyPr>
              <a:lstStyle/>
              <a:p>
                <a:r>
                  <a:rPr lang="en-US" sz="1400" dirty="0" err="1" smtClean="0"/>
                  <a:t>G</a:t>
                </a:r>
                <a:r>
                  <a:rPr lang="en-US" sz="1400" baseline="-25000" dirty="0" err="1"/>
                  <a:t>3</a:t>
                </a:r>
                <a:endParaRPr lang="en-US" sz="1400" baseline="-25000" dirty="0"/>
              </a:p>
            </p:txBody>
          </p:sp>
        </p:grpSp>
        <p:grpSp>
          <p:nvGrpSpPr>
            <p:cNvPr id="14" name="Group 64"/>
            <p:cNvGrpSpPr/>
            <p:nvPr/>
          </p:nvGrpSpPr>
          <p:grpSpPr>
            <a:xfrm>
              <a:off x="1524000" y="4495800"/>
              <a:ext cx="1188864" cy="688777"/>
              <a:chOff x="152400" y="4264223"/>
              <a:chExt cx="1188864" cy="688777"/>
            </a:xfrm>
          </p:grpSpPr>
          <p:grpSp>
            <p:nvGrpSpPr>
              <p:cNvPr id="16" name="Group 48"/>
              <p:cNvGrpSpPr/>
              <p:nvPr/>
            </p:nvGrpSpPr>
            <p:grpSpPr>
              <a:xfrm>
                <a:off x="152400" y="4264223"/>
                <a:ext cx="914400" cy="688777"/>
                <a:chOff x="152400" y="4264223"/>
                <a:chExt cx="914400" cy="688777"/>
              </a:xfrm>
            </p:grpSpPr>
            <p:sp>
              <p:nvSpPr>
                <p:cNvPr id="68" name="Down Arrow 67"/>
                <p:cNvSpPr/>
                <p:nvPr/>
              </p:nvSpPr>
              <p:spPr>
                <a:xfrm>
                  <a:off x="304800" y="4572000"/>
                  <a:ext cx="1524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Down Arrow 68"/>
                <p:cNvSpPr/>
                <p:nvPr/>
              </p:nvSpPr>
              <p:spPr>
                <a:xfrm>
                  <a:off x="605898" y="4572000"/>
                  <a:ext cx="1524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Down Arrow 69"/>
                <p:cNvSpPr/>
                <p:nvPr/>
              </p:nvSpPr>
              <p:spPr>
                <a:xfrm>
                  <a:off x="914400" y="4572000"/>
                  <a:ext cx="1524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TextBox 70"/>
                <p:cNvSpPr txBox="1"/>
                <p:nvPr/>
              </p:nvSpPr>
              <p:spPr>
                <a:xfrm>
                  <a:off x="152400" y="4267200"/>
                  <a:ext cx="533400" cy="307777"/>
                </a:xfrm>
                <a:prstGeom prst="rect">
                  <a:avLst/>
                </a:prstGeom>
                <a:noFill/>
              </p:spPr>
              <p:txBody>
                <a:bodyPr wrap="square" rtlCol="0">
                  <a:spAutoFit/>
                </a:bodyPr>
                <a:lstStyle/>
                <a:p>
                  <a:r>
                    <a:rPr lang="en-US" sz="1400" dirty="0" err="1" smtClean="0"/>
                    <a:t>G</a:t>
                  </a:r>
                  <a:r>
                    <a:rPr lang="en-US" sz="1400" baseline="-25000" dirty="0" err="1" smtClean="0"/>
                    <a:t>1</a:t>
                  </a:r>
                  <a:endParaRPr lang="en-US" sz="1400" baseline="-25000" dirty="0"/>
                </a:p>
              </p:txBody>
            </p:sp>
            <p:sp>
              <p:nvSpPr>
                <p:cNvPr id="72" name="TextBox 71"/>
                <p:cNvSpPr txBox="1"/>
                <p:nvPr/>
              </p:nvSpPr>
              <p:spPr>
                <a:xfrm>
                  <a:off x="496414" y="4264223"/>
                  <a:ext cx="533400" cy="307777"/>
                </a:xfrm>
                <a:prstGeom prst="rect">
                  <a:avLst/>
                </a:prstGeom>
                <a:noFill/>
              </p:spPr>
              <p:txBody>
                <a:bodyPr wrap="square" rtlCol="0">
                  <a:spAutoFit/>
                </a:bodyPr>
                <a:lstStyle/>
                <a:p>
                  <a:r>
                    <a:rPr lang="en-US" sz="1400" dirty="0" err="1" smtClean="0"/>
                    <a:t>G</a:t>
                  </a:r>
                  <a:r>
                    <a:rPr lang="en-US" sz="1400" baseline="-25000" dirty="0" err="1" smtClean="0"/>
                    <a:t>2</a:t>
                  </a:r>
                  <a:endParaRPr lang="en-US" sz="1400" baseline="-25000" dirty="0"/>
                </a:p>
              </p:txBody>
            </p:sp>
          </p:grpSp>
          <p:sp>
            <p:nvSpPr>
              <p:cNvPr id="67" name="TextBox 66"/>
              <p:cNvSpPr txBox="1"/>
              <p:nvPr/>
            </p:nvSpPr>
            <p:spPr>
              <a:xfrm>
                <a:off x="807864" y="4276078"/>
                <a:ext cx="533400" cy="307777"/>
              </a:xfrm>
              <a:prstGeom prst="rect">
                <a:avLst/>
              </a:prstGeom>
              <a:noFill/>
            </p:spPr>
            <p:txBody>
              <a:bodyPr wrap="square" rtlCol="0">
                <a:spAutoFit/>
              </a:bodyPr>
              <a:lstStyle/>
              <a:p>
                <a:r>
                  <a:rPr lang="en-US" sz="1400" dirty="0" err="1" smtClean="0"/>
                  <a:t>G</a:t>
                </a:r>
                <a:r>
                  <a:rPr lang="en-US" sz="1400" baseline="-25000" dirty="0" err="1"/>
                  <a:t>3</a:t>
                </a:r>
                <a:endParaRPr lang="en-US" sz="1400" baseline="-25000" dirty="0"/>
              </a:p>
            </p:txBody>
          </p:sp>
        </p:grpSp>
      </p:grpSp>
      <p:sp>
        <p:nvSpPr>
          <p:cNvPr id="73" name="TextBox 72"/>
          <p:cNvSpPr txBox="1"/>
          <p:nvPr/>
        </p:nvSpPr>
        <p:spPr>
          <a:xfrm>
            <a:off x="381000" y="5486400"/>
            <a:ext cx="3429000" cy="646331"/>
          </a:xfrm>
          <a:prstGeom prst="rect">
            <a:avLst/>
          </a:prstGeom>
          <a:noFill/>
        </p:spPr>
        <p:txBody>
          <a:bodyPr wrap="square" rtlCol="0">
            <a:spAutoFit/>
          </a:bodyPr>
          <a:lstStyle/>
          <a:p>
            <a:r>
              <a:rPr lang="en-US" dirty="0" smtClean="0"/>
              <a:t>G classes represent reactivity: </a:t>
            </a:r>
            <a:r>
              <a:rPr lang="en-US" dirty="0" err="1" smtClean="0"/>
              <a:t>G</a:t>
            </a:r>
            <a:r>
              <a:rPr lang="en-US" baseline="-25000" dirty="0" err="1" smtClean="0"/>
              <a:t>1</a:t>
            </a:r>
            <a:r>
              <a:rPr lang="en-US" dirty="0" smtClean="0"/>
              <a:t>=labile, </a:t>
            </a:r>
            <a:r>
              <a:rPr lang="en-US" dirty="0" err="1" smtClean="0"/>
              <a:t>G</a:t>
            </a:r>
            <a:r>
              <a:rPr lang="en-US" baseline="-25000" dirty="0" err="1" smtClean="0"/>
              <a:t>2</a:t>
            </a:r>
            <a:r>
              <a:rPr lang="en-US" dirty="0" smtClean="0"/>
              <a:t>=refractory, </a:t>
            </a:r>
            <a:r>
              <a:rPr lang="en-US" dirty="0" err="1" smtClean="0"/>
              <a:t>G</a:t>
            </a:r>
            <a:r>
              <a:rPr lang="en-US" baseline="-25000" dirty="0" err="1" smtClean="0"/>
              <a:t>3</a:t>
            </a:r>
            <a:r>
              <a:rPr lang="en-US" dirty="0" smtClean="0"/>
              <a:t>=inert</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Documents and Settings\jmartin.ENGINEERING\Local Settings\Temp\PK3A5.tmp\0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noAutofit/>
          </a:bodyPr>
          <a:lstStyle/>
          <a:p>
            <a:r>
              <a:rPr lang="en-US" sz="3600" dirty="0" smtClean="0"/>
              <a:t>SEDIMENT OXYGEN DEMAND AND NUTRIENT RELEASE</a:t>
            </a:r>
            <a:endParaRPr lang="en-US" sz="3600" dirty="0"/>
          </a:p>
        </p:txBody>
      </p:sp>
      <p:sp>
        <p:nvSpPr>
          <p:cNvPr id="3" name="Content Placeholder 2"/>
          <p:cNvSpPr>
            <a:spLocks noGrp="1"/>
          </p:cNvSpPr>
          <p:nvPr>
            <p:ph idx="1"/>
          </p:nvPr>
        </p:nvSpPr>
        <p:spPr/>
        <p:txBody>
          <a:bodyPr>
            <a:normAutofit/>
          </a:bodyPr>
          <a:lstStyle/>
          <a:p>
            <a:r>
              <a:rPr lang="en-US" sz="2000" dirty="0" smtClean="0"/>
              <a:t>Sediment diagenesis results in oxygen demands and nutrient releases</a:t>
            </a:r>
          </a:p>
        </p:txBody>
      </p:sp>
      <p:pic>
        <p:nvPicPr>
          <p:cNvPr id="15362" name="Picture 2"/>
          <p:cNvPicPr>
            <a:picLocks noChangeAspect="1" noChangeArrowheads="1"/>
          </p:cNvPicPr>
          <p:nvPr/>
        </p:nvPicPr>
        <p:blipFill>
          <a:blip r:embed="rId3" cstate="print"/>
          <a:srcRect/>
          <a:stretch>
            <a:fillRect/>
          </a:stretch>
        </p:blipFill>
        <p:spPr bwMode="auto">
          <a:xfrm>
            <a:off x="3124200" y="2438400"/>
            <a:ext cx="5486400" cy="393531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rrowheads="1"/>
          </p:cNvPicPr>
          <p:nvPr/>
        </p:nvPicPr>
        <p:blipFill>
          <a:blip r:embed="rId3" cstate="print"/>
          <a:srcRect l="61831" t="41239" r="7254" b="41265"/>
          <a:stretch>
            <a:fillRect/>
          </a:stretch>
        </p:blipFill>
        <p:spPr bwMode="auto">
          <a:xfrm>
            <a:off x="5018314" y="2819400"/>
            <a:ext cx="2743200" cy="3429000"/>
          </a:xfrm>
          <a:prstGeom prst="rect">
            <a:avLst/>
          </a:prstGeom>
          <a:noFill/>
          <a:ln w="9525">
            <a:noFill/>
            <a:miter lim="800000"/>
            <a:headEnd/>
            <a:tailEnd/>
          </a:ln>
        </p:spPr>
      </p:pic>
      <p:pic>
        <p:nvPicPr>
          <p:cNvPr id="4" name="Picture 2"/>
          <p:cNvPicPr>
            <a:picLocks noChangeAspect="1" noChangeArrowheads="1"/>
          </p:cNvPicPr>
          <p:nvPr/>
        </p:nvPicPr>
        <p:blipFill>
          <a:blip r:embed="rId3" cstate="print"/>
          <a:srcRect l="6508" t="41265" r="60949" b="41239"/>
          <a:stretch>
            <a:fillRect/>
          </a:stretch>
        </p:blipFill>
        <p:spPr bwMode="auto">
          <a:xfrm>
            <a:off x="5029200" y="1752600"/>
            <a:ext cx="2743200" cy="1422400"/>
          </a:xfrm>
          <a:prstGeom prst="rect">
            <a:avLst/>
          </a:prstGeom>
          <a:noFill/>
          <a:ln w="9525">
            <a:noFill/>
            <a:miter lim="800000"/>
            <a:headEnd/>
            <a:tailEnd/>
          </a:ln>
        </p:spPr>
      </p:pic>
      <p:cxnSp>
        <p:nvCxnSpPr>
          <p:cNvPr id="6" name="Straight Connector 5"/>
          <p:cNvCxnSpPr/>
          <p:nvPr/>
        </p:nvCxnSpPr>
        <p:spPr>
          <a:xfrm>
            <a:off x="4185824" y="3191522"/>
            <a:ext cx="3657600" cy="0"/>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5029200" y="685800"/>
            <a:ext cx="2743200" cy="10668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p:nvCxnSpPr>
        <p:spPr>
          <a:xfrm>
            <a:off x="4114800" y="1752600"/>
            <a:ext cx="3657600" cy="0"/>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9" name="Parallelogram 8"/>
          <p:cNvSpPr/>
          <p:nvPr/>
        </p:nvSpPr>
        <p:spPr>
          <a:xfrm>
            <a:off x="5029200" y="1600200"/>
            <a:ext cx="2743200" cy="1524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arallelogram 9"/>
          <p:cNvSpPr/>
          <p:nvPr/>
        </p:nvSpPr>
        <p:spPr>
          <a:xfrm>
            <a:off x="5029200" y="533400"/>
            <a:ext cx="2743200" cy="1524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Arrow Connector 14"/>
          <p:cNvCxnSpPr/>
          <p:nvPr/>
        </p:nvCxnSpPr>
        <p:spPr>
          <a:xfrm>
            <a:off x="4572000" y="1752600"/>
            <a:ext cx="0" cy="144780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4572000" y="3200400"/>
            <a:ext cx="0" cy="304800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20" name="Up-Down Arrow 19"/>
          <p:cNvSpPr/>
          <p:nvPr/>
        </p:nvSpPr>
        <p:spPr>
          <a:xfrm>
            <a:off x="7086600" y="2819400"/>
            <a:ext cx="228600" cy="6096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Up-Down Arrow 24"/>
          <p:cNvSpPr/>
          <p:nvPr/>
        </p:nvSpPr>
        <p:spPr>
          <a:xfrm>
            <a:off x="5257800" y="27432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itle 27"/>
          <p:cNvSpPr>
            <a:spLocks noGrp="1"/>
          </p:cNvSpPr>
          <p:nvPr>
            <p:ph type="title"/>
          </p:nvPr>
        </p:nvSpPr>
        <p:spPr>
          <a:xfrm>
            <a:off x="152400" y="152400"/>
            <a:ext cx="3505200" cy="1143000"/>
          </a:xfrm>
        </p:spPr>
        <p:txBody>
          <a:bodyPr>
            <a:normAutofit/>
          </a:bodyPr>
          <a:lstStyle/>
          <a:p>
            <a:r>
              <a:rPr lang="en-US" dirty="0" smtClean="0"/>
              <a:t>G Class Input</a:t>
            </a:r>
            <a:endParaRPr lang="en-US" dirty="0"/>
          </a:p>
        </p:txBody>
      </p:sp>
      <p:sp>
        <p:nvSpPr>
          <p:cNvPr id="27" name="Up-Down Arrow 26"/>
          <p:cNvSpPr/>
          <p:nvPr/>
        </p:nvSpPr>
        <p:spPr>
          <a:xfrm>
            <a:off x="7467600" y="1371600"/>
            <a:ext cx="228600" cy="6096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Down Arrow 28"/>
          <p:cNvSpPr/>
          <p:nvPr/>
        </p:nvSpPr>
        <p:spPr>
          <a:xfrm>
            <a:off x="5638800" y="1066800"/>
            <a:ext cx="4572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6096000" y="762000"/>
            <a:ext cx="990600" cy="369332"/>
          </a:xfrm>
          <a:prstGeom prst="rect">
            <a:avLst/>
          </a:prstGeom>
          <a:noFill/>
        </p:spPr>
        <p:txBody>
          <a:bodyPr wrap="square" rtlCol="0">
            <a:spAutoFit/>
          </a:bodyPr>
          <a:lstStyle/>
          <a:p>
            <a:r>
              <a:rPr lang="en-US" dirty="0" err="1" smtClean="0"/>
              <a:t>J</a:t>
            </a:r>
            <a:r>
              <a:rPr lang="en-US" baseline="-25000" dirty="0" err="1" smtClean="0"/>
              <a:t>POM</a:t>
            </a:r>
            <a:endParaRPr lang="en-US" baseline="-25000" dirty="0"/>
          </a:p>
        </p:txBody>
      </p:sp>
      <p:graphicFrame>
        <p:nvGraphicFramePr>
          <p:cNvPr id="55" name="Table 54"/>
          <p:cNvGraphicFramePr>
            <a:graphicFrameLocks noGrp="1"/>
          </p:cNvGraphicFramePr>
          <p:nvPr/>
        </p:nvGraphicFramePr>
        <p:xfrm>
          <a:off x="533400" y="3886200"/>
          <a:ext cx="3492500" cy="1133475"/>
        </p:xfrm>
        <a:graphic>
          <a:graphicData uri="http://schemas.openxmlformats.org/drawingml/2006/table">
            <a:tbl>
              <a:tblPr/>
              <a:tblGrid>
                <a:gridCol w="533400"/>
                <a:gridCol w="533400"/>
                <a:gridCol w="533400"/>
                <a:gridCol w="1892300"/>
              </a:tblGrid>
              <a:tr h="190500">
                <a:tc>
                  <a:txBody>
                    <a:bodyPr/>
                    <a:lstStyle/>
                    <a:p>
                      <a:pPr algn="ctr" fontAlgn="b"/>
                      <a:r>
                        <a:rPr lang="en-US" sz="1000" b="1" i="0" u="none" strike="noStrike" dirty="0" err="1">
                          <a:latin typeface="Times New Roman"/>
                        </a:rPr>
                        <a:t>f</a:t>
                      </a:r>
                      <a:r>
                        <a:rPr lang="en-US" sz="1000" b="1" i="0" u="none" strike="noStrike" baseline="-25000" dirty="0" err="1">
                          <a:latin typeface="Times New Roman"/>
                        </a:rPr>
                        <a:t>PON1</a:t>
                      </a:r>
                      <a:endParaRPr lang="en-US" sz="1000" b="1" i="0" u="none" strike="noStrike" dirty="0">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CC99"/>
                    </a:solidFill>
                  </a:tcPr>
                </a:tc>
                <a:tc>
                  <a:txBody>
                    <a:bodyPr/>
                    <a:lstStyle/>
                    <a:p>
                      <a:pPr algn="ctr" fontAlgn="b"/>
                      <a:r>
                        <a:rPr lang="en-US" sz="1000" b="1" i="0" u="none" strike="noStrike" dirty="0" err="1">
                          <a:latin typeface="Times New Roman"/>
                        </a:rPr>
                        <a:t>fPON1</a:t>
                      </a:r>
                      <a:endParaRPr lang="en-US" sz="1000" b="1" i="0" u="none" strike="noStrike" dirty="0">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CC99"/>
                    </a:solidFill>
                  </a:tcPr>
                </a:tc>
                <a:tc>
                  <a:txBody>
                    <a:bodyPr/>
                    <a:lstStyle/>
                    <a:p>
                      <a:pPr algn="ctr" fontAlgn="b"/>
                      <a:r>
                        <a:rPr lang="en-US" sz="1000" b="1" i="0" u="none" strike="noStrike">
                          <a:latin typeface="Times New Roman"/>
                        </a:rPr>
                        <a:t>0.65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FF99"/>
                    </a:solidFill>
                  </a:tcPr>
                </a:tc>
                <a:tc>
                  <a:txBody>
                    <a:bodyPr/>
                    <a:lstStyle/>
                    <a:p>
                      <a:pPr algn="l" fontAlgn="b"/>
                      <a:r>
                        <a:rPr lang="en-US" sz="1000" b="1" i="0" u="none" strike="noStrike">
                          <a:latin typeface="Times New Roman"/>
                        </a:rPr>
                        <a:t>Fraction of PON that is labile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CC99"/>
                    </a:solidFill>
                  </a:tcPr>
                </a:tc>
              </a:tr>
              <a:tr h="190500">
                <a:tc>
                  <a:txBody>
                    <a:bodyPr/>
                    <a:lstStyle/>
                    <a:p>
                      <a:pPr algn="ctr" fontAlgn="b"/>
                      <a:r>
                        <a:rPr lang="en-US" sz="1000" b="1" i="0" u="none" strike="noStrike">
                          <a:latin typeface="Times New Roman"/>
                        </a:rPr>
                        <a:t>f</a:t>
                      </a:r>
                      <a:r>
                        <a:rPr lang="en-US" sz="1000" b="1" i="0" u="none" strike="noStrike" baseline="-25000">
                          <a:latin typeface="Times New Roman"/>
                        </a:rPr>
                        <a:t>PON2</a:t>
                      </a:r>
                      <a:endParaRPr lang="en-US" sz="1000" b="1" i="0" u="none" strike="noStrike">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CC99"/>
                    </a:solidFill>
                  </a:tcPr>
                </a:tc>
                <a:tc>
                  <a:txBody>
                    <a:bodyPr/>
                    <a:lstStyle/>
                    <a:p>
                      <a:pPr algn="ctr" fontAlgn="b"/>
                      <a:r>
                        <a:rPr lang="en-US" sz="1000" b="1" i="0" u="none" strike="noStrike">
                          <a:latin typeface="Times New Roman"/>
                        </a:rPr>
                        <a:t>fPON2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CC99"/>
                    </a:solidFill>
                  </a:tcPr>
                </a:tc>
                <a:tc>
                  <a:txBody>
                    <a:bodyPr/>
                    <a:lstStyle/>
                    <a:p>
                      <a:pPr algn="ctr" fontAlgn="b"/>
                      <a:r>
                        <a:rPr lang="en-US" sz="1000" b="1" i="0" u="none" strike="noStrike">
                          <a:latin typeface="Times New Roman"/>
                        </a:rPr>
                        <a:t>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99"/>
                    </a:solidFill>
                  </a:tcPr>
                </a:tc>
                <a:tc>
                  <a:txBody>
                    <a:bodyPr/>
                    <a:lstStyle/>
                    <a:p>
                      <a:pPr algn="l" fontAlgn="b"/>
                      <a:r>
                        <a:rPr lang="en-US" sz="1000" b="1" i="0" u="none" strike="noStrike">
                          <a:latin typeface="Times New Roman"/>
                        </a:rPr>
                        <a:t>Fraction of PON that is refractory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CC99"/>
                    </a:solidFill>
                  </a:tcPr>
                </a:tc>
              </a:tr>
              <a:tr h="190500">
                <a:tc>
                  <a:txBody>
                    <a:bodyPr/>
                    <a:lstStyle/>
                    <a:p>
                      <a:pPr algn="ctr" fontAlgn="b"/>
                      <a:r>
                        <a:rPr lang="en-US" sz="1000" b="1" i="0" u="none" strike="noStrike">
                          <a:latin typeface="Times New Roman"/>
                        </a:rPr>
                        <a:t>f</a:t>
                      </a:r>
                      <a:r>
                        <a:rPr lang="en-US" sz="1000" b="1" i="0" u="none" strike="noStrike" baseline="-25000">
                          <a:latin typeface="Times New Roman"/>
                        </a:rPr>
                        <a:t>POP1</a:t>
                      </a:r>
                      <a:endParaRPr lang="en-US" sz="1000" b="1" i="0" u="none" strike="noStrike">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CC99"/>
                    </a:solidFill>
                  </a:tcPr>
                </a:tc>
                <a:tc>
                  <a:txBody>
                    <a:bodyPr/>
                    <a:lstStyle/>
                    <a:p>
                      <a:pPr algn="ctr" fontAlgn="b"/>
                      <a:r>
                        <a:rPr lang="en-US" sz="1000" b="1" i="0" u="none" strike="noStrike">
                          <a:latin typeface="Times New Roman"/>
                        </a:rPr>
                        <a:t>fPOP1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CC99"/>
                    </a:solidFill>
                  </a:tcPr>
                </a:tc>
                <a:tc>
                  <a:txBody>
                    <a:bodyPr/>
                    <a:lstStyle/>
                    <a:p>
                      <a:pPr algn="ctr" fontAlgn="b"/>
                      <a:r>
                        <a:rPr lang="en-US" sz="1000" b="1" i="0" u="none" strike="noStrike">
                          <a:latin typeface="Times New Roman"/>
                        </a:rPr>
                        <a:t>0.65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FF99"/>
                    </a:solidFill>
                  </a:tcPr>
                </a:tc>
                <a:tc>
                  <a:txBody>
                    <a:bodyPr/>
                    <a:lstStyle/>
                    <a:p>
                      <a:pPr algn="l" fontAlgn="b"/>
                      <a:r>
                        <a:rPr lang="en-US" sz="1000" b="1" i="0" u="none" strike="noStrike">
                          <a:latin typeface="Times New Roman"/>
                        </a:rPr>
                        <a:t>Fraction of POP that is labile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CC99"/>
                    </a:solidFill>
                  </a:tcPr>
                </a:tc>
              </a:tr>
              <a:tr h="190500">
                <a:tc>
                  <a:txBody>
                    <a:bodyPr/>
                    <a:lstStyle/>
                    <a:p>
                      <a:pPr algn="ctr" fontAlgn="b"/>
                      <a:r>
                        <a:rPr lang="en-US" sz="1000" b="1" i="0" u="none" strike="noStrike">
                          <a:latin typeface="Times New Roman"/>
                        </a:rPr>
                        <a:t>f</a:t>
                      </a:r>
                      <a:r>
                        <a:rPr lang="en-US" sz="1000" b="1" i="0" u="none" strike="noStrike" baseline="-25000">
                          <a:latin typeface="Times New Roman"/>
                        </a:rPr>
                        <a:t>POP2</a:t>
                      </a:r>
                      <a:endParaRPr lang="en-US" sz="1000" b="1" i="0" u="none" strike="noStrike">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CC99"/>
                    </a:solidFill>
                  </a:tcPr>
                </a:tc>
                <a:tc>
                  <a:txBody>
                    <a:bodyPr/>
                    <a:lstStyle/>
                    <a:p>
                      <a:pPr algn="ctr" fontAlgn="b"/>
                      <a:r>
                        <a:rPr lang="en-US" sz="1000" b="1" i="0" u="none" strike="noStrike">
                          <a:latin typeface="Times New Roman"/>
                        </a:rPr>
                        <a:t>fPOP2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CC99"/>
                    </a:solidFill>
                  </a:tcPr>
                </a:tc>
                <a:tc>
                  <a:txBody>
                    <a:bodyPr/>
                    <a:lstStyle/>
                    <a:p>
                      <a:pPr algn="ctr" fontAlgn="b"/>
                      <a:r>
                        <a:rPr lang="en-US" sz="1000" b="1" i="0" u="none" strike="noStrike">
                          <a:latin typeface="Times New Roman"/>
                        </a:rPr>
                        <a:t>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99"/>
                    </a:solidFill>
                  </a:tcPr>
                </a:tc>
                <a:tc>
                  <a:txBody>
                    <a:bodyPr/>
                    <a:lstStyle/>
                    <a:p>
                      <a:pPr algn="l" fontAlgn="b"/>
                      <a:r>
                        <a:rPr lang="en-US" sz="1000" b="1" i="0" u="none" strike="noStrike">
                          <a:latin typeface="Times New Roman"/>
                        </a:rPr>
                        <a:t>Fraction of POP that is refractory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CC99"/>
                    </a:solidFill>
                  </a:tcPr>
                </a:tc>
              </a:tr>
              <a:tr h="190500">
                <a:tc>
                  <a:txBody>
                    <a:bodyPr/>
                    <a:lstStyle/>
                    <a:p>
                      <a:pPr algn="ctr" fontAlgn="b"/>
                      <a:r>
                        <a:rPr lang="en-US" sz="1000" b="1" i="0" u="none" strike="noStrike">
                          <a:latin typeface="Times New Roman"/>
                        </a:rPr>
                        <a:t>f</a:t>
                      </a:r>
                      <a:r>
                        <a:rPr lang="en-US" sz="1000" b="1" i="0" u="none" strike="noStrike" baseline="-25000">
                          <a:latin typeface="Times New Roman"/>
                        </a:rPr>
                        <a:t>POC1</a:t>
                      </a:r>
                      <a:endParaRPr lang="en-US" sz="1000" b="1" i="0" u="none" strike="noStrike">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CC99"/>
                    </a:solidFill>
                  </a:tcPr>
                </a:tc>
                <a:tc>
                  <a:txBody>
                    <a:bodyPr/>
                    <a:lstStyle/>
                    <a:p>
                      <a:pPr algn="ctr" fontAlgn="b"/>
                      <a:r>
                        <a:rPr lang="en-US" sz="1000" b="1" i="0" u="none" strike="noStrike">
                          <a:latin typeface="Times New Roman"/>
                        </a:rPr>
                        <a:t>fPOC1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CC99"/>
                    </a:solidFill>
                  </a:tcPr>
                </a:tc>
                <a:tc>
                  <a:txBody>
                    <a:bodyPr/>
                    <a:lstStyle/>
                    <a:p>
                      <a:pPr algn="ctr" fontAlgn="b"/>
                      <a:r>
                        <a:rPr lang="en-US" sz="1000" b="1" i="0" u="none" strike="noStrike">
                          <a:latin typeface="Times New Roman"/>
                        </a:rPr>
                        <a:t>0.65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FF99"/>
                    </a:solidFill>
                  </a:tcPr>
                </a:tc>
                <a:tc>
                  <a:txBody>
                    <a:bodyPr/>
                    <a:lstStyle/>
                    <a:p>
                      <a:pPr algn="l" fontAlgn="b"/>
                      <a:r>
                        <a:rPr lang="en-US" sz="1000" b="1" i="0" u="none" strike="noStrike">
                          <a:latin typeface="Times New Roman"/>
                        </a:rPr>
                        <a:t>Fraction of POC that is labile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CC99"/>
                    </a:solidFill>
                  </a:tcPr>
                </a:tc>
              </a:tr>
              <a:tr h="180975">
                <a:tc>
                  <a:txBody>
                    <a:bodyPr/>
                    <a:lstStyle/>
                    <a:p>
                      <a:pPr algn="ctr" fontAlgn="b"/>
                      <a:r>
                        <a:rPr lang="en-US" sz="1000" b="1" i="0" u="none" strike="noStrike">
                          <a:latin typeface="Times New Roman"/>
                        </a:rPr>
                        <a:t>f</a:t>
                      </a:r>
                      <a:r>
                        <a:rPr lang="en-US" sz="1000" b="1" i="0" u="none" strike="noStrike" baseline="-25000">
                          <a:latin typeface="Times New Roman"/>
                        </a:rPr>
                        <a:t>POC2</a:t>
                      </a:r>
                      <a:endParaRPr lang="en-US" sz="1000" b="1" i="0" u="none" strike="noStrike">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a:latin typeface="Times New Roman"/>
                        </a:rPr>
                        <a:t>fPOC2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a:latin typeface="Times New Roman"/>
                        </a:rPr>
                        <a:t>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l" fontAlgn="b"/>
                      <a:r>
                        <a:rPr lang="en-US" sz="1000" b="1" i="0" u="none" strike="noStrike" dirty="0">
                          <a:latin typeface="Times New Roman"/>
                        </a:rPr>
                        <a:t>Fraction of </a:t>
                      </a:r>
                      <a:r>
                        <a:rPr lang="en-US" sz="1000" b="1" i="0" u="none" strike="noStrike" dirty="0" err="1">
                          <a:latin typeface="Times New Roman"/>
                        </a:rPr>
                        <a:t>POC</a:t>
                      </a:r>
                      <a:r>
                        <a:rPr lang="en-US" sz="1000" b="1" i="0" u="none" strike="noStrike" dirty="0">
                          <a:latin typeface="Times New Roman"/>
                        </a:rPr>
                        <a:t> that is refractory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bl>
          </a:graphicData>
        </a:graphic>
      </p:graphicFrame>
      <p:grpSp>
        <p:nvGrpSpPr>
          <p:cNvPr id="3" name="Group 55"/>
          <p:cNvGrpSpPr/>
          <p:nvPr/>
        </p:nvGrpSpPr>
        <p:grpSpPr>
          <a:xfrm>
            <a:off x="457200" y="1066800"/>
            <a:ext cx="3474864" cy="2060377"/>
            <a:chOff x="457200" y="3124200"/>
            <a:chExt cx="3474864" cy="2060377"/>
          </a:xfrm>
        </p:grpSpPr>
        <p:sp>
          <p:nvSpPr>
            <p:cNvPr id="57" name="Down Arrow 56"/>
            <p:cNvSpPr/>
            <p:nvPr/>
          </p:nvSpPr>
          <p:spPr>
            <a:xfrm>
              <a:off x="1981200" y="3124200"/>
              <a:ext cx="1524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Down Arrow 57"/>
            <p:cNvSpPr/>
            <p:nvPr/>
          </p:nvSpPr>
          <p:spPr>
            <a:xfrm>
              <a:off x="990600" y="4038600"/>
              <a:ext cx="1524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Down Arrow 64"/>
            <p:cNvSpPr/>
            <p:nvPr/>
          </p:nvSpPr>
          <p:spPr>
            <a:xfrm>
              <a:off x="1981200" y="4042302"/>
              <a:ext cx="1524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Down Arrow 65"/>
            <p:cNvSpPr/>
            <p:nvPr/>
          </p:nvSpPr>
          <p:spPr>
            <a:xfrm>
              <a:off x="2971800" y="4038600"/>
              <a:ext cx="1524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TextBox 73"/>
            <p:cNvSpPr txBox="1"/>
            <p:nvPr/>
          </p:nvSpPr>
          <p:spPr>
            <a:xfrm>
              <a:off x="2362200" y="3124200"/>
              <a:ext cx="1066800" cy="369332"/>
            </a:xfrm>
            <a:prstGeom prst="rect">
              <a:avLst/>
            </a:prstGeom>
            <a:noFill/>
          </p:spPr>
          <p:txBody>
            <a:bodyPr wrap="square" rtlCol="0">
              <a:spAutoFit/>
            </a:bodyPr>
            <a:lstStyle/>
            <a:p>
              <a:r>
                <a:rPr lang="en-US" dirty="0" err="1" smtClean="0"/>
                <a:t>J</a:t>
              </a:r>
              <a:r>
                <a:rPr lang="en-US" baseline="-25000" dirty="0" err="1" smtClean="0"/>
                <a:t>POM</a:t>
              </a:r>
              <a:endParaRPr lang="en-US" baseline="-25000" dirty="0"/>
            </a:p>
          </p:txBody>
        </p:sp>
        <p:sp>
          <p:nvSpPr>
            <p:cNvPr id="75" name="TextBox 74"/>
            <p:cNvSpPr txBox="1"/>
            <p:nvPr/>
          </p:nvSpPr>
          <p:spPr>
            <a:xfrm>
              <a:off x="685800" y="3505200"/>
              <a:ext cx="1066800" cy="369332"/>
            </a:xfrm>
            <a:prstGeom prst="rect">
              <a:avLst/>
            </a:prstGeom>
            <a:noFill/>
          </p:spPr>
          <p:txBody>
            <a:bodyPr wrap="square" rtlCol="0">
              <a:spAutoFit/>
            </a:bodyPr>
            <a:lstStyle/>
            <a:p>
              <a:r>
                <a:rPr lang="en-US" dirty="0" err="1" smtClean="0"/>
                <a:t>J</a:t>
              </a:r>
              <a:r>
                <a:rPr lang="en-US" baseline="-25000" dirty="0" err="1" smtClean="0"/>
                <a:t>POC</a:t>
              </a:r>
              <a:endParaRPr lang="en-US" baseline="-25000" dirty="0"/>
            </a:p>
          </p:txBody>
        </p:sp>
        <p:sp>
          <p:nvSpPr>
            <p:cNvPr id="76" name="TextBox 75"/>
            <p:cNvSpPr txBox="1"/>
            <p:nvPr/>
          </p:nvSpPr>
          <p:spPr>
            <a:xfrm>
              <a:off x="1676400" y="3505200"/>
              <a:ext cx="1066800" cy="369332"/>
            </a:xfrm>
            <a:prstGeom prst="rect">
              <a:avLst/>
            </a:prstGeom>
            <a:noFill/>
          </p:spPr>
          <p:txBody>
            <a:bodyPr wrap="square" rtlCol="0">
              <a:spAutoFit/>
            </a:bodyPr>
            <a:lstStyle/>
            <a:p>
              <a:r>
                <a:rPr lang="en-US" dirty="0" err="1" smtClean="0"/>
                <a:t>J</a:t>
              </a:r>
              <a:r>
                <a:rPr lang="en-US" baseline="-25000" dirty="0" err="1" smtClean="0"/>
                <a:t>PON</a:t>
              </a:r>
              <a:endParaRPr lang="en-US" baseline="-25000" dirty="0"/>
            </a:p>
          </p:txBody>
        </p:sp>
        <p:sp>
          <p:nvSpPr>
            <p:cNvPr id="77" name="TextBox 76"/>
            <p:cNvSpPr txBox="1"/>
            <p:nvPr/>
          </p:nvSpPr>
          <p:spPr>
            <a:xfrm>
              <a:off x="2743200" y="3505200"/>
              <a:ext cx="1066800" cy="369332"/>
            </a:xfrm>
            <a:prstGeom prst="rect">
              <a:avLst/>
            </a:prstGeom>
            <a:noFill/>
          </p:spPr>
          <p:txBody>
            <a:bodyPr wrap="square" rtlCol="0">
              <a:spAutoFit/>
            </a:bodyPr>
            <a:lstStyle/>
            <a:p>
              <a:r>
                <a:rPr lang="en-US" dirty="0" err="1" smtClean="0"/>
                <a:t>J</a:t>
              </a:r>
              <a:r>
                <a:rPr lang="en-US" baseline="-25000" dirty="0" err="1" smtClean="0"/>
                <a:t>POP</a:t>
              </a:r>
              <a:endParaRPr lang="en-US" baseline="-25000" dirty="0"/>
            </a:p>
          </p:txBody>
        </p:sp>
        <p:grpSp>
          <p:nvGrpSpPr>
            <p:cNvPr id="5" name="Group 55"/>
            <p:cNvGrpSpPr/>
            <p:nvPr/>
          </p:nvGrpSpPr>
          <p:grpSpPr>
            <a:xfrm>
              <a:off x="457200" y="4495800"/>
              <a:ext cx="1188864" cy="688777"/>
              <a:chOff x="152400" y="4264223"/>
              <a:chExt cx="1188864" cy="688777"/>
            </a:xfrm>
          </p:grpSpPr>
          <p:grpSp>
            <p:nvGrpSpPr>
              <p:cNvPr id="11" name="Group 48"/>
              <p:cNvGrpSpPr/>
              <p:nvPr/>
            </p:nvGrpSpPr>
            <p:grpSpPr>
              <a:xfrm>
                <a:off x="152400" y="4264223"/>
                <a:ext cx="914400" cy="688777"/>
                <a:chOff x="152400" y="4264223"/>
                <a:chExt cx="914400" cy="688777"/>
              </a:xfrm>
            </p:grpSpPr>
            <p:sp>
              <p:nvSpPr>
                <p:cNvPr id="97" name="Down Arrow 96"/>
                <p:cNvSpPr/>
                <p:nvPr/>
              </p:nvSpPr>
              <p:spPr>
                <a:xfrm>
                  <a:off x="304800" y="4572000"/>
                  <a:ext cx="1524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Down Arrow 97"/>
                <p:cNvSpPr/>
                <p:nvPr/>
              </p:nvSpPr>
              <p:spPr>
                <a:xfrm>
                  <a:off x="605898" y="4572000"/>
                  <a:ext cx="1524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Down Arrow 98"/>
                <p:cNvSpPr/>
                <p:nvPr/>
              </p:nvSpPr>
              <p:spPr>
                <a:xfrm>
                  <a:off x="914400" y="4572000"/>
                  <a:ext cx="1524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TextBox 99"/>
                <p:cNvSpPr txBox="1"/>
                <p:nvPr/>
              </p:nvSpPr>
              <p:spPr>
                <a:xfrm>
                  <a:off x="152400" y="4267200"/>
                  <a:ext cx="533400" cy="307777"/>
                </a:xfrm>
                <a:prstGeom prst="rect">
                  <a:avLst/>
                </a:prstGeom>
                <a:noFill/>
              </p:spPr>
              <p:txBody>
                <a:bodyPr wrap="square" rtlCol="0">
                  <a:spAutoFit/>
                </a:bodyPr>
                <a:lstStyle/>
                <a:p>
                  <a:r>
                    <a:rPr lang="en-US" sz="1400" dirty="0" err="1" smtClean="0"/>
                    <a:t>G</a:t>
                  </a:r>
                  <a:r>
                    <a:rPr lang="en-US" sz="1400" baseline="-25000" dirty="0" err="1" smtClean="0"/>
                    <a:t>1</a:t>
                  </a:r>
                  <a:endParaRPr lang="en-US" sz="1400" baseline="-25000" dirty="0"/>
                </a:p>
              </p:txBody>
            </p:sp>
            <p:sp>
              <p:nvSpPr>
                <p:cNvPr id="101" name="TextBox 100"/>
                <p:cNvSpPr txBox="1"/>
                <p:nvPr/>
              </p:nvSpPr>
              <p:spPr>
                <a:xfrm>
                  <a:off x="496414" y="4264223"/>
                  <a:ext cx="533400" cy="307777"/>
                </a:xfrm>
                <a:prstGeom prst="rect">
                  <a:avLst/>
                </a:prstGeom>
                <a:noFill/>
              </p:spPr>
              <p:txBody>
                <a:bodyPr wrap="square" rtlCol="0">
                  <a:spAutoFit/>
                </a:bodyPr>
                <a:lstStyle/>
                <a:p>
                  <a:r>
                    <a:rPr lang="en-US" sz="1400" dirty="0" err="1" smtClean="0"/>
                    <a:t>G</a:t>
                  </a:r>
                  <a:r>
                    <a:rPr lang="en-US" sz="1400" baseline="-25000" dirty="0" err="1" smtClean="0"/>
                    <a:t>2</a:t>
                  </a:r>
                  <a:endParaRPr lang="en-US" sz="1400" baseline="-25000" dirty="0"/>
                </a:p>
              </p:txBody>
            </p:sp>
          </p:grpSp>
          <p:sp>
            <p:nvSpPr>
              <p:cNvPr id="96" name="TextBox 95"/>
              <p:cNvSpPr txBox="1"/>
              <p:nvPr/>
            </p:nvSpPr>
            <p:spPr>
              <a:xfrm>
                <a:off x="807864" y="4276078"/>
                <a:ext cx="533400" cy="307777"/>
              </a:xfrm>
              <a:prstGeom prst="rect">
                <a:avLst/>
              </a:prstGeom>
              <a:noFill/>
            </p:spPr>
            <p:txBody>
              <a:bodyPr wrap="square" rtlCol="0">
                <a:spAutoFit/>
              </a:bodyPr>
              <a:lstStyle/>
              <a:p>
                <a:r>
                  <a:rPr lang="en-US" sz="1400" dirty="0" err="1" smtClean="0"/>
                  <a:t>G</a:t>
                </a:r>
                <a:r>
                  <a:rPr lang="en-US" sz="1400" baseline="-25000" dirty="0" err="1"/>
                  <a:t>3</a:t>
                </a:r>
                <a:endParaRPr lang="en-US" sz="1400" baseline="-25000" dirty="0"/>
              </a:p>
            </p:txBody>
          </p:sp>
        </p:grpSp>
        <p:grpSp>
          <p:nvGrpSpPr>
            <p:cNvPr id="12" name="Group 56"/>
            <p:cNvGrpSpPr/>
            <p:nvPr/>
          </p:nvGrpSpPr>
          <p:grpSpPr>
            <a:xfrm>
              <a:off x="2743200" y="4495800"/>
              <a:ext cx="1188864" cy="688777"/>
              <a:chOff x="152400" y="4264223"/>
              <a:chExt cx="1188864" cy="688777"/>
            </a:xfrm>
          </p:grpSpPr>
          <p:grpSp>
            <p:nvGrpSpPr>
              <p:cNvPr id="13" name="Group 48"/>
              <p:cNvGrpSpPr/>
              <p:nvPr/>
            </p:nvGrpSpPr>
            <p:grpSpPr>
              <a:xfrm>
                <a:off x="152400" y="4264223"/>
                <a:ext cx="914400" cy="688777"/>
                <a:chOff x="152400" y="4264223"/>
                <a:chExt cx="914400" cy="688777"/>
              </a:xfrm>
            </p:grpSpPr>
            <p:sp>
              <p:nvSpPr>
                <p:cNvPr id="90" name="Down Arrow 89"/>
                <p:cNvSpPr/>
                <p:nvPr/>
              </p:nvSpPr>
              <p:spPr>
                <a:xfrm>
                  <a:off x="304800" y="4572000"/>
                  <a:ext cx="1524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Down Arrow 90"/>
                <p:cNvSpPr/>
                <p:nvPr/>
              </p:nvSpPr>
              <p:spPr>
                <a:xfrm>
                  <a:off x="605898" y="4572000"/>
                  <a:ext cx="1524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Down Arrow 91"/>
                <p:cNvSpPr/>
                <p:nvPr/>
              </p:nvSpPr>
              <p:spPr>
                <a:xfrm>
                  <a:off x="914400" y="4572000"/>
                  <a:ext cx="1524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TextBox 92"/>
                <p:cNvSpPr txBox="1"/>
                <p:nvPr/>
              </p:nvSpPr>
              <p:spPr>
                <a:xfrm>
                  <a:off x="152400" y="4267200"/>
                  <a:ext cx="533400" cy="307777"/>
                </a:xfrm>
                <a:prstGeom prst="rect">
                  <a:avLst/>
                </a:prstGeom>
                <a:noFill/>
              </p:spPr>
              <p:txBody>
                <a:bodyPr wrap="square" rtlCol="0">
                  <a:spAutoFit/>
                </a:bodyPr>
                <a:lstStyle/>
                <a:p>
                  <a:r>
                    <a:rPr lang="en-US" sz="1400" dirty="0" err="1" smtClean="0"/>
                    <a:t>G</a:t>
                  </a:r>
                  <a:r>
                    <a:rPr lang="en-US" sz="1400" baseline="-25000" dirty="0" err="1" smtClean="0"/>
                    <a:t>1</a:t>
                  </a:r>
                  <a:endParaRPr lang="en-US" sz="1400" baseline="-25000" dirty="0"/>
                </a:p>
              </p:txBody>
            </p:sp>
            <p:sp>
              <p:nvSpPr>
                <p:cNvPr id="94" name="TextBox 93"/>
                <p:cNvSpPr txBox="1"/>
                <p:nvPr/>
              </p:nvSpPr>
              <p:spPr>
                <a:xfrm>
                  <a:off x="496414" y="4264223"/>
                  <a:ext cx="533400" cy="307777"/>
                </a:xfrm>
                <a:prstGeom prst="rect">
                  <a:avLst/>
                </a:prstGeom>
                <a:noFill/>
              </p:spPr>
              <p:txBody>
                <a:bodyPr wrap="square" rtlCol="0">
                  <a:spAutoFit/>
                </a:bodyPr>
                <a:lstStyle/>
                <a:p>
                  <a:r>
                    <a:rPr lang="en-US" sz="1400" dirty="0" err="1" smtClean="0"/>
                    <a:t>G</a:t>
                  </a:r>
                  <a:r>
                    <a:rPr lang="en-US" sz="1400" baseline="-25000" dirty="0" err="1" smtClean="0"/>
                    <a:t>2</a:t>
                  </a:r>
                  <a:endParaRPr lang="en-US" sz="1400" baseline="-25000" dirty="0"/>
                </a:p>
              </p:txBody>
            </p:sp>
          </p:grpSp>
          <p:sp>
            <p:nvSpPr>
              <p:cNvPr id="89" name="TextBox 88"/>
              <p:cNvSpPr txBox="1"/>
              <p:nvPr/>
            </p:nvSpPr>
            <p:spPr>
              <a:xfrm>
                <a:off x="807864" y="4276078"/>
                <a:ext cx="533400" cy="307777"/>
              </a:xfrm>
              <a:prstGeom prst="rect">
                <a:avLst/>
              </a:prstGeom>
              <a:noFill/>
            </p:spPr>
            <p:txBody>
              <a:bodyPr wrap="square" rtlCol="0">
                <a:spAutoFit/>
              </a:bodyPr>
              <a:lstStyle/>
              <a:p>
                <a:r>
                  <a:rPr lang="en-US" sz="1400" dirty="0" err="1" smtClean="0"/>
                  <a:t>G</a:t>
                </a:r>
                <a:r>
                  <a:rPr lang="en-US" sz="1400" baseline="-25000" dirty="0" err="1"/>
                  <a:t>3</a:t>
                </a:r>
                <a:endParaRPr lang="en-US" sz="1400" baseline="-25000" dirty="0"/>
              </a:p>
            </p:txBody>
          </p:sp>
        </p:grpSp>
        <p:grpSp>
          <p:nvGrpSpPr>
            <p:cNvPr id="14" name="Group 64"/>
            <p:cNvGrpSpPr/>
            <p:nvPr/>
          </p:nvGrpSpPr>
          <p:grpSpPr>
            <a:xfrm>
              <a:off x="1524000" y="4495800"/>
              <a:ext cx="1188864" cy="688777"/>
              <a:chOff x="152400" y="4264223"/>
              <a:chExt cx="1188864" cy="688777"/>
            </a:xfrm>
          </p:grpSpPr>
          <p:grpSp>
            <p:nvGrpSpPr>
              <p:cNvPr id="16" name="Group 48"/>
              <p:cNvGrpSpPr/>
              <p:nvPr/>
            </p:nvGrpSpPr>
            <p:grpSpPr>
              <a:xfrm>
                <a:off x="152400" y="4264223"/>
                <a:ext cx="914400" cy="688777"/>
                <a:chOff x="152400" y="4264223"/>
                <a:chExt cx="914400" cy="688777"/>
              </a:xfrm>
            </p:grpSpPr>
            <p:sp>
              <p:nvSpPr>
                <p:cNvPr id="83" name="Down Arrow 82"/>
                <p:cNvSpPr/>
                <p:nvPr/>
              </p:nvSpPr>
              <p:spPr>
                <a:xfrm>
                  <a:off x="304800" y="4572000"/>
                  <a:ext cx="1524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Down Arrow 83"/>
                <p:cNvSpPr/>
                <p:nvPr/>
              </p:nvSpPr>
              <p:spPr>
                <a:xfrm>
                  <a:off x="605898" y="4572000"/>
                  <a:ext cx="1524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Down Arrow 84"/>
                <p:cNvSpPr/>
                <p:nvPr/>
              </p:nvSpPr>
              <p:spPr>
                <a:xfrm>
                  <a:off x="914400" y="4572000"/>
                  <a:ext cx="1524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TextBox 85"/>
                <p:cNvSpPr txBox="1"/>
                <p:nvPr/>
              </p:nvSpPr>
              <p:spPr>
                <a:xfrm>
                  <a:off x="152400" y="4267200"/>
                  <a:ext cx="533400" cy="307777"/>
                </a:xfrm>
                <a:prstGeom prst="rect">
                  <a:avLst/>
                </a:prstGeom>
                <a:noFill/>
              </p:spPr>
              <p:txBody>
                <a:bodyPr wrap="square" rtlCol="0">
                  <a:spAutoFit/>
                </a:bodyPr>
                <a:lstStyle/>
                <a:p>
                  <a:r>
                    <a:rPr lang="en-US" sz="1400" dirty="0" err="1" smtClean="0"/>
                    <a:t>G</a:t>
                  </a:r>
                  <a:r>
                    <a:rPr lang="en-US" sz="1400" baseline="-25000" dirty="0" err="1" smtClean="0"/>
                    <a:t>1</a:t>
                  </a:r>
                  <a:endParaRPr lang="en-US" sz="1400" baseline="-25000" dirty="0"/>
                </a:p>
              </p:txBody>
            </p:sp>
            <p:sp>
              <p:nvSpPr>
                <p:cNvPr id="87" name="TextBox 86"/>
                <p:cNvSpPr txBox="1"/>
                <p:nvPr/>
              </p:nvSpPr>
              <p:spPr>
                <a:xfrm>
                  <a:off x="496414" y="4264223"/>
                  <a:ext cx="533400" cy="307777"/>
                </a:xfrm>
                <a:prstGeom prst="rect">
                  <a:avLst/>
                </a:prstGeom>
                <a:noFill/>
              </p:spPr>
              <p:txBody>
                <a:bodyPr wrap="square" rtlCol="0">
                  <a:spAutoFit/>
                </a:bodyPr>
                <a:lstStyle/>
                <a:p>
                  <a:r>
                    <a:rPr lang="en-US" sz="1400" dirty="0" err="1" smtClean="0"/>
                    <a:t>G</a:t>
                  </a:r>
                  <a:r>
                    <a:rPr lang="en-US" sz="1400" baseline="-25000" dirty="0" err="1" smtClean="0"/>
                    <a:t>2</a:t>
                  </a:r>
                  <a:endParaRPr lang="en-US" sz="1400" baseline="-25000" dirty="0"/>
                </a:p>
              </p:txBody>
            </p:sp>
          </p:grpSp>
          <p:sp>
            <p:nvSpPr>
              <p:cNvPr id="82" name="TextBox 81"/>
              <p:cNvSpPr txBox="1"/>
              <p:nvPr/>
            </p:nvSpPr>
            <p:spPr>
              <a:xfrm>
                <a:off x="807864" y="4276078"/>
                <a:ext cx="533400" cy="307777"/>
              </a:xfrm>
              <a:prstGeom prst="rect">
                <a:avLst/>
              </a:prstGeom>
              <a:noFill/>
            </p:spPr>
            <p:txBody>
              <a:bodyPr wrap="square" rtlCol="0">
                <a:spAutoFit/>
              </a:bodyPr>
              <a:lstStyle/>
              <a:p>
                <a:r>
                  <a:rPr lang="en-US" sz="1400" dirty="0" err="1" smtClean="0"/>
                  <a:t>G</a:t>
                </a:r>
                <a:r>
                  <a:rPr lang="en-US" sz="1400" baseline="-25000" dirty="0" err="1"/>
                  <a:t>3</a:t>
                </a:r>
                <a:endParaRPr lang="en-US" sz="1400" baseline="-25000" dirty="0"/>
              </a:p>
            </p:txBody>
          </p:sp>
        </p:gr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a:xfrm>
            <a:off x="152400" y="152400"/>
            <a:ext cx="5410200" cy="1143000"/>
          </a:xfrm>
        </p:spPr>
        <p:txBody>
          <a:bodyPr>
            <a:noAutofit/>
          </a:bodyPr>
          <a:lstStyle/>
          <a:p>
            <a:r>
              <a:rPr lang="en-US" sz="3200" dirty="0" smtClean="0"/>
              <a:t>Mass Balance (for each </a:t>
            </a:r>
            <a:r>
              <a:rPr lang="en-US" sz="3200" dirty="0" err="1" smtClean="0"/>
              <a:t>POM</a:t>
            </a:r>
            <a:r>
              <a:rPr lang="en-US" sz="3200" dirty="0" smtClean="0"/>
              <a:t> and G class)</a:t>
            </a:r>
            <a:endParaRPr lang="en-US" sz="3200" dirty="0"/>
          </a:p>
        </p:txBody>
      </p:sp>
      <p:grpSp>
        <p:nvGrpSpPr>
          <p:cNvPr id="3" name="Group 55"/>
          <p:cNvGrpSpPr/>
          <p:nvPr/>
        </p:nvGrpSpPr>
        <p:grpSpPr>
          <a:xfrm>
            <a:off x="6781800" y="1981200"/>
            <a:ext cx="2128424" cy="4495800"/>
            <a:chOff x="4114800" y="533400"/>
            <a:chExt cx="3728624" cy="5715000"/>
          </a:xfrm>
        </p:grpSpPr>
        <p:pic>
          <p:nvPicPr>
            <p:cNvPr id="2" name="Picture 2"/>
            <p:cNvPicPr>
              <a:picLocks noChangeArrowheads="1"/>
            </p:cNvPicPr>
            <p:nvPr/>
          </p:nvPicPr>
          <p:blipFill>
            <a:blip r:embed="rId4" cstate="print"/>
            <a:srcRect l="61831" t="41239" r="7254" b="41265"/>
            <a:stretch>
              <a:fillRect/>
            </a:stretch>
          </p:blipFill>
          <p:spPr bwMode="auto">
            <a:xfrm>
              <a:off x="5018314" y="2819400"/>
              <a:ext cx="2743200" cy="3429000"/>
            </a:xfrm>
            <a:prstGeom prst="rect">
              <a:avLst/>
            </a:prstGeom>
            <a:noFill/>
            <a:ln w="9525">
              <a:noFill/>
              <a:miter lim="800000"/>
              <a:headEnd/>
              <a:tailEnd/>
            </a:ln>
          </p:spPr>
        </p:pic>
        <p:pic>
          <p:nvPicPr>
            <p:cNvPr id="4" name="Picture 2"/>
            <p:cNvPicPr>
              <a:picLocks noChangeAspect="1" noChangeArrowheads="1"/>
            </p:cNvPicPr>
            <p:nvPr/>
          </p:nvPicPr>
          <p:blipFill>
            <a:blip r:embed="rId4" cstate="print"/>
            <a:srcRect l="6508" t="41265" r="60949" b="41239"/>
            <a:stretch>
              <a:fillRect/>
            </a:stretch>
          </p:blipFill>
          <p:spPr bwMode="auto">
            <a:xfrm>
              <a:off x="5029200" y="1752600"/>
              <a:ext cx="2743200" cy="1422400"/>
            </a:xfrm>
            <a:prstGeom prst="rect">
              <a:avLst/>
            </a:prstGeom>
            <a:noFill/>
            <a:ln w="9525">
              <a:noFill/>
              <a:miter lim="800000"/>
              <a:headEnd/>
              <a:tailEnd/>
            </a:ln>
          </p:spPr>
        </p:pic>
        <p:cxnSp>
          <p:nvCxnSpPr>
            <p:cNvPr id="6" name="Straight Connector 5"/>
            <p:cNvCxnSpPr/>
            <p:nvPr/>
          </p:nvCxnSpPr>
          <p:spPr>
            <a:xfrm>
              <a:off x="4185824" y="3191522"/>
              <a:ext cx="3657600" cy="0"/>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5029200" y="685800"/>
              <a:ext cx="2743200" cy="10668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cxnSp>
          <p:nvCxnSpPr>
            <p:cNvPr id="8" name="Straight Connector 7"/>
            <p:cNvCxnSpPr/>
            <p:nvPr/>
          </p:nvCxnSpPr>
          <p:spPr>
            <a:xfrm>
              <a:off x="4114800" y="1752600"/>
              <a:ext cx="3657600" cy="0"/>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9" name="Parallelogram 8"/>
            <p:cNvSpPr/>
            <p:nvPr/>
          </p:nvSpPr>
          <p:spPr>
            <a:xfrm>
              <a:off x="5029200" y="1600200"/>
              <a:ext cx="2743200" cy="1524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0" name="Parallelogram 9"/>
            <p:cNvSpPr/>
            <p:nvPr/>
          </p:nvSpPr>
          <p:spPr>
            <a:xfrm>
              <a:off x="5029200" y="533400"/>
              <a:ext cx="2743200" cy="1524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cxnSp>
          <p:nvCxnSpPr>
            <p:cNvPr id="15" name="Straight Arrow Connector 14"/>
            <p:cNvCxnSpPr/>
            <p:nvPr/>
          </p:nvCxnSpPr>
          <p:spPr>
            <a:xfrm>
              <a:off x="4572000" y="1752600"/>
              <a:ext cx="0" cy="144780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4572000" y="3200400"/>
              <a:ext cx="0" cy="304800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20" name="Up-Down Arrow 19"/>
            <p:cNvSpPr/>
            <p:nvPr/>
          </p:nvSpPr>
          <p:spPr>
            <a:xfrm>
              <a:off x="7086600" y="2819400"/>
              <a:ext cx="228600" cy="6096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5" name="Up-Down Arrow 24"/>
            <p:cNvSpPr/>
            <p:nvPr/>
          </p:nvSpPr>
          <p:spPr>
            <a:xfrm>
              <a:off x="5257800" y="27432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7" name="Up-Down Arrow 26"/>
            <p:cNvSpPr/>
            <p:nvPr/>
          </p:nvSpPr>
          <p:spPr>
            <a:xfrm>
              <a:off x="7467600" y="1371600"/>
              <a:ext cx="228600" cy="6096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9" name="Down Arrow 28"/>
            <p:cNvSpPr/>
            <p:nvPr/>
          </p:nvSpPr>
          <p:spPr>
            <a:xfrm>
              <a:off x="5638800" y="1066800"/>
              <a:ext cx="4572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Box 29"/>
            <p:cNvSpPr txBox="1"/>
            <p:nvPr/>
          </p:nvSpPr>
          <p:spPr>
            <a:xfrm>
              <a:off x="6096001" y="762000"/>
              <a:ext cx="990600" cy="430365"/>
            </a:xfrm>
            <a:prstGeom prst="rect">
              <a:avLst/>
            </a:prstGeom>
            <a:noFill/>
          </p:spPr>
          <p:txBody>
            <a:bodyPr wrap="square" rtlCol="0">
              <a:spAutoFit/>
            </a:bodyPr>
            <a:lstStyle/>
            <a:p>
              <a:r>
                <a:rPr lang="en-US" sz="1600" dirty="0" err="1" smtClean="0"/>
                <a:t>J</a:t>
              </a:r>
              <a:r>
                <a:rPr lang="en-US" sz="1600" baseline="-25000" dirty="0" err="1" smtClean="0"/>
                <a:t>POM</a:t>
              </a:r>
              <a:endParaRPr lang="en-US" sz="1600" baseline="-25000" dirty="0"/>
            </a:p>
          </p:txBody>
        </p:sp>
        <p:sp>
          <p:nvSpPr>
            <p:cNvPr id="51" name="TextBox 50"/>
            <p:cNvSpPr txBox="1"/>
            <p:nvPr/>
          </p:nvSpPr>
          <p:spPr>
            <a:xfrm>
              <a:off x="5943601" y="4267200"/>
              <a:ext cx="990600" cy="430365"/>
            </a:xfrm>
            <a:prstGeom prst="rect">
              <a:avLst/>
            </a:prstGeom>
            <a:noFill/>
          </p:spPr>
          <p:txBody>
            <a:bodyPr wrap="square" rtlCol="0">
              <a:spAutoFit/>
            </a:bodyPr>
            <a:lstStyle/>
            <a:p>
              <a:r>
                <a:rPr lang="en-US" sz="1600" dirty="0" smtClean="0"/>
                <a:t>2</a:t>
              </a:r>
              <a:endParaRPr lang="en-US" sz="1600" dirty="0"/>
            </a:p>
          </p:txBody>
        </p:sp>
        <p:sp>
          <p:nvSpPr>
            <p:cNvPr id="52" name="TextBox 51"/>
            <p:cNvSpPr txBox="1"/>
            <p:nvPr/>
          </p:nvSpPr>
          <p:spPr>
            <a:xfrm>
              <a:off x="6019800" y="2133600"/>
              <a:ext cx="990600" cy="430365"/>
            </a:xfrm>
            <a:prstGeom prst="rect">
              <a:avLst/>
            </a:prstGeom>
            <a:noFill/>
          </p:spPr>
          <p:txBody>
            <a:bodyPr wrap="square" rtlCol="0">
              <a:spAutoFit/>
            </a:bodyPr>
            <a:lstStyle/>
            <a:p>
              <a:r>
                <a:rPr lang="en-US" sz="1600" dirty="0"/>
                <a:t>1</a:t>
              </a:r>
            </a:p>
          </p:txBody>
        </p:sp>
      </p:grpSp>
      <p:sp>
        <p:nvSpPr>
          <p:cNvPr id="286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8673" name="Object 1"/>
          <p:cNvGraphicFramePr>
            <a:graphicFrameLocks noChangeAspect="1"/>
          </p:cNvGraphicFramePr>
          <p:nvPr/>
        </p:nvGraphicFramePr>
        <p:xfrm>
          <a:off x="228600" y="1447800"/>
          <a:ext cx="6578600" cy="417512"/>
        </p:xfrm>
        <a:graphic>
          <a:graphicData uri="http://schemas.openxmlformats.org/presentationml/2006/ole">
            <mc:AlternateContent xmlns:mc="http://schemas.openxmlformats.org/markup-compatibility/2006">
              <mc:Choice xmlns:v="urn:schemas-microsoft-com:vml" Requires="v">
                <p:oleObj spid="_x0000_s4103" name="Equation" r:id="rId5" imgW="6578280" imgH="419040" progId="Equation.DSMT4">
                  <p:embed/>
                </p:oleObj>
              </mc:Choice>
              <mc:Fallback>
                <p:oleObj name="Equation" r:id="rId5" imgW="6578280" imgH="419040" progId="Equation.DSMT4">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0" y="1447800"/>
                        <a:ext cx="6578600" cy="4175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9" name="TextBox 58"/>
          <p:cNvSpPr txBox="1"/>
          <p:nvPr/>
        </p:nvSpPr>
        <p:spPr>
          <a:xfrm>
            <a:off x="1676400" y="1981200"/>
            <a:ext cx="1371600" cy="276999"/>
          </a:xfrm>
          <a:prstGeom prst="rect">
            <a:avLst/>
          </a:prstGeom>
          <a:noFill/>
        </p:spPr>
        <p:txBody>
          <a:bodyPr wrap="square" rtlCol="0">
            <a:spAutoFit/>
          </a:bodyPr>
          <a:lstStyle/>
          <a:p>
            <a:r>
              <a:rPr lang="en-US" sz="1200" dirty="0" err="1" smtClean="0"/>
              <a:t>bioturbation</a:t>
            </a:r>
            <a:endParaRPr lang="en-US" sz="1200" dirty="0"/>
          </a:p>
        </p:txBody>
      </p:sp>
      <p:sp>
        <p:nvSpPr>
          <p:cNvPr id="60" name="TextBox 59"/>
          <p:cNvSpPr txBox="1"/>
          <p:nvPr/>
        </p:nvSpPr>
        <p:spPr>
          <a:xfrm>
            <a:off x="3276600" y="1981200"/>
            <a:ext cx="1371600" cy="276999"/>
          </a:xfrm>
          <a:prstGeom prst="rect">
            <a:avLst/>
          </a:prstGeom>
          <a:noFill/>
        </p:spPr>
        <p:txBody>
          <a:bodyPr wrap="square" rtlCol="0">
            <a:spAutoFit/>
          </a:bodyPr>
          <a:lstStyle/>
          <a:p>
            <a:r>
              <a:rPr lang="en-US" sz="1200" dirty="0" smtClean="0"/>
              <a:t>diffusion</a:t>
            </a:r>
            <a:endParaRPr lang="en-US" sz="1200" dirty="0"/>
          </a:p>
        </p:txBody>
      </p:sp>
      <p:sp>
        <p:nvSpPr>
          <p:cNvPr id="61" name="TextBox 60"/>
          <p:cNvSpPr txBox="1"/>
          <p:nvPr/>
        </p:nvSpPr>
        <p:spPr>
          <a:xfrm>
            <a:off x="4724400" y="1981200"/>
            <a:ext cx="914400" cy="276999"/>
          </a:xfrm>
          <a:prstGeom prst="rect">
            <a:avLst/>
          </a:prstGeom>
          <a:noFill/>
        </p:spPr>
        <p:txBody>
          <a:bodyPr wrap="square" rtlCol="0">
            <a:spAutoFit/>
          </a:bodyPr>
          <a:lstStyle/>
          <a:p>
            <a:r>
              <a:rPr lang="en-US" sz="1200" dirty="0" smtClean="0"/>
              <a:t>diagenesis</a:t>
            </a:r>
            <a:endParaRPr lang="en-US" sz="1200" dirty="0"/>
          </a:p>
        </p:txBody>
      </p:sp>
      <p:sp>
        <p:nvSpPr>
          <p:cNvPr id="62" name="TextBox 61"/>
          <p:cNvSpPr txBox="1"/>
          <p:nvPr/>
        </p:nvSpPr>
        <p:spPr>
          <a:xfrm>
            <a:off x="5562600" y="1981200"/>
            <a:ext cx="914400" cy="276999"/>
          </a:xfrm>
          <a:prstGeom prst="rect">
            <a:avLst/>
          </a:prstGeom>
          <a:noFill/>
        </p:spPr>
        <p:txBody>
          <a:bodyPr wrap="square" rtlCol="0">
            <a:spAutoFit/>
          </a:bodyPr>
          <a:lstStyle/>
          <a:p>
            <a:r>
              <a:rPr lang="en-US" sz="1200" dirty="0" smtClean="0"/>
              <a:t>burial</a:t>
            </a:r>
            <a:endParaRPr lang="en-US" sz="1200" dirty="0"/>
          </a:p>
        </p:txBody>
      </p:sp>
      <p:sp>
        <p:nvSpPr>
          <p:cNvPr id="63" name="TextBox 62"/>
          <p:cNvSpPr txBox="1"/>
          <p:nvPr/>
        </p:nvSpPr>
        <p:spPr>
          <a:xfrm>
            <a:off x="6400800" y="1905000"/>
            <a:ext cx="914400" cy="276999"/>
          </a:xfrm>
          <a:prstGeom prst="rect">
            <a:avLst/>
          </a:prstGeom>
          <a:noFill/>
        </p:spPr>
        <p:txBody>
          <a:bodyPr wrap="square" rtlCol="0">
            <a:spAutoFit/>
          </a:bodyPr>
          <a:lstStyle/>
          <a:p>
            <a:r>
              <a:rPr lang="en-US" sz="1200" dirty="0" smtClean="0"/>
              <a:t>influx</a:t>
            </a:r>
            <a:endParaRPr lang="en-US" sz="1200" dirty="0"/>
          </a:p>
        </p:txBody>
      </p:sp>
      <p:sp>
        <p:nvSpPr>
          <p:cNvPr id="64" name="TextBox 63"/>
          <p:cNvSpPr txBox="1"/>
          <p:nvPr/>
        </p:nvSpPr>
        <p:spPr>
          <a:xfrm>
            <a:off x="533400" y="2514600"/>
            <a:ext cx="5105400" cy="3231654"/>
          </a:xfrm>
          <a:prstGeom prst="rect">
            <a:avLst/>
          </a:prstGeom>
          <a:noFill/>
        </p:spPr>
        <p:txBody>
          <a:bodyPr wrap="square" rtlCol="0">
            <a:spAutoFit/>
          </a:bodyPr>
          <a:lstStyle/>
          <a:p>
            <a:r>
              <a:rPr lang="en-US" sz="1200" dirty="0"/>
              <a:t>s	= surface transfer rate; SOD/[</a:t>
            </a:r>
            <a:r>
              <a:rPr lang="en-US" sz="1200" dirty="0" err="1"/>
              <a:t>O</a:t>
            </a:r>
            <a:r>
              <a:rPr lang="en-US" sz="1200" baseline="-25000" dirty="0" err="1"/>
              <a:t>2</a:t>
            </a:r>
            <a:r>
              <a:rPr lang="en-US" sz="1200" dirty="0"/>
              <a:t>(0)], where SOD=SOD rate and </a:t>
            </a:r>
            <a:r>
              <a:rPr lang="en-US" sz="1200" dirty="0" err="1"/>
              <a:t>O</a:t>
            </a:r>
            <a:r>
              <a:rPr lang="en-US" sz="1200" baseline="-25000" dirty="0" err="1"/>
              <a:t>2</a:t>
            </a:r>
            <a:r>
              <a:rPr lang="en-US" sz="1200" dirty="0"/>
              <a:t>(0) is the overlying water concentration</a:t>
            </a:r>
          </a:p>
          <a:p>
            <a:r>
              <a:rPr lang="en-US" sz="1200" dirty="0" err="1"/>
              <a:t>f</a:t>
            </a:r>
            <a:r>
              <a:rPr lang="en-US" sz="1200" baseline="-25000" dirty="0" err="1"/>
              <a:t>d1</a:t>
            </a:r>
            <a:r>
              <a:rPr lang="en-US" sz="1200" dirty="0"/>
              <a:t>	= fraction dissolved in layer 1</a:t>
            </a:r>
          </a:p>
          <a:p>
            <a:r>
              <a:rPr lang="en-US" sz="1200" dirty="0" err="1"/>
              <a:t>f</a:t>
            </a:r>
            <a:r>
              <a:rPr lang="en-US" sz="1200" baseline="-25000" dirty="0" err="1"/>
              <a:t>d2</a:t>
            </a:r>
            <a:r>
              <a:rPr lang="en-US" sz="1200" dirty="0"/>
              <a:t>	= fraction dissolved in layer 2 </a:t>
            </a:r>
          </a:p>
          <a:p>
            <a:r>
              <a:rPr lang="en-US" sz="1200" dirty="0" err="1"/>
              <a:t>f</a:t>
            </a:r>
            <a:r>
              <a:rPr lang="en-US" sz="1200" baseline="-25000" dirty="0" err="1"/>
              <a:t>p1</a:t>
            </a:r>
            <a:r>
              <a:rPr lang="en-US" sz="1200" dirty="0"/>
              <a:t>	= fraction particulate in layer 1</a:t>
            </a:r>
          </a:p>
          <a:p>
            <a:r>
              <a:rPr lang="en-US" sz="1200" dirty="0" err="1"/>
              <a:t>f</a:t>
            </a:r>
            <a:r>
              <a:rPr lang="en-US" sz="1200" baseline="-25000" dirty="0" err="1"/>
              <a:t>p2</a:t>
            </a:r>
            <a:r>
              <a:rPr lang="en-US" sz="1200" dirty="0"/>
              <a:t>	= fraction particulate in layer 2</a:t>
            </a:r>
          </a:p>
          <a:p>
            <a:r>
              <a:rPr lang="en-US" sz="1200" dirty="0" err="1"/>
              <a:t>C</a:t>
            </a:r>
            <a:r>
              <a:rPr lang="en-US" sz="1200" baseline="-25000" dirty="0" err="1"/>
              <a:t>T1</a:t>
            </a:r>
            <a:r>
              <a:rPr lang="en-US" sz="1200" baseline="30000" dirty="0" err="1"/>
              <a:t>t</a:t>
            </a:r>
            <a:r>
              <a:rPr lang="en-US" sz="1200" baseline="30000" dirty="0"/>
              <a:t>+</a:t>
            </a:r>
            <a:r>
              <a:rPr lang="en-US" sz="1200" baseline="30000" dirty="0">
                <a:sym typeface="Symbol"/>
              </a:rPr>
              <a:t></a:t>
            </a:r>
            <a:r>
              <a:rPr lang="en-US" sz="1200" baseline="30000" dirty="0"/>
              <a:t>t</a:t>
            </a:r>
            <a:r>
              <a:rPr lang="en-US" sz="1200" dirty="0"/>
              <a:t>	= total concentration in layer 1 at time t+</a:t>
            </a:r>
            <a:r>
              <a:rPr lang="en-US" sz="1200" dirty="0">
                <a:sym typeface="Symbol"/>
              </a:rPr>
              <a:t></a:t>
            </a:r>
            <a:r>
              <a:rPr lang="en-US" sz="1200" dirty="0"/>
              <a:t>t </a:t>
            </a:r>
          </a:p>
          <a:p>
            <a:r>
              <a:rPr lang="en-US" sz="1200" dirty="0" err="1"/>
              <a:t>C</a:t>
            </a:r>
            <a:r>
              <a:rPr lang="en-US" sz="1200" baseline="-25000" dirty="0" err="1"/>
              <a:t>T2</a:t>
            </a:r>
            <a:r>
              <a:rPr lang="en-US" sz="1200" baseline="30000" dirty="0" err="1"/>
              <a:t>t</a:t>
            </a:r>
            <a:r>
              <a:rPr lang="en-US" sz="1200" baseline="30000" dirty="0"/>
              <a:t>+</a:t>
            </a:r>
            <a:r>
              <a:rPr lang="en-US" sz="1200" baseline="30000" dirty="0">
                <a:sym typeface="Symbol"/>
              </a:rPr>
              <a:t></a:t>
            </a:r>
            <a:r>
              <a:rPr lang="en-US" sz="1200" baseline="30000" dirty="0"/>
              <a:t>t</a:t>
            </a:r>
            <a:r>
              <a:rPr lang="en-US" sz="1200" dirty="0"/>
              <a:t>	= total concentration in layer 2 at time t+</a:t>
            </a:r>
            <a:r>
              <a:rPr lang="en-US" sz="1200" dirty="0">
                <a:sym typeface="Symbol"/>
              </a:rPr>
              <a:t></a:t>
            </a:r>
            <a:r>
              <a:rPr lang="en-US" sz="1200" dirty="0"/>
              <a:t>t </a:t>
            </a:r>
          </a:p>
          <a:p>
            <a:r>
              <a:rPr lang="en-US" sz="1200" dirty="0" err="1"/>
              <a:t>C</a:t>
            </a:r>
            <a:r>
              <a:rPr lang="en-US" sz="1200" baseline="-25000" dirty="0" err="1"/>
              <a:t>T2</a:t>
            </a:r>
            <a:r>
              <a:rPr lang="en-US" sz="1200" baseline="30000" dirty="0" err="1"/>
              <a:t>t</a:t>
            </a:r>
            <a:r>
              <a:rPr lang="en-US" sz="1200" dirty="0"/>
              <a:t>	= total concentration in layer 2 at time t </a:t>
            </a:r>
          </a:p>
          <a:p>
            <a:r>
              <a:rPr lang="en-US" sz="1200" dirty="0" err="1"/>
              <a:t>C</a:t>
            </a:r>
            <a:r>
              <a:rPr lang="en-US" sz="1200" baseline="-25000" dirty="0" err="1"/>
              <a:t>dO</a:t>
            </a:r>
            <a:r>
              <a:rPr lang="en-US" sz="1200" baseline="30000" dirty="0" err="1"/>
              <a:t>t</a:t>
            </a:r>
            <a:r>
              <a:rPr lang="en-US" sz="1200" baseline="30000" dirty="0"/>
              <a:t>+</a:t>
            </a:r>
            <a:r>
              <a:rPr lang="en-US" sz="1200" baseline="30000" dirty="0">
                <a:sym typeface="Symbol"/>
              </a:rPr>
              <a:t></a:t>
            </a:r>
            <a:r>
              <a:rPr lang="en-US" sz="1200" baseline="30000" dirty="0"/>
              <a:t>t</a:t>
            </a:r>
            <a:r>
              <a:rPr lang="en-US" sz="1200" dirty="0"/>
              <a:t>	= concentration in overlying water column  </a:t>
            </a:r>
          </a:p>
          <a:p>
            <a:r>
              <a:rPr lang="en-US" sz="1200" dirty="0" err="1"/>
              <a:t>K</a:t>
            </a:r>
            <a:r>
              <a:rPr lang="en-US" sz="1200" baseline="-25000" dirty="0" err="1"/>
              <a:t>L12</a:t>
            </a:r>
            <a:r>
              <a:rPr lang="en-US" sz="1200" dirty="0"/>
              <a:t>	= mass transfer coefficient via diffusion</a:t>
            </a:r>
          </a:p>
          <a:p>
            <a:r>
              <a:rPr lang="en-US" sz="1200" dirty="0">
                <a:sym typeface="Symbol"/>
              </a:rPr>
              <a:t></a:t>
            </a:r>
            <a:r>
              <a:rPr lang="en-US" sz="1200" baseline="-25000" dirty="0"/>
              <a:t>12</a:t>
            </a:r>
            <a:r>
              <a:rPr lang="en-US" sz="1200" dirty="0"/>
              <a:t>	= particle mixing coefficient between layers 1 and 2</a:t>
            </a:r>
          </a:p>
          <a:p>
            <a:r>
              <a:rPr lang="en-US" sz="1200" dirty="0">
                <a:sym typeface="Symbol"/>
              </a:rPr>
              <a:t></a:t>
            </a:r>
            <a:r>
              <a:rPr lang="en-US" sz="1200" baseline="-25000" dirty="0"/>
              <a:t>2</a:t>
            </a:r>
            <a:r>
              <a:rPr lang="en-US" sz="1200" dirty="0"/>
              <a:t>	= sedimentation velocity for layer 2 </a:t>
            </a:r>
          </a:p>
          <a:p>
            <a:r>
              <a:rPr lang="en-US" sz="1200" dirty="0" err="1"/>
              <a:t>J</a:t>
            </a:r>
            <a:r>
              <a:rPr lang="en-US" sz="1200" baseline="-25000" dirty="0" err="1"/>
              <a:t>T1</a:t>
            </a:r>
            <a:r>
              <a:rPr lang="en-US" sz="1200" baseline="30000" dirty="0" err="1"/>
              <a:t>t</a:t>
            </a:r>
            <a:r>
              <a:rPr lang="en-US" sz="1200" baseline="30000" dirty="0"/>
              <a:t>+</a:t>
            </a:r>
            <a:r>
              <a:rPr lang="en-US" sz="1200" baseline="30000" dirty="0">
                <a:sym typeface="Symbol"/>
              </a:rPr>
              <a:t></a:t>
            </a:r>
            <a:r>
              <a:rPr lang="en-US" sz="1200" baseline="30000" dirty="0"/>
              <a:t>t</a:t>
            </a:r>
            <a:r>
              <a:rPr lang="en-US" sz="1200" dirty="0"/>
              <a:t> 	= source term for total chemical in layer 1 at time t+</a:t>
            </a:r>
            <a:r>
              <a:rPr lang="en-US" sz="1200" dirty="0">
                <a:sym typeface="Symbol"/>
              </a:rPr>
              <a:t></a:t>
            </a:r>
            <a:r>
              <a:rPr lang="en-US" sz="1200" dirty="0"/>
              <a:t>t </a:t>
            </a:r>
          </a:p>
          <a:p>
            <a:r>
              <a:rPr lang="en-US" sz="1200" dirty="0" err="1"/>
              <a:t>J</a:t>
            </a:r>
            <a:r>
              <a:rPr lang="en-US" sz="1200" baseline="-25000" dirty="0" err="1"/>
              <a:t>T2</a:t>
            </a:r>
            <a:r>
              <a:rPr lang="en-US" sz="1200" baseline="30000" dirty="0" err="1"/>
              <a:t>t</a:t>
            </a:r>
            <a:r>
              <a:rPr lang="en-US" sz="1200" baseline="30000" dirty="0"/>
              <a:t>+</a:t>
            </a:r>
            <a:r>
              <a:rPr lang="en-US" sz="1200" baseline="30000" dirty="0">
                <a:sym typeface="Symbol"/>
              </a:rPr>
              <a:t></a:t>
            </a:r>
            <a:r>
              <a:rPr lang="en-US" sz="1200" baseline="30000" dirty="0"/>
              <a:t>t</a:t>
            </a:r>
            <a:r>
              <a:rPr lang="en-US" sz="1200" dirty="0"/>
              <a:t> 	= source term for total chemical in layer 2 at time t+</a:t>
            </a:r>
            <a:r>
              <a:rPr lang="en-US" sz="1200" dirty="0">
                <a:sym typeface="Symbol"/>
              </a:rPr>
              <a:t></a:t>
            </a:r>
            <a:r>
              <a:rPr lang="en-US" sz="1200" dirty="0"/>
              <a:t>t </a:t>
            </a:r>
          </a:p>
          <a:p>
            <a:r>
              <a:rPr lang="en-US" sz="1200" dirty="0">
                <a:sym typeface="Symbol"/>
              </a:rPr>
              <a:t></a:t>
            </a:r>
            <a:r>
              <a:rPr lang="en-US" sz="1200" baseline="-25000" dirty="0"/>
              <a:t>1</a:t>
            </a:r>
            <a:r>
              <a:rPr lang="en-US" sz="1200" baseline="30000" dirty="0"/>
              <a:t>2</a:t>
            </a:r>
            <a:r>
              <a:rPr lang="en-US" sz="1200" dirty="0"/>
              <a:t>	= square of reaction velocity in layer 1</a:t>
            </a:r>
          </a:p>
          <a:p>
            <a:endParaRPr lang="en-US" sz="1200" dirty="0"/>
          </a:p>
        </p:txBody>
      </p:sp>
      <p:sp>
        <p:nvSpPr>
          <p:cNvPr id="67" name="Down Arrow 66"/>
          <p:cNvSpPr/>
          <p:nvPr/>
        </p:nvSpPr>
        <p:spPr>
          <a:xfrm>
            <a:off x="4953000" y="990600"/>
            <a:ext cx="1524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extBox 67"/>
          <p:cNvSpPr txBox="1"/>
          <p:nvPr/>
        </p:nvSpPr>
        <p:spPr>
          <a:xfrm>
            <a:off x="5181600" y="762000"/>
            <a:ext cx="1752600" cy="646331"/>
          </a:xfrm>
          <a:prstGeom prst="rect">
            <a:avLst/>
          </a:prstGeom>
          <a:noFill/>
        </p:spPr>
        <p:txBody>
          <a:bodyPr wrap="square" rtlCol="0">
            <a:spAutoFit/>
          </a:bodyPr>
          <a:lstStyle/>
          <a:p>
            <a:r>
              <a:rPr lang="en-US" dirty="0" smtClean="0"/>
              <a:t>Diagenesis in Layer 2</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a:xfrm>
            <a:off x="152400" y="152400"/>
            <a:ext cx="3810000" cy="1143000"/>
          </a:xfrm>
        </p:spPr>
        <p:txBody>
          <a:bodyPr>
            <a:normAutofit fontScale="90000"/>
          </a:bodyPr>
          <a:lstStyle/>
          <a:p>
            <a:r>
              <a:rPr lang="en-US" dirty="0" smtClean="0"/>
              <a:t>Diagenesis Input</a:t>
            </a:r>
            <a:endParaRPr lang="en-US" dirty="0"/>
          </a:p>
        </p:txBody>
      </p:sp>
      <p:grpSp>
        <p:nvGrpSpPr>
          <p:cNvPr id="3" name="Group 55"/>
          <p:cNvGrpSpPr/>
          <p:nvPr/>
        </p:nvGrpSpPr>
        <p:grpSpPr>
          <a:xfrm>
            <a:off x="6781800" y="1981200"/>
            <a:ext cx="2128424" cy="4495800"/>
            <a:chOff x="4114800" y="533400"/>
            <a:chExt cx="3728624" cy="5715000"/>
          </a:xfrm>
        </p:grpSpPr>
        <p:pic>
          <p:nvPicPr>
            <p:cNvPr id="2" name="Picture 2"/>
            <p:cNvPicPr>
              <a:picLocks noChangeArrowheads="1"/>
            </p:cNvPicPr>
            <p:nvPr/>
          </p:nvPicPr>
          <p:blipFill>
            <a:blip r:embed="rId4" cstate="print"/>
            <a:srcRect l="61831" t="41239" r="7254" b="41265"/>
            <a:stretch>
              <a:fillRect/>
            </a:stretch>
          </p:blipFill>
          <p:spPr bwMode="auto">
            <a:xfrm>
              <a:off x="5018314" y="2819400"/>
              <a:ext cx="2743200" cy="3429000"/>
            </a:xfrm>
            <a:prstGeom prst="rect">
              <a:avLst/>
            </a:prstGeom>
            <a:noFill/>
            <a:ln w="9525">
              <a:noFill/>
              <a:miter lim="800000"/>
              <a:headEnd/>
              <a:tailEnd/>
            </a:ln>
          </p:spPr>
        </p:pic>
        <p:pic>
          <p:nvPicPr>
            <p:cNvPr id="4" name="Picture 2"/>
            <p:cNvPicPr>
              <a:picLocks noChangeAspect="1" noChangeArrowheads="1"/>
            </p:cNvPicPr>
            <p:nvPr/>
          </p:nvPicPr>
          <p:blipFill>
            <a:blip r:embed="rId4" cstate="print"/>
            <a:srcRect l="6508" t="41265" r="60949" b="41239"/>
            <a:stretch>
              <a:fillRect/>
            </a:stretch>
          </p:blipFill>
          <p:spPr bwMode="auto">
            <a:xfrm>
              <a:off x="5029200" y="1752600"/>
              <a:ext cx="2743200" cy="1422400"/>
            </a:xfrm>
            <a:prstGeom prst="rect">
              <a:avLst/>
            </a:prstGeom>
            <a:noFill/>
            <a:ln w="9525">
              <a:noFill/>
              <a:miter lim="800000"/>
              <a:headEnd/>
              <a:tailEnd/>
            </a:ln>
          </p:spPr>
        </p:pic>
        <p:cxnSp>
          <p:nvCxnSpPr>
            <p:cNvPr id="6" name="Straight Connector 5"/>
            <p:cNvCxnSpPr/>
            <p:nvPr/>
          </p:nvCxnSpPr>
          <p:spPr>
            <a:xfrm>
              <a:off x="4185824" y="3191522"/>
              <a:ext cx="3657600" cy="0"/>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5029200" y="685800"/>
              <a:ext cx="2743200" cy="10668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cxnSp>
          <p:nvCxnSpPr>
            <p:cNvPr id="8" name="Straight Connector 7"/>
            <p:cNvCxnSpPr/>
            <p:nvPr/>
          </p:nvCxnSpPr>
          <p:spPr>
            <a:xfrm>
              <a:off x="4114800" y="1752600"/>
              <a:ext cx="3657600" cy="0"/>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9" name="Parallelogram 8"/>
            <p:cNvSpPr/>
            <p:nvPr/>
          </p:nvSpPr>
          <p:spPr>
            <a:xfrm>
              <a:off x="5029200" y="1600200"/>
              <a:ext cx="2743200" cy="1524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0" name="Parallelogram 9"/>
            <p:cNvSpPr/>
            <p:nvPr/>
          </p:nvSpPr>
          <p:spPr>
            <a:xfrm>
              <a:off x="5029200" y="533400"/>
              <a:ext cx="2743200" cy="1524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cxnSp>
          <p:nvCxnSpPr>
            <p:cNvPr id="15" name="Straight Arrow Connector 14"/>
            <p:cNvCxnSpPr/>
            <p:nvPr/>
          </p:nvCxnSpPr>
          <p:spPr>
            <a:xfrm>
              <a:off x="4572000" y="1752600"/>
              <a:ext cx="0" cy="144780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4572000" y="3200400"/>
              <a:ext cx="0" cy="304800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20" name="Up-Down Arrow 19"/>
            <p:cNvSpPr/>
            <p:nvPr/>
          </p:nvSpPr>
          <p:spPr>
            <a:xfrm>
              <a:off x="7086600" y="2819400"/>
              <a:ext cx="228600" cy="6096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5" name="Up-Down Arrow 24"/>
            <p:cNvSpPr/>
            <p:nvPr/>
          </p:nvSpPr>
          <p:spPr>
            <a:xfrm>
              <a:off x="5257800" y="27432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7" name="Up-Down Arrow 26"/>
            <p:cNvSpPr/>
            <p:nvPr/>
          </p:nvSpPr>
          <p:spPr>
            <a:xfrm>
              <a:off x="7467600" y="1371600"/>
              <a:ext cx="228600" cy="6096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9" name="Down Arrow 28"/>
            <p:cNvSpPr/>
            <p:nvPr/>
          </p:nvSpPr>
          <p:spPr>
            <a:xfrm>
              <a:off x="5638800" y="1066800"/>
              <a:ext cx="4572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Box 29"/>
            <p:cNvSpPr txBox="1"/>
            <p:nvPr/>
          </p:nvSpPr>
          <p:spPr>
            <a:xfrm>
              <a:off x="6096001" y="762000"/>
              <a:ext cx="990600" cy="430365"/>
            </a:xfrm>
            <a:prstGeom prst="rect">
              <a:avLst/>
            </a:prstGeom>
            <a:noFill/>
          </p:spPr>
          <p:txBody>
            <a:bodyPr wrap="square" rtlCol="0">
              <a:spAutoFit/>
            </a:bodyPr>
            <a:lstStyle/>
            <a:p>
              <a:r>
                <a:rPr lang="en-US" sz="1600" dirty="0" err="1" smtClean="0"/>
                <a:t>J</a:t>
              </a:r>
              <a:r>
                <a:rPr lang="en-US" sz="1600" baseline="-25000" dirty="0" err="1" smtClean="0"/>
                <a:t>POM</a:t>
              </a:r>
              <a:endParaRPr lang="en-US" sz="1600" baseline="-25000" dirty="0"/>
            </a:p>
          </p:txBody>
        </p:sp>
        <p:sp>
          <p:nvSpPr>
            <p:cNvPr id="51" name="TextBox 50"/>
            <p:cNvSpPr txBox="1"/>
            <p:nvPr/>
          </p:nvSpPr>
          <p:spPr>
            <a:xfrm>
              <a:off x="5943601" y="4267200"/>
              <a:ext cx="990600" cy="430365"/>
            </a:xfrm>
            <a:prstGeom prst="rect">
              <a:avLst/>
            </a:prstGeom>
            <a:noFill/>
          </p:spPr>
          <p:txBody>
            <a:bodyPr wrap="square" rtlCol="0">
              <a:spAutoFit/>
            </a:bodyPr>
            <a:lstStyle/>
            <a:p>
              <a:r>
                <a:rPr lang="en-US" sz="1600" dirty="0" smtClean="0"/>
                <a:t>2</a:t>
              </a:r>
              <a:endParaRPr lang="en-US" sz="1600" dirty="0"/>
            </a:p>
          </p:txBody>
        </p:sp>
        <p:sp>
          <p:nvSpPr>
            <p:cNvPr id="52" name="TextBox 51"/>
            <p:cNvSpPr txBox="1"/>
            <p:nvPr/>
          </p:nvSpPr>
          <p:spPr>
            <a:xfrm>
              <a:off x="6019800" y="2133600"/>
              <a:ext cx="990600" cy="430365"/>
            </a:xfrm>
            <a:prstGeom prst="rect">
              <a:avLst/>
            </a:prstGeom>
            <a:noFill/>
          </p:spPr>
          <p:txBody>
            <a:bodyPr wrap="square" rtlCol="0">
              <a:spAutoFit/>
            </a:bodyPr>
            <a:lstStyle/>
            <a:p>
              <a:r>
                <a:rPr lang="en-US" sz="1600" dirty="0"/>
                <a:t>1</a:t>
              </a:r>
            </a:p>
          </p:txBody>
        </p:sp>
      </p:grpSp>
      <p:sp>
        <p:nvSpPr>
          <p:cNvPr id="286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8673" name="Object 1"/>
          <p:cNvGraphicFramePr>
            <a:graphicFrameLocks noChangeAspect="1"/>
          </p:cNvGraphicFramePr>
          <p:nvPr/>
        </p:nvGraphicFramePr>
        <p:xfrm>
          <a:off x="228600" y="1447800"/>
          <a:ext cx="6578600" cy="417512"/>
        </p:xfrm>
        <a:graphic>
          <a:graphicData uri="http://schemas.openxmlformats.org/presentationml/2006/ole">
            <mc:AlternateContent xmlns:mc="http://schemas.openxmlformats.org/markup-compatibility/2006">
              <mc:Choice xmlns:v="urn:schemas-microsoft-com:vml" Requires="v">
                <p:oleObj spid="_x0000_s5126" name="Equation" r:id="rId5" imgW="6578280" imgH="419040" progId="Equation.DSMT4">
                  <p:embed/>
                </p:oleObj>
              </mc:Choice>
              <mc:Fallback>
                <p:oleObj name="Equation" r:id="rId5" imgW="6578280" imgH="41904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0" y="1447800"/>
                        <a:ext cx="6578600" cy="4175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9" name="TextBox 58"/>
          <p:cNvSpPr txBox="1"/>
          <p:nvPr/>
        </p:nvSpPr>
        <p:spPr>
          <a:xfrm>
            <a:off x="1676400" y="1981200"/>
            <a:ext cx="1371600" cy="276999"/>
          </a:xfrm>
          <a:prstGeom prst="rect">
            <a:avLst/>
          </a:prstGeom>
          <a:noFill/>
        </p:spPr>
        <p:txBody>
          <a:bodyPr wrap="square" rtlCol="0">
            <a:spAutoFit/>
          </a:bodyPr>
          <a:lstStyle/>
          <a:p>
            <a:r>
              <a:rPr lang="en-US" sz="1200" dirty="0" err="1" smtClean="0"/>
              <a:t>bioturbation</a:t>
            </a:r>
            <a:endParaRPr lang="en-US" sz="1200" dirty="0"/>
          </a:p>
        </p:txBody>
      </p:sp>
      <p:sp>
        <p:nvSpPr>
          <p:cNvPr id="60" name="TextBox 59"/>
          <p:cNvSpPr txBox="1"/>
          <p:nvPr/>
        </p:nvSpPr>
        <p:spPr>
          <a:xfrm>
            <a:off x="3276600" y="1981200"/>
            <a:ext cx="1371600" cy="276999"/>
          </a:xfrm>
          <a:prstGeom prst="rect">
            <a:avLst/>
          </a:prstGeom>
          <a:noFill/>
        </p:spPr>
        <p:txBody>
          <a:bodyPr wrap="square" rtlCol="0">
            <a:spAutoFit/>
          </a:bodyPr>
          <a:lstStyle/>
          <a:p>
            <a:r>
              <a:rPr lang="en-US" sz="1200" dirty="0" smtClean="0"/>
              <a:t>diffusion</a:t>
            </a:r>
            <a:endParaRPr lang="en-US" sz="1200" dirty="0"/>
          </a:p>
        </p:txBody>
      </p:sp>
      <p:sp>
        <p:nvSpPr>
          <p:cNvPr id="61" name="TextBox 60"/>
          <p:cNvSpPr txBox="1"/>
          <p:nvPr/>
        </p:nvSpPr>
        <p:spPr>
          <a:xfrm>
            <a:off x="4724400" y="1981200"/>
            <a:ext cx="914400" cy="276999"/>
          </a:xfrm>
          <a:prstGeom prst="rect">
            <a:avLst/>
          </a:prstGeom>
          <a:noFill/>
        </p:spPr>
        <p:txBody>
          <a:bodyPr wrap="square" rtlCol="0">
            <a:spAutoFit/>
          </a:bodyPr>
          <a:lstStyle/>
          <a:p>
            <a:r>
              <a:rPr lang="en-US" sz="1200" dirty="0" smtClean="0"/>
              <a:t>diagenesis</a:t>
            </a:r>
            <a:endParaRPr lang="en-US" sz="1200" dirty="0"/>
          </a:p>
        </p:txBody>
      </p:sp>
      <p:sp>
        <p:nvSpPr>
          <p:cNvPr id="62" name="TextBox 61"/>
          <p:cNvSpPr txBox="1"/>
          <p:nvPr/>
        </p:nvSpPr>
        <p:spPr>
          <a:xfrm>
            <a:off x="5562600" y="1981200"/>
            <a:ext cx="914400" cy="276999"/>
          </a:xfrm>
          <a:prstGeom prst="rect">
            <a:avLst/>
          </a:prstGeom>
          <a:noFill/>
        </p:spPr>
        <p:txBody>
          <a:bodyPr wrap="square" rtlCol="0">
            <a:spAutoFit/>
          </a:bodyPr>
          <a:lstStyle/>
          <a:p>
            <a:r>
              <a:rPr lang="en-US" sz="1200" dirty="0" smtClean="0"/>
              <a:t>burial</a:t>
            </a:r>
            <a:endParaRPr lang="en-US" sz="1200" dirty="0"/>
          </a:p>
        </p:txBody>
      </p:sp>
      <p:sp>
        <p:nvSpPr>
          <p:cNvPr id="63" name="TextBox 62"/>
          <p:cNvSpPr txBox="1"/>
          <p:nvPr/>
        </p:nvSpPr>
        <p:spPr>
          <a:xfrm>
            <a:off x="6400800" y="1905000"/>
            <a:ext cx="914400" cy="276999"/>
          </a:xfrm>
          <a:prstGeom prst="rect">
            <a:avLst/>
          </a:prstGeom>
          <a:noFill/>
        </p:spPr>
        <p:txBody>
          <a:bodyPr wrap="square" rtlCol="0">
            <a:spAutoFit/>
          </a:bodyPr>
          <a:lstStyle/>
          <a:p>
            <a:r>
              <a:rPr lang="en-US" sz="1200" dirty="0" smtClean="0"/>
              <a:t>influx</a:t>
            </a:r>
            <a:endParaRPr lang="en-US" sz="1200" dirty="0"/>
          </a:p>
        </p:txBody>
      </p:sp>
      <p:sp>
        <p:nvSpPr>
          <p:cNvPr id="67" name="Down Arrow 66"/>
          <p:cNvSpPr/>
          <p:nvPr/>
        </p:nvSpPr>
        <p:spPr>
          <a:xfrm>
            <a:off x="4953000" y="990600"/>
            <a:ext cx="1524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5181600" y="762000"/>
            <a:ext cx="1752600" cy="646331"/>
          </a:xfrm>
          <a:prstGeom prst="rect">
            <a:avLst/>
          </a:prstGeom>
          <a:noFill/>
        </p:spPr>
        <p:txBody>
          <a:bodyPr wrap="square" rtlCol="0">
            <a:spAutoFit/>
          </a:bodyPr>
          <a:lstStyle/>
          <a:p>
            <a:r>
              <a:rPr lang="en-US" dirty="0" smtClean="0"/>
              <a:t>Diagenesis in Layer 2</a:t>
            </a:r>
            <a:endParaRPr lang="en-US" dirty="0"/>
          </a:p>
        </p:txBody>
      </p:sp>
      <p:graphicFrame>
        <p:nvGraphicFramePr>
          <p:cNvPr id="33" name="Table 32"/>
          <p:cNvGraphicFramePr>
            <a:graphicFrameLocks noGrp="1"/>
          </p:cNvGraphicFramePr>
          <p:nvPr/>
        </p:nvGraphicFramePr>
        <p:xfrm>
          <a:off x="304800" y="2362200"/>
          <a:ext cx="6553200" cy="4064004"/>
        </p:xfrm>
        <a:graphic>
          <a:graphicData uri="http://schemas.openxmlformats.org/drawingml/2006/table">
            <a:tbl>
              <a:tblPr/>
              <a:tblGrid>
                <a:gridCol w="656885"/>
                <a:gridCol w="656885"/>
                <a:gridCol w="1250527"/>
                <a:gridCol w="854765"/>
                <a:gridCol w="3134138"/>
              </a:tblGrid>
              <a:tr h="225778">
                <a:tc>
                  <a:txBody>
                    <a:bodyPr/>
                    <a:lstStyle/>
                    <a:p>
                      <a:pPr algn="ctr" fontAlgn="b"/>
                      <a:r>
                        <a:rPr lang="en-US" sz="1000" b="1" i="0" u="none" strike="noStrike" dirty="0" err="1">
                          <a:latin typeface="Times New Roman"/>
                        </a:rPr>
                        <a:t>k</a:t>
                      </a:r>
                      <a:r>
                        <a:rPr lang="en-US" sz="1000" b="1" i="0" u="none" strike="noStrike" baseline="-25000" dirty="0" err="1">
                          <a:latin typeface="Times New Roman"/>
                        </a:rPr>
                        <a:t>PON1</a:t>
                      </a:r>
                      <a:endParaRPr lang="en-US" sz="1000" b="1" i="0" u="none" strike="noStrike" dirty="0">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kdiaPON1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a:latin typeface="Times New Roman"/>
                        </a:rPr>
                        <a:t>0.035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a:latin typeface="Times New Roman"/>
                        </a:rPr>
                        <a:t>1/day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dirty="0">
                          <a:latin typeface="Times New Roman"/>
                        </a:rPr>
                        <a:t>First order diagenesis (decay) rate constant for </a:t>
                      </a:r>
                      <a:r>
                        <a:rPr lang="en-US" sz="1000" b="1" i="0" u="none" strike="noStrike" dirty="0" err="1">
                          <a:latin typeface="Times New Roman"/>
                        </a:rPr>
                        <a:t>PON1</a:t>
                      </a:r>
                      <a:endParaRPr lang="en-US" sz="1000" b="1" i="0" u="none" strike="noStrike" dirty="0">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r h="225778">
                <a:tc>
                  <a:txBody>
                    <a:bodyPr/>
                    <a:lstStyle/>
                    <a:p>
                      <a:pPr algn="ctr" fontAlgn="b"/>
                      <a:r>
                        <a:rPr lang="en-US" sz="1000" b="1" i="0" u="none" strike="noStrike" dirty="0" err="1">
                          <a:latin typeface="Symbol"/>
                        </a:rPr>
                        <a:t>Q</a:t>
                      </a:r>
                      <a:r>
                        <a:rPr lang="en-US" sz="1000" b="1" i="0" u="none" strike="noStrike" baseline="-25000" dirty="0" err="1">
                          <a:latin typeface="Times New Roman"/>
                        </a:rPr>
                        <a:t>PON1</a:t>
                      </a:r>
                      <a:endParaRPr lang="en-US" sz="1000" b="1" i="0" u="none" strike="noStrike" dirty="0">
                        <a:latin typeface="Symbo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ThtaPON1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a:latin typeface="Times New Roman"/>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a:latin typeface="Times New Roman"/>
                        </a:rPr>
                        <a:t>none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dirty="0">
                          <a:latin typeface="Times New Roman"/>
                        </a:rPr>
                        <a:t>Temperature correction factor for </a:t>
                      </a:r>
                      <a:r>
                        <a:rPr lang="en-US" sz="1000" b="1" i="0" u="none" strike="noStrike" dirty="0" err="1">
                          <a:latin typeface="Times New Roman"/>
                        </a:rPr>
                        <a:t>kdiaPON1</a:t>
                      </a:r>
                      <a:endParaRPr lang="en-US" sz="1000" b="1" i="0" u="none" strike="noStrike" dirty="0">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r h="225778">
                <a:tc>
                  <a:txBody>
                    <a:bodyPr/>
                    <a:lstStyle/>
                    <a:p>
                      <a:pPr algn="ctr" fontAlgn="b"/>
                      <a:r>
                        <a:rPr lang="en-US" sz="1000" b="1" i="0" u="none" strike="noStrike" dirty="0" err="1">
                          <a:latin typeface="Times New Roman"/>
                        </a:rPr>
                        <a:t>k</a:t>
                      </a:r>
                      <a:r>
                        <a:rPr lang="en-US" sz="1000" b="1" i="0" u="none" strike="noStrike" baseline="-25000" dirty="0" err="1">
                          <a:latin typeface="Times New Roman"/>
                        </a:rPr>
                        <a:t>PON2</a:t>
                      </a:r>
                      <a:endParaRPr lang="en-US" sz="1000" b="1" i="0" u="none" strike="noStrike" dirty="0">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kdiaPON2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a:latin typeface="Times New Roman"/>
                        </a:rPr>
                        <a:t>0.0018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a:latin typeface="Times New Roman"/>
                        </a:rPr>
                        <a:t>1/day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dirty="0">
                          <a:latin typeface="Times New Roman"/>
                        </a:rPr>
                        <a:t>First order diagenesis (decay) rate constant for </a:t>
                      </a:r>
                      <a:r>
                        <a:rPr lang="en-US" sz="1000" b="1" i="0" u="none" strike="noStrike" dirty="0" err="1">
                          <a:latin typeface="Times New Roman"/>
                        </a:rPr>
                        <a:t>PON2</a:t>
                      </a:r>
                      <a:endParaRPr lang="en-US" sz="1000" b="1" i="0" u="none" strike="noStrike" dirty="0">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r h="225778">
                <a:tc>
                  <a:txBody>
                    <a:bodyPr/>
                    <a:lstStyle/>
                    <a:p>
                      <a:pPr algn="ctr" fontAlgn="b"/>
                      <a:r>
                        <a:rPr lang="en-US" sz="1000" b="1" i="0" u="none" strike="noStrike" dirty="0" err="1">
                          <a:latin typeface="Symbol"/>
                        </a:rPr>
                        <a:t>Q</a:t>
                      </a:r>
                      <a:r>
                        <a:rPr lang="en-US" sz="1000" b="1" i="0" u="none" strike="noStrike" baseline="-25000" dirty="0" err="1">
                          <a:latin typeface="Times New Roman"/>
                        </a:rPr>
                        <a:t>PON2</a:t>
                      </a:r>
                      <a:endParaRPr lang="en-US" sz="1000" b="1" i="0" u="none" strike="noStrike" dirty="0">
                        <a:latin typeface="Symbo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ThtaPON2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a:latin typeface="Times New Roman"/>
                        </a:rPr>
                        <a:t>1.15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a:latin typeface="Times New Roman"/>
                        </a:rPr>
                        <a:t>none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Temperature correction factor for kdiaPON2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r h="225778">
                <a:tc>
                  <a:txBody>
                    <a:bodyPr/>
                    <a:lstStyle/>
                    <a:p>
                      <a:pPr algn="ctr" fontAlgn="b"/>
                      <a:r>
                        <a:rPr lang="en-US" sz="1000" b="1" i="0" u="none" strike="noStrike" dirty="0" err="1">
                          <a:latin typeface="Times New Roman"/>
                        </a:rPr>
                        <a:t>k</a:t>
                      </a:r>
                      <a:r>
                        <a:rPr lang="en-US" sz="1000" b="1" i="0" u="none" strike="noStrike" baseline="-25000" dirty="0" err="1">
                          <a:latin typeface="Times New Roman"/>
                        </a:rPr>
                        <a:t>PON3</a:t>
                      </a:r>
                      <a:endParaRPr lang="en-US" sz="1000" b="1" i="0" u="none" strike="noStrike" dirty="0">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kdiaPON3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a:latin typeface="Times New Roman"/>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a:latin typeface="Times New Roman"/>
                        </a:rPr>
                        <a:t>1/day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First order diagenesis (decay) rate constant for PON3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r h="225778">
                <a:tc>
                  <a:txBody>
                    <a:bodyPr/>
                    <a:lstStyle/>
                    <a:p>
                      <a:pPr algn="ctr" fontAlgn="b"/>
                      <a:r>
                        <a:rPr lang="en-US" sz="1000" b="1" i="0" u="none" strike="noStrike" dirty="0" err="1">
                          <a:latin typeface="Symbol"/>
                        </a:rPr>
                        <a:t>Q</a:t>
                      </a:r>
                      <a:r>
                        <a:rPr lang="en-US" sz="1000" b="1" i="0" u="none" strike="noStrike" baseline="-25000" dirty="0" err="1">
                          <a:latin typeface="Times New Roman"/>
                        </a:rPr>
                        <a:t>PON3</a:t>
                      </a:r>
                      <a:endParaRPr lang="en-US" sz="1000" b="1" i="0" u="none" strike="noStrike" dirty="0">
                        <a:latin typeface="Symbo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ThtaPON3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a:latin typeface="Times New Roman"/>
                        </a:rPr>
                        <a:t>1.17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a:latin typeface="Times New Roman"/>
                        </a:rPr>
                        <a:t>none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Temperature correction factor for kdiaPON3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r h="225778">
                <a:tc>
                  <a:txBody>
                    <a:bodyPr/>
                    <a:lstStyle/>
                    <a:p>
                      <a:pPr algn="ctr" fontAlgn="b"/>
                      <a:r>
                        <a:rPr lang="en-US" sz="1000" b="1" i="0" u="none" strike="noStrike" dirty="0" err="1">
                          <a:latin typeface="Times New Roman"/>
                        </a:rPr>
                        <a:t>k</a:t>
                      </a:r>
                      <a:r>
                        <a:rPr lang="en-US" sz="1000" b="1" i="0" u="none" strike="noStrike" baseline="-25000" dirty="0" err="1">
                          <a:latin typeface="Times New Roman"/>
                        </a:rPr>
                        <a:t>POP1</a:t>
                      </a:r>
                      <a:endParaRPr lang="en-US" sz="1000" b="1" i="0" u="none" strike="noStrike" dirty="0">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kdiaPOP1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a:latin typeface="Times New Roman"/>
                        </a:rPr>
                        <a:t>0.035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a:latin typeface="Times New Roman"/>
                        </a:rPr>
                        <a:t>1/day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First order diagenesis (decay) rate constant for POP1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r h="225778">
                <a:tc>
                  <a:txBody>
                    <a:bodyPr/>
                    <a:lstStyle/>
                    <a:p>
                      <a:pPr algn="ctr" fontAlgn="b"/>
                      <a:r>
                        <a:rPr lang="en-US" sz="1000" b="1" i="0" u="none" strike="noStrike" dirty="0" err="1">
                          <a:latin typeface="Symbol"/>
                        </a:rPr>
                        <a:t>Q</a:t>
                      </a:r>
                      <a:r>
                        <a:rPr lang="en-US" sz="1000" b="1" i="0" u="none" strike="noStrike" baseline="-25000" dirty="0" err="1">
                          <a:latin typeface="Times New Roman"/>
                        </a:rPr>
                        <a:t>POP1</a:t>
                      </a:r>
                      <a:endParaRPr lang="en-US" sz="1000" b="1" i="0" u="none" strike="noStrike" dirty="0">
                        <a:latin typeface="Symbo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ThtaPOP1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a:latin typeface="Times New Roman"/>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a:latin typeface="Times New Roman"/>
                        </a:rPr>
                        <a:t>none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Temperature correction factor for kdiaPOP1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r h="225778">
                <a:tc>
                  <a:txBody>
                    <a:bodyPr/>
                    <a:lstStyle/>
                    <a:p>
                      <a:pPr algn="ctr" fontAlgn="b"/>
                      <a:r>
                        <a:rPr lang="en-US" sz="1000" b="1" i="0" u="none" strike="noStrike" dirty="0" err="1">
                          <a:latin typeface="Times New Roman"/>
                        </a:rPr>
                        <a:t>k</a:t>
                      </a:r>
                      <a:r>
                        <a:rPr lang="en-US" sz="1000" b="1" i="0" u="none" strike="noStrike" baseline="-25000" dirty="0" err="1">
                          <a:latin typeface="Times New Roman"/>
                        </a:rPr>
                        <a:t>POP2</a:t>
                      </a:r>
                      <a:endParaRPr lang="en-US" sz="1000" b="1" i="0" u="none" strike="noStrike" dirty="0">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kdiaPOP2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a:latin typeface="Times New Roman"/>
                        </a:rPr>
                        <a:t>0.0018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a:latin typeface="Times New Roman"/>
                        </a:rPr>
                        <a:t>1/day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First order diagenesis (decay) rate constant for POP2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r h="225778">
                <a:tc>
                  <a:txBody>
                    <a:bodyPr/>
                    <a:lstStyle/>
                    <a:p>
                      <a:pPr algn="ctr" fontAlgn="b"/>
                      <a:r>
                        <a:rPr lang="en-US" sz="1000" b="1" i="0" u="none" strike="noStrike" dirty="0" err="1">
                          <a:latin typeface="Symbol"/>
                        </a:rPr>
                        <a:t>Q</a:t>
                      </a:r>
                      <a:r>
                        <a:rPr lang="en-US" sz="1000" b="1" i="0" u="none" strike="noStrike" baseline="-25000" dirty="0" err="1">
                          <a:latin typeface="Times New Roman"/>
                        </a:rPr>
                        <a:t>POP2</a:t>
                      </a:r>
                      <a:endParaRPr lang="en-US" sz="1000" b="1" i="0" u="none" strike="noStrike" dirty="0">
                        <a:latin typeface="Symbo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ThtaPOP2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a:latin typeface="Times New Roman"/>
                        </a:rPr>
                        <a:t>1.15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a:latin typeface="Times New Roman"/>
                        </a:rPr>
                        <a:t>none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Temperature correction factor for kdiaPOP2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r h="225778">
                <a:tc>
                  <a:txBody>
                    <a:bodyPr/>
                    <a:lstStyle/>
                    <a:p>
                      <a:pPr algn="ctr" fontAlgn="b"/>
                      <a:r>
                        <a:rPr lang="en-US" sz="1000" b="1" i="0" u="none" strike="noStrike" dirty="0" err="1">
                          <a:latin typeface="Times New Roman"/>
                        </a:rPr>
                        <a:t>k</a:t>
                      </a:r>
                      <a:r>
                        <a:rPr lang="en-US" sz="1000" b="1" i="0" u="none" strike="noStrike" baseline="-25000" dirty="0" err="1">
                          <a:latin typeface="Times New Roman"/>
                        </a:rPr>
                        <a:t>POP3</a:t>
                      </a:r>
                      <a:endParaRPr lang="en-US" sz="1000" b="1" i="0" u="none" strike="noStrike" dirty="0">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kdiaPOP3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a:latin typeface="Times New Roman"/>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a:latin typeface="Times New Roman"/>
                        </a:rPr>
                        <a:t>1/day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First order diagenesis (decay) rate constant for POP3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r h="225778">
                <a:tc>
                  <a:txBody>
                    <a:bodyPr/>
                    <a:lstStyle/>
                    <a:p>
                      <a:pPr algn="ctr" fontAlgn="b"/>
                      <a:r>
                        <a:rPr lang="en-US" sz="1000" b="1" i="0" u="none" strike="noStrike" dirty="0" err="1">
                          <a:latin typeface="Symbol"/>
                        </a:rPr>
                        <a:t>Q</a:t>
                      </a:r>
                      <a:r>
                        <a:rPr lang="en-US" sz="1000" b="1" i="0" u="none" strike="noStrike" baseline="-25000" dirty="0" err="1">
                          <a:latin typeface="Times New Roman"/>
                        </a:rPr>
                        <a:t>POP3</a:t>
                      </a:r>
                      <a:endParaRPr lang="en-US" sz="1000" b="1" i="0" u="none" strike="noStrike" dirty="0">
                        <a:latin typeface="Symbo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ThtaPOP3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a:latin typeface="Times New Roman"/>
                        </a:rPr>
                        <a:t>1.17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a:latin typeface="Times New Roman"/>
                        </a:rPr>
                        <a:t>none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Temperature correction factor for kdiaPOP3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r h="225778">
                <a:tc>
                  <a:txBody>
                    <a:bodyPr/>
                    <a:lstStyle/>
                    <a:p>
                      <a:pPr algn="ctr" fontAlgn="b"/>
                      <a:r>
                        <a:rPr lang="en-US" sz="1000" b="1" i="0" u="none" strike="noStrike" dirty="0" err="1">
                          <a:latin typeface="Times New Roman"/>
                        </a:rPr>
                        <a:t>k</a:t>
                      </a:r>
                      <a:r>
                        <a:rPr lang="en-US" sz="1000" b="1" i="0" u="none" strike="noStrike" baseline="-25000" dirty="0" err="1">
                          <a:latin typeface="Times New Roman"/>
                        </a:rPr>
                        <a:t>POC1</a:t>
                      </a:r>
                      <a:endParaRPr lang="en-US" sz="1000" b="1" i="0" u="none" strike="noStrike" dirty="0">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kdiaPOC1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a:latin typeface="Times New Roman"/>
                        </a:rPr>
                        <a:t>0.035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a:latin typeface="Times New Roman"/>
                        </a:rPr>
                        <a:t>1/day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First order diagenesis (decay) rate constant for POC1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r h="225778">
                <a:tc>
                  <a:txBody>
                    <a:bodyPr/>
                    <a:lstStyle/>
                    <a:p>
                      <a:pPr algn="ctr" fontAlgn="b"/>
                      <a:r>
                        <a:rPr lang="en-US" sz="1000" b="1" i="0" u="none" strike="noStrike" dirty="0" err="1">
                          <a:latin typeface="Symbol"/>
                        </a:rPr>
                        <a:t>Q</a:t>
                      </a:r>
                      <a:r>
                        <a:rPr lang="en-US" sz="1000" b="1" i="0" u="none" strike="noStrike" baseline="-25000" dirty="0" err="1">
                          <a:latin typeface="Times New Roman"/>
                        </a:rPr>
                        <a:t>POC1</a:t>
                      </a:r>
                      <a:endParaRPr lang="en-US" sz="1000" b="1" i="0" u="none" strike="noStrike" dirty="0">
                        <a:latin typeface="Symbo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ThtaPOC1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a:latin typeface="Times New Roman"/>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a:latin typeface="Times New Roman"/>
                        </a:rPr>
                        <a:t>none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Temperature correction factor for kdiaPOC1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r h="225778">
                <a:tc>
                  <a:txBody>
                    <a:bodyPr/>
                    <a:lstStyle/>
                    <a:p>
                      <a:pPr algn="ctr" fontAlgn="b"/>
                      <a:r>
                        <a:rPr lang="en-US" sz="1000" b="1" i="0" u="none" strike="noStrike" dirty="0" err="1">
                          <a:latin typeface="Times New Roman"/>
                        </a:rPr>
                        <a:t>k</a:t>
                      </a:r>
                      <a:r>
                        <a:rPr lang="en-US" sz="1000" b="1" i="0" u="none" strike="noStrike" baseline="-25000" dirty="0" err="1">
                          <a:latin typeface="Times New Roman"/>
                        </a:rPr>
                        <a:t>POC2</a:t>
                      </a:r>
                      <a:endParaRPr lang="en-US" sz="1000" b="1" i="0" u="none" strike="noStrike" dirty="0">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kdiaPOC2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a:latin typeface="Times New Roman"/>
                        </a:rPr>
                        <a:t>0.0018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a:latin typeface="Times New Roman"/>
                        </a:rPr>
                        <a:t>1/day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First order diagenesis (decay) rate constant for POC2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r h="225778">
                <a:tc>
                  <a:txBody>
                    <a:bodyPr/>
                    <a:lstStyle/>
                    <a:p>
                      <a:pPr algn="ctr" fontAlgn="b"/>
                      <a:r>
                        <a:rPr lang="en-US" sz="1000" b="1" i="0" u="none" strike="noStrike" dirty="0" err="1">
                          <a:latin typeface="Symbol"/>
                        </a:rPr>
                        <a:t>Q</a:t>
                      </a:r>
                      <a:r>
                        <a:rPr lang="en-US" sz="1000" b="1" i="0" u="none" strike="noStrike" baseline="-25000" dirty="0" err="1">
                          <a:latin typeface="Times New Roman"/>
                        </a:rPr>
                        <a:t>POC2</a:t>
                      </a:r>
                      <a:endParaRPr lang="en-US" sz="1000" b="1" i="0" u="none" strike="noStrike" dirty="0">
                        <a:latin typeface="Symbo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ThtaPOC2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a:latin typeface="Times New Roman"/>
                        </a:rPr>
                        <a:t>1.15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a:latin typeface="Times New Roman"/>
                        </a:rPr>
                        <a:t>none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Temperature correction factor for kdiaPOC2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r h="225778">
                <a:tc>
                  <a:txBody>
                    <a:bodyPr/>
                    <a:lstStyle/>
                    <a:p>
                      <a:pPr algn="ctr" fontAlgn="b"/>
                      <a:r>
                        <a:rPr lang="en-US" sz="1000" b="1" i="0" u="none" strike="noStrike" dirty="0" err="1">
                          <a:latin typeface="Times New Roman"/>
                        </a:rPr>
                        <a:t>k</a:t>
                      </a:r>
                      <a:r>
                        <a:rPr lang="en-US" sz="1000" b="1" i="0" u="none" strike="noStrike" baseline="-25000" dirty="0" err="1">
                          <a:latin typeface="Times New Roman"/>
                        </a:rPr>
                        <a:t>POC3</a:t>
                      </a:r>
                      <a:endParaRPr lang="en-US" sz="1000" b="1" i="0" u="none" strike="noStrike" dirty="0">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kdiaPOC3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a:latin typeface="Times New Roman"/>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a:latin typeface="Times New Roman"/>
                        </a:rPr>
                        <a:t>1/day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First order diagenesis (decay) rate constant for POC3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r h="225778">
                <a:tc>
                  <a:txBody>
                    <a:bodyPr/>
                    <a:lstStyle/>
                    <a:p>
                      <a:pPr algn="ctr" fontAlgn="b"/>
                      <a:r>
                        <a:rPr lang="en-US" sz="1000" b="1" i="0" u="none" strike="noStrike" dirty="0" err="1">
                          <a:latin typeface="Symbol"/>
                        </a:rPr>
                        <a:t>Q</a:t>
                      </a:r>
                      <a:r>
                        <a:rPr lang="en-US" sz="1000" b="1" i="0" u="none" strike="noStrike" baseline="-25000" dirty="0" err="1">
                          <a:latin typeface="Times New Roman"/>
                        </a:rPr>
                        <a:t>POC3</a:t>
                      </a:r>
                      <a:endParaRPr lang="en-US" sz="1000" b="1" i="0" u="none" strike="noStrike" dirty="0">
                        <a:latin typeface="Symbo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ThtaPOC3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a:latin typeface="Times New Roman"/>
                        </a:rPr>
                        <a:t>1.17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a:latin typeface="Times New Roman"/>
                        </a:rPr>
                        <a:t>none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dirty="0">
                          <a:latin typeface="Times New Roman"/>
                        </a:rPr>
                        <a:t>Temperature correction factor for </a:t>
                      </a:r>
                      <a:r>
                        <a:rPr lang="en-US" sz="1000" b="1" i="0" u="none" strike="noStrike" dirty="0" err="1">
                          <a:latin typeface="Times New Roman"/>
                        </a:rPr>
                        <a:t>kdiaPOC3</a:t>
                      </a:r>
                      <a:endParaRPr lang="en-US" sz="1000" b="1" i="0" u="none" strike="noStrike" dirty="0">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Ammonia</a:t>
            </a:r>
            <a:endParaRPr lang="en-US" dirty="0"/>
          </a:p>
        </p:txBody>
      </p:sp>
      <p:pic>
        <p:nvPicPr>
          <p:cNvPr id="4" name="Picture 2"/>
          <p:cNvPicPr>
            <a:picLocks noChangeArrowheads="1"/>
          </p:cNvPicPr>
          <p:nvPr/>
        </p:nvPicPr>
        <p:blipFill>
          <a:blip r:embed="rId2" cstate="print"/>
          <a:srcRect l="61831" t="41239" r="7254" b="41265"/>
          <a:stretch>
            <a:fillRect/>
          </a:stretch>
        </p:blipFill>
        <p:spPr bwMode="auto">
          <a:xfrm>
            <a:off x="6916556" y="3398520"/>
            <a:ext cx="1565911" cy="2697480"/>
          </a:xfrm>
          <a:prstGeom prst="rect">
            <a:avLst/>
          </a:prstGeom>
          <a:noFill/>
          <a:ln w="9525">
            <a:noFill/>
            <a:miter lim="800000"/>
            <a:headEnd/>
            <a:tailEnd/>
          </a:ln>
        </p:spPr>
      </p:pic>
      <p:pic>
        <p:nvPicPr>
          <p:cNvPr id="5" name="Picture 2"/>
          <p:cNvPicPr>
            <a:picLocks noChangeAspect="1" noChangeArrowheads="1"/>
          </p:cNvPicPr>
          <p:nvPr/>
        </p:nvPicPr>
        <p:blipFill>
          <a:blip r:embed="rId2" cstate="print"/>
          <a:srcRect l="6508" t="41265" r="60949" b="41239"/>
          <a:stretch>
            <a:fillRect/>
          </a:stretch>
        </p:blipFill>
        <p:spPr bwMode="auto">
          <a:xfrm>
            <a:off x="6922770" y="2559304"/>
            <a:ext cx="1565911" cy="1118955"/>
          </a:xfrm>
          <a:prstGeom prst="rect">
            <a:avLst/>
          </a:prstGeom>
          <a:noFill/>
          <a:ln w="9525">
            <a:noFill/>
            <a:miter lim="800000"/>
            <a:headEnd/>
            <a:tailEnd/>
          </a:ln>
        </p:spPr>
      </p:pic>
      <p:cxnSp>
        <p:nvCxnSpPr>
          <p:cNvPr id="6" name="Straight Connector 5"/>
          <p:cNvCxnSpPr/>
          <p:nvPr/>
        </p:nvCxnSpPr>
        <p:spPr>
          <a:xfrm flipV="1">
            <a:off x="1066800" y="3691256"/>
            <a:ext cx="7462424" cy="42544"/>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6922770" y="1720088"/>
            <a:ext cx="1565911" cy="83921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cxnSp>
        <p:nvCxnSpPr>
          <p:cNvPr id="8" name="Straight Connector 7"/>
          <p:cNvCxnSpPr/>
          <p:nvPr/>
        </p:nvCxnSpPr>
        <p:spPr>
          <a:xfrm flipV="1">
            <a:off x="1066800" y="2559304"/>
            <a:ext cx="7421881" cy="31496"/>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9" name="Parallelogram 8"/>
          <p:cNvSpPr/>
          <p:nvPr/>
        </p:nvSpPr>
        <p:spPr>
          <a:xfrm>
            <a:off x="6922770" y="2439416"/>
            <a:ext cx="1565911" cy="119888"/>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0" name="Parallelogram 9"/>
          <p:cNvSpPr/>
          <p:nvPr/>
        </p:nvSpPr>
        <p:spPr>
          <a:xfrm>
            <a:off x="6922770" y="1600200"/>
            <a:ext cx="1565911" cy="119888"/>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cxnSp>
        <p:nvCxnSpPr>
          <p:cNvPr id="11" name="Straight Arrow Connector 10"/>
          <p:cNvCxnSpPr/>
          <p:nvPr/>
        </p:nvCxnSpPr>
        <p:spPr>
          <a:xfrm>
            <a:off x="6661785" y="2559304"/>
            <a:ext cx="0" cy="1138936"/>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661785" y="3698240"/>
            <a:ext cx="0" cy="239776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3" name="Up-Down Arrow 12"/>
          <p:cNvSpPr/>
          <p:nvPr/>
        </p:nvSpPr>
        <p:spPr>
          <a:xfrm>
            <a:off x="8097203" y="3398520"/>
            <a:ext cx="130493" cy="479552"/>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4" name="Up-Down Arrow 13"/>
          <p:cNvSpPr/>
          <p:nvPr/>
        </p:nvSpPr>
        <p:spPr>
          <a:xfrm>
            <a:off x="7053263" y="3338576"/>
            <a:ext cx="130493" cy="539496"/>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5" name="Up-Down Arrow 14"/>
          <p:cNvSpPr/>
          <p:nvPr/>
        </p:nvSpPr>
        <p:spPr>
          <a:xfrm>
            <a:off x="8314691" y="2259584"/>
            <a:ext cx="130493" cy="479552"/>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6" name="Down Arrow 15"/>
          <p:cNvSpPr/>
          <p:nvPr/>
        </p:nvSpPr>
        <p:spPr>
          <a:xfrm>
            <a:off x="7270750" y="2019808"/>
            <a:ext cx="260985" cy="4795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7" name="TextBox 16"/>
          <p:cNvSpPr txBox="1"/>
          <p:nvPr/>
        </p:nvSpPr>
        <p:spPr>
          <a:xfrm>
            <a:off x="7531736" y="1780032"/>
            <a:ext cx="565468" cy="338554"/>
          </a:xfrm>
          <a:prstGeom prst="rect">
            <a:avLst/>
          </a:prstGeom>
          <a:noFill/>
        </p:spPr>
        <p:txBody>
          <a:bodyPr wrap="square" rtlCol="0">
            <a:spAutoFit/>
          </a:bodyPr>
          <a:lstStyle/>
          <a:p>
            <a:r>
              <a:rPr lang="en-US" sz="1600" dirty="0" err="1" smtClean="0"/>
              <a:t>J</a:t>
            </a:r>
            <a:r>
              <a:rPr lang="en-US" sz="1600" baseline="-25000" dirty="0" err="1" smtClean="0"/>
              <a:t>POM</a:t>
            </a:r>
            <a:endParaRPr lang="en-US" sz="1600" baseline="-25000" dirty="0"/>
          </a:p>
        </p:txBody>
      </p:sp>
      <p:sp>
        <p:nvSpPr>
          <p:cNvPr id="18" name="TextBox 17"/>
          <p:cNvSpPr txBox="1"/>
          <p:nvPr/>
        </p:nvSpPr>
        <p:spPr>
          <a:xfrm>
            <a:off x="7444741" y="4537456"/>
            <a:ext cx="565468" cy="584775"/>
          </a:xfrm>
          <a:prstGeom prst="rect">
            <a:avLst/>
          </a:prstGeom>
          <a:noFill/>
        </p:spPr>
        <p:txBody>
          <a:bodyPr wrap="square" rtlCol="0">
            <a:spAutoFit/>
          </a:bodyPr>
          <a:lstStyle/>
          <a:p>
            <a:r>
              <a:rPr lang="en-US" sz="3200" dirty="0" smtClean="0"/>
              <a:t>2</a:t>
            </a:r>
            <a:endParaRPr lang="en-US" sz="3200" dirty="0"/>
          </a:p>
        </p:txBody>
      </p:sp>
      <p:sp>
        <p:nvSpPr>
          <p:cNvPr id="19" name="TextBox 18"/>
          <p:cNvSpPr txBox="1"/>
          <p:nvPr/>
        </p:nvSpPr>
        <p:spPr>
          <a:xfrm>
            <a:off x="7391400" y="2895600"/>
            <a:ext cx="565468" cy="584775"/>
          </a:xfrm>
          <a:prstGeom prst="rect">
            <a:avLst/>
          </a:prstGeom>
          <a:noFill/>
        </p:spPr>
        <p:txBody>
          <a:bodyPr wrap="square" rtlCol="0">
            <a:spAutoFit/>
          </a:bodyPr>
          <a:lstStyle/>
          <a:p>
            <a:r>
              <a:rPr lang="en-US" sz="3200" dirty="0"/>
              <a:t>1</a:t>
            </a:r>
          </a:p>
        </p:txBody>
      </p:sp>
      <p:sp>
        <p:nvSpPr>
          <p:cNvPr id="27" name="Up-Down Arrow 26"/>
          <p:cNvSpPr/>
          <p:nvPr/>
        </p:nvSpPr>
        <p:spPr>
          <a:xfrm>
            <a:off x="1295400" y="22098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Up-Down Arrow 27"/>
          <p:cNvSpPr/>
          <p:nvPr/>
        </p:nvSpPr>
        <p:spPr>
          <a:xfrm>
            <a:off x="1447800" y="33528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p:cNvCxnSpPr/>
          <p:nvPr/>
        </p:nvCxnSpPr>
        <p:spPr>
          <a:xfrm flipV="1">
            <a:off x="990600" y="6087122"/>
            <a:ext cx="7462424" cy="42544"/>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30" name="Up-Down Arrow 29"/>
          <p:cNvSpPr/>
          <p:nvPr/>
        </p:nvSpPr>
        <p:spPr>
          <a:xfrm>
            <a:off x="2895600" y="33528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Down Arrow 30"/>
          <p:cNvSpPr/>
          <p:nvPr/>
        </p:nvSpPr>
        <p:spPr>
          <a:xfrm>
            <a:off x="4038600" y="3429000"/>
            <a:ext cx="2286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Down Arrow 31"/>
          <p:cNvSpPr/>
          <p:nvPr/>
        </p:nvSpPr>
        <p:spPr>
          <a:xfrm>
            <a:off x="4114800" y="5867400"/>
            <a:ext cx="2286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a:off x="914400" y="1600200"/>
            <a:ext cx="1752600" cy="584775"/>
          </a:xfrm>
          <a:prstGeom prst="rect">
            <a:avLst/>
          </a:prstGeom>
          <a:noFill/>
        </p:spPr>
        <p:txBody>
          <a:bodyPr wrap="square" rtlCol="0">
            <a:spAutoFit/>
          </a:bodyPr>
          <a:lstStyle/>
          <a:p>
            <a:r>
              <a:rPr lang="en-US" sz="1600" dirty="0" smtClean="0"/>
              <a:t>Diffusion (dissolved)</a:t>
            </a:r>
            <a:endParaRPr lang="en-US" sz="1600" dirty="0"/>
          </a:p>
        </p:txBody>
      </p:sp>
      <p:sp>
        <p:nvSpPr>
          <p:cNvPr id="34" name="TextBox 33"/>
          <p:cNvSpPr txBox="1"/>
          <p:nvPr/>
        </p:nvSpPr>
        <p:spPr>
          <a:xfrm>
            <a:off x="1143000" y="2846034"/>
            <a:ext cx="1752600" cy="584775"/>
          </a:xfrm>
          <a:prstGeom prst="rect">
            <a:avLst/>
          </a:prstGeom>
          <a:noFill/>
        </p:spPr>
        <p:txBody>
          <a:bodyPr wrap="square" rtlCol="0">
            <a:spAutoFit/>
          </a:bodyPr>
          <a:lstStyle/>
          <a:p>
            <a:r>
              <a:rPr lang="en-US" sz="1600" dirty="0" err="1" smtClean="0"/>
              <a:t>Bioturbation</a:t>
            </a:r>
            <a:r>
              <a:rPr lang="en-US" sz="1600" dirty="0" smtClean="0"/>
              <a:t> (particulate)</a:t>
            </a:r>
            <a:endParaRPr lang="en-US" sz="1600" dirty="0"/>
          </a:p>
        </p:txBody>
      </p:sp>
      <p:sp>
        <p:nvSpPr>
          <p:cNvPr id="35" name="TextBox 34"/>
          <p:cNvSpPr txBox="1"/>
          <p:nvPr/>
        </p:nvSpPr>
        <p:spPr>
          <a:xfrm>
            <a:off x="2514600" y="2667000"/>
            <a:ext cx="1752600" cy="584775"/>
          </a:xfrm>
          <a:prstGeom prst="rect">
            <a:avLst/>
          </a:prstGeom>
          <a:noFill/>
        </p:spPr>
        <p:txBody>
          <a:bodyPr wrap="square" rtlCol="0">
            <a:spAutoFit/>
          </a:bodyPr>
          <a:lstStyle/>
          <a:p>
            <a:r>
              <a:rPr lang="en-US" sz="1600" dirty="0" smtClean="0"/>
              <a:t>Diffusion (dissolved)</a:t>
            </a:r>
            <a:endParaRPr lang="en-US" sz="1600" dirty="0"/>
          </a:p>
        </p:txBody>
      </p:sp>
      <p:sp>
        <p:nvSpPr>
          <p:cNvPr id="36" name="TextBox 35"/>
          <p:cNvSpPr txBox="1"/>
          <p:nvPr/>
        </p:nvSpPr>
        <p:spPr>
          <a:xfrm>
            <a:off x="3962400" y="2819400"/>
            <a:ext cx="1447800" cy="584775"/>
          </a:xfrm>
          <a:prstGeom prst="rect">
            <a:avLst/>
          </a:prstGeom>
          <a:noFill/>
        </p:spPr>
        <p:txBody>
          <a:bodyPr wrap="square" rtlCol="0">
            <a:spAutoFit/>
          </a:bodyPr>
          <a:lstStyle/>
          <a:p>
            <a:r>
              <a:rPr lang="en-US" sz="1600" dirty="0" smtClean="0"/>
              <a:t>Burial (particulate)</a:t>
            </a:r>
            <a:endParaRPr lang="en-US" sz="1600" dirty="0"/>
          </a:p>
        </p:txBody>
      </p:sp>
      <p:sp>
        <p:nvSpPr>
          <p:cNvPr id="37" name="TextBox 36"/>
          <p:cNvSpPr txBox="1"/>
          <p:nvPr/>
        </p:nvSpPr>
        <p:spPr>
          <a:xfrm>
            <a:off x="4267200" y="5257800"/>
            <a:ext cx="1447800" cy="584775"/>
          </a:xfrm>
          <a:prstGeom prst="rect">
            <a:avLst/>
          </a:prstGeom>
          <a:noFill/>
        </p:spPr>
        <p:txBody>
          <a:bodyPr wrap="square" rtlCol="0">
            <a:spAutoFit/>
          </a:bodyPr>
          <a:lstStyle/>
          <a:p>
            <a:r>
              <a:rPr lang="en-US" sz="1600" dirty="0" smtClean="0"/>
              <a:t>Burial (particulate)</a:t>
            </a:r>
            <a:endParaRPr lang="en-US" sz="1600" dirty="0"/>
          </a:p>
        </p:txBody>
      </p:sp>
      <p:sp>
        <p:nvSpPr>
          <p:cNvPr id="38" name="TextBox 37"/>
          <p:cNvSpPr txBox="1"/>
          <p:nvPr/>
        </p:nvSpPr>
        <p:spPr>
          <a:xfrm>
            <a:off x="1143000" y="4572000"/>
            <a:ext cx="3276600" cy="369332"/>
          </a:xfrm>
          <a:prstGeom prst="rect">
            <a:avLst/>
          </a:prstGeom>
          <a:noFill/>
        </p:spPr>
        <p:txBody>
          <a:bodyPr wrap="square" rtlCol="0">
            <a:spAutoFit/>
          </a:bodyPr>
          <a:lstStyle/>
          <a:p>
            <a:r>
              <a:rPr lang="en-US" dirty="0" smtClean="0"/>
              <a:t>+ Flux due to diagenesis of </a:t>
            </a:r>
            <a:r>
              <a:rPr lang="en-US" dirty="0" err="1" smtClean="0"/>
              <a:t>PON</a:t>
            </a:r>
            <a:endParaRPr lang="en-US" dirty="0"/>
          </a:p>
        </p:txBody>
      </p:sp>
      <p:sp>
        <p:nvSpPr>
          <p:cNvPr id="39" name="TextBox 38"/>
          <p:cNvSpPr txBox="1"/>
          <p:nvPr/>
        </p:nvSpPr>
        <p:spPr>
          <a:xfrm>
            <a:off x="5257800" y="2819400"/>
            <a:ext cx="1371600" cy="369332"/>
          </a:xfrm>
          <a:prstGeom prst="rect">
            <a:avLst/>
          </a:prstGeom>
          <a:noFill/>
        </p:spPr>
        <p:txBody>
          <a:bodyPr wrap="square" rtlCol="0">
            <a:spAutoFit/>
          </a:bodyPr>
          <a:lstStyle/>
          <a:p>
            <a:r>
              <a:rPr lang="en-US" dirty="0" smtClean="0"/>
              <a:t>-Nitrification</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Ammonia Input</a:t>
            </a:r>
            <a:endParaRPr lang="en-US" dirty="0"/>
          </a:p>
        </p:txBody>
      </p:sp>
      <p:graphicFrame>
        <p:nvGraphicFramePr>
          <p:cNvPr id="31746" name="Object 2"/>
          <p:cNvGraphicFramePr>
            <a:graphicFrameLocks noChangeAspect="1"/>
          </p:cNvGraphicFramePr>
          <p:nvPr/>
        </p:nvGraphicFramePr>
        <p:xfrm>
          <a:off x="5486400" y="1905000"/>
          <a:ext cx="2200275" cy="447675"/>
        </p:xfrm>
        <a:graphic>
          <a:graphicData uri="http://schemas.openxmlformats.org/presentationml/2006/ole">
            <mc:AlternateContent xmlns:mc="http://schemas.openxmlformats.org/markup-compatibility/2006">
              <mc:Choice xmlns:v="urn:schemas-microsoft-com:vml" Requires="v">
                <p:oleObj spid="_x0000_s6166" name="Equation" r:id="rId3" imgW="2197100" imgH="444500" progId="Equation.DSMT4">
                  <p:embed/>
                </p:oleObj>
              </mc:Choice>
              <mc:Fallback>
                <p:oleObj name="Equation" r:id="rId3" imgW="2197100" imgH="444500" progId="Equation.DSMT4">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6400" y="1905000"/>
                        <a:ext cx="2200275" cy="447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745" name="Object 1"/>
          <p:cNvGraphicFramePr>
            <a:graphicFrameLocks noChangeAspect="1"/>
          </p:cNvGraphicFramePr>
          <p:nvPr/>
        </p:nvGraphicFramePr>
        <p:xfrm>
          <a:off x="5410200" y="2667000"/>
          <a:ext cx="2219325" cy="447675"/>
        </p:xfrm>
        <a:graphic>
          <a:graphicData uri="http://schemas.openxmlformats.org/presentationml/2006/ole">
            <mc:AlternateContent xmlns:mc="http://schemas.openxmlformats.org/markup-compatibility/2006">
              <mc:Choice xmlns:v="urn:schemas-microsoft-com:vml" Requires="v">
                <p:oleObj spid="_x0000_s6167" name="Equation" r:id="rId5" imgW="2222500" imgH="444500" progId="Equation.DSMT4">
                  <p:embed/>
                </p:oleObj>
              </mc:Choice>
              <mc:Fallback>
                <p:oleObj name="Equation" r:id="rId5" imgW="2222500" imgH="444500" progId="Equation.DSMT4">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10200" y="2667000"/>
                        <a:ext cx="2219325" cy="447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174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1748" name="Rectangle 4"/>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Times New Roman" pitchFamily="18" charset="0"/>
              </a:rPr>
              <a:t> </a:t>
            </a:r>
            <a:endParaRPr kumimoji="0" lang="en-US" sz="1800" b="0" i="0" u="none" strike="noStrike" cap="none" normalizeH="0" baseline="0" smtClean="0">
              <a:ln>
                <a:noFill/>
              </a:ln>
              <a:solidFill>
                <a:schemeClr val="tx1"/>
              </a:solidFill>
              <a:effectLst/>
              <a:latin typeface="Arial" pitchFamily="34" charset="0"/>
            </a:endParaRPr>
          </a:p>
        </p:txBody>
      </p:sp>
      <p:sp>
        <p:nvSpPr>
          <p:cNvPr id="42" name="TextBox 41"/>
          <p:cNvSpPr txBox="1"/>
          <p:nvPr/>
        </p:nvSpPr>
        <p:spPr>
          <a:xfrm>
            <a:off x="5410200" y="1447800"/>
            <a:ext cx="2362200" cy="369332"/>
          </a:xfrm>
          <a:prstGeom prst="rect">
            <a:avLst/>
          </a:prstGeom>
          <a:noFill/>
        </p:spPr>
        <p:txBody>
          <a:bodyPr wrap="square" rtlCol="0">
            <a:spAutoFit/>
          </a:bodyPr>
          <a:lstStyle/>
          <a:p>
            <a:r>
              <a:rPr lang="en-US" dirty="0" smtClean="0"/>
              <a:t>Partitioning</a:t>
            </a:r>
            <a:endParaRPr lang="en-US" dirty="0"/>
          </a:p>
        </p:txBody>
      </p:sp>
      <p:sp>
        <p:nvSpPr>
          <p:cNvPr id="43" name="TextBox 42"/>
          <p:cNvSpPr txBox="1"/>
          <p:nvPr/>
        </p:nvSpPr>
        <p:spPr>
          <a:xfrm>
            <a:off x="5257800" y="3200400"/>
            <a:ext cx="2819400" cy="646331"/>
          </a:xfrm>
          <a:prstGeom prst="rect">
            <a:avLst/>
          </a:prstGeom>
          <a:noFill/>
        </p:spPr>
        <p:txBody>
          <a:bodyPr wrap="square" rtlCol="0">
            <a:spAutoFit/>
          </a:bodyPr>
          <a:lstStyle/>
          <a:p>
            <a:r>
              <a:rPr lang="en-US" sz="1200" dirty="0" smtClean="0"/>
              <a:t>where </a:t>
            </a:r>
            <a:r>
              <a:rPr lang="en-US" sz="1200" dirty="0" err="1" smtClean="0"/>
              <a:t>S</a:t>
            </a:r>
            <a:r>
              <a:rPr lang="en-US" sz="1200" baseline="-25000" dirty="0" err="1" smtClean="0"/>
              <a:t>1</a:t>
            </a:r>
            <a:r>
              <a:rPr lang="en-US" sz="1200" dirty="0" smtClean="0"/>
              <a:t> and </a:t>
            </a:r>
            <a:r>
              <a:rPr lang="en-US" sz="1200" dirty="0" err="1" smtClean="0"/>
              <a:t>S</a:t>
            </a:r>
            <a:r>
              <a:rPr lang="en-US" sz="1200" baseline="-25000" dirty="0" err="1" smtClean="0"/>
              <a:t>2</a:t>
            </a:r>
            <a:r>
              <a:rPr lang="en-US" sz="1200" dirty="0" smtClean="0"/>
              <a:t> are solids concentrations in layer 1 and 2 and </a:t>
            </a:r>
            <a:r>
              <a:rPr lang="en-US" sz="1200" dirty="0" smtClean="0">
                <a:sym typeface="Math A"/>
              </a:rPr>
              <a:t> is a partition coefficient</a:t>
            </a:r>
            <a:endParaRPr lang="en-US" sz="1200" dirty="0"/>
          </a:p>
        </p:txBody>
      </p:sp>
      <p:sp>
        <p:nvSpPr>
          <p:cNvPr id="3175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1749" name="Object 5"/>
          <p:cNvGraphicFramePr>
            <a:graphicFrameLocks noChangeAspect="1"/>
          </p:cNvGraphicFramePr>
          <p:nvPr/>
        </p:nvGraphicFramePr>
        <p:xfrm>
          <a:off x="1600200" y="4419600"/>
          <a:ext cx="2820988" cy="430212"/>
        </p:xfrm>
        <a:graphic>
          <a:graphicData uri="http://schemas.openxmlformats.org/presentationml/2006/ole">
            <mc:AlternateContent xmlns:mc="http://schemas.openxmlformats.org/markup-compatibility/2006">
              <mc:Choice xmlns:v="urn:schemas-microsoft-com:vml" Requires="v">
                <p:oleObj spid="_x0000_s6168" name="Equation" r:id="rId7" imgW="2819160" imgH="431640" progId="Equation.DSMT4">
                  <p:embed/>
                </p:oleObj>
              </mc:Choice>
              <mc:Fallback>
                <p:oleObj name="Equation" r:id="rId7" imgW="2819160" imgH="431640" progId="Equation.DSMT4">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00200" y="4419600"/>
                        <a:ext cx="2820988" cy="4302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3" name="Group 44"/>
          <p:cNvGrpSpPr/>
          <p:nvPr/>
        </p:nvGrpSpPr>
        <p:grpSpPr>
          <a:xfrm>
            <a:off x="381000" y="1066800"/>
            <a:ext cx="4724400" cy="3048000"/>
            <a:chOff x="381000" y="1066800"/>
            <a:chExt cx="4724400" cy="3048000"/>
          </a:xfrm>
        </p:grpSpPr>
        <p:pic>
          <p:nvPicPr>
            <p:cNvPr id="4" name="Picture 2"/>
            <p:cNvPicPr>
              <a:picLocks noChangeArrowheads="1"/>
            </p:cNvPicPr>
            <p:nvPr/>
          </p:nvPicPr>
          <p:blipFill>
            <a:blip r:embed="rId9" cstate="print"/>
            <a:srcRect l="61831" t="41239" r="7254" b="41265"/>
            <a:stretch>
              <a:fillRect/>
            </a:stretch>
          </p:blipFill>
          <p:spPr bwMode="auto">
            <a:xfrm>
              <a:off x="4104866" y="2190750"/>
              <a:ext cx="971525" cy="1685925"/>
            </a:xfrm>
            <a:prstGeom prst="rect">
              <a:avLst/>
            </a:prstGeom>
            <a:noFill/>
            <a:ln w="9525">
              <a:noFill/>
              <a:miter lim="800000"/>
              <a:headEnd/>
              <a:tailEnd/>
            </a:ln>
          </p:spPr>
        </p:pic>
        <p:pic>
          <p:nvPicPr>
            <p:cNvPr id="5" name="Picture 2"/>
            <p:cNvPicPr>
              <a:picLocks noChangeAspect="1" noChangeArrowheads="1"/>
            </p:cNvPicPr>
            <p:nvPr/>
          </p:nvPicPr>
          <p:blipFill>
            <a:blip r:embed="rId9" cstate="print"/>
            <a:srcRect l="6508" t="41265" r="60949" b="41239"/>
            <a:stretch>
              <a:fillRect/>
            </a:stretch>
          </p:blipFill>
          <p:spPr bwMode="auto">
            <a:xfrm>
              <a:off x="4108722" y="1666240"/>
              <a:ext cx="971525" cy="699347"/>
            </a:xfrm>
            <a:prstGeom prst="rect">
              <a:avLst/>
            </a:prstGeom>
            <a:noFill/>
            <a:ln w="9525">
              <a:noFill/>
              <a:miter lim="800000"/>
              <a:headEnd/>
              <a:tailEnd/>
            </a:ln>
          </p:spPr>
        </p:pic>
        <p:cxnSp>
          <p:nvCxnSpPr>
            <p:cNvPr id="6" name="Straight Connector 5"/>
            <p:cNvCxnSpPr/>
            <p:nvPr/>
          </p:nvCxnSpPr>
          <p:spPr>
            <a:xfrm flipV="1">
              <a:off x="475552" y="2373710"/>
              <a:ext cx="4629848" cy="26590"/>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4108722" y="1141730"/>
              <a:ext cx="971525" cy="52451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8" name="Straight Connector 7"/>
            <p:cNvCxnSpPr/>
            <p:nvPr/>
          </p:nvCxnSpPr>
          <p:spPr>
            <a:xfrm flipV="1">
              <a:off x="475552" y="1666240"/>
              <a:ext cx="4604694" cy="19685"/>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9" name="Parallelogram 8"/>
            <p:cNvSpPr/>
            <p:nvPr/>
          </p:nvSpPr>
          <p:spPr>
            <a:xfrm>
              <a:off x="4108722" y="1591310"/>
              <a:ext cx="971525" cy="7493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0" name="Parallelogram 9"/>
            <p:cNvSpPr/>
            <p:nvPr/>
          </p:nvSpPr>
          <p:spPr>
            <a:xfrm>
              <a:off x="4108722" y="1066800"/>
              <a:ext cx="971525" cy="7493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11" name="Straight Arrow Connector 10"/>
            <p:cNvCxnSpPr/>
            <p:nvPr/>
          </p:nvCxnSpPr>
          <p:spPr>
            <a:xfrm>
              <a:off x="3946801" y="1666240"/>
              <a:ext cx="0" cy="711835"/>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3946801" y="2378075"/>
              <a:ext cx="0" cy="149860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3" name="Up-Down Arrow 12"/>
            <p:cNvSpPr/>
            <p:nvPr/>
          </p:nvSpPr>
          <p:spPr>
            <a:xfrm>
              <a:off x="4837365" y="2190750"/>
              <a:ext cx="80961" cy="29972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4" name="Up-Down Arrow 13"/>
            <p:cNvSpPr/>
            <p:nvPr/>
          </p:nvSpPr>
          <p:spPr>
            <a:xfrm>
              <a:off x="4189682" y="2153285"/>
              <a:ext cx="80961" cy="33718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5" name="Up-Down Arrow 14"/>
            <p:cNvSpPr/>
            <p:nvPr/>
          </p:nvSpPr>
          <p:spPr>
            <a:xfrm>
              <a:off x="4972299" y="1478915"/>
              <a:ext cx="80961" cy="29972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6" name="Down Arrow 15"/>
            <p:cNvSpPr/>
            <p:nvPr/>
          </p:nvSpPr>
          <p:spPr>
            <a:xfrm>
              <a:off x="4324616" y="1329055"/>
              <a:ext cx="161921" cy="2997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7" name="TextBox 16"/>
            <p:cNvSpPr txBox="1"/>
            <p:nvPr/>
          </p:nvSpPr>
          <p:spPr>
            <a:xfrm>
              <a:off x="4486537" y="1179195"/>
              <a:ext cx="466463" cy="246221"/>
            </a:xfrm>
            <a:prstGeom prst="rect">
              <a:avLst/>
            </a:prstGeom>
            <a:noFill/>
          </p:spPr>
          <p:txBody>
            <a:bodyPr wrap="square" rtlCol="0">
              <a:spAutoFit/>
            </a:bodyPr>
            <a:lstStyle/>
            <a:p>
              <a:r>
                <a:rPr lang="en-US" sz="1000" dirty="0" err="1" smtClean="0"/>
                <a:t>J</a:t>
              </a:r>
              <a:r>
                <a:rPr lang="en-US" sz="1000" baseline="-25000" dirty="0" err="1" smtClean="0"/>
                <a:t>POM</a:t>
              </a:r>
              <a:endParaRPr lang="en-US" sz="1000" baseline="-25000" dirty="0"/>
            </a:p>
          </p:txBody>
        </p:sp>
        <p:sp>
          <p:nvSpPr>
            <p:cNvPr id="18" name="TextBox 17"/>
            <p:cNvSpPr txBox="1"/>
            <p:nvPr/>
          </p:nvSpPr>
          <p:spPr>
            <a:xfrm>
              <a:off x="4432564" y="2902585"/>
              <a:ext cx="350829" cy="246221"/>
            </a:xfrm>
            <a:prstGeom prst="rect">
              <a:avLst/>
            </a:prstGeom>
            <a:noFill/>
          </p:spPr>
          <p:txBody>
            <a:bodyPr wrap="square" rtlCol="0">
              <a:spAutoFit/>
            </a:bodyPr>
            <a:lstStyle/>
            <a:p>
              <a:r>
                <a:rPr lang="en-US" sz="1000" dirty="0" smtClean="0"/>
                <a:t>2</a:t>
              </a:r>
              <a:endParaRPr lang="en-US" sz="1000" dirty="0"/>
            </a:p>
          </p:txBody>
        </p:sp>
        <p:sp>
          <p:nvSpPr>
            <p:cNvPr id="19" name="TextBox 18"/>
            <p:cNvSpPr txBox="1"/>
            <p:nvPr/>
          </p:nvSpPr>
          <p:spPr>
            <a:xfrm>
              <a:off x="4399470" y="1876425"/>
              <a:ext cx="350829" cy="246221"/>
            </a:xfrm>
            <a:prstGeom prst="rect">
              <a:avLst/>
            </a:prstGeom>
            <a:noFill/>
          </p:spPr>
          <p:txBody>
            <a:bodyPr wrap="square" rtlCol="0">
              <a:spAutoFit/>
            </a:bodyPr>
            <a:lstStyle/>
            <a:p>
              <a:r>
                <a:rPr lang="en-US" sz="1000" dirty="0"/>
                <a:t>1</a:t>
              </a:r>
            </a:p>
          </p:txBody>
        </p:sp>
        <p:sp>
          <p:nvSpPr>
            <p:cNvPr id="27" name="Up-Down Arrow 26"/>
            <p:cNvSpPr/>
            <p:nvPr/>
          </p:nvSpPr>
          <p:spPr>
            <a:xfrm>
              <a:off x="617381" y="1447800"/>
              <a:ext cx="141828" cy="42862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28" name="Up-Down Arrow 27"/>
            <p:cNvSpPr/>
            <p:nvPr/>
          </p:nvSpPr>
          <p:spPr>
            <a:xfrm>
              <a:off x="711933" y="2162175"/>
              <a:ext cx="141828" cy="42862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29" name="Straight Connector 28"/>
            <p:cNvCxnSpPr/>
            <p:nvPr/>
          </p:nvCxnSpPr>
          <p:spPr>
            <a:xfrm flipV="1">
              <a:off x="428276" y="3871126"/>
              <a:ext cx="4629848" cy="26590"/>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30" name="Up-Down Arrow 29"/>
            <p:cNvSpPr/>
            <p:nvPr/>
          </p:nvSpPr>
          <p:spPr>
            <a:xfrm>
              <a:off x="1610179" y="2162175"/>
              <a:ext cx="141828" cy="42862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31" name="Down Arrow 30"/>
            <p:cNvSpPr/>
            <p:nvPr/>
          </p:nvSpPr>
          <p:spPr>
            <a:xfrm>
              <a:off x="2319321" y="2209800"/>
              <a:ext cx="141828"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32" name="Down Arrow 31"/>
            <p:cNvSpPr/>
            <p:nvPr/>
          </p:nvSpPr>
          <p:spPr>
            <a:xfrm>
              <a:off x="2366597" y="3733800"/>
              <a:ext cx="141828"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33" name="TextBox 32"/>
            <p:cNvSpPr txBox="1"/>
            <p:nvPr/>
          </p:nvSpPr>
          <p:spPr>
            <a:xfrm>
              <a:off x="381000" y="1066800"/>
              <a:ext cx="1087351" cy="400110"/>
            </a:xfrm>
            <a:prstGeom prst="rect">
              <a:avLst/>
            </a:prstGeom>
            <a:noFill/>
          </p:spPr>
          <p:txBody>
            <a:bodyPr wrap="square" rtlCol="0">
              <a:spAutoFit/>
            </a:bodyPr>
            <a:lstStyle/>
            <a:p>
              <a:r>
                <a:rPr lang="en-US" sz="1000" dirty="0" smtClean="0"/>
                <a:t>Diffusion (dissolved)</a:t>
              </a:r>
              <a:endParaRPr lang="en-US" sz="1000" dirty="0"/>
            </a:p>
          </p:txBody>
        </p:sp>
        <p:sp>
          <p:nvSpPr>
            <p:cNvPr id="34" name="TextBox 33"/>
            <p:cNvSpPr txBox="1"/>
            <p:nvPr/>
          </p:nvSpPr>
          <p:spPr>
            <a:xfrm>
              <a:off x="522828" y="1845446"/>
              <a:ext cx="1087351" cy="400110"/>
            </a:xfrm>
            <a:prstGeom prst="rect">
              <a:avLst/>
            </a:prstGeom>
            <a:noFill/>
          </p:spPr>
          <p:txBody>
            <a:bodyPr wrap="square" rtlCol="0">
              <a:spAutoFit/>
            </a:bodyPr>
            <a:lstStyle/>
            <a:p>
              <a:r>
                <a:rPr lang="en-US" sz="1000" dirty="0" err="1" smtClean="0"/>
                <a:t>Bioturbation</a:t>
              </a:r>
              <a:r>
                <a:rPr lang="en-US" sz="1000" dirty="0" smtClean="0"/>
                <a:t> (particulate)</a:t>
              </a:r>
              <a:endParaRPr lang="en-US" sz="1000" dirty="0"/>
            </a:p>
          </p:txBody>
        </p:sp>
        <p:sp>
          <p:nvSpPr>
            <p:cNvPr id="35" name="TextBox 34"/>
            <p:cNvSpPr txBox="1"/>
            <p:nvPr/>
          </p:nvSpPr>
          <p:spPr>
            <a:xfrm>
              <a:off x="1373798" y="1733550"/>
              <a:ext cx="1087351" cy="400110"/>
            </a:xfrm>
            <a:prstGeom prst="rect">
              <a:avLst/>
            </a:prstGeom>
            <a:noFill/>
          </p:spPr>
          <p:txBody>
            <a:bodyPr wrap="square" rtlCol="0">
              <a:spAutoFit/>
            </a:bodyPr>
            <a:lstStyle/>
            <a:p>
              <a:r>
                <a:rPr lang="en-US" sz="1000" dirty="0" smtClean="0"/>
                <a:t>Diffusion (dissolved)</a:t>
              </a:r>
              <a:endParaRPr lang="en-US" sz="1000" dirty="0"/>
            </a:p>
          </p:txBody>
        </p:sp>
        <p:sp>
          <p:nvSpPr>
            <p:cNvPr id="36" name="TextBox 35"/>
            <p:cNvSpPr txBox="1"/>
            <p:nvPr/>
          </p:nvSpPr>
          <p:spPr>
            <a:xfrm>
              <a:off x="2272045" y="1828800"/>
              <a:ext cx="898247" cy="400110"/>
            </a:xfrm>
            <a:prstGeom prst="rect">
              <a:avLst/>
            </a:prstGeom>
            <a:noFill/>
          </p:spPr>
          <p:txBody>
            <a:bodyPr wrap="square" rtlCol="0">
              <a:spAutoFit/>
            </a:bodyPr>
            <a:lstStyle/>
            <a:p>
              <a:r>
                <a:rPr lang="en-US" sz="1000" dirty="0" smtClean="0"/>
                <a:t>Burial (particulate)</a:t>
              </a:r>
              <a:endParaRPr lang="en-US" sz="1000" dirty="0"/>
            </a:p>
          </p:txBody>
        </p:sp>
        <p:sp>
          <p:nvSpPr>
            <p:cNvPr id="37" name="TextBox 36"/>
            <p:cNvSpPr txBox="1"/>
            <p:nvPr/>
          </p:nvSpPr>
          <p:spPr>
            <a:xfrm>
              <a:off x="2461150" y="3352800"/>
              <a:ext cx="898247" cy="400110"/>
            </a:xfrm>
            <a:prstGeom prst="rect">
              <a:avLst/>
            </a:prstGeom>
            <a:noFill/>
          </p:spPr>
          <p:txBody>
            <a:bodyPr wrap="square" rtlCol="0">
              <a:spAutoFit/>
            </a:bodyPr>
            <a:lstStyle/>
            <a:p>
              <a:r>
                <a:rPr lang="en-US" sz="1000" dirty="0" smtClean="0"/>
                <a:t>Burial (particulate)</a:t>
              </a:r>
              <a:endParaRPr lang="en-US" sz="1000" dirty="0"/>
            </a:p>
          </p:txBody>
        </p:sp>
        <p:sp>
          <p:nvSpPr>
            <p:cNvPr id="38" name="TextBox 37"/>
            <p:cNvSpPr txBox="1"/>
            <p:nvPr/>
          </p:nvSpPr>
          <p:spPr>
            <a:xfrm>
              <a:off x="522828" y="2924175"/>
              <a:ext cx="2032873" cy="246221"/>
            </a:xfrm>
            <a:prstGeom prst="rect">
              <a:avLst/>
            </a:prstGeom>
            <a:noFill/>
          </p:spPr>
          <p:txBody>
            <a:bodyPr wrap="square" rtlCol="0">
              <a:spAutoFit/>
            </a:bodyPr>
            <a:lstStyle/>
            <a:p>
              <a:r>
                <a:rPr lang="en-US" sz="1000" dirty="0" smtClean="0"/>
                <a:t>+ Flux due to diagenesis of </a:t>
              </a:r>
              <a:r>
                <a:rPr lang="en-US" sz="1000" dirty="0" err="1" smtClean="0"/>
                <a:t>PON</a:t>
              </a:r>
              <a:endParaRPr lang="en-US" sz="1000" dirty="0"/>
            </a:p>
          </p:txBody>
        </p:sp>
        <p:sp>
          <p:nvSpPr>
            <p:cNvPr id="44" name="TextBox 43"/>
            <p:cNvSpPr txBox="1"/>
            <p:nvPr/>
          </p:nvSpPr>
          <p:spPr>
            <a:xfrm>
              <a:off x="3200400" y="1905000"/>
              <a:ext cx="990600" cy="246221"/>
            </a:xfrm>
            <a:prstGeom prst="rect">
              <a:avLst/>
            </a:prstGeom>
            <a:noFill/>
          </p:spPr>
          <p:txBody>
            <a:bodyPr wrap="square" rtlCol="0">
              <a:spAutoFit/>
            </a:bodyPr>
            <a:lstStyle/>
            <a:p>
              <a:r>
                <a:rPr lang="en-US" sz="1000" dirty="0" smtClean="0"/>
                <a:t>-nitrification</a:t>
              </a:r>
              <a:endParaRPr lang="en-US" sz="1000" dirty="0"/>
            </a:p>
          </p:txBody>
        </p:sp>
      </p:grpSp>
      <p:sp>
        <p:nvSpPr>
          <p:cNvPr id="3175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1751" name="Object 7"/>
          <p:cNvGraphicFramePr>
            <a:graphicFrameLocks noChangeAspect="1"/>
          </p:cNvGraphicFramePr>
          <p:nvPr/>
        </p:nvGraphicFramePr>
        <p:xfrm>
          <a:off x="5334000" y="4267200"/>
          <a:ext cx="1219200" cy="466725"/>
        </p:xfrm>
        <a:graphic>
          <a:graphicData uri="http://schemas.openxmlformats.org/presentationml/2006/ole">
            <mc:AlternateContent xmlns:mc="http://schemas.openxmlformats.org/markup-compatibility/2006">
              <mc:Choice xmlns:v="urn:schemas-microsoft-com:vml" Requires="v">
                <p:oleObj spid="_x0000_s6169" name="Equation" r:id="rId10" imgW="1219200" imgH="469900" progId="Equation.DSMT4">
                  <p:embed/>
                </p:oleObj>
              </mc:Choice>
              <mc:Fallback>
                <p:oleObj name="Equation" r:id="rId10" imgW="1219200" imgH="469900" progId="Equation.DSMT4">
                  <p:embed/>
                  <p:pic>
                    <p:nvPicPr>
                      <p:cNvPr id="0"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334000" y="4267200"/>
                        <a:ext cx="1219200" cy="466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175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1753" name="Object 9"/>
          <p:cNvGraphicFramePr>
            <a:graphicFrameLocks noChangeAspect="1"/>
          </p:cNvGraphicFramePr>
          <p:nvPr/>
        </p:nvGraphicFramePr>
        <p:xfrm>
          <a:off x="5334000" y="4876800"/>
          <a:ext cx="1333500" cy="457200"/>
        </p:xfrm>
        <a:graphic>
          <a:graphicData uri="http://schemas.openxmlformats.org/presentationml/2006/ole">
            <mc:AlternateContent xmlns:mc="http://schemas.openxmlformats.org/markup-compatibility/2006">
              <mc:Choice xmlns:v="urn:schemas-microsoft-com:vml" Requires="v">
                <p:oleObj spid="_x0000_s6170" name="Equation" r:id="rId12" imgW="1333500" imgH="457200" progId="Equation.DSMT4">
                  <p:embed/>
                </p:oleObj>
              </mc:Choice>
              <mc:Fallback>
                <p:oleObj name="Equation" r:id="rId12" imgW="1333500" imgH="457200" progId="Equation.DSMT4">
                  <p:embed/>
                  <p:pic>
                    <p:nvPicPr>
                      <p:cNvPr id="0" name="Picture 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334000" y="4876800"/>
                        <a:ext cx="1333500"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9" name="TextBox 48"/>
          <p:cNvSpPr txBox="1"/>
          <p:nvPr/>
        </p:nvSpPr>
        <p:spPr>
          <a:xfrm>
            <a:off x="609600" y="4876800"/>
            <a:ext cx="3810000" cy="1754326"/>
          </a:xfrm>
          <a:prstGeom prst="rect">
            <a:avLst/>
          </a:prstGeom>
          <a:noFill/>
        </p:spPr>
        <p:txBody>
          <a:bodyPr wrap="square" rtlCol="0">
            <a:spAutoFit/>
          </a:bodyPr>
          <a:lstStyle/>
          <a:p>
            <a:r>
              <a:rPr lang="en-US" sz="1200" dirty="0" smtClean="0"/>
              <a:t>s=surface transfer/diffusion rate with water column, </a:t>
            </a:r>
            <a:r>
              <a:rPr lang="en-US" sz="1200" dirty="0" smtClean="0">
                <a:sym typeface="Symbol"/>
              </a:rPr>
              <a:t></a:t>
            </a:r>
            <a:r>
              <a:rPr lang="en-US" sz="1200" baseline="-25000" dirty="0" err="1" smtClean="0">
                <a:sym typeface="Symbol"/>
              </a:rPr>
              <a:t>NH4</a:t>
            </a:r>
            <a:r>
              <a:rPr lang="en-US" sz="1200" baseline="-25000" dirty="0" smtClean="0">
                <a:sym typeface="Symbol"/>
              </a:rPr>
              <a:t> </a:t>
            </a:r>
            <a:r>
              <a:rPr lang="en-US" sz="1200" dirty="0" smtClean="0"/>
              <a:t>= reaction velocity, </a:t>
            </a:r>
            <a:r>
              <a:rPr lang="en-US" sz="1200" dirty="0" smtClean="0">
                <a:sym typeface="Math A"/>
              </a:rPr>
              <a:t>=temperature coefficient, </a:t>
            </a:r>
            <a:r>
              <a:rPr lang="en-US" sz="1200" dirty="0" err="1" smtClean="0"/>
              <a:t>O</a:t>
            </a:r>
            <a:r>
              <a:rPr lang="en-US" sz="1200" baseline="-25000" dirty="0" err="1" smtClean="0"/>
              <a:t>2,0</a:t>
            </a:r>
            <a:r>
              <a:rPr lang="en-US" sz="1200" baseline="-25000" dirty="0" smtClean="0"/>
              <a:t> </a:t>
            </a:r>
            <a:r>
              <a:rPr lang="en-US" sz="1200" dirty="0" smtClean="0"/>
              <a:t>=dissolved </a:t>
            </a:r>
            <a:r>
              <a:rPr lang="en-US" sz="1200" dirty="0"/>
              <a:t>oxygen concentration in the overlying water column, </a:t>
            </a:r>
            <a:r>
              <a:rPr lang="en-US" sz="1200" dirty="0" smtClean="0"/>
              <a:t>and </a:t>
            </a:r>
            <a:r>
              <a:rPr lang="en-US" sz="1200" dirty="0" err="1" smtClean="0"/>
              <a:t>K</a:t>
            </a:r>
            <a:r>
              <a:rPr lang="en-US" sz="1200" baseline="-25000" dirty="0" err="1" smtClean="0"/>
              <a:t>NH4,O2</a:t>
            </a:r>
            <a:r>
              <a:rPr lang="en-US" sz="1200" baseline="-25000" dirty="0" smtClean="0"/>
              <a:t> </a:t>
            </a:r>
            <a:r>
              <a:rPr lang="en-US" sz="1200" dirty="0" smtClean="0"/>
              <a:t>=half-saturation </a:t>
            </a:r>
            <a:r>
              <a:rPr lang="en-US" sz="1200" dirty="0"/>
              <a:t>concentration of dissolved oxygen in the nitrification </a:t>
            </a:r>
            <a:r>
              <a:rPr lang="en-US" sz="1200" dirty="0" smtClean="0"/>
              <a:t>reaction, </a:t>
            </a:r>
            <a:r>
              <a:rPr lang="en-US" sz="1200" dirty="0" err="1" smtClean="0"/>
              <a:t>C</a:t>
            </a:r>
            <a:r>
              <a:rPr lang="en-US" sz="1200" baseline="-25000" dirty="0" err="1" smtClean="0"/>
              <a:t>NH4</a:t>
            </a:r>
            <a:endParaRPr lang="en-US" sz="1200" baseline="-25000" dirty="0"/>
          </a:p>
          <a:p>
            <a:r>
              <a:rPr lang="en-US" sz="1200" dirty="0" smtClean="0"/>
              <a:t>= ammonia </a:t>
            </a:r>
            <a:r>
              <a:rPr lang="en-US" sz="1200" dirty="0"/>
              <a:t>concentration from the previous time step</a:t>
            </a:r>
            <a:r>
              <a:rPr lang="en-US" sz="1200" dirty="0" smtClean="0"/>
              <a:t>, </a:t>
            </a:r>
            <a:r>
              <a:rPr lang="en-US" sz="1200" dirty="0" err="1" smtClean="0"/>
              <a:t>K</a:t>
            </a:r>
            <a:r>
              <a:rPr lang="en-US" sz="1200" baseline="-25000" dirty="0" err="1" smtClean="0"/>
              <a:t>NH4</a:t>
            </a:r>
            <a:r>
              <a:rPr lang="en-US" sz="1200" dirty="0" smtClean="0"/>
              <a:t> = half-saturation </a:t>
            </a:r>
            <a:r>
              <a:rPr lang="en-US" sz="1200" dirty="0"/>
              <a:t>concentration of ammonia in the nitrification reaction</a:t>
            </a:r>
          </a:p>
          <a:p>
            <a:endParaRPr lang="en-US" sz="12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Ammonia Input</a:t>
            </a:r>
            <a:endParaRPr lang="en-US" dirty="0"/>
          </a:p>
        </p:txBody>
      </p:sp>
      <p:graphicFrame>
        <p:nvGraphicFramePr>
          <p:cNvPr id="40" name="Table 39"/>
          <p:cNvGraphicFramePr>
            <a:graphicFrameLocks noGrp="1"/>
          </p:cNvGraphicFramePr>
          <p:nvPr/>
        </p:nvGraphicFramePr>
        <p:xfrm>
          <a:off x="1371600" y="4648200"/>
          <a:ext cx="5778500" cy="1581150"/>
        </p:xfrm>
        <a:graphic>
          <a:graphicData uri="http://schemas.openxmlformats.org/drawingml/2006/table">
            <a:tbl>
              <a:tblPr/>
              <a:tblGrid>
                <a:gridCol w="533400"/>
                <a:gridCol w="533400"/>
                <a:gridCol w="533400"/>
                <a:gridCol w="533400"/>
                <a:gridCol w="3644900"/>
              </a:tblGrid>
              <a:tr h="180975">
                <a:tc>
                  <a:txBody>
                    <a:bodyPr/>
                    <a:lstStyle/>
                    <a:p>
                      <a:pPr algn="l" fontAlgn="b"/>
                      <a:r>
                        <a:rPr lang="en-US" sz="1000" b="1" i="0" u="none" strike="noStrike">
                          <a:latin typeface="Symbol"/>
                        </a:rPr>
                        <a:t>k</a:t>
                      </a:r>
                      <a:r>
                        <a:rPr lang="en-US" sz="1000" b="1" i="0" u="none" strike="noStrike" baseline="-25000">
                          <a:latin typeface="Times New Roman"/>
                        </a:rPr>
                        <a:t>NH3</a:t>
                      </a:r>
                      <a:endParaRPr lang="en-US" sz="1000" b="1" i="0" u="none" strike="noStrike">
                        <a:latin typeface="Symbo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1000" b="1" i="0" u="none" strike="noStrike">
                          <a:latin typeface="Times New Roman"/>
                        </a:rPr>
                        <a:t>KappaNH3F</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r" fontAlgn="b"/>
                      <a:r>
                        <a:rPr lang="en-US" sz="1000" b="1" i="0" u="none" strike="noStrike">
                          <a:solidFill>
                            <a:srgbClr val="000000"/>
                          </a:solidFill>
                          <a:latin typeface="Times New Roman"/>
                        </a:rPr>
                        <a:t>1.31E-01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1000" b="1" i="0" u="none" strike="noStrike">
                          <a:latin typeface="Times New Roman"/>
                        </a:rPr>
                        <a:t>m/d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1000" b="1" i="0" u="none" strike="noStrike">
                          <a:latin typeface="Times New Roman"/>
                        </a:rPr>
                        <a:t>First nitrification step (NH3</a:t>
                      </a:r>
                      <a:r>
                        <a:rPr lang="en-US" sz="1000" b="1" i="0" u="none" strike="noStrike">
                          <a:latin typeface="Symbol"/>
                        </a:rPr>
                        <a:t>®</a:t>
                      </a:r>
                      <a:r>
                        <a:rPr lang="en-US" sz="1000" b="1" i="0" u="none" strike="noStrike">
                          <a:latin typeface="Times New Roman"/>
                        </a:rPr>
                        <a:t>NO2) reaction velocity, fresh water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r>
              <a:tr h="180975">
                <a:tc>
                  <a:txBody>
                    <a:bodyPr/>
                    <a:lstStyle/>
                    <a:p>
                      <a:pPr algn="l" fontAlgn="b"/>
                      <a:r>
                        <a:rPr lang="en-US" sz="1000" b="1" i="0" u="none" strike="noStrike">
                          <a:latin typeface="Symbol"/>
                        </a:rPr>
                        <a:t>k</a:t>
                      </a:r>
                      <a:r>
                        <a:rPr lang="en-US" sz="1000" b="1" i="0" u="none" strike="noStrike" baseline="-25000">
                          <a:latin typeface="Times New Roman"/>
                        </a:rPr>
                        <a:t>NH3</a:t>
                      </a:r>
                      <a:endParaRPr lang="en-US" sz="1000" b="1" i="0" u="none" strike="noStrike">
                        <a:latin typeface="Symbo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1000" b="1" i="0" u="none" strike="noStrike">
                          <a:latin typeface="Times New Roman"/>
                        </a:rPr>
                        <a:t>KappaNH3S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r" fontAlgn="b"/>
                      <a:r>
                        <a:rPr lang="en-US" sz="1000" b="1" i="0" u="none" strike="noStrike">
                          <a:solidFill>
                            <a:srgbClr val="000000"/>
                          </a:solidFill>
                          <a:latin typeface="Times New Roman"/>
                        </a:rPr>
                        <a:t>1.31E-01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1000" b="1" i="0" u="none" strike="noStrike">
                          <a:latin typeface="Times New Roman"/>
                        </a:rPr>
                        <a:t>m/d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1000" b="1" i="0" u="none" strike="noStrike">
                          <a:latin typeface="Times New Roman"/>
                        </a:rPr>
                        <a:t>First nitrification step (NH3</a:t>
                      </a:r>
                      <a:r>
                        <a:rPr lang="en-US" sz="1000" b="1" i="0" u="none" strike="noStrike">
                          <a:latin typeface="Symbol"/>
                        </a:rPr>
                        <a:t>®</a:t>
                      </a:r>
                      <a:r>
                        <a:rPr lang="en-US" sz="1000" b="1" i="0" u="none" strike="noStrike">
                          <a:latin typeface="Times New Roman"/>
                        </a:rPr>
                        <a:t>NO2) reaction velocity, salt water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r>
              <a:tr h="180975">
                <a:tc>
                  <a:txBody>
                    <a:bodyPr/>
                    <a:lstStyle/>
                    <a:p>
                      <a:pPr algn="l" fontAlgn="b"/>
                      <a:r>
                        <a:rPr lang="en-US" sz="1000" b="1" i="0" u="none" strike="noStrike">
                          <a:latin typeface="Symbol"/>
                        </a:rPr>
                        <a:t>Q</a:t>
                      </a:r>
                      <a:r>
                        <a:rPr lang="en-US" sz="1000" b="1" i="0" u="none" strike="noStrike" baseline="-25000">
                          <a:latin typeface="Times New Roman"/>
                        </a:rPr>
                        <a:t>NH3</a:t>
                      </a:r>
                      <a:endParaRPr lang="en-US" sz="1000" b="1" i="0" u="none" strike="noStrike">
                        <a:latin typeface="Symbo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1000" b="1" i="0" u="none" strike="noStrike">
                          <a:latin typeface="Times New Roman"/>
                        </a:rPr>
                        <a:t>ThtaNH3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r" fontAlgn="b"/>
                      <a:r>
                        <a:rPr lang="en-US" sz="1000" b="1" i="0" u="none" strike="noStrike">
                          <a:solidFill>
                            <a:srgbClr val="000000"/>
                          </a:solidFill>
                          <a:latin typeface="Times New Roman"/>
                        </a:rPr>
                        <a:t>1.123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1000" b="1" i="0" u="none" strike="noStrike">
                          <a:latin typeface="Times New Roman"/>
                        </a:rPr>
                        <a:t>none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1000" b="1" i="0" u="none" strike="noStrike">
                          <a:latin typeface="Times New Roman"/>
                        </a:rPr>
                        <a:t>Temperature correction factor for </a:t>
                      </a:r>
                      <a:r>
                        <a:rPr lang="en-US" sz="1000" b="1" i="0" u="none" strike="noStrike">
                          <a:latin typeface="Symbol"/>
                        </a:rPr>
                        <a:t>k</a:t>
                      </a:r>
                      <a:r>
                        <a:rPr lang="en-US" sz="1000" b="1" i="0" u="none" strike="noStrike" baseline="-25000">
                          <a:latin typeface="Times New Roman"/>
                        </a:rPr>
                        <a:t>NH3</a:t>
                      </a:r>
                      <a:endParaRPr lang="en-US" sz="1000" b="1" i="0" u="none" strike="noStrike">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r>
              <a:tr h="180975">
                <a:tc>
                  <a:txBody>
                    <a:bodyPr/>
                    <a:lstStyle/>
                    <a:p>
                      <a:pPr algn="l" fontAlgn="b"/>
                      <a:r>
                        <a:rPr lang="en-US" sz="1000" b="1" i="0" u="none" strike="noStrike">
                          <a:latin typeface="Times New Roman"/>
                        </a:rPr>
                        <a:t>K</a:t>
                      </a:r>
                      <a:r>
                        <a:rPr lang="en-US" sz="1000" b="1" i="0" u="none" strike="noStrike" baseline="-25000">
                          <a:latin typeface="Times New Roman"/>
                        </a:rPr>
                        <a:t>M,NH3</a:t>
                      </a:r>
                      <a:endParaRPr lang="en-US" sz="1000" b="1" i="0" u="none" strike="noStrike">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1000" b="1" i="0" u="none" strike="noStrike">
                          <a:latin typeface="Times New Roman"/>
                        </a:rPr>
                        <a:t>KM_NH3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r" fontAlgn="b"/>
                      <a:r>
                        <a:rPr lang="en-US" sz="1000" b="1" i="0" u="none" strike="noStrike">
                          <a:solidFill>
                            <a:srgbClr val="000000"/>
                          </a:solidFill>
                          <a:latin typeface="Times New Roman"/>
                        </a:rPr>
                        <a:t>0.728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1000" b="1" i="0" u="none" strike="noStrike">
                          <a:latin typeface="Times New Roman"/>
                        </a:rPr>
                        <a:t>mg/L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1000" b="1" i="0" u="none" strike="noStrike">
                          <a:latin typeface="Times New Roman"/>
                        </a:rPr>
                        <a:t>M-M half-saturation constant for ammonia in NH3</a:t>
                      </a:r>
                      <a:r>
                        <a:rPr lang="en-US" sz="1000" b="1" i="0" u="none" strike="noStrike">
                          <a:latin typeface="Symbol"/>
                        </a:rPr>
                        <a:t>®</a:t>
                      </a:r>
                      <a:r>
                        <a:rPr lang="en-US" sz="1000" b="1" i="0" u="none" strike="noStrike">
                          <a:latin typeface="Times New Roman"/>
                        </a:rPr>
                        <a:t>NO2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r>
              <a:tr h="180975">
                <a:tc>
                  <a:txBody>
                    <a:bodyPr/>
                    <a:lstStyle/>
                    <a:p>
                      <a:pPr algn="l" fontAlgn="b"/>
                      <a:r>
                        <a:rPr lang="en-US" sz="1000" b="1" i="0" u="none" strike="noStrike">
                          <a:latin typeface="Times New Roman"/>
                        </a:rPr>
                        <a:t>K</a:t>
                      </a:r>
                      <a:r>
                        <a:rPr lang="en-US" sz="1000" b="1" i="0" u="none" strike="noStrike" baseline="-25000">
                          <a:latin typeface="Times New Roman"/>
                        </a:rPr>
                        <a:t>M,O2,NH3</a:t>
                      </a:r>
                      <a:endParaRPr lang="en-US" sz="1000" b="1" i="0" u="none" strike="noStrike">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1000" b="1" i="0" u="none" strike="noStrike">
                          <a:latin typeface="Times New Roman"/>
                        </a:rPr>
                        <a:t>KM_O2_NH3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r" fontAlgn="b"/>
                      <a:r>
                        <a:rPr lang="en-US" sz="1000" b="1" i="0" u="none" strike="noStrike">
                          <a:solidFill>
                            <a:srgbClr val="000000"/>
                          </a:solidFill>
                          <a:latin typeface="Times New Roman"/>
                        </a:rPr>
                        <a:t>0.37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1000" b="1" i="0" u="none" strike="noStrike">
                          <a:latin typeface="Times New Roman"/>
                        </a:rPr>
                        <a:t>mg/L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1000" b="1" i="0" u="none" strike="noStrike">
                          <a:latin typeface="Times New Roman"/>
                        </a:rPr>
                        <a:t>M-M half-saturation constant for oxygen in NH3</a:t>
                      </a:r>
                      <a:r>
                        <a:rPr lang="en-US" sz="1000" b="1" i="0" u="none" strike="noStrike">
                          <a:latin typeface="Symbol"/>
                        </a:rPr>
                        <a:t>®</a:t>
                      </a:r>
                      <a:r>
                        <a:rPr lang="en-US" sz="1000" b="1" i="0" u="none" strike="noStrike">
                          <a:latin typeface="Times New Roman"/>
                        </a:rPr>
                        <a:t>NO2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r>
              <a:tr h="180975">
                <a:tc>
                  <a:txBody>
                    <a:bodyPr/>
                    <a:lstStyle/>
                    <a:p>
                      <a:pPr algn="l" fontAlgn="b"/>
                      <a:r>
                        <a:rPr lang="en-US" sz="1000" b="1" i="0" u="none" strike="noStrike">
                          <a:latin typeface="Times New Roman"/>
                        </a:rPr>
                        <a:t>K</a:t>
                      </a:r>
                      <a:r>
                        <a:rPr lang="en-US" sz="1000" b="1" i="0" u="none" strike="noStrike" baseline="-25000">
                          <a:latin typeface="Times New Roman"/>
                        </a:rPr>
                        <a:t>dNH3</a:t>
                      </a:r>
                      <a:endParaRPr lang="en-US" sz="1000" b="1" i="0" u="none" strike="noStrike">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1000" b="1" i="0" u="none" strike="noStrike">
                          <a:latin typeface="Times New Roman"/>
                        </a:rPr>
                        <a:t>KdNH3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r" fontAlgn="b"/>
                      <a:r>
                        <a:rPr lang="en-US" sz="1000" b="1" i="0" u="none" strike="noStrike">
                          <a:solidFill>
                            <a:srgbClr val="000000"/>
                          </a:solidFill>
                          <a:latin typeface="Times New Roman"/>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1000" b="1" i="0" u="none" strike="noStrike">
                          <a:latin typeface="Times New Roman"/>
                        </a:rPr>
                        <a:t>L/kg</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1000" b="1" i="0" u="none" strike="noStrike" dirty="0" err="1">
                          <a:latin typeface="Times New Roman"/>
                        </a:rPr>
                        <a:t>NH3</a:t>
                      </a:r>
                      <a:r>
                        <a:rPr lang="en-US" sz="1000" b="1" i="0" u="none" strike="noStrike" dirty="0">
                          <a:latin typeface="Times New Roman"/>
                        </a:rPr>
                        <a:t> distribution (partition) coefficient (both Layer 1 and Layer 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r>
            </a:tbl>
          </a:graphicData>
        </a:graphic>
      </p:graphicFrame>
      <p:sp>
        <p:nvSpPr>
          <p:cNvPr id="41" name="TextBox 40"/>
          <p:cNvSpPr txBox="1"/>
          <p:nvPr/>
        </p:nvSpPr>
        <p:spPr>
          <a:xfrm>
            <a:off x="5334000" y="2895600"/>
            <a:ext cx="2438400" cy="369332"/>
          </a:xfrm>
          <a:prstGeom prst="rect">
            <a:avLst/>
          </a:prstGeom>
          <a:noFill/>
        </p:spPr>
        <p:txBody>
          <a:bodyPr wrap="square" rtlCol="0">
            <a:spAutoFit/>
          </a:bodyPr>
          <a:lstStyle/>
          <a:p>
            <a:r>
              <a:rPr lang="en-US" dirty="0" smtClean="0"/>
              <a:t>Note impact of salinity!</a:t>
            </a:r>
            <a:endParaRPr lang="en-US" dirty="0"/>
          </a:p>
        </p:txBody>
      </p:sp>
      <p:grpSp>
        <p:nvGrpSpPr>
          <p:cNvPr id="3" name="Group 38"/>
          <p:cNvGrpSpPr/>
          <p:nvPr/>
        </p:nvGrpSpPr>
        <p:grpSpPr>
          <a:xfrm>
            <a:off x="381000" y="1066800"/>
            <a:ext cx="4724400" cy="3048000"/>
            <a:chOff x="381000" y="1066800"/>
            <a:chExt cx="4724400" cy="3048000"/>
          </a:xfrm>
        </p:grpSpPr>
        <p:pic>
          <p:nvPicPr>
            <p:cNvPr id="42" name="Picture 2"/>
            <p:cNvPicPr>
              <a:picLocks noChangeArrowheads="1"/>
            </p:cNvPicPr>
            <p:nvPr/>
          </p:nvPicPr>
          <p:blipFill>
            <a:blip r:embed="rId2" cstate="print"/>
            <a:srcRect l="61831" t="41239" r="7254" b="41265"/>
            <a:stretch>
              <a:fillRect/>
            </a:stretch>
          </p:blipFill>
          <p:spPr bwMode="auto">
            <a:xfrm>
              <a:off x="4104866" y="2190750"/>
              <a:ext cx="971525" cy="1685925"/>
            </a:xfrm>
            <a:prstGeom prst="rect">
              <a:avLst/>
            </a:prstGeom>
            <a:noFill/>
            <a:ln w="9525">
              <a:noFill/>
              <a:miter lim="800000"/>
              <a:headEnd/>
              <a:tailEnd/>
            </a:ln>
          </p:spPr>
        </p:pic>
        <p:pic>
          <p:nvPicPr>
            <p:cNvPr id="43" name="Picture 2"/>
            <p:cNvPicPr>
              <a:picLocks noChangeAspect="1" noChangeArrowheads="1"/>
            </p:cNvPicPr>
            <p:nvPr/>
          </p:nvPicPr>
          <p:blipFill>
            <a:blip r:embed="rId2" cstate="print"/>
            <a:srcRect l="6508" t="41265" r="60949" b="41239"/>
            <a:stretch>
              <a:fillRect/>
            </a:stretch>
          </p:blipFill>
          <p:spPr bwMode="auto">
            <a:xfrm>
              <a:off x="4108722" y="1666240"/>
              <a:ext cx="971525" cy="699347"/>
            </a:xfrm>
            <a:prstGeom prst="rect">
              <a:avLst/>
            </a:prstGeom>
            <a:noFill/>
            <a:ln w="9525">
              <a:noFill/>
              <a:miter lim="800000"/>
              <a:headEnd/>
              <a:tailEnd/>
            </a:ln>
          </p:spPr>
        </p:pic>
        <p:cxnSp>
          <p:nvCxnSpPr>
            <p:cNvPr id="44" name="Straight Connector 43"/>
            <p:cNvCxnSpPr/>
            <p:nvPr/>
          </p:nvCxnSpPr>
          <p:spPr>
            <a:xfrm flipV="1">
              <a:off x="475552" y="2373710"/>
              <a:ext cx="4629848" cy="26590"/>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4108722" y="1141730"/>
              <a:ext cx="971525" cy="52451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46" name="Straight Connector 45"/>
            <p:cNvCxnSpPr/>
            <p:nvPr/>
          </p:nvCxnSpPr>
          <p:spPr>
            <a:xfrm flipV="1">
              <a:off x="475552" y="1666240"/>
              <a:ext cx="4604694" cy="19685"/>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47" name="Parallelogram 46"/>
            <p:cNvSpPr/>
            <p:nvPr/>
          </p:nvSpPr>
          <p:spPr>
            <a:xfrm>
              <a:off x="4108722" y="1591310"/>
              <a:ext cx="971525" cy="7493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48" name="Parallelogram 47"/>
            <p:cNvSpPr/>
            <p:nvPr/>
          </p:nvSpPr>
          <p:spPr>
            <a:xfrm>
              <a:off x="4108722" y="1066800"/>
              <a:ext cx="971525" cy="7493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49" name="Straight Arrow Connector 48"/>
            <p:cNvCxnSpPr/>
            <p:nvPr/>
          </p:nvCxnSpPr>
          <p:spPr>
            <a:xfrm>
              <a:off x="3946801" y="1666240"/>
              <a:ext cx="0" cy="711835"/>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a:off x="3946801" y="2378075"/>
              <a:ext cx="0" cy="149860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51" name="Up-Down Arrow 50"/>
            <p:cNvSpPr/>
            <p:nvPr/>
          </p:nvSpPr>
          <p:spPr>
            <a:xfrm>
              <a:off x="4837365" y="2190750"/>
              <a:ext cx="80961" cy="29972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52" name="Up-Down Arrow 51"/>
            <p:cNvSpPr/>
            <p:nvPr/>
          </p:nvSpPr>
          <p:spPr>
            <a:xfrm>
              <a:off x="4189682" y="2153285"/>
              <a:ext cx="80961" cy="33718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53" name="Up-Down Arrow 52"/>
            <p:cNvSpPr/>
            <p:nvPr/>
          </p:nvSpPr>
          <p:spPr>
            <a:xfrm>
              <a:off x="4972299" y="1478915"/>
              <a:ext cx="80961" cy="29972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54" name="Down Arrow 53"/>
            <p:cNvSpPr/>
            <p:nvPr/>
          </p:nvSpPr>
          <p:spPr>
            <a:xfrm>
              <a:off x="4324616" y="1329055"/>
              <a:ext cx="161921" cy="2997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55" name="TextBox 54"/>
            <p:cNvSpPr txBox="1"/>
            <p:nvPr/>
          </p:nvSpPr>
          <p:spPr>
            <a:xfrm>
              <a:off x="4486537" y="1179195"/>
              <a:ext cx="466463" cy="246221"/>
            </a:xfrm>
            <a:prstGeom prst="rect">
              <a:avLst/>
            </a:prstGeom>
            <a:noFill/>
          </p:spPr>
          <p:txBody>
            <a:bodyPr wrap="square" rtlCol="0">
              <a:spAutoFit/>
            </a:bodyPr>
            <a:lstStyle/>
            <a:p>
              <a:r>
                <a:rPr lang="en-US" sz="1000" dirty="0" err="1" smtClean="0"/>
                <a:t>J</a:t>
              </a:r>
              <a:r>
                <a:rPr lang="en-US" sz="1000" baseline="-25000" dirty="0" err="1" smtClean="0"/>
                <a:t>POM</a:t>
              </a:r>
              <a:endParaRPr lang="en-US" sz="1000" baseline="-25000" dirty="0"/>
            </a:p>
          </p:txBody>
        </p:sp>
        <p:sp>
          <p:nvSpPr>
            <p:cNvPr id="56" name="TextBox 55"/>
            <p:cNvSpPr txBox="1"/>
            <p:nvPr/>
          </p:nvSpPr>
          <p:spPr>
            <a:xfrm>
              <a:off x="4432564" y="2902585"/>
              <a:ext cx="350829" cy="246221"/>
            </a:xfrm>
            <a:prstGeom prst="rect">
              <a:avLst/>
            </a:prstGeom>
            <a:noFill/>
          </p:spPr>
          <p:txBody>
            <a:bodyPr wrap="square" rtlCol="0">
              <a:spAutoFit/>
            </a:bodyPr>
            <a:lstStyle/>
            <a:p>
              <a:r>
                <a:rPr lang="en-US" sz="1000" dirty="0" smtClean="0"/>
                <a:t>2</a:t>
              </a:r>
              <a:endParaRPr lang="en-US" sz="1000" dirty="0"/>
            </a:p>
          </p:txBody>
        </p:sp>
        <p:sp>
          <p:nvSpPr>
            <p:cNvPr id="57" name="TextBox 56"/>
            <p:cNvSpPr txBox="1"/>
            <p:nvPr/>
          </p:nvSpPr>
          <p:spPr>
            <a:xfrm>
              <a:off x="4399470" y="1876425"/>
              <a:ext cx="350829" cy="246221"/>
            </a:xfrm>
            <a:prstGeom prst="rect">
              <a:avLst/>
            </a:prstGeom>
            <a:noFill/>
          </p:spPr>
          <p:txBody>
            <a:bodyPr wrap="square" rtlCol="0">
              <a:spAutoFit/>
            </a:bodyPr>
            <a:lstStyle/>
            <a:p>
              <a:r>
                <a:rPr lang="en-US" sz="1000" dirty="0"/>
                <a:t>1</a:t>
              </a:r>
            </a:p>
          </p:txBody>
        </p:sp>
        <p:sp>
          <p:nvSpPr>
            <p:cNvPr id="58" name="Up-Down Arrow 57"/>
            <p:cNvSpPr/>
            <p:nvPr/>
          </p:nvSpPr>
          <p:spPr>
            <a:xfrm>
              <a:off x="617381" y="1447800"/>
              <a:ext cx="141828" cy="42862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59" name="Up-Down Arrow 58"/>
            <p:cNvSpPr/>
            <p:nvPr/>
          </p:nvSpPr>
          <p:spPr>
            <a:xfrm>
              <a:off x="711933" y="2162175"/>
              <a:ext cx="141828" cy="42862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60" name="Straight Connector 59"/>
            <p:cNvCxnSpPr/>
            <p:nvPr/>
          </p:nvCxnSpPr>
          <p:spPr>
            <a:xfrm flipV="1">
              <a:off x="428276" y="3871126"/>
              <a:ext cx="4629848" cy="26590"/>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61" name="Up-Down Arrow 60"/>
            <p:cNvSpPr/>
            <p:nvPr/>
          </p:nvSpPr>
          <p:spPr>
            <a:xfrm>
              <a:off x="1610179" y="2162175"/>
              <a:ext cx="141828" cy="42862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62" name="Down Arrow 61"/>
            <p:cNvSpPr/>
            <p:nvPr/>
          </p:nvSpPr>
          <p:spPr>
            <a:xfrm>
              <a:off x="2319321" y="2209800"/>
              <a:ext cx="141828"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63" name="Down Arrow 62"/>
            <p:cNvSpPr/>
            <p:nvPr/>
          </p:nvSpPr>
          <p:spPr>
            <a:xfrm>
              <a:off x="2366597" y="3733800"/>
              <a:ext cx="141828"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64" name="TextBox 63"/>
            <p:cNvSpPr txBox="1"/>
            <p:nvPr/>
          </p:nvSpPr>
          <p:spPr>
            <a:xfrm>
              <a:off x="381000" y="1066800"/>
              <a:ext cx="1087351" cy="400110"/>
            </a:xfrm>
            <a:prstGeom prst="rect">
              <a:avLst/>
            </a:prstGeom>
            <a:noFill/>
          </p:spPr>
          <p:txBody>
            <a:bodyPr wrap="square" rtlCol="0">
              <a:spAutoFit/>
            </a:bodyPr>
            <a:lstStyle/>
            <a:p>
              <a:r>
                <a:rPr lang="en-US" sz="1000" dirty="0" smtClean="0"/>
                <a:t>Diffusion (dissolved)</a:t>
              </a:r>
              <a:endParaRPr lang="en-US" sz="1000" dirty="0"/>
            </a:p>
          </p:txBody>
        </p:sp>
        <p:sp>
          <p:nvSpPr>
            <p:cNvPr id="65" name="TextBox 64"/>
            <p:cNvSpPr txBox="1"/>
            <p:nvPr/>
          </p:nvSpPr>
          <p:spPr>
            <a:xfrm>
              <a:off x="522828" y="1845446"/>
              <a:ext cx="1087351" cy="400110"/>
            </a:xfrm>
            <a:prstGeom prst="rect">
              <a:avLst/>
            </a:prstGeom>
            <a:noFill/>
          </p:spPr>
          <p:txBody>
            <a:bodyPr wrap="square" rtlCol="0">
              <a:spAutoFit/>
            </a:bodyPr>
            <a:lstStyle/>
            <a:p>
              <a:r>
                <a:rPr lang="en-US" sz="1000" dirty="0" err="1" smtClean="0"/>
                <a:t>Bioturbation</a:t>
              </a:r>
              <a:r>
                <a:rPr lang="en-US" sz="1000" dirty="0" smtClean="0"/>
                <a:t> (particulate)</a:t>
              </a:r>
              <a:endParaRPr lang="en-US" sz="1000" dirty="0"/>
            </a:p>
          </p:txBody>
        </p:sp>
        <p:sp>
          <p:nvSpPr>
            <p:cNvPr id="66" name="TextBox 65"/>
            <p:cNvSpPr txBox="1"/>
            <p:nvPr/>
          </p:nvSpPr>
          <p:spPr>
            <a:xfrm>
              <a:off x="1373798" y="1733550"/>
              <a:ext cx="1087351" cy="400110"/>
            </a:xfrm>
            <a:prstGeom prst="rect">
              <a:avLst/>
            </a:prstGeom>
            <a:noFill/>
          </p:spPr>
          <p:txBody>
            <a:bodyPr wrap="square" rtlCol="0">
              <a:spAutoFit/>
            </a:bodyPr>
            <a:lstStyle/>
            <a:p>
              <a:r>
                <a:rPr lang="en-US" sz="1000" dirty="0" smtClean="0"/>
                <a:t>Diffusion (dissolved)</a:t>
              </a:r>
              <a:endParaRPr lang="en-US" sz="1000" dirty="0"/>
            </a:p>
          </p:txBody>
        </p:sp>
        <p:sp>
          <p:nvSpPr>
            <p:cNvPr id="67" name="TextBox 66"/>
            <p:cNvSpPr txBox="1"/>
            <p:nvPr/>
          </p:nvSpPr>
          <p:spPr>
            <a:xfrm>
              <a:off x="2272045" y="1828800"/>
              <a:ext cx="898247" cy="400110"/>
            </a:xfrm>
            <a:prstGeom prst="rect">
              <a:avLst/>
            </a:prstGeom>
            <a:noFill/>
          </p:spPr>
          <p:txBody>
            <a:bodyPr wrap="square" rtlCol="0">
              <a:spAutoFit/>
            </a:bodyPr>
            <a:lstStyle/>
            <a:p>
              <a:r>
                <a:rPr lang="en-US" sz="1000" dirty="0" smtClean="0"/>
                <a:t>Burial (particulate)</a:t>
              </a:r>
              <a:endParaRPr lang="en-US" sz="1000" dirty="0"/>
            </a:p>
          </p:txBody>
        </p:sp>
        <p:sp>
          <p:nvSpPr>
            <p:cNvPr id="68" name="TextBox 67"/>
            <p:cNvSpPr txBox="1"/>
            <p:nvPr/>
          </p:nvSpPr>
          <p:spPr>
            <a:xfrm>
              <a:off x="2461150" y="3352800"/>
              <a:ext cx="898247" cy="400110"/>
            </a:xfrm>
            <a:prstGeom prst="rect">
              <a:avLst/>
            </a:prstGeom>
            <a:noFill/>
          </p:spPr>
          <p:txBody>
            <a:bodyPr wrap="square" rtlCol="0">
              <a:spAutoFit/>
            </a:bodyPr>
            <a:lstStyle/>
            <a:p>
              <a:r>
                <a:rPr lang="en-US" sz="1000" dirty="0" smtClean="0"/>
                <a:t>Burial (particulate)</a:t>
              </a:r>
              <a:endParaRPr lang="en-US" sz="1000" dirty="0"/>
            </a:p>
          </p:txBody>
        </p:sp>
        <p:sp>
          <p:nvSpPr>
            <p:cNvPr id="69" name="TextBox 68"/>
            <p:cNvSpPr txBox="1"/>
            <p:nvPr/>
          </p:nvSpPr>
          <p:spPr>
            <a:xfrm>
              <a:off x="522828" y="2924175"/>
              <a:ext cx="2032873" cy="246221"/>
            </a:xfrm>
            <a:prstGeom prst="rect">
              <a:avLst/>
            </a:prstGeom>
            <a:noFill/>
          </p:spPr>
          <p:txBody>
            <a:bodyPr wrap="square" rtlCol="0">
              <a:spAutoFit/>
            </a:bodyPr>
            <a:lstStyle/>
            <a:p>
              <a:r>
                <a:rPr lang="en-US" sz="1000" dirty="0" smtClean="0"/>
                <a:t>+ Flux due to diagenesis of </a:t>
              </a:r>
              <a:r>
                <a:rPr lang="en-US" sz="1000" dirty="0" err="1" smtClean="0"/>
                <a:t>PON</a:t>
              </a:r>
              <a:endParaRPr lang="en-US" sz="1000" dirty="0"/>
            </a:p>
          </p:txBody>
        </p:sp>
        <p:sp>
          <p:nvSpPr>
            <p:cNvPr id="70" name="TextBox 69"/>
            <p:cNvSpPr txBox="1"/>
            <p:nvPr/>
          </p:nvSpPr>
          <p:spPr>
            <a:xfrm>
              <a:off x="3200400" y="1905000"/>
              <a:ext cx="990600" cy="246221"/>
            </a:xfrm>
            <a:prstGeom prst="rect">
              <a:avLst/>
            </a:prstGeom>
            <a:noFill/>
          </p:spPr>
          <p:txBody>
            <a:bodyPr wrap="square" rtlCol="0">
              <a:spAutoFit/>
            </a:bodyPr>
            <a:lstStyle/>
            <a:p>
              <a:r>
                <a:rPr lang="en-US" sz="1000" dirty="0" smtClean="0"/>
                <a:t>-nitrification</a:t>
              </a:r>
              <a:endParaRPr lang="en-US" sz="1000" dirty="0"/>
            </a:p>
          </p:txBody>
        </p:sp>
      </p:grpSp>
      <p:graphicFrame>
        <p:nvGraphicFramePr>
          <p:cNvPr id="71" name="Table 70"/>
          <p:cNvGraphicFramePr>
            <a:graphicFrameLocks noGrp="1"/>
          </p:cNvGraphicFramePr>
          <p:nvPr/>
        </p:nvGraphicFramePr>
        <p:xfrm>
          <a:off x="5410200" y="3429000"/>
          <a:ext cx="2641600" cy="161925"/>
        </p:xfrm>
        <a:graphic>
          <a:graphicData uri="http://schemas.openxmlformats.org/drawingml/2006/table">
            <a:tbl>
              <a:tblPr/>
              <a:tblGrid>
                <a:gridCol w="774700"/>
                <a:gridCol w="533400"/>
                <a:gridCol w="1333500"/>
              </a:tblGrid>
              <a:tr h="161925">
                <a:tc>
                  <a:txBody>
                    <a:bodyPr/>
                    <a:lstStyle/>
                    <a:p>
                      <a:pPr algn="r" fontAlgn="b"/>
                      <a:r>
                        <a:rPr lang="en-US" sz="1000" b="1" i="0" u="none" strike="noStrike">
                          <a:latin typeface="Times New Roman"/>
                        </a:rPr>
                        <a:t>SALTND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r" fontAlgn="b"/>
                      <a:r>
                        <a:rPr lang="en-US" sz="1000" b="1" i="0" u="none" strike="noStrike">
                          <a:solidFill>
                            <a:srgbClr val="FF0000"/>
                          </a:solidFill>
                          <a:latin typeface="Times New Roman"/>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err="1">
                          <a:latin typeface="Times New Roman"/>
                        </a:rPr>
                        <a:t>ppt</a:t>
                      </a:r>
                      <a:endParaRPr lang="en-US" sz="1000" b="1" i="0" u="none" strike="noStrike" dirty="0">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bl>
          </a:graphicData>
        </a:graphic>
      </p:graphicFrame>
      <p:sp>
        <p:nvSpPr>
          <p:cNvPr id="72" name="Rectangle 71"/>
          <p:cNvSpPr/>
          <p:nvPr/>
        </p:nvSpPr>
        <p:spPr>
          <a:xfrm>
            <a:off x="5638800" y="3657600"/>
            <a:ext cx="2590800" cy="738664"/>
          </a:xfrm>
          <a:prstGeom prst="rect">
            <a:avLst/>
          </a:prstGeom>
        </p:spPr>
        <p:txBody>
          <a:bodyPr wrap="square">
            <a:spAutoFit/>
          </a:bodyPr>
          <a:lstStyle/>
          <a:p>
            <a:r>
              <a:rPr lang="en-US" sz="1400" dirty="0" smtClean="0"/>
              <a:t>Salinity above which salt water nitrification and </a:t>
            </a:r>
            <a:r>
              <a:rPr lang="en-US" sz="1400" dirty="0" err="1" smtClean="0"/>
              <a:t>denitrification</a:t>
            </a:r>
            <a:r>
              <a:rPr lang="en-US" sz="1400" dirty="0" smtClean="0"/>
              <a:t> rates apply</a:t>
            </a:r>
            <a:endParaRPr lang="en-US" sz="14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Nitrite</a:t>
            </a:r>
            <a:endParaRPr lang="en-US" dirty="0"/>
          </a:p>
        </p:txBody>
      </p:sp>
      <p:pic>
        <p:nvPicPr>
          <p:cNvPr id="4" name="Picture 2"/>
          <p:cNvPicPr>
            <a:picLocks noChangeArrowheads="1"/>
          </p:cNvPicPr>
          <p:nvPr/>
        </p:nvPicPr>
        <p:blipFill>
          <a:blip r:embed="rId3" cstate="print"/>
          <a:srcRect l="61831" t="41239" r="7254" b="41265"/>
          <a:stretch>
            <a:fillRect/>
          </a:stretch>
        </p:blipFill>
        <p:spPr bwMode="auto">
          <a:xfrm>
            <a:off x="6916556" y="3398520"/>
            <a:ext cx="1565911" cy="2697480"/>
          </a:xfrm>
          <a:prstGeom prst="rect">
            <a:avLst/>
          </a:prstGeom>
          <a:noFill/>
          <a:ln w="9525">
            <a:noFill/>
            <a:miter lim="800000"/>
            <a:headEnd/>
            <a:tailEnd/>
          </a:ln>
        </p:spPr>
      </p:pic>
      <p:pic>
        <p:nvPicPr>
          <p:cNvPr id="5" name="Picture 2"/>
          <p:cNvPicPr>
            <a:picLocks noChangeAspect="1" noChangeArrowheads="1"/>
          </p:cNvPicPr>
          <p:nvPr/>
        </p:nvPicPr>
        <p:blipFill>
          <a:blip r:embed="rId3" cstate="print"/>
          <a:srcRect l="6508" t="41265" r="60949" b="41239"/>
          <a:stretch>
            <a:fillRect/>
          </a:stretch>
        </p:blipFill>
        <p:spPr bwMode="auto">
          <a:xfrm>
            <a:off x="6922770" y="2559304"/>
            <a:ext cx="1565911" cy="1118955"/>
          </a:xfrm>
          <a:prstGeom prst="rect">
            <a:avLst/>
          </a:prstGeom>
          <a:noFill/>
          <a:ln w="9525">
            <a:noFill/>
            <a:miter lim="800000"/>
            <a:headEnd/>
            <a:tailEnd/>
          </a:ln>
        </p:spPr>
      </p:pic>
      <p:cxnSp>
        <p:nvCxnSpPr>
          <p:cNvPr id="6" name="Straight Connector 5"/>
          <p:cNvCxnSpPr/>
          <p:nvPr/>
        </p:nvCxnSpPr>
        <p:spPr>
          <a:xfrm flipV="1">
            <a:off x="1066800" y="3691256"/>
            <a:ext cx="7462424" cy="42544"/>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6922770" y="1720088"/>
            <a:ext cx="1565911" cy="83921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cxnSp>
        <p:nvCxnSpPr>
          <p:cNvPr id="8" name="Straight Connector 7"/>
          <p:cNvCxnSpPr/>
          <p:nvPr/>
        </p:nvCxnSpPr>
        <p:spPr>
          <a:xfrm flipV="1">
            <a:off x="1066800" y="2559304"/>
            <a:ext cx="7421881" cy="31496"/>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9" name="Parallelogram 8"/>
          <p:cNvSpPr/>
          <p:nvPr/>
        </p:nvSpPr>
        <p:spPr>
          <a:xfrm>
            <a:off x="6922770" y="2439416"/>
            <a:ext cx="1565911" cy="119888"/>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0" name="Parallelogram 9"/>
          <p:cNvSpPr/>
          <p:nvPr/>
        </p:nvSpPr>
        <p:spPr>
          <a:xfrm>
            <a:off x="6922770" y="1600200"/>
            <a:ext cx="1565911" cy="119888"/>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cxnSp>
        <p:nvCxnSpPr>
          <p:cNvPr id="11" name="Straight Arrow Connector 10"/>
          <p:cNvCxnSpPr/>
          <p:nvPr/>
        </p:nvCxnSpPr>
        <p:spPr>
          <a:xfrm>
            <a:off x="6661785" y="2559304"/>
            <a:ext cx="0" cy="1138936"/>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661785" y="3698240"/>
            <a:ext cx="0" cy="239776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3" name="Up-Down Arrow 12"/>
          <p:cNvSpPr/>
          <p:nvPr/>
        </p:nvSpPr>
        <p:spPr>
          <a:xfrm>
            <a:off x="8097203" y="3398520"/>
            <a:ext cx="130493" cy="479552"/>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4" name="Up-Down Arrow 13"/>
          <p:cNvSpPr/>
          <p:nvPr/>
        </p:nvSpPr>
        <p:spPr>
          <a:xfrm>
            <a:off x="7053263" y="3338576"/>
            <a:ext cx="130493" cy="539496"/>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5" name="Up-Down Arrow 14"/>
          <p:cNvSpPr/>
          <p:nvPr/>
        </p:nvSpPr>
        <p:spPr>
          <a:xfrm>
            <a:off x="8314691" y="2259584"/>
            <a:ext cx="130493" cy="479552"/>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6" name="Down Arrow 15"/>
          <p:cNvSpPr/>
          <p:nvPr/>
        </p:nvSpPr>
        <p:spPr>
          <a:xfrm>
            <a:off x="7270750" y="2019808"/>
            <a:ext cx="260985" cy="4795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7" name="TextBox 16"/>
          <p:cNvSpPr txBox="1"/>
          <p:nvPr/>
        </p:nvSpPr>
        <p:spPr>
          <a:xfrm>
            <a:off x="7531736" y="1780032"/>
            <a:ext cx="565468" cy="338554"/>
          </a:xfrm>
          <a:prstGeom prst="rect">
            <a:avLst/>
          </a:prstGeom>
          <a:noFill/>
        </p:spPr>
        <p:txBody>
          <a:bodyPr wrap="square" rtlCol="0">
            <a:spAutoFit/>
          </a:bodyPr>
          <a:lstStyle/>
          <a:p>
            <a:r>
              <a:rPr lang="en-US" sz="1600" dirty="0" err="1" smtClean="0"/>
              <a:t>J</a:t>
            </a:r>
            <a:r>
              <a:rPr lang="en-US" sz="1600" baseline="-25000" dirty="0" err="1" smtClean="0"/>
              <a:t>POM</a:t>
            </a:r>
            <a:endParaRPr lang="en-US" sz="1600" baseline="-25000" dirty="0"/>
          </a:p>
        </p:txBody>
      </p:sp>
      <p:sp>
        <p:nvSpPr>
          <p:cNvPr id="18" name="TextBox 17"/>
          <p:cNvSpPr txBox="1"/>
          <p:nvPr/>
        </p:nvSpPr>
        <p:spPr>
          <a:xfrm>
            <a:off x="7444741" y="4537456"/>
            <a:ext cx="565468" cy="584775"/>
          </a:xfrm>
          <a:prstGeom prst="rect">
            <a:avLst/>
          </a:prstGeom>
          <a:noFill/>
        </p:spPr>
        <p:txBody>
          <a:bodyPr wrap="square" rtlCol="0">
            <a:spAutoFit/>
          </a:bodyPr>
          <a:lstStyle/>
          <a:p>
            <a:r>
              <a:rPr lang="en-US" sz="3200" dirty="0" smtClean="0"/>
              <a:t>2</a:t>
            </a:r>
            <a:endParaRPr lang="en-US" sz="3200" dirty="0"/>
          </a:p>
        </p:txBody>
      </p:sp>
      <p:sp>
        <p:nvSpPr>
          <p:cNvPr id="19" name="TextBox 18"/>
          <p:cNvSpPr txBox="1"/>
          <p:nvPr/>
        </p:nvSpPr>
        <p:spPr>
          <a:xfrm>
            <a:off x="7391400" y="2895600"/>
            <a:ext cx="565468" cy="584775"/>
          </a:xfrm>
          <a:prstGeom prst="rect">
            <a:avLst/>
          </a:prstGeom>
          <a:noFill/>
        </p:spPr>
        <p:txBody>
          <a:bodyPr wrap="square" rtlCol="0">
            <a:spAutoFit/>
          </a:bodyPr>
          <a:lstStyle/>
          <a:p>
            <a:r>
              <a:rPr lang="en-US" sz="3200" dirty="0"/>
              <a:t>1</a:t>
            </a:r>
          </a:p>
        </p:txBody>
      </p:sp>
      <p:sp>
        <p:nvSpPr>
          <p:cNvPr id="27" name="Up-Down Arrow 26"/>
          <p:cNvSpPr/>
          <p:nvPr/>
        </p:nvSpPr>
        <p:spPr>
          <a:xfrm>
            <a:off x="1295400" y="22098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p:cNvCxnSpPr/>
          <p:nvPr/>
        </p:nvCxnSpPr>
        <p:spPr>
          <a:xfrm flipV="1">
            <a:off x="990600" y="6087122"/>
            <a:ext cx="7462424" cy="42544"/>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30" name="Up-Down Arrow 29"/>
          <p:cNvSpPr/>
          <p:nvPr/>
        </p:nvSpPr>
        <p:spPr>
          <a:xfrm>
            <a:off x="2895600" y="33528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Down Arrow 31"/>
          <p:cNvSpPr/>
          <p:nvPr/>
        </p:nvSpPr>
        <p:spPr>
          <a:xfrm>
            <a:off x="4114800" y="5867400"/>
            <a:ext cx="2286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a:off x="914400" y="1600200"/>
            <a:ext cx="1752600" cy="584775"/>
          </a:xfrm>
          <a:prstGeom prst="rect">
            <a:avLst/>
          </a:prstGeom>
          <a:noFill/>
        </p:spPr>
        <p:txBody>
          <a:bodyPr wrap="square" rtlCol="0">
            <a:spAutoFit/>
          </a:bodyPr>
          <a:lstStyle/>
          <a:p>
            <a:r>
              <a:rPr lang="en-US" sz="1600" dirty="0" smtClean="0"/>
              <a:t>Diffusion (dissolved)</a:t>
            </a:r>
            <a:endParaRPr lang="en-US" sz="1600" dirty="0"/>
          </a:p>
        </p:txBody>
      </p:sp>
      <p:sp>
        <p:nvSpPr>
          <p:cNvPr id="35" name="TextBox 34"/>
          <p:cNvSpPr txBox="1"/>
          <p:nvPr/>
        </p:nvSpPr>
        <p:spPr>
          <a:xfrm>
            <a:off x="2514600" y="2667000"/>
            <a:ext cx="1752600" cy="584775"/>
          </a:xfrm>
          <a:prstGeom prst="rect">
            <a:avLst/>
          </a:prstGeom>
          <a:noFill/>
        </p:spPr>
        <p:txBody>
          <a:bodyPr wrap="square" rtlCol="0">
            <a:spAutoFit/>
          </a:bodyPr>
          <a:lstStyle/>
          <a:p>
            <a:r>
              <a:rPr lang="en-US" sz="1600" dirty="0" smtClean="0"/>
              <a:t>Diffusion (dissolved)</a:t>
            </a:r>
            <a:endParaRPr lang="en-US" sz="1600" dirty="0"/>
          </a:p>
        </p:txBody>
      </p:sp>
      <p:sp>
        <p:nvSpPr>
          <p:cNvPr id="37" name="TextBox 36"/>
          <p:cNvSpPr txBox="1"/>
          <p:nvPr/>
        </p:nvSpPr>
        <p:spPr>
          <a:xfrm>
            <a:off x="4267200" y="5257800"/>
            <a:ext cx="1447800" cy="584775"/>
          </a:xfrm>
          <a:prstGeom prst="rect">
            <a:avLst/>
          </a:prstGeom>
          <a:noFill/>
        </p:spPr>
        <p:txBody>
          <a:bodyPr wrap="square" rtlCol="0">
            <a:spAutoFit/>
          </a:bodyPr>
          <a:lstStyle/>
          <a:p>
            <a:r>
              <a:rPr lang="en-US" sz="1600" dirty="0" smtClean="0"/>
              <a:t>Burial (particulate)</a:t>
            </a:r>
            <a:endParaRPr lang="en-US" sz="1600" dirty="0"/>
          </a:p>
        </p:txBody>
      </p:sp>
      <p:sp>
        <p:nvSpPr>
          <p:cNvPr id="39" name="TextBox 38"/>
          <p:cNvSpPr txBox="1"/>
          <p:nvPr/>
        </p:nvSpPr>
        <p:spPr>
          <a:xfrm>
            <a:off x="4114800" y="2667000"/>
            <a:ext cx="2286000" cy="923330"/>
          </a:xfrm>
          <a:prstGeom prst="rect">
            <a:avLst/>
          </a:prstGeom>
          <a:noFill/>
        </p:spPr>
        <p:txBody>
          <a:bodyPr wrap="square" rtlCol="0">
            <a:spAutoFit/>
          </a:bodyPr>
          <a:lstStyle/>
          <a:p>
            <a:r>
              <a:rPr lang="en-US" dirty="0"/>
              <a:t>+</a:t>
            </a:r>
            <a:r>
              <a:rPr lang="en-US" dirty="0" smtClean="0"/>
              <a:t>Nitrification to </a:t>
            </a:r>
            <a:r>
              <a:rPr lang="en-US" dirty="0" err="1" smtClean="0"/>
              <a:t>NO</a:t>
            </a:r>
            <a:r>
              <a:rPr lang="en-US" baseline="-25000" dirty="0" err="1" smtClean="0"/>
              <a:t>2</a:t>
            </a:r>
            <a:r>
              <a:rPr lang="en-US" dirty="0" smtClean="0"/>
              <a:t> – Reaction (Nitrification) to </a:t>
            </a:r>
            <a:r>
              <a:rPr lang="en-US" dirty="0" err="1" smtClean="0"/>
              <a:t>NO</a:t>
            </a:r>
            <a:r>
              <a:rPr lang="en-US" baseline="-25000" dirty="0" err="1" smtClean="0"/>
              <a:t>3</a:t>
            </a:r>
            <a:endParaRPr lang="en-US" baseline="-25000" dirty="0"/>
          </a:p>
        </p:txBody>
      </p:sp>
      <p:sp>
        <p:nvSpPr>
          <p:cNvPr id="40" name="TextBox 39"/>
          <p:cNvSpPr txBox="1"/>
          <p:nvPr/>
        </p:nvSpPr>
        <p:spPr>
          <a:xfrm>
            <a:off x="838200" y="4114800"/>
            <a:ext cx="2895600" cy="1877437"/>
          </a:xfrm>
          <a:prstGeom prst="rect">
            <a:avLst/>
          </a:prstGeom>
          <a:noFill/>
        </p:spPr>
        <p:txBody>
          <a:bodyPr wrap="square" rtlCol="0">
            <a:spAutoFit/>
          </a:bodyPr>
          <a:lstStyle/>
          <a:p>
            <a:r>
              <a:rPr lang="en-US" dirty="0" smtClean="0"/>
              <a:t>Notes: </a:t>
            </a:r>
          </a:p>
          <a:p>
            <a:pPr>
              <a:buFont typeface="Arial" pitchFamily="34" charset="0"/>
              <a:buChar char="•"/>
            </a:pPr>
            <a:r>
              <a:rPr lang="en-US" dirty="0"/>
              <a:t> </a:t>
            </a:r>
            <a:r>
              <a:rPr lang="en-US" sz="1600" dirty="0" smtClean="0"/>
              <a:t>assumed all dissolved;</a:t>
            </a:r>
          </a:p>
          <a:p>
            <a:pPr>
              <a:buFont typeface="Arial" pitchFamily="34" charset="0"/>
              <a:buChar char="•"/>
            </a:pPr>
            <a:r>
              <a:rPr lang="en-US" sz="1600" dirty="0"/>
              <a:t> </a:t>
            </a:r>
            <a:r>
              <a:rPr lang="en-US" sz="1600" dirty="0" smtClean="0"/>
              <a:t> reaction rate modified by oxygen in overlaying water and temperature</a:t>
            </a:r>
          </a:p>
          <a:p>
            <a:pPr>
              <a:buFont typeface="Arial" pitchFamily="34" charset="0"/>
              <a:buChar char="•"/>
            </a:pPr>
            <a:r>
              <a:rPr lang="en-US" sz="1600" dirty="0"/>
              <a:t> </a:t>
            </a:r>
            <a:r>
              <a:rPr lang="en-US" sz="1600" dirty="0" smtClean="0"/>
              <a:t>rate not impacted by salinity,</a:t>
            </a:r>
          </a:p>
          <a:p>
            <a:pPr>
              <a:buFont typeface="Arial" pitchFamily="34" charset="0"/>
              <a:buChar char="•"/>
            </a:pPr>
            <a:r>
              <a:rPr lang="en-US" sz="1600" dirty="0"/>
              <a:t> </a:t>
            </a:r>
            <a:r>
              <a:rPr lang="en-US" sz="1600" dirty="0" err="1" smtClean="0"/>
              <a:t>Annamox</a:t>
            </a:r>
            <a:r>
              <a:rPr lang="en-US" sz="1600" dirty="0" smtClean="0"/>
              <a:t> not considered</a:t>
            </a:r>
            <a:endParaRPr lang="en-US" sz="1600" dirty="0"/>
          </a:p>
        </p:txBody>
      </p:sp>
      <p:sp>
        <p:nvSpPr>
          <p:cNvPr id="41" name="Down Arrow 40"/>
          <p:cNvSpPr/>
          <p:nvPr/>
        </p:nvSpPr>
        <p:spPr>
          <a:xfrm>
            <a:off x="1447800" y="3429000"/>
            <a:ext cx="2286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p:cNvSpPr txBox="1"/>
          <p:nvPr/>
        </p:nvSpPr>
        <p:spPr>
          <a:xfrm>
            <a:off x="533400" y="2895600"/>
            <a:ext cx="1828800" cy="584775"/>
          </a:xfrm>
          <a:prstGeom prst="rect">
            <a:avLst/>
          </a:prstGeom>
          <a:noFill/>
        </p:spPr>
        <p:txBody>
          <a:bodyPr wrap="square" rtlCol="0">
            <a:spAutoFit/>
          </a:bodyPr>
          <a:lstStyle/>
          <a:p>
            <a:r>
              <a:rPr lang="en-US" sz="1600" dirty="0" smtClean="0"/>
              <a:t>Sedimentation (Burial)</a:t>
            </a:r>
            <a:endParaRPr lang="en-US" sz="16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Nitrite Input</a:t>
            </a:r>
            <a:endParaRPr lang="en-US" dirty="0"/>
          </a:p>
        </p:txBody>
      </p:sp>
      <p:grpSp>
        <p:nvGrpSpPr>
          <p:cNvPr id="3" name="Group 27"/>
          <p:cNvGrpSpPr/>
          <p:nvPr/>
        </p:nvGrpSpPr>
        <p:grpSpPr>
          <a:xfrm>
            <a:off x="533400" y="1066800"/>
            <a:ext cx="4490624" cy="2819400"/>
            <a:chOff x="914400" y="1600200"/>
            <a:chExt cx="7614824" cy="4876800"/>
          </a:xfrm>
        </p:grpSpPr>
        <p:pic>
          <p:nvPicPr>
            <p:cNvPr id="4" name="Picture 2"/>
            <p:cNvPicPr>
              <a:picLocks noChangeArrowheads="1"/>
            </p:cNvPicPr>
            <p:nvPr/>
          </p:nvPicPr>
          <p:blipFill>
            <a:blip r:embed="rId3" cstate="print"/>
            <a:srcRect l="61831" t="41239" r="7254" b="41265"/>
            <a:stretch>
              <a:fillRect/>
            </a:stretch>
          </p:blipFill>
          <p:spPr bwMode="auto">
            <a:xfrm>
              <a:off x="6916556" y="3398520"/>
              <a:ext cx="1565911" cy="2697480"/>
            </a:xfrm>
            <a:prstGeom prst="rect">
              <a:avLst/>
            </a:prstGeom>
            <a:noFill/>
            <a:ln w="9525">
              <a:noFill/>
              <a:miter lim="800000"/>
              <a:headEnd/>
              <a:tailEnd/>
            </a:ln>
          </p:spPr>
        </p:pic>
        <p:pic>
          <p:nvPicPr>
            <p:cNvPr id="5" name="Picture 2"/>
            <p:cNvPicPr>
              <a:picLocks noChangeAspect="1" noChangeArrowheads="1"/>
            </p:cNvPicPr>
            <p:nvPr/>
          </p:nvPicPr>
          <p:blipFill>
            <a:blip r:embed="rId3" cstate="print"/>
            <a:srcRect l="6508" t="41265" r="60949" b="41239"/>
            <a:stretch>
              <a:fillRect/>
            </a:stretch>
          </p:blipFill>
          <p:spPr bwMode="auto">
            <a:xfrm>
              <a:off x="6922770" y="2559304"/>
              <a:ext cx="1565911" cy="1118955"/>
            </a:xfrm>
            <a:prstGeom prst="rect">
              <a:avLst/>
            </a:prstGeom>
            <a:noFill/>
            <a:ln w="9525">
              <a:noFill/>
              <a:miter lim="800000"/>
              <a:headEnd/>
              <a:tailEnd/>
            </a:ln>
          </p:spPr>
        </p:pic>
        <p:cxnSp>
          <p:nvCxnSpPr>
            <p:cNvPr id="6" name="Straight Connector 5"/>
            <p:cNvCxnSpPr/>
            <p:nvPr/>
          </p:nvCxnSpPr>
          <p:spPr>
            <a:xfrm flipV="1">
              <a:off x="1066800" y="3691256"/>
              <a:ext cx="7462424" cy="42544"/>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6922770" y="1720088"/>
              <a:ext cx="1565911" cy="83921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cxnSp>
          <p:nvCxnSpPr>
            <p:cNvPr id="8" name="Straight Connector 7"/>
            <p:cNvCxnSpPr/>
            <p:nvPr/>
          </p:nvCxnSpPr>
          <p:spPr>
            <a:xfrm flipV="1">
              <a:off x="1066800" y="2559304"/>
              <a:ext cx="7421881" cy="31496"/>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9" name="Parallelogram 8"/>
            <p:cNvSpPr/>
            <p:nvPr/>
          </p:nvSpPr>
          <p:spPr>
            <a:xfrm>
              <a:off x="6922770" y="2439416"/>
              <a:ext cx="1565911" cy="119888"/>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0" name="Parallelogram 9"/>
            <p:cNvSpPr/>
            <p:nvPr/>
          </p:nvSpPr>
          <p:spPr>
            <a:xfrm>
              <a:off x="6922770" y="1600200"/>
              <a:ext cx="1565911" cy="119888"/>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cxnSp>
          <p:nvCxnSpPr>
            <p:cNvPr id="11" name="Straight Arrow Connector 10"/>
            <p:cNvCxnSpPr/>
            <p:nvPr/>
          </p:nvCxnSpPr>
          <p:spPr>
            <a:xfrm>
              <a:off x="6661785" y="2559304"/>
              <a:ext cx="0" cy="1138936"/>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661785" y="3698240"/>
              <a:ext cx="0" cy="239776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3" name="Up-Down Arrow 12"/>
            <p:cNvSpPr/>
            <p:nvPr/>
          </p:nvSpPr>
          <p:spPr>
            <a:xfrm>
              <a:off x="8097203" y="3398520"/>
              <a:ext cx="130493" cy="479552"/>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4" name="Up-Down Arrow 13"/>
            <p:cNvSpPr/>
            <p:nvPr/>
          </p:nvSpPr>
          <p:spPr>
            <a:xfrm>
              <a:off x="7053263" y="3338576"/>
              <a:ext cx="130493" cy="539496"/>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5" name="Up-Down Arrow 14"/>
            <p:cNvSpPr/>
            <p:nvPr/>
          </p:nvSpPr>
          <p:spPr>
            <a:xfrm>
              <a:off x="8314691" y="2259584"/>
              <a:ext cx="130493" cy="479552"/>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6" name="Down Arrow 15"/>
            <p:cNvSpPr/>
            <p:nvPr/>
          </p:nvSpPr>
          <p:spPr>
            <a:xfrm>
              <a:off x="7270750" y="2019808"/>
              <a:ext cx="260985" cy="4795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7" name="TextBox 16"/>
            <p:cNvSpPr txBox="1"/>
            <p:nvPr/>
          </p:nvSpPr>
          <p:spPr>
            <a:xfrm>
              <a:off x="7531736" y="1780031"/>
              <a:ext cx="565469" cy="647716"/>
            </a:xfrm>
            <a:prstGeom prst="rect">
              <a:avLst/>
            </a:prstGeom>
            <a:noFill/>
          </p:spPr>
          <p:txBody>
            <a:bodyPr wrap="square" rtlCol="0">
              <a:spAutoFit/>
            </a:bodyPr>
            <a:lstStyle/>
            <a:p>
              <a:r>
                <a:rPr lang="en-US" sz="1100" dirty="0" err="1" smtClean="0"/>
                <a:t>J</a:t>
              </a:r>
              <a:r>
                <a:rPr lang="en-US" sz="1100" baseline="-25000" dirty="0" err="1" smtClean="0"/>
                <a:t>POM</a:t>
              </a:r>
              <a:endParaRPr lang="en-US" sz="1100" baseline="-25000" dirty="0"/>
            </a:p>
          </p:txBody>
        </p:sp>
        <p:sp>
          <p:nvSpPr>
            <p:cNvPr id="18" name="TextBox 17"/>
            <p:cNvSpPr txBox="1"/>
            <p:nvPr/>
          </p:nvSpPr>
          <p:spPr>
            <a:xfrm>
              <a:off x="7444741" y="4537456"/>
              <a:ext cx="565469" cy="452515"/>
            </a:xfrm>
            <a:prstGeom prst="rect">
              <a:avLst/>
            </a:prstGeom>
            <a:noFill/>
          </p:spPr>
          <p:txBody>
            <a:bodyPr wrap="square" rtlCol="0">
              <a:spAutoFit/>
            </a:bodyPr>
            <a:lstStyle/>
            <a:p>
              <a:r>
                <a:rPr lang="en-US" sz="1100" dirty="0" smtClean="0"/>
                <a:t>2</a:t>
              </a:r>
              <a:endParaRPr lang="en-US" sz="1100" dirty="0"/>
            </a:p>
          </p:txBody>
        </p:sp>
        <p:sp>
          <p:nvSpPr>
            <p:cNvPr id="19" name="TextBox 18"/>
            <p:cNvSpPr txBox="1"/>
            <p:nvPr/>
          </p:nvSpPr>
          <p:spPr>
            <a:xfrm>
              <a:off x="7391400" y="2895600"/>
              <a:ext cx="565469" cy="452515"/>
            </a:xfrm>
            <a:prstGeom prst="rect">
              <a:avLst/>
            </a:prstGeom>
            <a:noFill/>
          </p:spPr>
          <p:txBody>
            <a:bodyPr wrap="square" rtlCol="0">
              <a:spAutoFit/>
            </a:bodyPr>
            <a:lstStyle/>
            <a:p>
              <a:r>
                <a:rPr lang="en-US" sz="1100" dirty="0"/>
                <a:t>1</a:t>
              </a:r>
            </a:p>
          </p:txBody>
        </p:sp>
        <p:sp>
          <p:nvSpPr>
            <p:cNvPr id="27" name="Up-Down Arrow 26"/>
            <p:cNvSpPr/>
            <p:nvPr/>
          </p:nvSpPr>
          <p:spPr>
            <a:xfrm>
              <a:off x="1295400" y="22098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cxnSp>
          <p:nvCxnSpPr>
            <p:cNvPr id="29" name="Straight Connector 28"/>
            <p:cNvCxnSpPr/>
            <p:nvPr/>
          </p:nvCxnSpPr>
          <p:spPr>
            <a:xfrm flipV="1">
              <a:off x="990600" y="6087122"/>
              <a:ext cx="7462424" cy="42544"/>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30" name="Up-Down Arrow 29"/>
            <p:cNvSpPr/>
            <p:nvPr/>
          </p:nvSpPr>
          <p:spPr>
            <a:xfrm>
              <a:off x="2895600" y="33528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32" name="Down Arrow 31"/>
            <p:cNvSpPr/>
            <p:nvPr/>
          </p:nvSpPr>
          <p:spPr>
            <a:xfrm>
              <a:off x="4114800" y="5867400"/>
              <a:ext cx="2286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33" name="TextBox 32"/>
            <p:cNvSpPr txBox="1"/>
            <p:nvPr/>
          </p:nvSpPr>
          <p:spPr>
            <a:xfrm>
              <a:off x="914400" y="1600200"/>
              <a:ext cx="1752601" cy="745318"/>
            </a:xfrm>
            <a:prstGeom prst="rect">
              <a:avLst/>
            </a:prstGeom>
            <a:noFill/>
          </p:spPr>
          <p:txBody>
            <a:bodyPr wrap="square" rtlCol="0">
              <a:spAutoFit/>
            </a:bodyPr>
            <a:lstStyle/>
            <a:p>
              <a:r>
                <a:rPr lang="en-US" sz="1100" dirty="0" smtClean="0"/>
                <a:t>Diffusion (dissolved)</a:t>
              </a:r>
              <a:endParaRPr lang="en-US" sz="1100" dirty="0"/>
            </a:p>
          </p:txBody>
        </p:sp>
        <p:sp>
          <p:nvSpPr>
            <p:cNvPr id="35" name="TextBox 34"/>
            <p:cNvSpPr txBox="1"/>
            <p:nvPr/>
          </p:nvSpPr>
          <p:spPr>
            <a:xfrm>
              <a:off x="2514600" y="2667000"/>
              <a:ext cx="1752601" cy="745318"/>
            </a:xfrm>
            <a:prstGeom prst="rect">
              <a:avLst/>
            </a:prstGeom>
            <a:noFill/>
          </p:spPr>
          <p:txBody>
            <a:bodyPr wrap="square" rtlCol="0">
              <a:spAutoFit/>
            </a:bodyPr>
            <a:lstStyle/>
            <a:p>
              <a:r>
                <a:rPr lang="en-US" sz="1100" dirty="0" smtClean="0"/>
                <a:t>Diffusion (dissolved)</a:t>
              </a:r>
              <a:endParaRPr lang="en-US" sz="1100" dirty="0"/>
            </a:p>
          </p:txBody>
        </p:sp>
        <p:sp>
          <p:nvSpPr>
            <p:cNvPr id="37" name="TextBox 36"/>
            <p:cNvSpPr txBox="1"/>
            <p:nvPr/>
          </p:nvSpPr>
          <p:spPr>
            <a:xfrm>
              <a:off x="4267201" y="5257800"/>
              <a:ext cx="1686529" cy="745318"/>
            </a:xfrm>
            <a:prstGeom prst="rect">
              <a:avLst/>
            </a:prstGeom>
            <a:noFill/>
          </p:spPr>
          <p:txBody>
            <a:bodyPr wrap="square" rtlCol="0">
              <a:spAutoFit/>
            </a:bodyPr>
            <a:lstStyle/>
            <a:p>
              <a:r>
                <a:rPr lang="en-US" sz="1100" dirty="0" smtClean="0"/>
                <a:t>Burial (particulate)</a:t>
              </a:r>
              <a:endParaRPr lang="en-US" sz="1100" dirty="0"/>
            </a:p>
          </p:txBody>
        </p:sp>
        <p:sp>
          <p:nvSpPr>
            <p:cNvPr id="39" name="TextBox 38"/>
            <p:cNvSpPr txBox="1"/>
            <p:nvPr/>
          </p:nvSpPr>
          <p:spPr>
            <a:xfrm>
              <a:off x="4114800" y="2667000"/>
              <a:ext cx="2614211" cy="1038122"/>
            </a:xfrm>
            <a:prstGeom prst="rect">
              <a:avLst/>
            </a:prstGeom>
            <a:noFill/>
          </p:spPr>
          <p:txBody>
            <a:bodyPr wrap="square" rtlCol="0">
              <a:spAutoFit/>
            </a:bodyPr>
            <a:lstStyle/>
            <a:p>
              <a:r>
                <a:rPr lang="en-US" sz="1100" dirty="0"/>
                <a:t>+</a:t>
              </a:r>
              <a:r>
                <a:rPr lang="en-US" sz="1100" dirty="0" smtClean="0"/>
                <a:t>Nitrification to </a:t>
              </a:r>
              <a:r>
                <a:rPr lang="en-US" sz="1100" dirty="0" err="1" smtClean="0"/>
                <a:t>NO</a:t>
              </a:r>
              <a:r>
                <a:rPr lang="en-US" sz="1100" baseline="-25000" dirty="0" err="1" smtClean="0"/>
                <a:t>2</a:t>
              </a:r>
              <a:r>
                <a:rPr lang="en-US" sz="1100" dirty="0" smtClean="0"/>
                <a:t> – Reaction (Nitrification) to </a:t>
              </a:r>
              <a:r>
                <a:rPr lang="en-US" sz="1100" dirty="0" err="1" smtClean="0"/>
                <a:t>NO</a:t>
              </a:r>
              <a:r>
                <a:rPr lang="en-US" sz="1100" baseline="-25000" dirty="0" err="1" smtClean="0"/>
                <a:t>3</a:t>
              </a:r>
              <a:endParaRPr lang="en-US" sz="1100" baseline="-25000" dirty="0"/>
            </a:p>
          </p:txBody>
        </p:sp>
      </p:grpSp>
      <p:graphicFrame>
        <p:nvGraphicFramePr>
          <p:cNvPr id="34" name="Table 33"/>
          <p:cNvGraphicFramePr>
            <a:graphicFrameLocks noGrp="1"/>
          </p:cNvGraphicFramePr>
          <p:nvPr/>
        </p:nvGraphicFramePr>
        <p:xfrm>
          <a:off x="1295400" y="4267200"/>
          <a:ext cx="6096001" cy="959170"/>
        </p:xfrm>
        <a:graphic>
          <a:graphicData uri="http://schemas.openxmlformats.org/drawingml/2006/table">
            <a:tbl>
              <a:tblPr/>
              <a:tblGrid>
                <a:gridCol w="796863"/>
                <a:gridCol w="809123"/>
                <a:gridCol w="514896"/>
                <a:gridCol w="527155"/>
                <a:gridCol w="3447964"/>
              </a:tblGrid>
              <a:tr h="294374">
                <a:tc>
                  <a:txBody>
                    <a:bodyPr/>
                    <a:lstStyle/>
                    <a:p>
                      <a:pPr algn="l" fontAlgn="b"/>
                      <a:r>
                        <a:rPr lang="en-US" sz="1000" b="1" i="0" u="none" strike="noStrike">
                          <a:latin typeface="Symbol"/>
                        </a:rPr>
                        <a:t>k</a:t>
                      </a:r>
                      <a:r>
                        <a:rPr lang="en-US" sz="1000" b="1" i="0" u="none" strike="noStrike" baseline="-25000">
                          <a:latin typeface="Times New Roman"/>
                        </a:rPr>
                        <a:t>N02</a:t>
                      </a:r>
                      <a:endParaRPr lang="en-US" sz="1000" b="1" i="0" u="none" strike="noStrike">
                        <a:latin typeface="Symbo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1000" b="1" i="0" u="none" strike="noStrike">
                          <a:latin typeface="Times New Roman"/>
                        </a:rPr>
                        <a:t>KappaNO2F</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r" fontAlgn="b"/>
                      <a:r>
                        <a:rPr lang="en-US" sz="1000" b="1" i="0" u="none" strike="noStrike">
                          <a:solidFill>
                            <a:srgbClr val="FF0000"/>
                          </a:solidFill>
                          <a:latin typeface="Times New Roman"/>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1000" b="1" i="0" u="none" strike="noStrike">
                          <a:latin typeface="Times New Roman"/>
                        </a:rPr>
                        <a:t>m/d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1000" b="1" i="0" u="none" strike="noStrike">
                          <a:latin typeface="Times New Roman"/>
                        </a:rPr>
                        <a:t>Second nitrification step (NO2</a:t>
                      </a:r>
                      <a:r>
                        <a:rPr lang="en-US" sz="1000" b="1" i="0" u="none" strike="noStrike">
                          <a:latin typeface="Symbol"/>
                        </a:rPr>
                        <a:t>®</a:t>
                      </a:r>
                      <a:r>
                        <a:rPr lang="en-US" sz="1000" b="1" i="0" u="none" strike="noStrike">
                          <a:latin typeface="Times New Roman"/>
                        </a:rPr>
                        <a:t>NO3) reaction velocity, fresh water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r>
              <a:tr h="294374">
                <a:tc>
                  <a:txBody>
                    <a:bodyPr/>
                    <a:lstStyle/>
                    <a:p>
                      <a:pPr algn="l" fontAlgn="b"/>
                      <a:r>
                        <a:rPr lang="en-US" sz="1000" b="1" i="0" u="none" strike="noStrike">
                          <a:latin typeface="Symbol"/>
                        </a:rPr>
                        <a:t>k</a:t>
                      </a:r>
                      <a:r>
                        <a:rPr lang="en-US" sz="1000" b="1" i="0" u="none" strike="noStrike" baseline="-25000">
                          <a:latin typeface="Times New Roman"/>
                        </a:rPr>
                        <a:t>N02</a:t>
                      </a:r>
                      <a:endParaRPr lang="en-US" sz="1000" b="1" i="0" u="none" strike="noStrike">
                        <a:latin typeface="Symbo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1000" b="1" i="0" u="none" strike="noStrike">
                          <a:latin typeface="Times New Roman"/>
                        </a:rPr>
                        <a:t>KappaNO2S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r" fontAlgn="b"/>
                      <a:r>
                        <a:rPr lang="en-US" sz="1000" b="1" i="0" u="none" strike="noStrike">
                          <a:solidFill>
                            <a:srgbClr val="FF0000"/>
                          </a:solidFill>
                          <a:latin typeface="Times New Roman"/>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1000" b="1" i="0" u="none" strike="noStrike">
                          <a:latin typeface="Times New Roman"/>
                        </a:rPr>
                        <a:t>m/d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1000" b="1" i="0" u="none" strike="noStrike">
                          <a:latin typeface="Times New Roman"/>
                        </a:rPr>
                        <a:t>Second nitrification step (NO2</a:t>
                      </a:r>
                      <a:r>
                        <a:rPr lang="en-US" sz="1000" b="1" i="0" u="none" strike="noStrike">
                          <a:latin typeface="Symbol"/>
                        </a:rPr>
                        <a:t>®</a:t>
                      </a:r>
                      <a:r>
                        <a:rPr lang="en-US" sz="1000" b="1" i="0" u="none" strike="noStrike">
                          <a:latin typeface="Times New Roman"/>
                        </a:rPr>
                        <a:t>NO3) reaction velocity, salt water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r>
              <a:tr h="174785">
                <a:tc>
                  <a:txBody>
                    <a:bodyPr/>
                    <a:lstStyle/>
                    <a:p>
                      <a:pPr algn="l" fontAlgn="b"/>
                      <a:r>
                        <a:rPr lang="en-US" sz="1000" b="1" i="0" u="none" strike="noStrike">
                          <a:latin typeface="Symbol"/>
                        </a:rPr>
                        <a:t>Q</a:t>
                      </a:r>
                      <a:r>
                        <a:rPr lang="en-US" sz="1000" b="1" i="0" u="none" strike="noStrike" baseline="-25000">
                          <a:latin typeface="Times New Roman"/>
                        </a:rPr>
                        <a:t>NO2</a:t>
                      </a:r>
                      <a:endParaRPr lang="en-US" sz="1000" b="1" i="0" u="none" strike="noStrike">
                        <a:latin typeface="Symbo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1000" b="1" i="0" u="none" strike="noStrike">
                          <a:latin typeface="Times New Roman"/>
                        </a:rPr>
                        <a:t>ThtaNO2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r" fontAlgn="b"/>
                      <a:r>
                        <a:rPr lang="en-US" sz="1000" b="1" i="0" u="none" strike="noStrike">
                          <a:latin typeface="Times New Roman"/>
                        </a:rPr>
                        <a:t>1.123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1000" b="1" i="0" u="none" strike="noStrike">
                          <a:latin typeface="Times New Roman"/>
                        </a:rPr>
                        <a:t>none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1000" b="1" i="0" u="none" strike="noStrike">
                          <a:latin typeface="Times New Roman"/>
                        </a:rPr>
                        <a:t>Temperature correction factor for </a:t>
                      </a:r>
                      <a:r>
                        <a:rPr lang="en-US" sz="1000" b="1" i="0" u="none" strike="noStrike">
                          <a:latin typeface="Symbol"/>
                        </a:rPr>
                        <a:t>k</a:t>
                      </a:r>
                      <a:r>
                        <a:rPr lang="en-US" sz="1000" b="1" i="0" u="none" strike="noStrike" baseline="-25000">
                          <a:latin typeface="Times New Roman"/>
                        </a:rPr>
                        <a:t>NO2</a:t>
                      </a:r>
                      <a:endParaRPr lang="en-US" sz="1000" b="1" i="0" u="none" strike="noStrike">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r>
              <a:tr h="174785">
                <a:tc>
                  <a:txBody>
                    <a:bodyPr/>
                    <a:lstStyle/>
                    <a:p>
                      <a:pPr algn="l" fontAlgn="b"/>
                      <a:r>
                        <a:rPr lang="en-US" sz="1000" b="1" i="0" u="none" strike="noStrike">
                          <a:latin typeface="Times New Roman"/>
                        </a:rPr>
                        <a:t>K</a:t>
                      </a:r>
                      <a:r>
                        <a:rPr lang="en-US" sz="1000" b="1" i="0" u="none" strike="noStrike" baseline="-25000">
                          <a:latin typeface="Times New Roman"/>
                        </a:rPr>
                        <a:t>M,O2,NO2</a:t>
                      </a:r>
                      <a:endParaRPr lang="en-US" sz="1000" b="1" i="0" u="none" strike="noStrike">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1000" b="1" i="0" u="none" strike="noStrike">
                          <a:latin typeface="Times New Roman"/>
                        </a:rPr>
                        <a:t>KM_O2_NO2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r" fontAlgn="b"/>
                      <a:r>
                        <a:rPr lang="en-US" sz="1000" b="1" i="0" u="none" strike="noStrike">
                          <a:latin typeface="Times New Roman"/>
                        </a:rPr>
                        <a:t>0.37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1000" b="1" i="0" u="none" strike="noStrike">
                          <a:latin typeface="Times New Roman"/>
                        </a:rPr>
                        <a:t>mg/L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1000" b="1" i="0" u="none" strike="noStrike" dirty="0">
                          <a:latin typeface="Times New Roman"/>
                        </a:rPr>
                        <a:t>M-M half-saturation constant for oxygen in </a:t>
                      </a:r>
                      <a:r>
                        <a:rPr lang="en-US" sz="1000" b="1" i="0" u="none" strike="noStrike" dirty="0" err="1">
                          <a:latin typeface="Times New Roman"/>
                        </a:rPr>
                        <a:t>NO2</a:t>
                      </a:r>
                      <a:r>
                        <a:rPr lang="en-US" sz="1000" b="1" i="0" u="none" strike="noStrike" dirty="0" err="1">
                          <a:latin typeface="Symbol"/>
                        </a:rPr>
                        <a:t>®</a:t>
                      </a:r>
                      <a:r>
                        <a:rPr lang="en-US" sz="1000" b="1" i="0" u="none" strike="noStrike" dirty="0" err="1">
                          <a:latin typeface="Times New Roman"/>
                        </a:rPr>
                        <a:t>NO3</a:t>
                      </a:r>
                      <a:endParaRPr lang="en-US" sz="1000" b="1" i="0" u="none" strike="noStrike" dirty="0">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Nitrate</a:t>
            </a:r>
            <a:endParaRPr lang="en-US" dirty="0"/>
          </a:p>
        </p:txBody>
      </p:sp>
      <p:pic>
        <p:nvPicPr>
          <p:cNvPr id="4" name="Picture 2"/>
          <p:cNvPicPr>
            <a:picLocks noChangeArrowheads="1"/>
          </p:cNvPicPr>
          <p:nvPr/>
        </p:nvPicPr>
        <p:blipFill>
          <a:blip r:embed="rId3" cstate="print"/>
          <a:srcRect l="61831" t="41239" r="7254" b="41265"/>
          <a:stretch>
            <a:fillRect/>
          </a:stretch>
        </p:blipFill>
        <p:spPr bwMode="auto">
          <a:xfrm>
            <a:off x="6916556" y="3398520"/>
            <a:ext cx="1565911" cy="2697480"/>
          </a:xfrm>
          <a:prstGeom prst="rect">
            <a:avLst/>
          </a:prstGeom>
          <a:noFill/>
          <a:ln w="9525">
            <a:noFill/>
            <a:miter lim="800000"/>
            <a:headEnd/>
            <a:tailEnd/>
          </a:ln>
        </p:spPr>
      </p:pic>
      <p:pic>
        <p:nvPicPr>
          <p:cNvPr id="5" name="Picture 2"/>
          <p:cNvPicPr>
            <a:picLocks noChangeAspect="1" noChangeArrowheads="1"/>
          </p:cNvPicPr>
          <p:nvPr/>
        </p:nvPicPr>
        <p:blipFill>
          <a:blip r:embed="rId3" cstate="print"/>
          <a:srcRect l="6508" t="41265" r="60949" b="41239"/>
          <a:stretch>
            <a:fillRect/>
          </a:stretch>
        </p:blipFill>
        <p:spPr bwMode="auto">
          <a:xfrm>
            <a:off x="6922770" y="2559304"/>
            <a:ext cx="1565911" cy="1118955"/>
          </a:xfrm>
          <a:prstGeom prst="rect">
            <a:avLst/>
          </a:prstGeom>
          <a:noFill/>
          <a:ln w="9525">
            <a:noFill/>
            <a:miter lim="800000"/>
            <a:headEnd/>
            <a:tailEnd/>
          </a:ln>
        </p:spPr>
      </p:pic>
      <p:cxnSp>
        <p:nvCxnSpPr>
          <p:cNvPr id="6" name="Straight Connector 5"/>
          <p:cNvCxnSpPr/>
          <p:nvPr/>
        </p:nvCxnSpPr>
        <p:spPr>
          <a:xfrm flipV="1">
            <a:off x="1066800" y="3691256"/>
            <a:ext cx="7462424" cy="42544"/>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6922770" y="1720088"/>
            <a:ext cx="1565911" cy="83921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cxnSp>
        <p:nvCxnSpPr>
          <p:cNvPr id="8" name="Straight Connector 7"/>
          <p:cNvCxnSpPr/>
          <p:nvPr/>
        </p:nvCxnSpPr>
        <p:spPr>
          <a:xfrm flipV="1">
            <a:off x="1066800" y="2559304"/>
            <a:ext cx="7421881" cy="31496"/>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9" name="Parallelogram 8"/>
          <p:cNvSpPr/>
          <p:nvPr/>
        </p:nvSpPr>
        <p:spPr>
          <a:xfrm>
            <a:off x="6922770" y="2439416"/>
            <a:ext cx="1565911" cy="119888"/>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0" name="Parallelogram 9"/>
          <p:cNvSpPr/>
          <p:nvPr/>
        </p:nvSpPr>
        <p:spPr>
          <a:xfrm>
            <a:off x="6922770" y="1600200"/>
            <a:ext cx="1565911" cy="119888"/>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cxnSp>
        <p:nvCxnSpPr>
          <p:cNvPr id="11" name="Straight Arrow Connector 10"/>
          <p:cNvCxnSpPr/>
          <p:nvPr/>
        </p:nvCxnSpPr>
        <p:spPr>
          <a:xfrm>
            <a:off x="6661785" y="2559304"/>
            <a:ext cx="0" cy="1138936"/>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661785" y="3698240"/>
            <a:ext cx="0" cy="239776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3" name="Up-Down Arrow 12"/>
          <p:cNvSpPr/>
          <p:nvPr/>
        </p:nvSpPr>
        <p:spPr>
          <a:xfrm>
            <a:off x="8097203" y="3398520"/>
            <a:ext cx="130493" cy="479552"/>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4" name="Up-Down Arrow 13"/>
          <p:cNvSpPr/>
          <p:nvPr/>
        </p:nvSpPr>
        <p:spPr>
          <a:xfrm>
            <a:off x="7053263" y="3338576"/>
            <a:ext cx="130493" cy="539496"/>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5" name="Up-Down Arrow 14"/>
          <p:cNvSpPr/>
          <p:nvPr/>
        </p:nvSpPr>
        <p:spPr>
          <a:xfrm>
            <a:off x="8314691" y="2259584"/>
            <a:ext cx="130493" cy="479552"/>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6" name="Down Arrow 15"/>
          <p:cNvSpPr/>
          <p:nvPr/>
        </p:nvSpPr>
        <p:spPr>
          <a:xfrm>
            <a:off x="7270750" y="2019808"/>
            <a:ext cx="260985" cy="4795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7" name="TextBox 16"/>
          <p:cNvSpPr txBox="1"/>
          <p:nvPr/>
        </p:nvSpPr>
        <p:spPr>
          <a:xfrm>
            <a:off x="7531736" y="1780032"/>
            <a:ext cx="565468" cy="338554"/>
          </a:xfrm>
          <a:prstGeom prst="rect">
            <a:avLst/>
          </a:prstGeom>
          <a:noFill/>
        </p:spPr>
        <p:txBody>
          <a:bodyPr wrap="square" rtlCol="0">
            <a:spAutoFit/>
          </a:bodyPr>
          <a:lstStyle/>
          <a:p>
            <a:r>
              <a:rPr lang="en-US" sz="1600" dirty="0" err="1" smtClean="0"/>
              <a:t>J</a:t>
            </a:r>
            <a:r>
              <a:rPr lang="en-US" sz="1600" baseline="-25000" dirty="0" err="1" smtClean="0"/>
              <a:t>POM</a:t>
            </a:r>
            <a:endParaRPr lang="en-US" sz="1600" baseline="-25000" dirty="0"/>
          </a:p>
        </p:txBody>
      </p:sp>
      <p:sp>
        <p:nvSpPr>
          <p:cNvPr id="18" name="TextBox 17"/>
          <p:cNvSpPr txBox="1"/>
          <p:nvPr/>
        </p:nvSpPr>
        <p:spPr>
          <a:xfrm>
            <a:off x="7444741" y="4537456"/>
            <a:ext cx="565468" cy="584775"/>
          </a:xfrm>
          <a:prstGeom prst="rect">
            <a:avLst/>
          </a:prstGeom>
          <a:noFill/>
        </p:spPr>
        <p:txBody>
          <a:bodyPr wrap="square" rtlCol="0">
            <a:spAutoFit/>
          </a:bodyPr>
          <a:lstStyle/>
          <a:p>
            <a:r>
              <a:rPr lang="en-US" sz="3200" dirty="0" smtClean="0"/>
              <a:t>2</a:t>
            </a:r>
            <a:endParaRPr lang="en-US" sz="3200" dirty="0"/>
          </a:p>
        </p:txBody>
      </p:sp>
      <p:sp>
        <p:nvSpPr>
          <p:cNvPr id="19" name="TextBox 18"/>
          <p:cNvSpPr txBox="1"/>
          <p:nvPr/>
        </p:nvSpPr>
        <p:spPr>
          <a:xfrm>
            <a:off x="7391400" y="2895600"/>
            <a:ext cx="565468" cy="584775"/>
          </a:xfrm>
          <a:prstGeom prst="rect">
            <a:avLst/>
          </a:prstGeom>
          <a:noFill/>
        </p:spPr>
        <p:txBody>
          <a:bodyPr wrap="square" rtlCol="0">
            <a:spAutoFit/>
          </a:bodyPr>
          <a:lstStyle/>
          <a:p>
            <a:r>
              <a:rPr lang="en-US" sz="3200" dirty="0"/>
              <a:t>1</a:t>
            </a:r>
          </a:p>
        </p:txBody>
      </p:sp>
      <p:sp>
        <p:nvSpPr>
          <p:cNvPr id="27" name="Up-Down Arrow 26"/>
          <p:cNvSpPr/>
          <p:nvPr/>
        </p:nvSpPr>
        <p:spPr>
          <a:xfrm>
            <a:off x="1295400" y="22098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p:cNvCxnSpPr/>
          <p:nvPr/>
        </p:nvCxnSpPr>
        <p:spPr>
          <a:xfrm flipV="1">
            <a:off x="990600" y="6087122"/>
            <a:ext cx="7462424" cy="42544"/>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30" name="Up-Down Arrow 29"/>
          <p:cNvSpPr/>
          <p:nvPr/>
        </p:nvSpPr>
        <p:spPr>
          <a:xfrm>
            <a:off x="2895600" y="33528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Down Arrow 31"/>
          <p:cNvSpPr/>
          <p:nvPr/>
        </p:nvSpPr>
        <p:spPr>
          <a:xfrm>
            <a:off x="4114800" y="5867400"/>
            <a:ext cx="2286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a:off x="914400" y="1600200"/>
            <a:ext cx="1752600" cy="584775"/>
          </a:xfrm>
          <a:prstGeom prst="rect">
            <a:avLst/>
          </a:prstGeom>
          <a:noFill/>
        </p:spPr>
        <p:txBody>
          <a:bodyPr wrap="square" rtlCol="0">
            <a:spAutoFit/>
          </a:bodyPr>
          <a:lstStyle/>
          <a:p>
            <a:r>
              <a:rPr lang="en-US" sz="1600" dirty="0" smtClean="0"/>
              <a:t>Diffusion (dissolved)</a:t>
            </a:r>
            <a:endParaRPr lang="en-US" sz="1600" dirty="0"/>
          </a:p>
        </p:txBody>
      </p:sp>
      <p:sp>
        <p:nvSpPr>
          <p:cNvPr id="35" name="TextBox 34"/>
          <p:cNvSpPr txBox="1"/>
          <p:nvPr/>
        </p:nvSpPr>
        <p:spPr>
          <a:xfrm>
            <a:off x="2514600" y="2667000"/>
            <a:ext cx="1752600" cy="584775"/>
          </a:xfrm>
          <a:prstGeom prst="rect">
            <a:avLst/>
          </a:prstGeom>
          <a:noFill/>
        </p:spPr>
        <p:txBody>
          <a:bodyPr wrap="square" rtlCol="0">
            <a:spAutoFit/>
          </a:bodyPr>
          <a:lstStyle/>
          <a:p>
            <a:r>
              <a:rPr lang="en-US" sz="1600" dirty="0" smtClean="0"/>
              <a:t>Diffusion (dissolved)</a:t>
            </a:r>
            <a:endParaRPr lang="en-US" sz="1600" dirty="0"/>
          </a:p>
        </p:txBody>
      </p:sp>
      <p:sp>
        <p:nvSpPr>
          <p:cNvPr id="37" name="TextBox 36"/>
          <p:cNvSpPr txBox="1"/>
          <p:nvPr/>
        </p:nvSpPr>
        <p:spPr>
          <a:xfrm>
            <a:off x="4267200" y="5257800"/>
            <a:ext cx="1828800" cy="584775"/>
          </a:xfrm>
          <a:prstGeom prst="rect">
            <a:avLst/>
          </a:prstGeom>
          <a:noFill/>
        </p:spPr>
        <p:txBody>
          <a:bodyPr wrap="square" rtlCol="0">
            <a:spAutoFit/>
          </a:bodyPr>
          <a:lstStyle/>
          <a:p>
            <a:r>
              <a:rPr lang="en-US" sz="1600" dirty="0" smtClean="0"/>
              <a:t>Sedimentation (Burial)</a:t>
            </a:r>
            <a:endParaRPr lang="en-US" sz="1600" dirty="0"/>
          </a:p>
        </p:txBody>
      </p:sp>
      <p:sp>
        <p:nvSpPr>
          <p:cNvPr id="39" name="TextBox 38"/>
          <p:cNvSpPr txBox="1"/>
          <p:nvPr/>
        </p:nvSpPr>
        <p:spPr>
          <a:xfrm>
            <a:off x="4114800" y="2667000"/>
            <a:ext cx="2286000" cy="369332"/>
          </a:xfrm>
          <a:prstGeom prst="rect">
            <a:avLst/>
          </a:prstGeom>
          <a:noFill/>
        </p:spPr>
        <p:txBody>
          <a:bodyPr wrap="square" rtlCol="0">
            <a:spAutoFit/>
          </a:bodyPr>
          <a:lstStyle/>
          <a:p>
            <a:r>
              <a:rPr lang="en-US" dirty="0"/>
              <a:t>+</a:t>
            </a:r>
            <a:r>
              <a:rPr lang="en-US" dirty="0" smtClean="0"/>
              <a:t>Nitrification to </a:t>
            </a:r>
            <a:r>
              <a:rPr lang="en-US" dirty="0" err="1" smtClean="0"/>
              <a:t>NO</a:t>
            </a:r>
            <a:r>
              <a:rPr lang="en-US" baseline="-25000" dirty="0" err="1" smtClean="0"/>
              <a:t>3</a:t>
            </a:r>
            <a:endParaRPr lang="en-US" baseline="-25000" dirty="0"/>
          </a:p>
        </p:txBody>
      </p:sp>
      <p:sp>
        <p:nvSpPr>
          <p:cNvPr id="40" name="TextBox 39"/>
          <p:cNvSpPr txBox="1"/>
          <p:nvPr/>
        </p:nvSpPr>
        <p:spPr>
          <a:xfrm>
            <a:off x="838200" y="4114800"/>
            <a:ext cx="2895600" cy="1723549"/>
          </a:xfrm>
          <a:prstGeom prst="rect">
            <a:avLst/>
          </a:prstGeom>
          <a:noFill/>
        </p:spPr>
        <p:txBody>
          <a:bodyPr wrap="square" rtlCol="0">
            <a:spAutoFit/>
          </a:bodyPr>
          <a:lstStyle/>
          <a:p>
            <a:r>
              <a:rPr lang="en-US" dirty="0" smtClean="0"/>
              <a:t>Notes: </a:t>
            </a:r>
          </a:p>
          <a:p>
            <a:pPr>
              <a:buFont typeface="Arial" pitchFamily="34" charset="0"/>
              <a:buChar char="•"/>
            </a:pPr>
            <a:r>
              <a:rPr lang="en-US" dirty="0"/>
              <a:t> </a:t>
            </a:r>
            <a:r>
              <a:rPr lang="en-US" sz="1400" dirty="0" smtClean="0"/>
              <a:t>assumed all dissolved;</a:t>
            </a:r>
          </a:p>
          <a:p>
            <a:pPr>
              <a:buFont typeface="Arial" pitchFamily="34" charset="0"/>
              <a:buChar char="•"/>
            </a:pPr>
            <a:r>
              <a:rPr lang="en-US" sz="1400" dirty="0"/>
              <a:t> </a:t>
            </a:r>
            <a:r>
              <a:rPr lang="en-US" sz="1400" dirty="0" smtClean="0"/>
              <a:t> reaction rate modified by oxygen in overlaying water and temperature</a:t>
            </a:r>
          </a:p>
          <a:p>
            <a:pPr>
              <a:buFont typeface="Arial" pitchFamily="34" charset="0"/>
              <a:buChar char="•"/>
            </a:pPr>
            <a:r>
              <a:rPr lang="en-US" sz="1400" dirty="0"/>
              <a:t> </a:t>
            </a:r>
            <a:r>
              <a:rPr lang="en-US" sz="1400" dirty="0" err="1" smtClean="0"/>
              <a:t>denitrification</a:t>
            </a:r>
            <a:r>
              <a:rPr lang="en-US" sz="1400" dirty="0" smtClean="0"/>
              <a:t> rate impacted by salinity,</a:t>
            </a:r>
          </a:p>
          <a:p>
            <a:pPr>
              <a:buFont typeface="Arial" pitchFamily="34" charset="0"/>
              <a:buChar char="•"/>
            </a:pPr>
            <a:r>
              <a:rPr lang="en-US" sz="1400" dirty="0"/>
              <a:t> </a:t>
            </a:r>
            <a:r>
              <a:rPr lang="en-US" sz="1400" dirty="0" err="1" smtClean="0"/>
              <a:t>Annamox</a:t>
            </a:r>
            <a:r>
              <a:rPr lang="en-US" sz="1400" dirty="0" smtClean="0"/>
              <a:t> not considered</a:t>
            </a:r>
            <a:endParaRPr lang="en-US" sz="1400" dirty="0"/>
          </a:p>
        </p:txBody>
      </p:sp>
      <p:sp>
        <p:nvSpPr>
          <p:cNvPr id="28" name="TextBox 27"/>
          <p:cNvSpPr txBox="1"/>
          <p:nvPr/>
        </p:nvSpPr>
        <p:spPr>
          <a:xfrm>
            <a:off x="4114800" y="3124200"/>
            <a:ext cx="2286000" cy="369332"/>
          </a:xfrm>
          <a:prstGeom prst="rect">
            <a:avLst/>
          </a:prstGeom>
          <a:noFill/>
        </p:spPr>
        <p:txBody>
          <a:bodyPr wrap="square" rtlCol="0">
            <a:spAutoFit/>
          </a:bodyPr>
          <a:lstStyle/>
          <a:p>
            <a:r>
              <a:rPr lang="en-US" dirty="0" smtClean="0"/>
              <a:t>-</a:t>
            </a:r>
            <a:r>
              <a:rPr lang="en-US" dirty="0" err="1" smtClean="0"/>
              <a:t>Denitrification</a:t>
            </a:r>
            <a:endParaRPr lang="en-US" baseline="-25000" dirty="0"/>
          </a:p>
        </p:txBody>
      </p:sp>
      <p:sp>
        <p:nvSpPr>
          <p:cNvPr id="31" name="TextBox 30"/>
          <p:cNvSpPr txBox="1"/>
          <p:nvPr/>
        </p:nvSpPr>
        <p:spPr>
          <a:xfrm>
            <a:off x="4191000" y="4191000"/>
            <a:ext cx="2286000" cy="369332"/>
          </a:xfrm>
          <a:prstGeom prst="rect">
            <a:avLst/>
          </a:prstGeom>
          <a:noFill/>
        </p:spPr>
        <p:txBody>
          <a:bodyPr wrap="square" rtlCol="0">
            <a:spAutoFit/>
          </a:bodyPr>
          <a:lstStyle/>
          <a:p>
            <a:r>
              <a:rPr lang="en-US" dirty="0" smtClean="0"/>
              <a:t>-</a:t>
            </a:r>
            <a:r>
              <a:rPr lang="en-US" dirty="0" err="1" smtClean="0"/>
              <a:t>Denitrification</a:t>
            </a:r>
            <a:endParaRPr lang="en-US" baseline="-25000" dirty="0"/>
          </a:p>
        </p:txBody>
      </p:sp>
      <p:sp>
        <p:nvSpPr>
          <p:cNvPr id="34" name="Down Arrow 33"/>
          <p:cNvSpPr/>
          <p:nvPr/>
        </p:nvSpPr>
        <p:spPr>
          <a:xfrm>
            <a:off x="1447800" y="3429000"/>
            <a:ext cx="2286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533400" y="2895600"/>
            <a:ext cx="1828800" cy="584775"/>
          </a:xfrm>
          <a:prstGeom prst="rect">
            <a:avLst/>
          </a:prstGeom>
          <a:noFill/>
        </p:spPr>
        <p:txBody>
          <a:bodyPr wrap="square" rtlCol="0">
            <a:spAutoFit/>
          </a:bodyPr>
          <a:lstStyle/>
          <a:p>
            <a:r>
              <a:rPr lang="en-US" sz="1600" dirty="0" smtClean="0"/>
              <a:t>Sedimentation (Burial)</a:t>
            </a:r>
            <a:endParaRPr lang="en-US" sz="16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Nitrate</a:t>
            </a:r>
            <a:endParaRPr lang="en-US" dirty="0"/>
          </a:p>
        </p:txBody>
      </p:sp>
      <p:grpSp>
        <p:nvGrpSpPr>
          <p:cNvPr id="3" name="Group 37"/>
          <p:cNvGrpSpPr/>
          <p:nvPr/>
        </p:nvGrpSpPr>
        <p:grpSpPr>
          <a:xfrm>
            <a:off x="533400" y="1219200"/>
            <a:ext cx="4643024" cy="3200400"/>
            <a:chOff x="533400" y="1600200"/>
            <a:chExt cx="7995824" cy="4876800"/>
          </a:xfrm>
        </p:grpSpPr>
        <p:pic>
          <p:nvPicPr>
            <p:cNvPr id="4" name="Picture 2"/>
            <p:cNvPicPr>
              <a:picLocks noChangeArrowheads="1"/>
            </p:cNvPicPr>
            <p:nvPr/>
          </p:nvPicPr>
          <p:blipFill>
            <a:blip r:embed="rId3" cstate="print"/>
            <a:srcRect l="61831" t="41239" r="7254" b="41265"/>
            <a:stretch>
              <a:fillRect/>
            </a:stretch>
          </p:blipFill>
          <p:spPr bwMode="auto">
            <a:xfrm>
              <a:off x="6916556" y="3398520"/>
              <a:ext cx="1565911" cy="2697480"/>
            </a:xfrm>
            <a:prstGeom prst="rect">
              <a:avLst/>
            </a:prstGeom>
            <a:noFill/>
            <a:ln w="9525">
              <a:noFill/>
              <a:miter lim="800000"/>
              <a:headEnd/>
              <a:tailEnd/>
            </a:ln>
          </p:spPr>
        </p:pic>
        <p:pic>
          <p:nvPicPr>
            <p:cNvPr id="5" name="Picture 2"/>
            <p:cNvPicPr>
              <a:picLocks noChangeAspect="1" noChangeArrowheads="1"/>
            </p:cNvPicPr>
            <p:nvPr/>
          </p:nvPicPr>
          <p:blipFill>
            <a:blip r:embed="rId3" cstate="print"/>
            <a:srcRect l="6508" t="41265" r="60949" b="41239"/>
            <a:stretch>
              <a:fillRect/>
            </a:stretch>
          </p:blipFill>
          <p:spPr bwMode="auto">
            <a:xfrm>
              <a:off x="6922770" y="2559304"/>
              <a:ext cx="1565911" cy="1118955"/>
            </a:xfrm>
            <a:prstGeom prst="rect">
              <a:avLst/>
            </a:prstGeom>
            <a:noFill/>
            <a:ln w="9525">
              <a:noFill/>
              <a:miter lim="800000"/>
              <a:headEnd/>
              <a:tailEnd/>
            </a:ln>
          </p:spPr>
        </p:pic>
        <p:cxnSp>
          <p:nvCxnSpPr>
            <p:cNvPr id="6" name="Straight Connector 5"/>
            <p:cNvCxnSpPr/>
            <p:nvPr/>
          </p:nvCxnSpPr>
          <p:spPr>
            <a:xfrm flipV="1">
              <a:off x="1066800" y="3691256"/>
              <a:ext cx="7462424" cy="42544"/>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6922770" y="1720088"/>
              <a:ext cx="1565911" cy="83921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cxnSp>
          <p:nvCxnSpPr>
            <p:cNvPr id="8" name="Straight Connector 7"/>
            <p:cNvCxnSpPr/>
            <p:nvPr/>
          </p:nvCxnSpPr>
          <p:spPr>
            <a:xfrm flipV="1">
              <a:off x="1066800" y="2559304"/>
              <a:ext cx="7421881" cy="31496"/>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9" name="Parallelogram 8"/>
            <p:cNvSpPr/>
            <p:nvPr/>
          </p:nvSpPr>
          <p:spPr>
            <a:xfrm>
              <a:off x="6922770" y="2439416"/>
              <a:ext cx="1565911" cy="119888"/>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0" name="Parallelogram 9"/>
            <p:cNvSpPr/>
            <p:nvPr/>
          </p:nvSpPr>
          <p:spPr>
            <a:xfrm>
              <a:off x="6922770" y="1600200"/>
              <a:ext cx="1565911" cy="119888"/>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cxnSp>
          <p:nvCxnSpPr>
            <p:cNvPr id="11" name="Straight Arrow Connector 10"/>
            <p:cNvCxnSpPr/>
            <p:nvPr/>
          </p:nvCxnSpPr>
          <p:spPr>
            <a:xfrm>
              <a:off x="6661785" y="2559304"/>
              <a:ext cx="0" cy="1138936"/>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661785" y="3698240"/>
              <a:ext cx="0" cy="239776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3" name="Up-Down Arrow 12"/>
            <p:cNvSpPr/>
            <p:nvPr/>
          </p:nvSpPr>
          <p:spPr>
            <a:xfrm>
              <a:off x="8097203" y="3398520"/>
              <a:ext cx="130493" cy="479552"/>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4" name="Up-Down Arrow 13"/>
            <p:cNvSpPr/>
            <p:nvPr/>
          </p:nvSpPr>
          <p:spPr>
            <a:xfrm>
              <a:off x="7053263" y="3338576"/>
              <a:ext cx="130493" cy="539496"/>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5" name="Up-Down Arrow 14"/>
            <p:cNvSpPr/>
            <p:nvPr/>
          </p:nvSpPr>
          <p:spPr>
            <a:xfrm>
              <a:off x="8314691" y="2259584"/>
              <a:ext cx="130493" cy="479552"/>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6" name="Down Arrow 15"/>
            <p:cNvSpPr/>
            <p:nvPr/>
          </p:nvSpPr>
          <p:spPr>
            <a:xfrm>
              <a:off x="7270750" y="2019808"/>
              <a:ext cx="260985" cy="4795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7" name="TextBox 16"/>
            <p:cNvSpPr txBox="1"/>
            <p:nvPr/>
          </p:nvSpPr>
          <p:spPr>
            <a:xfrm>
              <a:off x="7531737" y="1780032"/>
              <a:ext cx="565469" cy="570607"/>
            </a:xfrm>
            <a:prstGeom prst="rect">
              <a:avLst/>
            </a:prstGeom>
            <a:noFill/>
          </p:spPr>
          <p:txBody>
            <a:bodyPr wrap="square" rtlCol="0">
              <a:spAutoFit/>
            </a:bodyPr>
            <a:lstStyle/>
            <a:p>
              <a:r>
                <a:rPr lang="en-US" sz="1100" dirty="0" err="1" smtClean="0"/>
                <a:t>J</a:t>
              </a:r>
              <a:r>
                <a:rPr lang="en-US" sz="1100" baseline="-25000" dirty="0" err="1" smtClean="0"/>
                <a:t>POM</a:t>
              </a:r>
              <a:endParaRPr lang="en-US" sz="1100" baseline="-25000" dirty="0"/>
            </a:p>
          </p:txBody>
        </p:sp>
        <p:sp>
          <p:nvSpPr>
            <p:cNvPr id="18" name="TextBox 17"/>
            <p:cNvSpPr txBox="1"/>
            <p:nvPr/>
          </p:nvSpPr>
          <p:spPr>
            <a:xfrm>
              <a:off x="7444741" y="4537456"/>
              <a:ext cx="565469" cy="398644"/>
            </a:xfrm>
            <a:prstGeom prst="rect">
              <a:avLst/>
            </a:prstGeom>
            <a:noFill/>
          </p:spPr>
          <p:txBody>
            <a:bodyPr wrap="square" rtlCol="0">
              <a:spAutoFit/>
            </a:bodyPr>
            <a:lstStyle/>
            <a:p>
              <a:r>
                <a:rPr lang="en-US" sz="1100" dirty="0" smtClean="0"/>
                <a:t>2</a:t>
              </a:r>
              <a:endParaRPr lang="en-US" sz="1100" dirty="0"/>
            </a:p>
          </p:txBody>
        </p:sp>
        <p:sp>
          <p:nvSpPr>
            <p:cNvPr id="19" name="TextBox 18"/>
            <p:cNvSpPr txBox="1"/>
            <p:nvPr/>
          </p:nvSpPr>
          <p:spPr>
            <a:xfrm>
              <a:off x="7391400" y="2895600"/>
              <a:ext cx="565469" cy="398644"/>
            </a:xfrm>
            <a:prstGeom prst="rect">
              <a:avLst/>
            </a:prstGeom>
            <a:noFill/>
          </p:spPr>
          <p:txBody>
            <a:bodyPr wrap="square" rtlCol="0">
              <a:spAutoFit/>
            </a:bodyPr>
            <a:lstStyle/>
            <a:p>
              <a:r>
                <a:rPr lang="en-US" sz="1100" dirty="0"/>
                <a:t>1</a:t>
              </a:r>
            </a:p>
          </p:txBody>
        </p:sp>
        <p:sp>
          <p:nvSpPr>
            <p:cNvPr id="27" name="Up-Down Arrow 26"/>
            <p:cNvSpPr/>
            <p:nvPr/>
          </p:nvSpPr>
          <p:spPr>
            <a:xfrm>
              <a:off x="1295400" y="22098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cxnSp>
          <p:nvCxnSpPr>
            <p:cNvPr id="29" name="Straight Connector 28"/>
            <p:cNvCxnSpPr/>
            <p:nvPr/>
          </p:nvCxnSpPr>
          <p:spPr>
            <a:xfrm flipV="1">
              <a:off x="990600" y="6087122"/>
              <a:ext cx="7462424" cy="42544"/>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30" name="Up-Down Arrow 29"/>
            <p:cNvSpPr/>
            <p:nvPr/>
          </p:nvSpPr>
          <p:spPr>
            <a:xfrm>
              <a:off x="2895600" y="33528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32" name="Down Arrow 31"/>
            <p:cNvSpPr/>
            <p:nvPr/>
          </p:nvSpPr>
          <p:spPr>
            <a:xfrm>
              <a:off x="4114800" y="5867400"/>
              <a:ext cx="2286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33" name="TextBox 32"/>
            <p:cNvSpPr txBox="1"/>
            <p:nvPr/>
          </p:nvSpPr>
          <p:spPr>
            <a:xfrm>
              <a:off x="914401" y="1600200"/>
              <a:ext cx="1752600" cy="656590"/>
            </a:xfrm>
            <a:prstGeom prst="rect">
              <a:avLst/>
            </a:prstGeom>
            <a:noFill/>
          </p:spPr>
          <p:txBody>
            <a:bodyPr wrap="square" rtlCol="0">
              <a:spAutoFit/>
            </a:bodyPr>
            <a:lstStyle/>
            <a:p>
              <a:r>
                <a:rPr lang="en-US" sz="1100" dirty="0" smtClean="0"/>
                <a:t>Diffusion (dissolved)</a:t>
              </a:r>
              <a:endParaRPr lang="en-US" sz="1100" dirty="0"/>
            </a:p>
          </p:txBody>
        </p:sp>
        <p:sp>
          <p:nvSpPr>
            <p:cNvPr id="35" name="TextBox 34"/>
            <p:cNvSpPr txBox="1"/>
            <p:nvPr/>
          </p:nvSpPr>
          <p:spPr>
            <a:xfrm>
              <a:off x="2514599" y="2667001"/>
              <a:ext cx="1752600" cy="656590"/>
            </a:xfrm>
            <a:prstGeom prst="rect">
              <a:avLst/>
            </a:prstGeom>
            <a:noFill/>
          </p:spPr>
          <p:txBody>
            <a:bodyPr wrap="square" rtlCol="0">
              <a:spAutoFit/>
            </a:bodyPr>
            <a:lstStyle/>
            <a:p>
              <a:r>
                <a:rPr lang="en-US" sz="1100" dirty="0" smtClean="0"/>
                <a:t>Diffusion (dissolved)</a:t>
              </a:r>
              <a:endParaRPr lang="en-US" sz="1100" dirty="0"/>
            </a:p>
          </p:txBody>
        </p:sp>
        <p:sp>
          <p:nvSpPr>
            <p:cNvPr id="37" name="TextBox 36"/>
            <p:cNvSpPr txBox="1"/>
            <p:nvPr/>
          </p:nvSpPr>
          <p:spPr>
            <a:xfrm>
              <a:off x="4267200" y="5257800"/>
              <a:ext cx="1828801" cy="656590"/>
            </a:xfrm>
            <a:prstGeom prst="rect">
              <a:avLst/>
            </a:prstGeom>
            <a:noFill/>
          </p:spPr>
          <p:txBody>
            <a:bodyPr wrap="square" rtlCol="0">
              <a:spAutoFit/>
            </a:bodyPr>
            <a:lstStyle/>
            <a:p>
              <a:r>
                <a:rPr lang="en-US" sz="1100" dirty="0" smtClean="0"/>
                <a:t>Sedimentation (Burial)</a:t>
              </a:r>
              <a:endParaRPr lang="en-US" sz="1100" dirty="0"/>
            </a:p>
          </p:txBody>
        </p:sp>
        <p:sp>
          <p:nvSpPr>
            <p:cNvPr id="39" name="TextBox 38"/>
            <p:cNvSpPr txBox="1"/>
            <p:nvPr/>
          </p:nvSpPr>
          <p:spPr>
            <a:xfrm>
              <a:off x="4114799" y="2667001"/>
              <a:ext cx="2286000" cy="656590"/>
            </a:xfrm>
            <a:prstGeom prst="rect">
              <a:avLst/>
            </a:prstGeom>
            <a:noFill/>
          </p:spPr>
          <p:txBody>
            <a:bodyPr wrap="square" rtlCol="0">
              <a:spAutoFit/>
            </a:bodyPr>
            <a:lstStyle/>
            <a:p>
              <a:r>
                <a:rPr lang="en-US" sz="1100" dirty="0"/>
                <a:t>+</a:t>
              </a:r>
              <a:r>
                <a:rPr lang="en-US" sz="1100" dirty="0" smtClean="0"/>
                <a:t>Nitrification to </a:t>
              </a:r>
              <a:r>
                <a:rPr lang="en-US" sz="1100" dirty="0" err="1" smtClean="0"/>
                <a:t>NO</a:t>
              </a:r>
              <a:r>
                <a:rPr lang="en-US" sz="1100" baseline="-25000" dirty="0" err="1" smtClean="0"/>
                <a:t>3</a:t>
              </a:r>
              <a:endParaRPr lang="en-US" sz="1100" baseline="-25000" dirty="0"/>
            </a:p>
          </p:txBody>
        </p:sp>
        <p:sp>
          <p:nvSpPr>
            <p:cNvPr id="28" name="TextBox 27"/>
            <p:cNvSpPr txBox="1"/>
            <p:nvPr/>
          </p:nvSpPr>
          <p:spPr>
            <a:xfrm>
              <a:off x="4114799" y="3124200"/>
              <a:ext cx="2286000" cy="398644"/>
            </a:xfrm>
            <a:prstGeom prst="rect">
              <a:avLst/>
            </a:prstGeom>
            <a:noFill/>
          </p:spPr>
          <p:txBody>
            <a:bodyPr wrap="square" rtlCol="0">
              <a:spAutoFit/>
            </a:bodyPr>
            <a:lstStyle/>
            <a:p>
              <a:r>
                <a:rPr lang="en-US" sz="1100" dirty="0" smtClean="0"/>
                <a:t>-</a:t>
              </a:r>
              <a:r>
                <a:rPr lang="en-US" sz="1100" dirty="0" err="1" smtClean="0"/>
                <a:t>Denitrification</a:t>
              </a:r>
              <a:endParaRPr lang="en-US" sz="1100" baseline="-25000" dirty="0"/>
            </a:p>
          </p:txBody>
        </p:sp>
        <p:sp>
          <p:nvSpPr>
            <p:cNvPr id="31" name="TextBox 30"/>
            <p:cNvSpPr txBox="1"/>
            <p:nvPr/>
          </p:nvSpPr>
          <p:spPr>
            <a:xfrm>
              <a:off x="4191000" y="4191001"/>
              <a:ext cx="2286000" cy="398644"/>
            </a:xfrm>
            <a:prstGeom prst="rect">
              <a:avLst/>
            </a:prstGeom>
            <a:noFill/>
          </p:spPr>
          <p:txBody>
            <a:bodyPr wrap="square" rtlCol="0">
              <a:spAutoFit/>
            </a:bodyPr>
            <a:lstStyle/>
            <a:p>
              <a:r>
                <a:rPr lang="en-US" sz="1100" dirty="0" smtClean="0"/>
                <a:t>-</a:t>
              </a:r>
              <a:r>
                <a:rPr lang="en-US" sz="1100" dirty="0" err="1" smtClean="0"/>
                <a:t>Denitrification</a:t>
              </a:r>
              <a:endParaRPr lang="en-US" sz="1100" baseline="-25000" dirty="0"/>
            </a:p>
          </p:txBody>
        </p:sp>
        <p:sp>
          <p:nvSpPr>
            <p:cNvPr id="34" name="Down Arrow 33"/>
            <p:cNvSpPr/>
            <p:nvPr/>
          </p:nvSpPr>
          <p:spPr>
            <a:xfrm>
              <a:off x="1447800" y="3429000"/>
              <a:ext cx="2286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36" name="TextBox 35"/>
            <p:cNvSpPr txBox="1"/>
            <p:nvPr/>
          </p:nvSpPr>
          <p:spPr>
            <a:xfrm>
              <a:off x="533400" y="2895600"/>
              <a:ext cx="1828801" cy="656590"/>
            </a:xfrm>
            <a:prstGeom prst="rect">
              <a:avLst/>
            </a:prstGeom>
            <a:noFill/>
          </p:spPr>
          <p:txBody>
            <a:bodyPr wrap="square" rtlCol="0">
              <a:spAutoFit/>
            </a:bodyPr>
            <a:lstStyle/>
            <a:p>
              <a:r>
                <a:rPr lang="en-US" sz="1100" dirty="0" smtClean="0"/>
                <a:t>Sedimentation (Burial)</a:t>
              </a:r>
              <a:endParaRPr lang="en-US" sz="1100" dirty="0"/>
            </a:p>
          </p:txBody>
        </p:sp>
      </p:grpSp>
      <p:graphicFrame>
        <p:nvGraphicFramePr>
          <p:cNvPr id="41" name="Table 40"/>
          <p:cNvGraphicFramePr>
            <a:graphicFrameLocks noGrp="1"/>
          </p:cNvGraphicFramePr>
          <p:nvPr/>
        </p:nvGraphicFramePr>
        <p:xfrm>
          <a:off x="1143000" y="4800600"/>
          <a:ext cx="6629399" cy="524355"/>
        </p:xfrm>
        <a:graphic>
          <a:graphicData uri="http://schemas.openxmlformats.org/drawingml/2006/table">
            <a:tbl>
              <a:tblPr/>
              <a:tblGrid>
                <a:gridCol w="866588"/>
                <a:gridCol w="879921"/>
                <a:gridCol w="559949"/>
                <a:gridCol w="573281"/>
                <a:gridCol w="3749660"/>
              </a:tblGrid>
              <a:tr h="174785">
                <a:tc>
                  <a:txBody>
                    <a:bodyPr/>
                    <a:lstStyle/>
                    <a:p>
                      <a:pPr algn="l" fontAlgn="b"/>
                      <a:r>
                        <a:rPr lang="en-US" sz="1000" b="1" i="0" u="none" strike="noStrike">
                          <a:latin typeface="Symbol"/>
                        </a:rPr>
                        <a:t>k</a:t>
                      </a:r>
                      <a:r>
                        <a:rPr lang="en-US" sz="1000" b="1" i="0" u="none" strike="noStrike" baseline="-25000">
                          <a:latin typeface="Times New Roman"/>
                        </a:rPr>
                        <a:t>N03,1</a:t>
                      </a:r>
                      <a:endParaRPr lang="en-US" sz="1000" b="1" i="0" u="none" strike="noStrike">
                        <a:latin typeface="Symbo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1000" b="1" i="0" u="none" strike="noStrike">
                          <a:latin typeface="Times New Roman"/>
                        </a:rPr>
                        <a:t>KappaNO3_1F</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r" fontAlgn="b"/>
                      <a:r>
                        <a:rPr lang="en-US" sz="1000" b="1" i="0" u="none" strike="noStrike">
                          <a:solidFill>
                            <a:srgbClr val="000000"/>
                          </a:solidFill>
                          <a:latin typeface="Times New Roman"/>
                        </a:rPr>
                        <a:t>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1000" b="1" i="0" u="none" strike="noStrike">
                          <a:latin typeface="Times New Roman"/>
                        </a:rPr>
                        <a:t>m/d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1000" b="1" i="0" u="none" strike="noStrike">
                          <a:latin typeface="Times New Roman"/>
                        </a:rPr>
                        <a:t>Denitrification reaction velocity in layer 1, fresh water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r>
              <a:tr h="174785">
                <a:tc>
                  <a:txBody>
                    <a:bodyPr/>
                    <a:lstStyle/>
                    <a:p>
                      <a:pPr algn="l" fontAlgn="b"/>
                      <a:r>
                        <a:rPr lang="en-US" sz="1000" b="1" i="0" u="none" strike="noStrike">
                          <a:latin typeface="Symbol"/>
                        </a:rPr>
                        <a:t>k</a:t>
                      </a:r>
                      <a:r>
                        <a:rPr lang="en-US" sz="1000" b="1" i="0" u="none" strike="noStrike" baseline="-25000">
                          <a:latin typeface="Times New Roman"/>
                        </a:rPr>
                        <a:t>N03,1</a:t>
                      </a:r>
                      <a:endParaRPr lang="en-US" sz="1000" b="1" i="0" u="none" strike="noStrike">
                        <a:latin typeface="Symbo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1000" b="1" i="0" u="none" strike="noStrike">
                          <a:latin typeface="Times New Roman"/>
                        </a:rPr>
                        <a:t>KappaNO3_1S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r" fontAlgn="b"/>
                      <a:r>
                        <a:rPr lang="en-US" sz="1000" b="1" i="0" u="none" strike="noStrike">
                          <a:solidFill>
                            <a:srgbClr val="000000"/>
                          </a:solidFill>
                          <a:latin typeface="Times New Roman"/>
                        </a:rPr>
                        <a:t>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1000" b="1" i="0" u="none" strike="noStrike">
                          <a:latin typeface="Times New Roman"/>
                        </a:rPr>
                        <a:t>m/d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1000" b="1" i="0" u="none" strike="noStrike">
                          <a:latin typeface="Times New Roman"/>
                        </a:rPr>
                        <a:t>Denitrification reaction velocity in layer 1, salt water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r>
              <a:tr h="174785">
                <a:tc>
                  <a:txBody>
                    <a:bodyPr/>
                    <a:lstStyle/>
                    <a:p>
                      <a:pPr algn="l" fontAlgn="b"/>
                      <a:r>
                        <a:rPr lang="en-US" sz="1000" b="1" i="0" u="none" strike="noStrike">
                          <a:latin typeface="Symbol"/>
                        </a:rPr>
                        <a:t>Q</a:t>
                      </a:r>
                      <a:r>
                        <a:rPr lang="en-US" sz="1000" b="1" i="0" u="none" strike="noStrike" baseline="-25000">
                          <a:latin typeface="Times New Roman"/>
                        </a:rPr>
                        <a:t>NO3</a:t>
                      </a:r>
                      <a:endParaRPr lang="en-US" sz="1000" b="1" i="0" u="none" strike="noStrike">
                        <a:latin typeface="Symbo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1000" b="1" i="0" u="none" strike="noStrike">
                          <a:latin typeface="Times New Roman"/>
                        </a:rPr>
                        <a:t>ThtaNO3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r" fontAlgn="b"/>
                      <a:r>
                        <a:rPr lang="en-US" sz="1000" b="1" i="0" u="none" strike="noStrike">
                          <a:latin typeface="Times New Roman"/>
                        </a:rPr>
                        <a:t>1.08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1000" b="1" i="0" u="none" strike="noStrike">
                          <a:latin typeface="Times New Roman"/>
                        </a:rPr>
                        <a:t>none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1000" b="1" i="0" u="none" strike="noStrike" dirty="0">
                          <a:latin typeface="Times New Roman"/>
                        </a:rPr>
                        <a:t>Temperature correction factor for </a:t>
                      </a:r>
                      <a:r>
                        <a:rPr lang="en-US" sz="1000" b="1" i="0" u="none" strike="noStrike" dirty="0" err="1">
                          <a:latin typeface="Symbol"/>
                        </a:rPr>
                        <a:t>k</a:t>
                      </a:r>
                      <a:r>
                        <a:rPr lang="en-US" sz="1000" b="1" i="0" u="none" strike="noStrike" baseline="-25000" dirty="0" err="1">
                          <a:latin typeface="Times New Roman"/>
                        </a:rPr>
                        <a:t>NO3</a:t>
                      </a:r>
                      <a:r>
                        <a:rPr lang="en-US" sz="1000" b="1" i="0" u="none" strike="noStrike" dirty="0">
                          <a:latin typeface="Times New Roman"/>
                        </a:rPr>
                        <a:t> in both layer 1 and 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jmartin.ENGINEERING\Local Settings\Temp\PK3A5.tmp\0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noAutofit/>
          </a:bodyPr>
          <a:lstStyle/>
          <a:p>
            <a:r>
              <a:rPr lang="en-US" sz="3600" dirty="0" smtClean="0"/>
              <a:t>SEDIMENT OXYGEN DEMAND AND NUTRIENT RELEASE</a:t>
            </a:r>
            <a:endParaRPr lang="en-US" sz="3600" dirty="0"/>
          </a:p>
        </p:txBody>
      </p:sp>
      <p:sp>
        <p:nvSpPr>
          <p:cNvPr id="3" name="Content Placeholder 2"/>
          <p:cNvSpPr>
            <a:spLocks noGrp="1"/>
          </p:cNvSpPr>
          <p:nvPr>
            <p:ph idx="1"/>
          </p:nvPr>
        </p:nvSpPr>
        <p:spPr/>
        <p:txBody>
          <a:bodyPr>
            <a:normAutofit fontScale="85000" lnSpcReduction="20000"/>
          </a:bodyPr>
          <a:lstStyle/>
          <a:p>
            <a:r>
              <a:rPr lang="en-US" dirty="0" smtClean="0"/>
              <a:t>Sediment diagenesis results in oxygen demands and nutrient releases</a:t>
            </a:r>
          </a:p>
          <a:p>
            <a:pPr lvl="1"/>
            <a:r>
              <a:rPr lang="en-US" dirty="0" smtClean="0"/>
              <a:t>a major sink of oxygen in aquatic environments</a:t>
            </a:r>
          </a:p>
          <a:p>
            <a:pPr lvl="2"/>
            <a:r>
              <a:rPr lang="en-US" dirty="0" smtClean="0"/>
              <a:t>Leads to hypoxia</a:t>
            </a:r>
          </a:p>
          <a:p>
            <a:pPr lvl="3"/>
            <a:r>
              <a:rPr lang="en-US" dirty="0" smtClean="0"/>
              <a:t>Hypoxic or Dead zones are becoming more common in estuarine and coastal environments and have, as reported in Science (Diaz and Rosenberg, 2008), spread exponentially since the </a:t>
            </a:r>
            <a:r>
              <a:rPr lang="en-US" dirty="0" err="1" smtClean="0"/>
              <a:t>1960s</a:t>
            </a:r>
            <a:r>
              <a:rPr lang="en-US" dirty="0" smtClean="0"/>
              <a:t> and resulting in serious consequences for ecosystem functioning</a:t>
            </a:r>
          </a:p>
          <a:p>
            <a:pPr lvl="3"/>
            <a:r>
              <a:rPr lang="en-US" dirty="0" smtClean="0"/>
              <a:t>As of 2008 (Diaz and Rosenberg 2008), dead zones have been reported from more than 400 systems, affecting a total area of more than 245,000 square kilometers.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Sulfides (Salt water only)</a:t>
            </a:r>
            <a:endParaRPr lang="en-US" dirty="0"/>
          </a:p>
        </p:txBody>
      </p:sp>
      <p:pic>
        <p:nvPicPr>
          <p:cNvPr id="4" name="Picture 2"/>
          <p:cNvPicPr>
            <a:picLocks noChangeArrowheads="1"/>
          </p:cNvPicPr>
          <p:nvPr/>
        </p:nvPicPr>
        <p:blipFill>
          <a:blip r:embed="rId2" cstate="print"/>
          <a:srcRect l="61831" t="41239" r="7254" b="41265"/>
          <a:stretch>
            <a:fillRect/>
          </a:stretch>
        </p:blipFill>
        <p:spPr bwMode="auto">
          <a:xfrm>
            <a:off x="6916556" y="3398520"/>
            <a:ext cx="1565911" cy="2697480"/>
          </a:xfrm>
          <a:prstGeom prst="rect">
            <a:avLst/>
          </a:prstGeom>
          <a:noFill/>
          <a:ln w="9525">
            <a:noFill/>
            <a:miter lim="800000"/>
            <a:headEnd/>
            <a:tailEnd/>
          </a:ln>
        </p:spPr>
      </p:pic>
      <p:pic>
        <p:nvPicPr>
          <p:cNvPr id="5" name="Picture 2"/>
          <p:cNvPicPr>
            <a:picLocks noChangeAspect="1" noChangeArrowheads="1"/>
          </p:cNvPicPr>
          <p:nvPr/>
        </p:nvPicPr>
        <p:blipFill>
          <a:blip r:embed="rId2" cstate="print"/>
          <a:srcRect l="6508" t="41265" r="60949" b="41239"/>
          <a:stretch>
            <a:fillRect/>
          </a:stretch>
        </p:blipFill>
        <p:spPr bwMode="auto">
          <a:xfrm>
            <a:off x="6922770" y="2559304"/>
            <a:ext cx="1565911" cy="1118955"/>
          </a:xfrm>
          <a:prstGeom prst="rect">
            <a:avLst/>
          </a:prstGeom>
          <a:noFill/>
          <a:ln w="9525">
            <a:noFill/>
            <a:miter lim="800000"/>
            <a:headEnd/>
            <a:tailEnd/>
          </a:ln>
        </p:spPr>
      </p:pic>
      <p:cxnSp>
        <p:nvCxnSpPr>
          <p:cNvPr id="6" name="Straight Connector 5"/>
          <p:cNvCxnSpPr/>
          <p:nvPr/>
        </p:nvCxnSpPr>
        <p:spPr>
          <a:xfrm flipV="1">
            <a:off x="1066800" y="3691256"/>
            <a:ext cx="7462424" cy="42544"/>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6922770" y="1720088"/>
            <a:ext cx="1565911" cy="83921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cxnSp>
        <p:nvCxnSpPr>
          <p:cNvPr id="8" name="Straight Connector 7"/>
          <p:cNvCxnSpPr/>
          <p:nvPr/>
        </p:nvCxnSpPr>
        <p:spPr>
          <a:xfrm flipV="1">
            <a:off x="1066800" y="2559304"/>
            <a:ext cx="7421881" cy="31496"/>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9" name="Parallelogram 8"/>
          <p:cNvSpPr/>
          <p:nvPr/>
        </p:nvSpPr>
        <p:spPr>
          <a:xfrm>
            <a:off x="6922770" y="2439416"/>
            <a:ext cx="1565911" cy="119888"/>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0" name="Parallelogram 9"/>
          <p:cNvSpPr/>
          <p:nvPr/>
        </p:nvSpPr>
        <p:spPr>
          <a:xfrm>
            <a:off x="6922770" y="1600200"/>
            <a:ext cx="1565911" cy="119888"/>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cxnSp>
        <p:nvCxnSpPr>
          <p:cNvPr id="11" name="Straight Arrow Connector 10"/>
          <p:cNvCxnSpPr/>
          <p:nvPr/>
        </p:nvCxnSpPr>
        <p:spPr>
          <a:xfrm>
            <a:off x="6661785" y="2559304"/>
            <a:ext cx="0" cy="1138936"/>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661785" y="3698240"/>
            <a:ext cx="0" cy="239776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3" name="Up-Down Arrow 12"/>
          <p:cNvSpPr/>
          <p:nvPr/>
        </p:nvSpPr>
        <p:spPr>
          <a:xfrm>
            <a:off x="8097203" y="3398520"/>
            <a:ext cx="130493" cy="479552"/>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4" name="Up-Down Arrow 13"/>
          <p:cNvSpPr/>
          <p:nvPr/>
        </p:nvSpPr>
        <p:spPr>
          <a:xfrm>
            <a:off x="7053263" y="3338576"/>
            <a:ext cx="130493" cy="539496"/>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5" name="Up-Down Arrow 14"/>
          <p:cNvSpPr/>
          <p:nvPr/>
        </p:nvSpPr>
        <p:spPr>
          <a:xfrm>
            <a:off x="8314691" y="2259584"/>
            <a:ext cx="130493" cy="479552"/>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6" name="Down Arrow 15"/>
          <p:cNvSpPr/>
          <p:nvPr/>
        </p:nvSpPr>
        <p:spPr>
          <a:xfrm>
            <a:off x="7270750" y="2019808"/>
            <a:ext cx="260985" cy="4795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7" name="TextBox 16"/>
          <p:cNvSpPr txBox="1"/>
          <p:nvPr/>
        </p:nvSpPr>
        <p:spPr>
          <a:xfrm>
            <a:off x="7531736" y="1780032"/>
            <a:ext cx="565468" cy="338554"/>
          </a:xfrm>
          <a:prstGeom prst="rect">
            <a:avLst/>
          </a:prstGeom>
          <a:noFill/>
        </p:spPr>
        <p:txBody>
          <a:bodyPr wrap="square" rtlCol="0">
            <a:spAutoFit/>
          </a:bodyPr>
          <a:lstStyle/>
          <a:p>
            <a:r>
              <a:rPr lang="en-US" sz="1600" dirty="0" err="1" smtClean="0"/>
              <a:t>J</a:t>
            </a:r>
            <a:r>
              <a:rPr lang="en-US" sz="1600" baseline="-25000" dirty="0" err="1" smtClean="0"/>
              <a:t>POM</a:t>
            </a:r>
            <a:endParaRPr lang="en-US" sz="1600" baseline="-25000" dirty="0"/>
          </a:p>
        </p:txBody>
      </p:sp>
      <p:sp>
        <p:nvSpPr>
          <p:cNvPr id="18" name="TextBox 17"/>
          <p:cNvSpPr txBox="1"/>
          <p:nvPr/>
        </p:nvSpPr>
        <p:spPr>
          <a:xfrm>
            <a:off x="7444741" y="4537456"/>
            <a:ext cx="565468" cy="584775"/>
          </a:xfrm>
          <a:prstGeom prst="rect">
            <a:avLst/>
          </a:prstGeom>
          <a:noFill/>
        </p:spPr>
        <p:txBody>
          <a:bodyPr wrap="square" rtlCol="0">
            <a:spAutoFit/>
          </a:bodyPr>
          <a:lstStyle/>
          <a:p>
            <a:r>
              <a:rPr lang="en-US" sz="3200" dirty="0" smtClean="0"/>
              <a:t>2</a:t>
            </a:r>
            <a:endParaRPr lang="en-US" sz="3200" dirty="0"/>
          </a:p>
        </p:txBody>
      </p:sp>
      <p:sp>
        <p:nvSpPr>
          <p:cNvPr id="19" name="TextBox 18"/>
          <p:cNvSpPr txBox="1"/>
          <p:nvPr/>
        </p:nvSpPr>
        <p:spPr>
          <a:xfrm>
            <a:off x="7391400" y="2895600"/>
            <a:ext cx="565468" cy="584775"/>
          </a:xfrm>
          <a:prstGeom prst="rect">
            <a:avLst/>
          </a:prstGeom>
          <a:noFill/>
        </p:spPr>
        <p:txBody>
          <a:bodyPr wrap="square" rtlCol="0">
            <a:spAutoFit/>
          </a:bodyPr>
          <a:lstStyle/>
          <a:p>
            <a:r>
              <a:rPr lang="en-US" sz="3200" dirty="0"/>
              <a:t>1</a:t>
            </a:r>
          </a:p>
        </p:txBody>
      </p:sp>
      <p:sp>
        <p:nvSpPr>
          <p:cNvPr id="27" name="Up-Down Arrow 26"/>
          <p:cNvSpPr/>
          <p:nvPr/>
        </p:nvSpPr>
        <p:spPr>
          <a:xfrm>
            <a:off x="1295400" y="22098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Up-Down Arrow 27"/>
          <p:cNvSpPr/>
          <p:nvPr/>
        </p:nvSpPr>
        <p:spPr>
          <a:xfrm>
            <a:off x="1447800" y="33528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p:cNvCxnSpPr/>
          <p:nvPr/>
        </p:nvCxnSpPr>
        <p:spPr>
          <a:xfrm flipV="1">
            <a:off x="990600" y="6087122"/>
            <a:ext cx="7462424" cy="42544"/>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30" name="Up-Down Arrow 29"/>
          <p:cNvSpPr/>
          <p:nvPr/>
        </p:nvSpPr>
        <p:spPr>
          <a:xfrm>
            <a:off x="2895600" y="33528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Down Arrow 30"/>
          <p:cNvSpPr/>
          <p:nvPr/>
        </p:nvSpPr>
        <p:spPr>
          <a:xfrm>
            <a:off x="4038600" y="3429000"/>
            <a:ext cx="2286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Down Arrow 31"/>
          <p:cNvSpPr/>
          <p:nvPr/>
        </p:nvSpPr>
        <p:spPr>
          <a:xfrm>
            <a:off x="4114800" y="5867400"/>
            <a:ext cx="2286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a:off x="914400" y="1600200"/>
            <a:ext cx="1752600" cy="584775"/>
          </a:xfrm>
          <a:prstGeom prst="rect">
            <a:avLst/>
          </a:prstGeom>
          <a:noFill/>
        </p:spPr>
        <p:txBody>
          <a:bodyPr wrap="square" rtlCol="0">
            <a:spAutoFit/>
          </a:bodyPr>
          <a:lstStyle/>
          <a:p>
            <a:r>
              <a:rPr lang="en-US" sz="1600" dirty="0" smtClean="0"/>
              <a:t>Diffusion (dissolved)</a:t>
            </a:r>
            <a:endParaRPr lang="en-US" sz="1600" dirty="0"/>
          </a:p>
        </p:txBody>
      </p:sp>
      <p:sp>
        <p:nvSpPr>
          <p:cNvPr id="34" name="TextBox 33"/>
          <p:cNvSpPr txBox="1"/>
          <p:nvPr/>
        </p:nvSpPr>
        <p:spPr>
          <a:xfrm>
            <a:off x="1143000" y="2846034"/>
            <a:ext cx="1752600" cy="584775"/>
          </a:xfrm>
          <a:prstGeom prst="rect">
            <a:avLst/>
          </a:prstGeom>
          <a:noFill/>
        </p:spPr>
        <p:txBody>
          <a:bodyPr wrap="square" rtlCol="0">
            <a:spAutoFit/>
          </a:bodyPr>
          <a:lstStyle/>
          <a:p>
            <a:r>
              <a:rPr lang="en-US" sz="1600" dirty="0" err="1" smtClean="0"/>
              <a:t>Bioturbation</a:t>
            </a:r>
            <a:r>
              <a:rPr lang="en-US" sz="1600" dirty="0" smtClean="0"/>
              <a:t> (particulate)</a:t>
            </a:r>
            <a:endParaRPr lang="en-US" sz="1600" dirty="0"/>
          </a:p>
        </p:txBody>
      </p:sp>
      <p:sp>
        <p:nvSpPr>
          <p:cNvPr id="35" name="TextBox 34"/>
          <p:cNvSpPr txBox="1"/>
          <p:nvPr/>
        </p:nvSpPr>
        <p:spPr>
          <a:xfrm>
            <a:off x="2514600" y="2667000"/>
            <a:ext cx="1752600" cy="584775"/>
          </a:xfrm>
          <a:prstGeom prst="rect">
            <a:avLst/>
          </a:prstGeom>
          <a:noFill/>
        </p:spPr>
        <p:txBody>
          <a:bodyPr wrap="square" rtlCol="0">
            <a:spAutoFit/>
          </a:bodyPr>
          <a:lstStyle/>
          <a:p>
            <a:r>
              <a:rPr lang="en-US" sz="1600" dirty="0" smtClean="0"/>
              <a:t>Diffusion (dissolved)</a:t>
            </a:r>
            <a:endParaRPr lang="en-US" sz="1600" dirty="0"/>
          </a:p>
        </p:txBody>
      </p:sp>
      <p:sp>
        <p:nvSpPr>
          <p:cNvPr id="36" name="TextBox 35"/>
          <p:cNvSpPr txBox="1"/>
          <p:nvPr/>
        </p:nvSpPr>
        <p:spPr>
          <a:xfrm>
            <a:off x="3962400" y="2819400"/>
            <a:ext cx="1447800" cy="584775"/>
          </a:xfrm>
          <a:prstGeom prst="rect">
            <a:avLst/>
          </a:prstGeom>
          <a:noFill/>
        </p:spPr>
        <p:txBody>
          <a:bodyPr wrap="square" rtlCol="0">
            <a:spAutoFit/>
          </a:bodyPr>
          <a:lstStyle/>
          <a:p>
            <a:r>
              <a:rPr lang="en-US" sz="1600" dirty="0" smtClean="0"/>
              <a:t>Burial (particulate)</a:t>
            </a:r>
            <a:endParaRPr lang="en-US" sz="1600" dirty="0"/>
          </a:p>
        </p:txBody>
      </p:sp>
      <p:sp>
        <p:nvSpPr>
          <p:cNvPr id="37" name="TextBox 36"/>
          <p:cNvSpPr txBox="1"/>
          <p:nvPr/>
        </p:nvSpPr>
        <p:spPr>
          <a:xfrm>
            <a:off x="4267200" y="5257800"/>
            <a:ext cx="1447800" cy="584775"/>
          </a:xfrm>
          <a:prstGeom prst="rect">
            <a:avLst/>
          </a:prstGeom>
          <a:noFill/>
        </p:spPr>
        <p:txBody>
          <a:bodyPr wrap="square" rtlCol="0">
            <a:spAutoFit/>
          </a:bodyPr>
          <a:lstStyle/>
          <a:p>
            <a:r>
              <a:rPr lang="en-US" sz="1600" dirty="0" smtClean="0"/>
              <a:t>Burial (particulate)</a:t>
            </a:r>
            <a:endParaRPr lang="en-US" sz="1600" dirty="0"/>
          </a:p>
        </p:txBody>
      </p:sp>
      <p:sp>
        <p:nvSpPr>
          <p:cNvPr id="38" name="TextBox 37"/>
          <p:cNvSpPr txBox="1"/>
          <p:nvPr/>
        </p:nvSpPr>
        <p:spPr>
          <a:xfrm>
            <a:off x="1143000" y="4572000"/>
            <a:ext cx="3276600" cy="923330"/>
          </a:xfrm>
          <a:prstGeom prst="rect">
            <a:avLst/>
          </a:prstGeom>
          <a:noFill/>
        </p:spPr>
        <p:txBody>
          <a:bodyPr wrap="square" rtlCol="0">
            <a:spAutoFit/>
          </a:bodyPr>
          <a:lstStyle/>
          <a:p>
            <a:r>
              <a:rPr lang="en-US" dirty="0" smtClean="0"/>
              <a:t>+ Flux due to diagenesis of </a:t>
            </a:r>
            <a:r>
              <a:rPr lang="en-US" dirty="0" err="1" smtClean="0"/>
              <a:t>POC</a:t>
            </a:r>
            <a:r>
              <a:rPr lang="en-US" dirty="0" smtClean="0"/>
              <a:t> (in oxygen units and corrected for </a:t>
            </a:r>
            <a:r>
              <a:rPr lang="en-US" dirty="0" err="1" smtClean="0"/>
              <a:t>denitrification</a:t>
            </a:r>
            <a:r>
              <a:rPr lang="en-US" dirty="0" smtClean="0"/>
              <a:t>)</a:t>
            </a:r>
            <a:endParaRPr lang="en-US" dirty="0"/>
          </a:p>
        </p:txBody>
      </p:sp>
      <p:sp>
        <p:nvSpPr>
          <p:cNvPr id="39" name="TextBox 38"/>
          <p:cNvSpPr txBox="1"/>
          <p:nvPr/>
        </p:nvSpPr>
        <p:spPr>
          <a:xfrm>
            <a:off x="5105400" y="2819400"/>
            <a:ext cx="1905000" cy="738664"/>
          </a:xfrm>
          <a:prstGeom prst="rect">
            <a:avLst/>
          </a:prstGeom>
          <a:noFill/>
        </p:spPr>
        <p:txBody>
          <a:bodyPr wrap="square" rtlCol="0">
            <a:spAutoFit/>
          </a:bodyPr>
          <a:lstStyle/>
          <a:p>
            <a:r>
              <a:rPr lang="en-US" sz="1400" dirty="0" smtClean="0"/>
              <a:t>-decomposition of particulate sulfide and dissolved sulfide</a:t>
            </a:r>
            <a:endParaRPr lang="en-US" sz="14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Sulfide Input</a:t>
            </a:r>
            <a:endParaRPr lang="en-US" dirty="0"/>
          </a:p>
        </p:txBody>
      </p:sp>
      <p:sp>
        <p:nvSpPr>
          <p:cNvPr id="3174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1748" name="Rectangle 4"/>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Times New Roman" pitchFamily="18" charset="0"/>
              </a:rPr>
              <a:t> </a:t>
            </a:r>
            <a:endParaRPr kumimoji="0" lang="en-US" sz="1800" b="0" i="0" u="none" strike="noStrike" cap="none" normalizeH="0" baseline="0" smtClean="0">
              <a:ln>
                <a:noFill/>
              </a:ln>
              <a:solidFill>
                <a:schemeClr val="tx1"/>
              </a:solidFill>
              <a:effectLst/>
              <a:latin typeface="Arial" pitchFamily="34" charset="0"/>
            </a:endParaRPr>
          </a:p>
        </p:txBody>
      </p:sp>
      <p:sp>
        <p:nvSpPr>
          <p:cNvPr id="42" name="TextBox 41"/>
          <p:cNvSpPr txBox="1"/>
          <p:nvPr/>
        </p:nvSpPr>
        <p:spPr>
          <a:xfrm>
            <a:off x="5410200" y="1447800"/>
            <a:ext cx="2362200" cy="369332"/>
          </a:xfrm>
          <a:prstGeom prst="rect">
            <a:avLst/>
          </a:prstGeom>
          <a:noFill/>
        </p:spPr>
        <p:txBody>
          <a:bodyPr wrap="square" rtlCol="0">
            <a:spAutoFit/>
          </a:bodyPr>
          <a:lstStyle/>
          <a:p>
            <a:r>
              <a:rPr lang="en-US" dirty="0" smtClean="0"/>
              <a:t>Partitioning</a:t>
            </a:r>
            <a:endParaRPr lang="en-US" dirty="0"/>
          </a:p>
        </p:txBody>
      </p:sp>
      <p:sp>
        <p:nvSpPr>
          <p:cNvPr id="43" name="TextBox 42"/>
          <p:cNvSpPr txBox="1"/>
          <p:nvPr/>
        </p:nvSpPr>
        <p:spPr>
          <a:xfrm>
            <a:off x="5257800" y="3200400"/>
            <a:ext cx="2819400" cy="646331"/>
          </a:xfrm>
          <a:prstGeom prst="rect">
            <a:avLst/>
          </a:prstGeom>
          <a:noFill/>
        </p:spPr>
        <p:txBody>
          <a:bodyPr wrap="square" rtlCol="0">
            <a:spAutoFit/>
          </a:bodyPr>
          <a:lstStyle/>
          <a:p>
            <a:r>
              <a:rPr lang="en-US" sz="1200" dirty="0" smtClean="0"/>
              <a:t>where </a:t>
            </a:r>
            <a:r>
              <a:rPr lang="en-US" sz="1200" dirty="0" err="1" smtClean="0"/>
              <a:t>S</a:t>
            </a:r>
            <a:r>
              <a:rPr lang="en-US" sz="1200" baseline="-25000" dirty="0" err="1" smtClean="0"/>
              <a:t>1</a:t>
            </a:r>
            <a:r>
              <a:rPr lang="en-US" sz="1200" dirty="0" smtClean="0"/>
              <a:t> and </a:t>
            </a:r>
            <a:r>
              <a:rPr lang="en-US" sz="1200" dirty="0" err="1" smtClean="0"/>
              <a:t>S</a:t>
            </a:r>
            <a:r>
              <a:rPr lang="en-US" sz="1200" baseline="-25000" dirty="0" err="1" smtClean="0"/>
              <a:t>2</a:t>
            </a:r>
            <a:r>
              <a:rPr lang="en-US" sz="1200" dirty="0" smtClean="0"/>
              <a:t> are solids concentrations in layer 1 and 2 and </a:t>
            </a:r>
            <a:r>
              <a:rPr lang="en-US" sz="1200" dirty="0" smtClean="0">
                <a:sym typeface="Math A"/>
              </a:rPr>
              <a:t> are partition coefficients for layer 1 and 2</a:t>
            </a:r>
            <a:endParaRPr lang="en-US" sz="1200" dirty="0"/>
          </a:p>
        </p:txBody>
      </p:sp>
      <p:sp>
        <p:nvSpPr>
          <p:cNvPr id="3175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3" name="Group 44"/>
          <p:cNvGrpSpPr/>
          <p:nvPr/>
        </p:nvGrpSpPr>
        <p:grpSpPr>
          <a:xfrm>
            <a:off x="381000" y="1066800"/>
            <a:ext cx="4724400" cy="3048000"/>
            <a:chOff x="381000" y="1066800"/>
            <a:chExt cx="4724400" cy="3048000"/>
          </a:xfrm>
        </p:grpSpPr>
        <p:pic>
          <p:nvPicPr>
            <p:cNvPr id="4" name="Picture 2"/>
            <p:cNvPicPr>
              <a:picLocks noChangeArrowheads="1"/>
            </p:cNvPicPr>
            <p:nvPr/>
          </p:nvPicPr>
          <p:blipFill>
            <a:blip r:embed="rId3" cstate="print"/>
            <a:srcRect l="61831" t="41239" r="7254" b="41265"/>
            <a:stretch>
              <a:fillRect/>
            </a:stretch>
          </p:blipFill>
          <p:spPr bwMode="auto">
            <a:xfrm>
              <a:off x="4104866" y="2190750"/>
              <a:ext cx="971525" cy="1685925"/>
            </a:xfrm>
            <a:prstGeom prst="rect">
              <a:avLst/>
            </a:prstGeom>
            <a:noFill/>
            <a:ln w="9525">
              <a:noFill/>
              <a:miter lim="800000"/>
              <a:headEnd/>
              <a:tailEnd/>
            </a:ln>
          </p:spPr>
        </p:pic>
        <p:pic>
          <p:nvPicPr>
            <p:cNvPr id="5" name="Picture 2"/>
            <p:cNvPicPr>
              <a:picLocks noChangeAspect="1" noChangeArrowheads="1"/>
            </p:cNvPicPr>
            <p:nvPr/>
          </p:nvPicPr>
          <p:blipFill>
            <a:blip r:embed="rId3" cstate="print"/>
            <a:srcRect l="6508" t="41265" r="60949" b="41239"/>
            <a:stretch>
              <a:fillRect/>
            </a:stretch>
          </p:blipFill>
          <p:spPr bwMode="auto">
            <a:xfrm>
              <a:off x="4108722" y="1666240"/>
              <a:ext cx="971525" cy="699347"/>
            </a:xfrm>
            <a:prstGeom prst="rect">
              <a:avLst/>
            </a:prstGeom>
            <a:noFill/>
            <a:ln w="9525">
              <a:noFill/>
              <a:miter lim="800000"/>
              <a:headEnd/>
              <a:tailEnd/>
            </a:ln>
          </p:spPr>
        </p:pic>
        <p:cxnSp>
          <p:nvCxnSpPr>
            <p:cNvPr id="6" name="Straight Connector 5"/>
            <p:cNvCxnSpPr/>
            <p:nvPr/>
          </p:nvCxnSpPr>
          <p:spPr>
            <a:xfrm flipV="1">
              <a:off x="475552" y="2373710"/>
              <a:ext cx="4629848" cy="26590"/>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4108722" y="1141730"/>
              <a:ext cx="971525" cy="52451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8" name="Straight Connector 7"/>
            <p:cNvCxnSpPr/>
            <p:nvPr/>
          </p:nvCxnSpPr>
          <p:spPr>
            <a:xfrm flipV="1">
              <a:off x="475552" y="1666240"/>
              <a:ext cx="4604694" cy="19685"/>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9" name="Parallelogram 8"/>
            <p:cNvSpPr/>
            <p:nvPr/>
          </p:nvSpPr>
          <p:spPr>
            <a:xfrm>
              <a:off x="4108722" y="1591310"/>
              <a:ext cx="971525" cy="7493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0" name="Parallelogram 9"/>
            <p:cNvSpPr/>
            <p:nvPr/>
          </p:nvSpPr>
          <p:spPr>
            <a:xfrm>
              <a:off x="4108722" y="1066800"/>
              <a:ext cx="971525" cy="7493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11" name="Straight Arrow Connector 10"/>
            <p:cNvCxnSpPr/>
            <p:nvPr/>
          </p:nvCxnSpPr>
          <p:spPr>
            <a:xfrm>
              <a:off x="3946801" y="1666240"/>
              <a:ext cx="0" cy="711835"/>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3946801" y="2378075"/>
              <a:ext cx="0" cy="149860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3" name="Up-Down Arrow 12"/>
            <p:cNvSpPr/>
            <p:nvPr/>
          </p:nvSpPr>
          <p:spPr>
            <a:xfrm>
              <a:off x="4837365" y="2190750"/>
              <a:ext cx="80961" cy="29972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4" name="Up-Down Arrow 13"/>
            <p:cNvSpPr/>
            <p:nvPr/>
          </p:nvSpPr>
          <p:spPr>
            <a:xfrm>
              <a:off x="4189682" y="2153285"/>
              <a:ext cx="80961" cy="33718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5" name="Up-Down Arrow 14"/>
            <p:cNvSpPr/>
            <p:nvPr/>
          </p:nvSpPr>
          <p:spPr>
            <a:xfrm>
              <a:off x="4972299" y="1478915"/>
              <a:ext cx="80961" cy="29972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6" name="Down Arrow 15"/>
            <p:cNvSpPr/>
            <p:nvPr/>
          </p:nvSpPr>
          <p:spPr>
            <a:xfrm>
              <a:off x="4324616" y="1329055"/>
              <a:ext cx="161921" cy="2997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7" name="TextBox 16"/>
            <p:cNvSpPr txBox="1"/>
            <p:nvPr/>
          </p:nvSpPr>
          <p:spPr>
            <a:xfrm>
              <a:off x="4486537" y="1179195"/>
              <a:ext cx="466463" cy="246221"/>
            </a:xfrm>
            <a:prstGeom prst="rect">
              <a:avLst/>
            </a:prstGeom>
            <a:noFill/>
          </p:spPr>
          <p:txBody>
            <a:bodyPr wrap="square" rtlCol="0">
              <a:spAutoFit/>
            </a:bodyPr>
            <a:lstStyle/>
            <a:p>
              <a:r>
                <a:rPr lang="en-US" sz="1000" dirty="0" err="1" smtClean="0"/>
                <a:t>J</a:t>
              </a:r>
              <a:r>
                <a:rPr lang="en-US" sz="1000" baseline="-25000" dirty="0" err="1" smtClean="0"/>
                <a:t>POM</a:t>
              </a:r>
              <a:endParaRPr lang="en-US" sz="1000" baseline="-25000" dirty="0"/>
            </a:p>
          </p:txBody>
        </p:sp>
        <p:sp>
          <p:nvSpPr>
            <p:cNvPr id="18" name="TextBox 17"/>
            <p:cNvSpPr txBox="1"/>
            <p:nvPr/>
          </p:nvSpPr>
          <p:spPr>
            <a:xfrm>
              <a:off x="4432564" y="2902585"/>
              <a:ext cx="350829" cy="246221"/>
            </a:xfrm>
            <a:prstGeom prst="rect">
              <a:avLst/>
            </a:prstGeom>
            <a:noFill/>
          </p:spPr>
          <p:txBody>
            <a:bodyPr wrap="square" rtlCol="0">
              <a:spAutoFit/>
            </a:bodyPr>
            <a:lstStyle/>
            <a:p>
              <a:r>
                <a:rPr lang="en-US" sz="1000" dirty="0" smtClean="0"/>
                <a:t>2</a:t>
              </a:r>
              <a:endParaRPr lang="en-US" sz="1000" dirty="0"/>
            </a:p>
          </p:txBody>
        </p:sp>
        <p:sp>
          <p:nvSpPr>
            <p:cNvPr id="19" name="TextBox 18"/>
            <p:cNvSpPr txBox="1"/>
            <p:nvPr/>
          </p:nvSpPr>
          <p:spPr>
            <a:xfrm>
              <a:off x="4399470" y="1876425"/>
              <a:ext cx="350829" cy="246221"/>
            </a:xfrm>
            <a:prstGeom prst="rect">
              <a:avLst/>
            </a:prstGeom>
            <a:noFill/>
          </p:spPr>
          <p:txBody>
            <a:bodyPr wrap="square" rtlCol="0">
              <a:spAutoFit/>
            </a:bodyPr>
            <a:lstStyle/>
            <a:p>
              <a:r>
                <a:rPr lang="en-US" sz="1000" dirty="0"/>
                <a:t>1</a:t>
              </a:r>
            </a:p>
          </p:txBody>
        </p:sp>
        <p:sp>
          <p:nvSpPr>
            <p:cNvPr id="27" name="Up-Down Arrow 26"/>
            <p:cNvSpPr/>
            <p:nvPr/>
          </p:nvSpPr>
          <p:spPr>
            <a:xfrm>
              <a:off x="617381" y="1447800"/>
              <a:ext cx="141828" cy="42862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28" name="Up-Down Arrow 27"/>
            <p:cNvSpPr/>
            <p:nvPr/>
          </p:nvSpPr>
          <p:spPr>
            <a:xfrm>
              <a:off x="711933" y="2162175"/>
              <a:ext cx="141828" cy="42862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29" name="Straight Connector 28"/>
            <p:cNvCxnSpPr/>
            <p:nvPr/>
          </p:nvCxnSpPr>
          <p:spPr>
            <a:xfrm flipV="1">
              <a:off x="428276" y="3871126"/>
              <a:ext cx="4629848" cy="26590"/>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30" name="Up-Down Arrow 29"/>
            <p:cNvSpPr/>
            <p:nvPr/>
          </p:nvSpPr>
          <p:spPr>
            <a:xfrm>
              <a:off x="1610179" y="2162175"/>
              <a:ext cx="141828" cy="42862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31" name="Down Arrow 30"/>
            <p:cNvSpPr/>
            <p:nvPr/>
          </p:nvSpPr>
          <p:spPr>
            <a:xfrm>
              <a:off x="2319321" y="2209800"/>
              <a:ext cx="141828"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32" name="Down Arrow 31"/>
            <p:cNvSpPr/>
            <p:nvPr/>
          </p:nvSpPr>
          <p:spPr>
            <a:xfrm>
              <a:off x="2366597" y="3733800"/>
              <a:ext cx="141828"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33" name="TextBox 32"/>
            <p:cNvSpPr txBox="1"/>
            <p:nvPr/>
          </p:nvSpPr>
          <p:spPr>
            <a:xfrm>
              <a:off x="381000" y="1066800"/>
              <a:ext cx="1087351" cy="400110"/>
            </a:xfrm>
            <a:prstGeom prst="rect">
              <a:avLst/>
            </a:prstGeom>
            <a:noFill/>
          </p:spPr>
          <p:txBody>
            <a:bodyPr wrap="square" rtlCol="0">
              <a:spAutoFit/>
            </a:bodyPr>
            <a:lstStyle/>
            <a:p>
              <a:r>
                <a:rPr lang="en-US" sz="1000" dirty="0" smtClean="0"/>
                <a:t>Diffusion (dissolved)</a:t>
              </a:r>
              <a:endParaRPr lang="en-US" sz="1000" dirty="0"/>
            </a:p>
          </p:txBody>
        </p:sp>
        <p:sp>
          <p:nvSpPr>
            <p:cNvPr id="34" name="TextBox 33"/>
            <p:cNvSpPr txBox="1"/>
            <p:nvPr/>
          </p:nvSpPr>
          <p:spPr>
            <a:xfrm>
              <a:off x="522828" y="1845446"/>
              <a:ext cx="1087351" cy="400110"/>
            </a:xfrm>
            <a:prstGeom prst="rect">
              <a:avLst/>
            </a:prstGeom>
            <a:noFill/>
          </p:spPr>
          <p:txBody>
            <a:bodyPr wrap="square" rtlCol="0">
              <a:spAutoFit/>
            </a:bodyPr>
            <a:lstStyle/>
            <a:p>
              <a:r>
                <a:rPr lang="en-US" sz="1000" dirty="0" err="1" smtClean="0"/>
                <a:t>Bioturbation</a:t>
              </a:r>
              <a:r>
                <a:rPr lang="en-US" sz="1000" dirty="0" smtClean="0"/>
                <a:t> (particulate)</a:t>
              </a:r>
              <a:endParaRPr lang="en-US" sz="1000" dirty="0"/>
            </a:p>
          </p:txBody>
        </p:sp>
        <p:sp>
          <p:nvSpPr>
            <p:cNvPr id="35" name="TextBox 34"/>
            <p:cNvSpPr txBox="1"/>
            <p:nvPr/>
          </p:nvSpPr>
          <p:spPr>
            <a:xfrm>
              <a:off x="1373798" y="1733550"/>
              <a:ext cx="1087351" cy="400110"/>
            </a:xfrm>
            <a:prstGeom prst="rect">
              <a:avLst/>
            </a:prstGeom>
            <a:noFill/>
          </p:spPr>
          <p:txBody>
            <a:bodyPr wrap="square" rtlCol="0">
              <a:spAutoFit/>
            </a:bodyPr>
            <a:lstStyle/>
            <a:p>
              <a:r>
                <a:rPr lang="en-US" sz="1000" dirty="0" smtClean="0"/>
                <a:t>Diffusion (dissolved)</a:t>
              </a:r>
              <a:endParaRPr lang="en-US" sz="1000" dirty="0"/>
            </a:p>
          </p:txBody>
        </p:sp>
        <p:sp>
          <p:nvSpPr>
            <p:cNvPr id="36" name="TextBox 35"/>
            <p:cNvSpPr txBox="1"/>
            <p:nvPr/>
          </p:nvSpPr>
          <p:spPr>
            <a:xfrm>
              <a:off x="2272045" y="1828800"/>
              <a:ext cx="898247" cy="400110"/>
            </a:xfrm>
            <a:prstGeom prst="rect">
              <a:avLst/>
            </a:prstGeom>
            <a:noFill/>
          </p:spPr>
          <p:txBody>
            <a:bodyPr wrap="square" rtlCol="0">
              <a:spAutoFit/>
            </a:bodyPr>
            <a:lstStyle/>
            <a:p>
              <a:r>
                <a:rPr lang="en-US" sz="1000" dirty="0" smtClean="0"/>
                <a:t>Burial (particulate)</a:t>
              </a:r>
              <a:endParaRPr lang="en-US" sz="1000" dirty="0"/>
            </a:p>
          </p:txBody>
        </p:sp>
        <p:sp>
          <p:nvSpPr>
            <p:cNvPr id="37" name="TextBox 36"/>
            <p:cNvSpPr txBox="1"/>
            <p:nvPr/>
          </p:nvSpPr>
          <p:spPr>
            <a:xfrm>
              <a:off x="2461150" y="3352800"/>
              <a:ext cx="898247" cy="400110"/>
            </a:xfrm>
            <a:prstGeom prst="rect">
              <a:avLst/>
            </a:prstGeom>
            <a:noFill/>
          </p:spPr>
          <p:txBody>
            <a:bodyPr wrap="square" rtlCol="0">
              <a:spAutoFit/>
            </a:bodyPr>
            <a:lstStyle/>
            <a:p>
              <a:r>
                <a:rPr lang="en-US" sz="1000" dirty="0" smtClean="0"/>
                <a:t>Burial (particulate)</a:t>
              </a:r>
              <a:endParaRPr lang="en-US" sz="1000" dirty="0"/>
            </a:p>
          </p:txBody>
        </p:sp>
        <p:sp>
          <p:nvSpPr>
            <p:cNvPr id="38" name="TextBox 37"/>
            <p:cNvSpPr txBox="1"/>
            <p:nvPr/>
          </p:nvSpPr>
          <p:spPr>
            <a:xfrm>
              <a:off x="522828" y="2924175"/>
              <a:ext cx="2032873" cy="246221"/>
            </a:xfrm>
            <a:prstGeom prst="rect">
              <a:avLst/>
            </a:prstGeom>
            <a:noFill/>
          </p:spPr>
          <p:txBody>
            <a:bodyPr wrap="square" rtlCol="0">
              <a:spAutoFit/>
            </a:bodyPr>
            <a:lstStyle/>
            <a:p>
              <a:r>
                <a:rPr lang="en-US" sz="1000" dirty="0" smtClean="0"/>
                <a:t>+ Flux due to diagenesis of </a:t>
              </a:r>
              <a:r>
                <a:rPr lang="en-US" sz="1000" dirty="0" err="1" smtClean="0"/>
                <a:t>PON</a:t>
              </a:r>
              <a:endParaRPr lang="en-US" sz="1000" dirty="0"/>
            </a:p>
          </p:txBody>
        </p:sp>
        <p:sp>
          <p:nvSpPr>
            <p:cNvPr id="44" name="TextBox 43"/>
            <p:cNvSpPr txBox="1"/>
            <p:nvPr/>
          </p:nvSpPr>
          <p:spPr>
            <a:xfrm>
              <a:off x="3200400" y="1905000"/>
              <a:ext cx="990600" cy="246221"/>
            </a:xfrm>
            <a:prstGeom prst="rect">
              <a:avLst/>
            </a:prstGeom>
            <a:noFill/>
          </p:spPr>
          <p:txBody>
            <a:bodyPr wrap="square" rtlCol="0">
              <a:spAutoFit/>
            </a:bodyPr>
            <a:lstStyle/>
            <a:p>
              <a:r>
                <a:rPr lang="en-US" sz="1000" dirty="0" smtClean="0"/>
                <a:t>-decay</a:t>
              </a:r>
              <a:endParaRPr lang="en-US" sz="1000" dirty="0"/>
            </a:p>
          </p:txBody>
        </p:sp>
      </p:grpSp>
      <p:sp>
        <p:nvSpPr>
          <p:cNvPr id="3175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175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 name="TextBox 48"/>
          <p:cNvSpPr txBox="1"/>
          <p:nvPr/>
        </p:nvSpPr>
        <p:spPr>
          <a:xfrm>
            <a:off x="609600" y="4876800"/>
            <a:ext cx="3810000" cy="1015663"/>
          </a:xfrm>
          <a:prstGeom prst="rect">
            <a:avLst/>
          </a:prstGeom>
          <a:noFill/>
        </p:spPr>
        <p:txBody>
          <a:bodyPr wrap="square" rtlCol="0">
            <a:spAutoFit/>
          </a:bodyPr>
          <a:lstStyle/>
          <a:p>
            <a:r>
              <a:rPr lang="en-US" sz="1200" dirty="0" smtClean="0"/>
              <a:t>s=surface transfer/diffusion rate with water column, </a:t>
            </a:r>
            <a:r>
              <a:rPr lang="en-US" sz="1200" dirty="0" smtClean="0">
                <a:sym typeface="Symbol"/>
              </a:rPr>
              <a:t></a:t>
            </a:r>
            <a:r>
              <a:rPr lang="en-US" sz="1200" baseline="-25000" dirty="0" smtClean="0">
                <a:sym typeface="Symbol"/>
              </a:rPr>
              <a:t> </a:t>
            </a:r>
            <a:r>
              <a:rPr lang="en-US" sz="1200" dirty="0" smtClean="0"/>
              <a:t>= reaction velocities for particulate or dissolved form, </a:t>
            </a:r>
            <a:r>
              <a:rPr lang="en-US" sz="1200" dirty="0" err="1" smtClean="0"/>
              <a:t>O</a:t>
            </a:r>
            <a:r>
              <a:rPr lang="en-US" sz="1200" baseline="-25000" dirty="0" err="1" smtClean="0"/>
              <a:t>2,0</a:t>
            </a:r>
            <a:r>
              <a:rPr lang="en-US" sz="1200" baseline="-25000" dirty="0" smtClean="0"/>
              <a:t> </a:t>
            </a:r>
            <a:r>
              <a:rPr lang="en-US" sz="1200" dirty="0" smtClean="0"/>
              <a:t>=dissolved oxygen, and </a:t>
            </a:r>
            <a:r>
              <a:rPr lang="en-US" sz="1200" dirty="0" err="1" smtClean="0"/>
              <a:t>K</a:t>
            </a:r>
            <a:r>
              <a:rPr lang="en-US" sz="1200" baseline="-25000" dirty="0" err="1" smtClean="0"/>
              <a:t>MHS,O2</a:t>
            </a:r>
            <a:r>
              <a:rPr lang="en-US" sz="1200" baseline="-25000" dirty="0" smtClean="0"/>
              <a:t> </a:t>
            </a:r>
            <a:r>
              <a:rPr lang="en-US" sz="1200" dirty="0" smtClean="0"/>
              <a:t>=half-saturation concentration of dissolved oxygen in the reaction, </a:t>
            </a:r>
            <a:r>
              <a:rPr lang="en-US" sz="1200" dirty="0" err="1" smtClean="0"/>
              <a:t>C</a:t>
            </a:r>
            <a:r>
              <a:rPr lang="en-US" sz="1200" baseline="-25000" dirty="0" err="1" smtClean="0"/>
              <a:t>H2S</a:t>
            </a:r>
            <a:endParaRPr lang="en-US" sz="1200" baseline="-25000" dirty="0" smtClean="0"/>
          </a:p>
          <a:p>
            <a:r>
              <a:rPr lang="en-US" sz="1200" dirty="0" smtClean="0"/>
              <a:t>= sulfide concentration</a:t>
            </a:r>
            <a:endParaRPr lang="en-US" sz="1200" dirty="0"/>
          </a:p>
        </p:txBody>
      </p:sp>
      <p:sp>
        <p:nvSpPr>
          <p:cNvPr id="44040"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4039" name="Object 7"/>
          <p:cNvGraphicFramePr>
            <a:graphicFrameLocks noChangeAspect="1"/>
          </p:cNvGraphicFramePr>
          <p:nvPr/>
        </p:nvGraphicFramePr>
        <p:xfrm>
          <a:off x="5486400" y="1828800"/>
          <a:ext cx="2181225" cy="466725"/>
        </p:xfrm>
        <a:graphic>
          <a:graphicData uri="http://schemas.openxmlformats.org/presentationml/2006/ole">
            <mc:AlternateContent xmlns:mc="http://schemas.openxmlformats.org/markup-compatibility/2006">
              <mc:Choice xmlns:v="urn:schemas-microsoft-com:vml" Requires="v">
                <p:oleObj spid="_x0000_s7186" name="Equation" r:id="rId4" imgW="2184400" imgH="469900" progId="Equation.DSMT4">
                  <p:embed/>
                </p:oleObj>
              </mc:Choice>
              <mc:Fallback>
                <p:oleObj name="Equation" r:id="rId4" imgW="2184400" imgH="469900" progId="Equation.DSMT4">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86400" y="1828800"/>
                        <a:ext cx="2181225" cy="466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404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4041" name="Object 9"/>
          <p:cNvGraphicFramePr>
            <a:graphicFrameLocks noChangeAspect="1"/>
          </p:cNvGraphicFramePr>
          <p:nvPr/>
        </p:nvGraphicFramePr>
        <p:xfrm>
          <a:off x="5486400" y="2438400"/>
          <a:ext cx="2238375" cy="466725"/>
        </p:xfrm>
        <a:graphic>
          <a:graphicData uri="http://schemas.openxmlformats.org/presentationml/2006/ole">
            <mc:AlternateContent xmlns:mc="http://schemas.openxmlformats.org/markup-compatibility/2006">
              <mc:Choice xmlns:v="urn:schemas-microsoft-com:vml" Requires="v">
                <p:oleObj spid="_x0000_s7187" name="Equation" r:id="rId6" imgW="2235200" imgH="469900" progId="Equation.DSMT4">
                  <p:embed/>
                </p:oleObj>
              </mc:Choice>
              <mc:Fallback>
                <p:oleObj name="Equation" r:id="rId6" imgW="2235200" imgH="469900" progId="Equation.DSMT4">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86400" y="2438400"/>
                        <a:ext cx="2238375" cy="466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404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4043" name="Object 11"/>
          <p:cNvGraphicFramePr>
            <a:graphicFrameLocks noChangeAspect="1"/>
          </p:cNvGraphicFramePr>
          <p:nvPr/>
        </p:nvGraphicFramePr>
        <p:xfrm>
          <a:off x="5943600" y="4343400"/>
          <a:ext cx="847725" cy="466725"/>
        </p:xfrm>
        <a:graphic>
          <a:graphicData uri="http://schemas.openxmlformats.org/presentationml/2006/ole">
            <mc:AlternateContent xmlns:mc="http://schemas.openxmlformats.org/markup-compatibility/2006">
              <mc:Choice xmlns:v="urn:schemas-microsoft-com:vml" Requires="v">
                <p:oleObj spid="_x0000_s7188" name="Equation" r:id="rId8" imgW="850531" imgH="469696" progId="Equation.DSMT4">
                  <p:embed/>
                </p:oleObj>
              </mc:Choice>
              <mc:Fallback>
                <p:oleObj name="Equation" r:id="rId8" imgW="850531" imgH="469696" progId="Equation.DSMT4">
                  <p:embed/>
                  <p:pic>
                    <p:nvPicPr>
                      <p:cNvPr id="0"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43600" y="4343400"/>
                        <a:ext cx="847725" cy="466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4046"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4045" name="Object 13"/>
          <p:cNvGraphicFramePr>
            <a:graphicFrameLocks noChangeAspect="1"/>
          </p:cNvGraphicFramePr>
          <p:nvPr/>
        </p:nvGraphicFramePr>
        <p:xfrm>
          <a:off x="1447800" y="4267200"/>
          <a:ext cx="2881312" cy="506412"/>
        </p:xfrm>
        <a:graphic>
          <a:graphicData uri="http://schemas.openxmlformats.org/presentationml/2006/ole">
            <mc:AlternateContent xmlns:mc="http://schemas.openxmlformats.org/markup-compatibility/2006">
              <mc:Choice xmlns:v="urn:schemas-microsoft-com:vml" Requires="v">
                <p:oleObj spid="_x0000_s7189" name="Equation" r:id="rId10" imgW="2882880" imgH="507960" progId="Equation.DSMT4">
                  <p:embed/>
                </p:oleObj>
              </mc:Choice>
              <mc:Fallback>
                <p:oleObj name="Equation" r:id="rId10" imgW="2882880" imgH="507960" progId="Equation.DSMT4">
                  <p:embed/>
                  <p:pic>
                    <p:nvPicPr>
                      <p:cNvPr id="0"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47800" y="4267200"/>
                        <a:ext cx="2881312" cy="5064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Sulfide Input</a:t>
            </a:r>
            <a:endParaRPr lang="en-US" dirty="0"/>
          </a:p>
        </p:txBody>
      </p:sp>
      <p:sp>
        <p:nvSpPr>
          <p:cNvPr id="3174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1748" name="Rectangle 4"/>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Times New Roman" pitchFamily="18" charset="0"/>
              </a:rPr>
              <a:t> </a:t>
            </a:r>
            <a:endParaRPr kumimoji="0" lang="en-US" sz="1800" b="0" i="0" u="none" strike="noStrike" cap="none" normalizeH="0" baseline="0" smtClean="0">
              <a:ln>
                <a:noFill/>
              </a:ln>
              <a:solidFill>
                <a:schemeClr val="tx1"/>
              </a:solidFill>
              <a:effectLst/>
              <a:latin typeface="Arial" pitchFamily="34" charset="0"/>
            </a:endParaRPr>
          </a:p>
        </p:txBody>
      </p:sp>
      <p:sp>
        <p:nvSpPr>
          <p:cNvPr id="3175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3" name="Group 44"/>
          <p:cNvGrpSpPr/>
          <p:nvPr/>
        </p:nvGrpSpPr>
        <p:grpSpPr>
          <a:xfrm>
            <a:off x="381000" y="1066800"/>
            <a:ext cx="4724400" cy="3048000"/>
            <a:chOff x="381000" y="1066800"/>
            <a:chExt cx="4724400" cy="3048000"/>
          </a:xfrm>
        </p:grpSpPr>
        <p:pic>
          <p:nvPicPr>
            <p:cNvPr id="4" name="Picture 2"/>
            <p:cNvPicPr>
              <a:picLocks noChangeArrowheads="1"/>
            </p:cNvPicPr>
            <p:nvPr/>
          </p:nvPicPr>
          <p:blipFill>
            <a:blip r:embed="rId2" cstate="print"/>
            <a:srcRect l="61831" t="41239" r="7254" b="41265"/>
            <a:stretch>
              <a:fillRect/>
            </a:stretch>
          </p:blipFill>
          <p:spPr bwMode="auto">
            <a:xfrm>
              <a:off x="4104866" y="2190750"/>
              <a:ext cx="971525" cy="1685925"/>
            </a:xfrm>
            <a:prstGeom prst="rect">
              <a:avLst/>
            </a:prstGeom>
            <a:noFill/>
            <a:ln w="9525">
              <a:noFill/>
              <a:miter lim="800000"/>
              <a:headEnd/>
              <a:tailEnd/>
            </a:ln>
          </p:spPr>
        </p:pic>
        <p:pic>
          <p:nvPicPr>
            <p:cNvPr id="5" name="Picture 2"/>
            <p:cNvPicPr>
              <a:picLocks noChangeAspect="1" noChangeArrowheads="1"/>
            </p:cNvPicPr>
            <p:nvPr/>
          </p:nvPicPr>
          <p:blipFill>
            <a:blip r:embed="rId2" cstate="print"/>
            <a:srcRect l="6508" t="41265" r="60949" b="41239"/>
            <a:stretch>
              <a:fillRect/>
            </a:stretch>
          </p:blipFill>
          <p:spPr bwMode="auto">
            <a:xfrm>
              <a:off x="4108722" y="1666240"/>
              <a:ext cx="971525" cy="699347"/>
            </a:xfrm>
            <a:prstGeom prst="rect">
              <a:avLst/>
            </a:prstGeom>
            <a:noFill/>
            <a:ln w="9525">
              <a:noFill/>
              <a:miter lim="800000"/>
              <a:headEnd/>
              <a:tailEnd/>
            </a:ln>
          </p:spPr>
        </p:pic>
        <p:cxnSp>
          <p:nvCxnSpPr>
            <p:cNvPr id="6" name="Straight Connector 5"/>
            <p:cNvCxnSpPr/>
            <p:nvPr/>
          </p:nvCxnSpPr>
          <p:spPr>
            <a:xfrm flipV="1">
              <a:off x="475552" y="2373710"/>
              <a:ext cx="4629848" cy="26590"/>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4108722" y="1141730"/>
              <a:ext cx="971525" cy="52451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8" name="Straight Connector 7"/>
            <p:cNvCxnSpPr/>
            <p:nvPr/>
          </p:nvCxnSpPr>
          <p:spPr>
            <a:xfrm flipV="1">
              <a:off x="475552" y="1666240"/>
              <a:ext cx="4604694" cy="19685"/>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9" name="Parallelogram 8"/>
            <p:cNvSpPr/>
            <p:nvPr/>
          </p:nvSpPr>
          <p:spPr>
            <a:xfrm>
              <a:off x="4108722" y="1591310"/>
              <a:ext cx="971525" cy="7493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0" name="Parallelogram 9"/>
            <p:cNvSpPr/>
            <p:nvPr/>
          </p:nvSpPr>
          <p:spPr>
            <a:xfrm>
              <a:off x="4108722" y="1066800"/>
              <a:ext cx="971525" cy="7493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11" name="Straight Arrow Connector 10"/>
            <p:cNvCxnSpPr/>
            <p:nvPr/>
          </p:nvCxnSpPr>
          <p:spPr>
            <a:xfrm>
              <a:off x="3946801" y="1666240"/>
              <a:ext cx="0" cy="711835"/>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3946801" y="2378075"/>
              <a:ext cx="0" cy="149860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3" name="Up-Down Arrow 12"/>
            <p:cNvSpPr/>
            <p:nvPr/>
          </p:nvSpPr>
          <p:spPr>
            <a:xfrm>
              <a:off x="4837365" y="2190750"/>
              <a:ext cx="80961" cy="29972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4" name="Up-Down Arrow 13"/>
            <p:cNvSpPr/>
            <p:nvPr/>
          </p:nvSpPr>
          <p:spPr>
            <a:xfrm>
              <a:off x="4189682" y="2153285"/>
              <a:ext cx="80961" cy="33718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5" name="Up-Down Arrow 14"/>
            <p:cNvSpPr/>
            <p:nvPr/>
          </p:nvSpPr>
          <p:spPr>
            <a:xfrm>
              <a:off x="4972299" y="1478915"/>
              <a:ext cx="80961" cy="29972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6" name="Down Arrow 15"/>
            <p:cNvSpPr/>
            <p:nvPr/>
          </p:nvSpPr>
          <p:spPr>
            <a:xfrm>
              <a:off x="4324616" y="1329055"/>
              <a:ext cx="161921" cy="2997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7" name="TextBox 16"/>
            <p:cNvSpPr txBox="1"/>
            <p:nvPr/>
          </p:nvSpPr>
          <p:spPr>
            <a:xfrm>
              <a:off x="4486537" y="1179195"/>
              <a:ext cx="466463" cy="246221"/>
            </a:xfrm>
            <a:prstGeom prst="rect">
              <a:avLst/>
            </a:prstGeom>
            <a:noFill/>
          </p:spPr>
          <p:txBody>
            <a:bodyPr wrap="square" rtlCol="0">
              <a:spAutoFit/>
            </a:bodyPr>
            <a:lstStyle/>
            <a:p>
              <a:r>
                <a:rPr lang="en-US" sz="1000" dirty="0" err="1" smtClean="0"/>
                <a:t>J</a:t>
              </a:r>
              <a:r>
                <a:rPr lang="en-US" sz="1000" baseline="-25000" dirty="0" err="1" smtClean="0"/>
                <a:t>POM</a:t>
              </a:r>
              <a:endParaRPr lang="en-US" sz="1000" baseline="-25000" dirty="0"/>
            </a:p>
          </p:txBody>
        </p:sp>
        <p:sp>
          <p:nvSpPr>
            <p:cNvPr id="18" name="TextBox 17"/>
            <p:cNvSpPr txBox="1"/>
            <p:nvPr/>
          </p:nvSpPr>
          <p:spPr>
            <a:xfrm>
              <a:off x="4432564" y="2902585"/>
              <a:ext cx="350829" cy="246221"/>
            </a:xfrm>
            <a:prstGeom prst="rect">
              <a:avLst/>
            </a:prstGeom>
            <a:noFill/>
          </p:spPr>
          <p:txBody>
            <a:bodyPr wrap="square" rtlCol="0">
              <a:spAutoFit/>
            </a:bodyPr>
            <a:lstStyle/>
            <a:p>
              <a:r>
                <a:rPr lang="en-US" sz="1000" dirty="0" smtClean="0"/>
                <a:t>2</a:t>
              </a:r>
              <a:endParaRPr lang="en-US" sz="1000" dirty="0"/>
            </a:p>
          </p:txBody>
        </p:sp>
        <p:sp>
          <p:nvSpPr>
            <p:cNvPr id="19" name="TextBox 18"/>
            <p:cNvSpPr txBox="1"/>
            <p:nvPr/>
          </p:nvSpPr>
          <p:spPr>
            <a:xfrm>
              <a:off x="4399470" y="1876425"/>
              <a:ext cx="350829" cy="246221"/>
            </a:xfrm>
            <a:prstGeom prst="rect">
              <a:avLst/>
            </a:prstGeom>
            <a:noFill/>
          </p:spPr>
          <p:txBody>
            <a:bodyPr wrap="square" rtlCol="0">
              <a:spAutoFit/>
            </a:bodyPr>
            <a:lstStyle/>
            <a:p>
              <a:r>
                <a:rPr lang="en-US" sz="1000" dirty="0"/>
                <a:t>1</a:t>
              </a:r>
            </a:p>
          </p:txBody>
        </p:sp>
        <p:sp>
          <p:nvSpPr>
            <p:cNvPr id="27" name="Up-Down Arrow 26"/>
            <p:cNvSpPr/>
            <p:nvPr/>
          </p:nvSpPr>
          <p:spPr>
            <a:xfrm>
              <a:off x="617381" y="1447800"/>
              <a:ext cx="141828" cy="42862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28" name="Up-Down Arrow 27"/>
            <p:cNvSpPr/>
            <p:nvPr/>
          </p:nvSpPr>
          <p:spPr>
            <a:xfrm>
              <a:off x="711933" y="2162175"/>
              <a:ext cx="141828" cy="42862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29" name="Straight Connector 28"/>
            <p:cNvCxnSpPr/>
            <p:nvPr/>
          </p:nvCxnSpPr>
          <p:spPr>
            <a:xfrm flipV="1">
              <a:off x="428276" y="3871126"/>
              <a:ext cx="4629848" cy="26590"/>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30" name="Up-Down Arrow 29"/>
            <p:cNvSpPr/>
            <p:nvPr/>
          </p:nvSpPr>
          <p:spPr>
            <a:xfrm>
              <a:off x="1610179" y="2162175"/>
              <a:ext cx="141828" cy="42862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31" name="Down Arrow 30"/>
            <p:cNvSpPr/>
            <p:nvPr/>
          </p:nvSpPr>
          <p:spPr>
            <a:xfrm>
              <a:off x="2319321" y="2209800"/>
              <a:ext cx="141828"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32" name="Down Arrow 31"/>
            <p:cNvSpPr/>
            <p:nvPr/>
          </p:nvSpPr>
          <p:spPr>
            <a:xfrm>
              <a:off x="2366597" y="3733800"/>
              <a:ext cx="141828"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33" name="TextBox 32"/>
            <p:cNvSpPr txBox="1"/>
            <p:nvPr/>
          </p:nvSpPr>
          <p:spPr>
            <a:xfrm>
              <a:off x="381000" y="1066800"/>
              <a:ext cx="1087351" cy="400110"/>
            </a:xfrm>
            <a:prstGeom prst="rect">
              <a:avLst/>
            </a:prstGeom>
            <a:noFill/>
          </p:spPr>
          <p:txBody>
            <a:bodyPr wrap="square" rtlCol="0">
              <a:spAutoFit/>
            </a:bodyPr>
            <a:lstStyle/>
            <a:p>
              <a:r>
                <a:rPr lang="en-US" sz="1000" dirty="0" smtClean="0"/>
                <a:t>Diffusion (dissolved)</a:t>
              </a:r>
              <a:endParaRPr lang="en-US" sz="1000" dirty="0"/>
            </a:p>
          </p:txBody>
        </p:sp>
        <p:sp>
          <p:nvSpPr>
            <p:cNvPr id="34" name="TextBox 33"/>
            <p:cNvSpPr txBox="1"/>
            <p:nvPr/>
          </p:nvSpPr>
          <p:spPr>
            <a:xfrm>
              <a:off x="522828" y="1845446"/>
              <a:ext cx="1087351" cy="400110"/>
            </a:xfrm>
            <a:prstGeom prst="rect">
              <a:avLst/>
            </a:prstGeom>
            <a:noFill/>
          </p:spPr>
          <p:txBody>
            <a:bodyPr wrap="square" rtlCol="0">
              <a:spAutoFit/>
            </a:bodyPr>
            <a:lstStyle/>
            <a:p>
              <a:r>
                <a:rPr lang="en-US" sz="1000" dirty="0" err="1" smtClean="0"/>
                <a:t>Bioturbation</a:t>
              </a:r>
              <a:r>
                <a:rPr lang="en-US" sz="1000" dirty="0" smtClean="0"/>
                <a:t> (particulate)</a:t>
              </a:r>
              <a:endParaRPr lang="en-US" sz="1000" dirty="0"/>
            </a:p>
          </p:txBody>
        </p:sp>
        <p:sp>
          <p:nvSpPr>
            <p:cNvPr id="35" name="TextBox 34"/>
            <p:cNvSpPr txBox="1"/>
            <p:nvPr/>
          </p:nvSpPr>
          <p:spPr>
            <a:xfrm>
              <a:off x="1373798" y="1733550"/>
              <a:ext cx="1087351" cy="400110"/>
            </a:xfrm>
            <a:prstGeom prst="rect">
              <a:avLst/>
            </a:prstGeom>
            <a:noFill/>
          </p:spPr>
          <p:txBody>
            <a:bodyPr wrap="square" rtlCol="0">
              <a:spAutoFit/>
            </a:bodyPr>
            <a:lstStyle/>
            <a:p>
              <a:r>
                <a:rPr lang="en-US" sz="1000" dirty="0" smtClean="0"/>
                <a:t>Diffusion (dissolved)</a:t>
              </a:r>
              <a:endParaRPr lang="en-US" sz="1000" dirty="0"/>
            </a:p>
          </p:txBody>
        </p:sp>
        <p:sp>
          <p:nvSpPr>
            <p:cNvPr id="36" name="TextBox 35"/>
            <p:cNvSpPr txBox="1"/>
            <p:nvPr/>
          </p:nvSpPr>
          <p:spPr>
            <a:xfrm>
              <a:off x="2272045" y="1828800"/>
              <a:ext cx="898247" cy="400110"/>
            </a:xfrm>
            <a:prstGeom prst="rect">
              <a:avLst/>
            </a:prstGeom>
            <a:noFill/>
          </p:spPr>
          <p:txBody>
            <a:bodyPr wrap="square" rtlCol="0">
              <a:spAutoFit/>
            </a:bodyPr>
            <a:lstStyle/>
            <a:p>
              <a:r>
                <a:rPr lang="en-US" sz="1000" dirty="0" smtClean="0"/>
                <a:t>Burial (particulate)</a:t>
              </a:r>
              <a:endParaRPr lang="en-US" sz="1000" dirty="0"/>
            </a:p>
          </p:txBody>
        </p:sp>
        <p:sp>
          <p:nvSpPr>
            <p:cNvPr id="37" name="TextBox 36"/>
            <p:cNvSpPr txBox="1"/>
            <p:nvPr/>
          </p:nvSpPr>
          <p:spPr>
            <a:xfrm>
              <a:off x="2461150" y="3352800"/>
              <a:ext cx="898247" cy="400110"/>
            </a:xfrm>
            <a:prstGeom prst="rect">
              <a:avLst/>
            </a:prstGeom>
            <a:noFill/>
          </p:spPr>
          <p:txBody>
            <a:bodyPr wrap="square" rtlCol="0">
              <a:spAutoFit/>
            </a:bodyPr>
            <a:lstStyle/>
            <a:p>
              <a:r>
                <a:rPr lang="en-US" sz="1000" dirty="0" smtClean="0"/>
                <a:t>Burial (particulate)</a:t>
              </a:r>
              <a:endParaRPr lang="en-US" sz="1000" dirty="0"/>
            </a:p>
          </p:txBody>
        </p:sp>
        <p:sp>
          <p:nvSpPr>
            <p:cNvPr id="38" name="TextBox 37"/>
            <p:cNvSpPr txBox="1"/>
            <p:nvPr/>
          </p:nvSpPr>
          <p:spPr>
            <a:xfrm>
              <a:off x="522828" y="2924175"/>
              <a:ext cx="2032873" cy="246221"/>
            </a:xfrm>
            <a:prstGeom prst="rect">
              <a:avLst/>
            </a:prstGeom>
            <a:noFill/>
          </p:spPr>
          <p:txBody>
            <a:bodyPr wrap="square" rtlCol="0">
              <a:spAutoFit/>
            </a:bodyPr>
            <a:lstStyle/>
            <a:p>
              <a:r>
                <a:rPr lang="en-US" sz="1000" dirty="0" smtClean="0"/>
                <a:t>+ Flux due to diagenesis of </a:t>
              </a:r>
              <a:r>
                <a:rPr lang="en-US" sz="1000" dirty="0" err="1" smtClean="0"/>
                <a:t>PON</a:t>
              </a:r>
              <a:endParaRPr lang="en-US" sz="1000" dirty="0"/>
            </a:p>
          </p:txBody>
        </p:sp>
        <p:sp>
          <p:nvSpPr>
            <p:cNvPr id="44" name="TextBox 43"/>
            <p:cNvSpPr txBox="1"/>
            <p:nvPr/>
          </p:nvSpPr>
          <p:spPr>
            <a:xfrm>
              <a:off x="3200400" y="1905000"/>
              <a:ext cx="990600" cy="246221"/>
            </a:xfrm>
            <a:prstGeom prst="rect">
              <a:avLst/>
            </a:prstGeom>
            <a:noFill/>
          </p:spPr>
          <p:txBody>
            <a:bodyPr wrap="square" rtlCol="0">
              <a:spAutoFit/>
            </a:bodyPr>
            <a:lstStyle/>
            <a:p>
              <a:r>
                <a:rPr lang="en-US" sz="1000" dirty="0" smtClean="0"/>
                <a:t>-decay</a:t>
              </a:r>
              <a:endParaRPr lang="en-US" sz="1000" dirty="0"/>
            </a:p>
          </p:txBody>
        </p:sp>
      </p:grpSp>
      <p:sp>
        <p:nvSpPr>
          <p:cNvPr id="3175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175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40"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4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4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46"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0" name="Table 49"/>
          <p:cNvGraphicFramePr>
            <a:graphicFrameLocks noGrp="1"/>
          </p:cNvGraphicFramePr>
          <p:nvPr/>
        </p:nvGraphicFramePr>
        <p:xfrm>
          <a:off x="1066800" y="4495800"/>
          <a:ext cx="6095999" cy="1304346"/>
        </p:xfrm>
        <a:graphic>
          <a:graphicData uri="http://schemas.openxmlformats.org/drawingml/2006/table">
            <a:tbl>
              <a:tblPr/>
              <a:tblGrid>
                <a:gridCol w="656113"/>
                <a:gridCol w="791687"/>
                <a:gridCol w="455851"/>
                <a:gridCol w="726961"/>
                <a:gridCol w="3465387"/>
              </a:tblGrid>
              <a:tr h="296162">
                <a:tc>
                  <a:txBody>
                    <a:bodyPr/>
                    <a:lstStyle/>
                    <a:p>
                      <a:pPr algn="l" fontAlgn="b"/>
                      <a:r>
                        <a:rPr lang="en-US" sz="1000" b="1" i="0" u="none" strike="noStrike" dirty="0" err="1">
                          <a:latin typeface="Times New Roman"/>
                        </a:rPr>
                        <a:t>kHS1</a:t>
                      </a:r>
                      <a:endParaRPr lang="en-US" sz="1000" b="1" i="0" u="none" strike="noStrike" dirty="0">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KappaHSD_1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CC99"/>
                    </a:solidFill>
                  </a:tcPr>
                </a:tc>
                <a:tc>
                  <a:txBody>
                    <a:bodyPr/>
                    <a:lstStyle/>
                    <a:p>
                      <a:pPr algn="ctr" fontAlgn="b"/>
                      <a:r>
                        <a:rPr lang="en-US" sz="1000" b="1" i="0" u="none" strike="noStrike" dirty="0">
                          <a:solidFill>
                            <a:srgbClr val="000000"/>
                          </a:solidFill>
                          <a:latin typeface="Times New Roman"/>
                        </a:rPr>
                        <a:t>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a:latin typeface="Times New Roman"/>
                        </a:rPr>
                        <a:t>m/d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CC99"/>
                    </a:solidFill>
                  </a:tcPr>
                </a:tc>
                <a:tc>
                  <a:txBody>
                    <a:bodyPr/>
                    <a:lstStyle/>
                    <a:p>
                      <a:pPr algn="l" fontAlgn="b"/>
                      <a:r>
                        <a:rPr lang="en-US" sz="1000" b="1" i="0" u="none" strike="noStrike">
                          <a:latin typeface="Times New Roman"/>
                        </a:rPr>
                        <a:t>Dissolved sulfide oxidation reaction velocity in layer 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CC99"/>
                    </a:solidFill>
                  </a:tcPr>
                </a:tc>
              </a:tr>
              <a:tr h="175846">
                <a:tc>
                  <a:txBody>
                    <a:bodyPr/>
                    <a:lstStyle/>
                    <a:p>
                      <a:pPr algn="l" fontAlgn="b"/>
                      <a:r>
                        <a:rPr lang="en-US" sz="1000" b="1" i="0" u="none" strike="noStrike" dirty="0" err="1">
                          <a:latin typeface="Times New Roman"/>
                        </a:rPr>
                        <a:t>kHS2</a:t>
                      </a:r>
                      <a:endParaRPr lang="en-US" sz="1000" b="1" i="0" u="none" strike="noStrike" dirty="0">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KappaHSP_1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a:solidFill>
                            <a:srgbClr val="000000"/>
                          </a:solidFill>
                          <a:latin typeface="Times New Roman"/>
                        </a:rPr>
                        <a:t>0.4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a:latin typeface="Times New Roman"/>
                        </a:rPr>
                        <a:t>m/d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Particulate sulfide oxidation reaction velocity in layer 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r h="175846">
                <a:tc>
                  <a:txBody>
                    <a:bodyPr/>
                    <a:lstStyle/>
                    <a:p>
                      <a:pPr algn="l" fontAlgn="b"/>
                      <a:r>
                        <a:rPr lang="en-US" sz="1000" b="1" i="0" u="none" strike="noStrike" dirty="0" err="1">
                          <a:latin typeface="Times New Roman"/>
                        </a:rPr>
                        <a:t>ThtaHS</a:t>
                      </a:r>
                      <a:endParaRPr lang="en-US" sz="1000" b="1" i="0" u="none" strike="noStrike" dirty="0">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dirty="0" err="1">
                          <a:latin typeface="Times New Roman"/>
                        </a:rPr>
                        <a:t>ThtaHS</a:t>
                      </a:r>
                      <a:endParaRPr lang="en-US" sz="1000" b="1" i="0" u="none" strike="noStrike" dirty="0">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a:solidFill>
                            <a:srgbClr val="000000"/>
                          </a:solidFill>
                          <a:latin typeface="Times New Roman"/>
                        </a:rPr>
                        <a:t>1.079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a:latin typeface="Times New Roman"/>
                        </a:rPr>
                        <a:t>none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Temperature coefficient for sulfide oxidation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r h="296162">
                <a:tc>
                  <a:txBody>
                    <a:bodyPr/>
                    <a:lstStyle/>
                    <a:p>
                      <a:pPr algn="l" fontAlgn="b"/>
                      <a:r>
                        <a:rPr lang="en-US" sz="1000" b="1" i="0" u="none" strike="noStrike">
                          <a:latin typeface="Times New Roman"/>
                        </a:rPr>
                        <a:t>KM_O2_HS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dirty="0" err="1">
                          <a:latin typeface="Times New Roman"/>
                        </a:rPr>
                        <a:t>KM_O2_HS</a:t>
                      </a:r>
                      <a:endParaRPr lang="en-US" sz="1000" b="1" i="0" u="none" strike="noStrike" dirty="0">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a:solidFill>
                            <a:srgbClr val="000000"/>
                          </a:solidFill>
                          <a:latin typeface="Times New Roman"/>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err="1">
                          <a:latin typeface="Times New Roman"/>
                        </a:rPr>
                        <a:t>mgO2</a:t>
                      </a:r>
                      <a:r>
                        <a:rPr lang="en-US" sz="1000" b="1" i="0" u="none" strike="noStrike" dirty="0">
                          <a:latin typeface="Times New Roman"/>
                        </a:rPr>
                        <a:t>/l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Sulfide oxidation normalization constant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r h="175846">
                <a:tc>
                  <a:txBody>
                    <a:bodyPr/>
                    <a:lstStyle/>
                    <a:p>
                      <a:pPr algn="l" fontAlgn="b"/>
                      <a:r>
                        <a:rPr lang="en-US" sz="1000" b="1" i="0" u="none" strike="noStrike">
                          <a:latin typeface="Times New Roman"/>
                        </a:rPr>
                        <a:t>KdHS1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dirty="0" err="1">
                          <a:latin typeface="Times New Roman"/>
                        </a:rPr>
                        <a:t>KdHS1</a:t>
                      </a:r>
                      <a:endParaRPr lang="en-US" sz="1000" b="1" i="0" u="none" strike="noStrike" dirty="0">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a:solidFill>
                            <a:srgbClr val="000000"/>
                          </a:solidFill>
                          <a:latin typeface="Times New Roman"/>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a:latin typeface="Times New Roman"/>
                        </a:rPr>
                        <a:t>L/kg</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Sulfide partition coefficient in layer 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r h="175846">
                <a:tc>
                  <a:txBody>
                    <a:bodyPr/>
                    <a:lstStyle/>
                    <a:p>
                      <a:pPr algn="l" fontAlgn="b"/>
                      <a:r>
                        <a:rPr lang="en-US" sz="1000" b="1" i="0" u="none" strike="noStrike">
                          <a:latin typeface="Times New Roman"/>
                        </a:rPr>
                        <a:t>KdHS2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1000" b="1" i="0" u="none" strike="noStrike">
                          <a:latin typeface="Times New Roman"/>
                        </a:rPr>
                        <a:t>KdHS2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CC99"/>
                    </a:solidFill>
                  </a:tcPr>
                </a:tc>
                <a:tc>
                  <a:txBody>
                    <a:bodyPr/>
                    <a:lstStyle/>
                    <a:p>
                      <a:pPr algn="ctr" fontAlgn="b"/>
                      <a:r>
                        <a:rPr lang="en-US" sz="1000" b="1" i="0" u="none" strike="noStrike" dirty="0">
                          <a:solidFill>
                            <a:srgbClr val="000000"/>
                          </a:solidFill>
                          <a:latin typeface="Times New Roman"/>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99"/>
                    </a:solidFill>
                  </a:tcPr>
                </a:tc>
                <a:tc>
                  <a:txBody>
                    <a:bodyPr/>
                    <a:lstStyle/>
                    <a:p>
                      <a:pPr algn="ctr" fontAlgn="b"/>
                      <a:r>
                        <a:rPr lang="en-US" sz="1000" b="1" i="0" u="none" strike="noStrike" dirty="0">
                          <a:latin typeface="Times New Roman"/>
                        </a:rPr>
                        <a:t>L/kg</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1000" b="1" i="0" u="none" strike="noStrike" dirty="0">
                          <a:latin typeface="Times New Roman"/>
                        </a:rPr>
                        <a:t>Sulfide partition coefficient in layer 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CC99"/>
                    </a:solidFill>
                  </a:tcPr>
                </a:tc>
              </a:tr>
            </a:tbl>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Methane (Fresh water only)</a:t>
            </a:r>
            <a:endParaRPr lang="en-US" dirty="0"/>
          </a:p>
        </p:txBody>
      </p:sp>
      <p:pic>
        <p:nvPicPr>
          <p:cNvPr id="4" name="Picture 2"/>
          <p:cNvPicPr>
            <a:picLocks noChangeArrowheads="1"/>
          </p:cNvPicPr>
          <p:nvPr/>
        </p:nvPicPr>
        <p:blipFill>
          <a:blip r:embed="rId2" cstate="print"/>
          <a:srcRect l="61831" t="41239" r="7254" b="41265"/>
          <a:stretch>
            <a:fillRect/>
          </a:stretch>
        </p:blipFill>
        <p:spPr bwMode="auto">
          <a:xfrm>
            <a:off x="6916556" y="3398520"/>
            <a:ext cx="1565911" cy="2697480"/>
          </a:xfrm>
          <a:prstGeom prst="rect">
            <a:avLst/>
          </a:prstGeom>
          <a:noFill/>
          <a:ln w="9525">
            <a:noFill/>
            <a:miter lim="800000"/>
            <a:headEnd/>
            <a:tailEnd/>
          </a:ln>
        </p:spPr>
      </p:pic>
      <p:pic>
        <p:nvPicPr>
          <p:cNvPr id="5" name="Picture 2"/>
          <p:cNvPicPr>
            <a:picLocks noChangeAspect="1" noChangeArrowheads="1"/>
          </p:cNvPicPr>
          <p:nvPr/>
        </p:nvPicPr>
        <p:blipFill>
          <a:blip r:embed="rId2" cstate="print"/>
          <a:srcRect l="6508" t="41265" r="60949" b="41239"/>
          <a:stretch>
            <a:fillRect/>
          </a:stretch>
        </p:blipFill>
        <p:spPr bwMode="auto">
          <a:xfrm>
            <a:off x="6922770" y="2559304"/>
            <a:ext cx="1565911" cy="1118955"/>
          </a:xfrm>
          <a:prstGeom prst="rect">
            <a:avLst/>
          </a:prstGeom>
          <a:noFill/>
          <a:ln w="9525">
            <a:noFill/>
            <a:miter lim="800000"/>
            <a:headEnd/>
            <a:tailEnd/>
          </a:ln>
        </p:spPr>
      </p:pic>
      <p:cxnSp>
        <p:nvCxnSpPr>
          <p:cNvPr id="6" name="Straight Connector 5"/>
          <p:cNvCxnSpPr/>
          <p:nvPr/>
        </p:nvCxnSpPr>
        <p:spPr>
          <a:xfrm flipV="1">
            <a:off x="1066800" y="3691256"/>
            <a:ext cx="7462424" cy="42544"/>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6922770" y="1720088"/>
            <a:ext cx="1565911" cy="83921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cxnSp>
        <p:nvCxnSpPr>
          <p:cNvPr id="8" name="Straight Connector 7"/>
          <p:cNvCxnSpPr/>
          <p:nvPr/>
        </p:nvCxnSpPr>
        <p:spPr>
          <a:xfrm flipV="1">
            <a:off x="1066800" y="2559304"/>
            <a:ext cx="7421881" cy="31496"/>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9" name="Parallelogram 8"/>
          <p:cNvSpPr/>
          <p:nvPr/>
        </p:nvSpPr>
        <p:spPr>
          <a:xfrm>
            <a:off x="6922770" y="2439416"/>
            <a:ext cx="1565911" cy="119888"/>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0" name="Parallelogram 9"/>
          <p:cNvSpPr/>
          <p:nvPr/>
        </p:nvSpPr>
        <p:spPr>
          <a:xfrm>
            <a:off x="6922770" y="1600200"/>
            <a:ext cx="1565911" cy="119888"/>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cxnSp>
        <p:nvCxnSpPr>
          <p:cNvPr id="11" name="Straight Arrow Connector 10"/>
          <p:cNvCxnSpPr/>
          <p:nvPr/>
        </p:nvCxnSpPr>
        <p:spPr>
          <a:xfrm>
            <a:off x="6661785" y="2559304"/>
            <a:ext cx="0" cy="1138936"/>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661785" y="3698240"/>
            <a:ext cx="0" cy="239776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3" name="Up-Down Arrow 12"/>
          <p:cNvSpPr/>
          <p:nvPr/>
        </p:nvSpPr>
        <p:spPr>
          <a:xfrm>
            <a:off x="8097203" y="3398520"/>
            <a:ext cx="130493" cy="479552"/>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4" name="Up-Down Arrow 13"/>
          <p:cNvSpPr/>
          <p:nvPr/>
        </p:nvSpPr>
        <p:spPr>
          <a:xfrm>
            <a:off x="7053263" y="3338576"/>
            <a:ext cx="130493" cy="539496"/>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5" name="Up-Down Arrow 14"/>
          <p:cNvSpPr/>
          <p:nvPr/>
        </p:nvSpPr>
        <p:spPr>
          <a:xfrm>
            <a:off x="8314691" y="2259584"/>
            <a:ext cx="130493" cy="479552"/>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6" name="Down Arrow 15"/>
          <p:cNvSpPr/>
          <p:nvPr/>
        </p:nvSpPr>
        <p:spPr>
          <a:xfrm>
            <a:off x="7270750" y="2019808"/>
            <a:ext cx="260985" cy="4795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7" name="TextBox 16"/>
          <p:cNvSpPr txBox="1"/>
          <p:nvPr/>
        </p:nvSpPr>
        <p:spPr>
          <a:xfrm>
            <a:off x="7531736" y="1780032"/>
            <a:ext cx="565468" cy="338554"/>
          </a:xfrm>
          <a:prstGeom prst="rect">
            <a:avLst/>
          </a:prstGeom>
          <a:noFill/>
        </p:spPr>
        <p:txBody>
          <a:bodyPr wrap="square" rtlCol="0">
            <a:spAutoFit/>
          </a:bodyPr>
          <a:lstStyle/>
          <a:p>
            <a:r>
              <a:rPr lang="en-US" sz="1600" dirty="0" err="1" smtClean="0"/>
              <a:t>J</a:t>
            </a:r>
            <a:r>
              <a:rPr lang="en-US" sz="1600" baseline="-25000" dirty="0" err="1" smtClean="0"/>
              <a:t>POM</a:t>
            </a:r>
            <a:endParaRPr lang="en-US" sz="1600" baseline="-25000" dirty="0"/>
          </a:p>
        </p:txBody>
      </p:sp>
      <p:sp>
        <p:nvSpPr>
          <p:cNvPr id="18" name="TextBox 17"/>
          <p:cNvSpPr txBox="1"/>
          <p:nvPr/>
        </p:nvSpPr>
        <p:spPr>
          <a:xfrm>
            <a:off x="7444741" y="4537456"/>
            <a:ext cx="565468" cy="584775"/>
          </a:xfrm>
          <a:prstGeom prst="rect">
            <a:avLst/>
          </a:prstGeom>
          <a:noFill/>
        </p:spPr>
        <p:txBody>
          <a:bodyPr wrap="square" rtlCol="0">
            <a:spAutoFit/>
          </a:bodyPr>
          <a:lstStyle/>
          <a:p>
            <a:r>
              <a:rPr lang="en-US" sz="3200" dirty="0" smtClean="0"/>
              <a:t>2</a:t>
            </a:r>
            <a:endParaRPr lang="en-US" sz="3200" dirty="0"/>
          </a:p>
        </p:txBody>
      </p:sp>
      <p:sp>
        <p:nvSpPr>
          <p:cNvPr id="19" name="TextBox 18"/>
          <p:cNvSpPr txBox="1"/>
          <p:nvPr/>
        </p:nvSpPr>
        <p:spPr>
          <a:xfrm>
            <a:off x="7391400" y="2895600"/>
            <a:ext cx="565468" cy="584775"/>
          </a:xfrm>
          <a:prstGeom prst="rect">
            <a:avLst/>
          </a:prstGeom>
          <a:noFill/>
        </p:spPr>
        <p:txBody>
          <a:bodyPr wrap="square" rtlCol="0">
            <a:spAutoFit/>
          </a:bodyPr>
          <a:lstStyle/>
          <a:p>
            <a:r>
              <a:rPr lang="en-US" sz="3200" dirty="0"/>
              <a:t>1</a:t>
            </a:r>
          </a:p>
        </p:txBody>
      </p:sp>
      <p:sp>
        <p:nvSpPr>
          <p:cNvPr id="27" name="Up-Down Arrow 26"/>
          <p:cNvSpPr/>
          <p:nvPr/>
        </p:nvSpPr>
        <p:spPr>
          <a:xfrm>
            <a:off x="1295400" y="22098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p:cNvCxnSpPr/>
          <p:nvPr/>
        </p:nvCxnSpPr>
        <p:spPr>
          <a:xfrm flipV="1">
            <a:off x="990600" y="6087122"/>
            <a:ext cx="7462424" cy="42544"/>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914400" y="1600200"/>
            <a:ext cx="1752600" cy="584775"/>
          </a:xfrm>
          <a:prstGeom prst="rect">
            <a:avLst/>
          </a:prstGeom>
          <a:noFill/>
        </p:spPr>
        <p:txBody>
          <a:bodyPr wrap="square" rtlCol="0">
            <a:spAutoFit/>
          </a:bodyPr>
          <a:lstStyle/>
          <a:p>
            <a:r>
              <a:rPr lang="en-US" sz="1600" dirty="0" smtClean="0"/>
              <a:t>Diffusion (dissolved)</a:t>
            </a:r>
            <a:endParaRPr lang="en-US" sz="1600" dirty="0"/>
          </a:p>
        </p:txBody>
      </p:sp>
      <p:sp>
        <p:nvSpPr>
          <p:cNvPr id="38" name="TextBox 37"/>
          <p:cNvSpPr txBox="1"/>
          <p:nvPr/>
        </p:nvSpPr>
        <p:spPr>
          <a:xfrm>
            <a:off x="838200" y="4114800"/>
            <a:ext cx="3276600" cy="2031325"/>
          </a:xfrm>
          <a:prstGeom prst="rect">
            <a:avLst/>
          </a:prstGeom>
          <a:noFill/>
        </p:spPr>
        <p:txBody>
          <a:bodyPr wrap="square" rtlCol="0">
            <a:spAutoFit/>
          </a:bodyPr>
          <a:lstStyle/>
          <a:p>
            <a:r>
              <a:rPr lang="en-US" dirty="0" smtClean="0"/>
              <a:t>+ flux from carbon diagenesis: Maximum methane production related to diagenesis of </a:t>
            </a:r>
            <a:r>
              <a:rPr lang="en-US" dirty="0" err="1" smtClean="0"/>
              <a:t>POC</a:t>
            </a:r>
            <a:r>
              <a:rPr lang="en-US" dirty="0" smtClean="0"/>
              <a:t> (in oxygen units and corrected for </a:t>
            </a:r>
            <a:r>
              <a:rPr lang="en-US" dirty="0" err="1" smtClean="0"/>
              <a:t>denitrification</a:t>
            </a:r>
            <a:r>
              <a:rPr lang="en-US" dirty="0" smtClean="0"/>
              <a:t>); that is remaining carbon diagenesis is converted to carbon dioxide and methane</a:t>
            </a:r>
            <a:endParaRPr lang="en-US" dirty="0"/>
          </a:p>
        </p:txBody>
      </p:sp>
      <p:sp>
        <p:nvSpPr>
          <p:cNvPr id="40" name="TextBox 39"/>
          <p:cNvSpPr txBox="1"/>
          <p:nvPr/>
        </p:nvSpPr>
        <p:spPr>
          <a:xfrm>
            <a:off x="2514600" y="2667000"/>
            <a:ext cx="1752600" cy="584775"/>
          </a:xfrm>
          <a:prstGeom prst="rect">
            <a:avLst/>
          </a:prstGeom>
          <a:noFill/>
        </p:spPr>
        <p:txBody>
          <a:bodyPr wrap="square" rtlCol="0">
            <a:spAutoFit/>
          </a:bodyPr>
          <a:lstStyle/>
          <a:p>
            <a:r>
              <a:rPr lang="en-US" sz="1600" dirty="0" smtClean="0"/>
              <a:t>Diffusion (dissolved)</a:t>
            </a:r>
            <a:endParaRPr lang="en-US" sz="1600" dirty="0"/>
          </a:p>
        </p:txBody>
      </p:sp>
      <p:sp>
        <p:nvSpPr>
          <p:cNvPr id="41" name="Up-Down Arrow 40"/>
          <p:cNvSpPr/>
          <p:nvPr/>
        </p:nvSpPr>
        <p:spPr>
          <a:xfrm>
            <a:off x="2895600" y="33528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p:cNvSpPr txBox="1"/>
          <p:nvPr/>
        </p:nvSpPr>
        <p:spPr>
          <a:xfrm>
            <a:off x="4114800" y="2971800"/>
            <a:ext cx="1371600" cy="369332"/>
          </a:xfrm>
          <a:prstGeom prst="rect">
            <a:avLst/>
          </a:prstGeom>
          <a:noFill/>
        </p:spPr>
        <p:txBody>
          <a:bodyPr wrap="square" rtlCol="0">
            <a:spAutoFit/>
          </a:bodyPr>
          <a:lstStyle/>
          <a:p>
            <a:r>
              <a:rPr lang="en-US" dirty="0" smtClean="0"/>
              <a:t>- oxidation</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305800" cy="1143000"/>
          </a:xfrm>
        </p:spPr>
        <p:txBody>
          <a:bodyPr>
            <a:normAutofit/>
          </a:bodyPr>
          <a:lstStyle/>
          <a:p>
            <a:r>
              <a:rPr lang="en-US" dirty="0" smtClean="0"/>
              <a:t>Methane Solubility: Gas production</a:t>
            </a:r>
            <a:endParaRPr lang="en-US" dirty="0"/>
          </a:p>
        </p:txBody>
      </p:sp>
      <p:grpSp>
        <p:nvGrpSpPr>
          <p:cNvPr id="3" name="Group 25"/>
          <p:cNvGrpSpPr/>
          <p:nvPr/>
        </p:nvGrpSpPr>
        <p:grpSpPr>
          <a:xfrm>
            <a:off x="304800" y="1371600"/>
            <a:ext cx="5024024" cy="2277723"/>
            <a:chOff x="838200" y="1600200"/>
            <a:chExt cx="7691024" cy="4529466"/>
          </a:xfrm>
        </p:grpSpPr>
        <p:pic>
          <p:nvPicPr>
            <p:cNvPr id="4" name="Picture 2"/>
            <p:cNvPicPr>
              <a:picLocks noChangeArrowheads="1"/>
            </p:cNvPicPr>
            <p:nvPr/>
          </p:nvPicPr>
          <p:blipFill>
            <a:blip r:embed="rId3" cstate="print"/>
            <a:srcRect l="61831" t="41239" r="7254" b="41265"/>
            <a:stretch>
              <a:fillRect/>
            </a:stretch>
          </p:blipFill>
          <p:spPr bwMode="auto">
            <a:xfrm>
              <a:off x="6916556" y="3398520"/>
              <a:ext cx="1565911" cy="2697480"/>
            </a:xfrm>
            <a:prstGeom prst="rect">
              <a:avLst/>
            </a:prstGeom>
            <a:noFill/>
            <a:ln w="9525">
              <a:noFill/>
              <a:miter lim="800000"/>
              <a:headEnd/>
              <a:tailEnd/>
            </a:ln>
          </p:spPr>
        </p:pic>
        <p:pic>
          <p:nvPicPr>
            <p:cNvPr id="5" name="Picture 2"/>
            <p:cNvPicPr>
              <a:picLocks noChangeAspect="1" noChangeArrowheads="1"/>
            </p:cNvPicPr>
            <p:nvPr/>
          </p:nvPicPr>
          <p:blipFill>
            <a:blip r:embed="rId3" cstate="print"/>
            <a:srcRect l="6508" t="41265" r="60949" b="41239"/>
            <a:stretch>
              <a:fillRect/>
            </a:stretch>
          </p:blipFill>
          <p:spPr bwMode="auto">
            <a:xfrm>
              <a:off x="6922770" y="2559304"/>
              <a:ext cx="1565911" cy="1118955"/>
            </a:xfrm>
            <a:prstGeom prst="rect">
              <a:avLst/>
            </a:prstGeom>
            <a:noFill/>
            <a:ln w="9525">
              <a:noFill/>
              <a:miter lim="800000"/>
              <a:headEnd/>
              <a:tailEnd/>
            </a:ln>
          </p:spPr>
        </p:pic>
        <p:cxnSp>
          <p:nvCxnSpPr>
            <p:cNvPr id="6" name="Straight Connector 5"/>
            <p:cNvCxnSpPr/>
            <p:nvPr/>
          </p:nvCxnSpPr>
          <p:spPr>
            <a:xfrm flipV="1">
              <a:off x="1066800" y="3691256"/>
              <a:ext cx="7462424" cy="42544"/>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6922770" y="1720088"/>
              <a:ext cx="1565911" cy="83921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cxnSp>
          <p:nvCxnSpPr>
            <p:cNvPr id="8" name="Straight Connector 7"/>
            <p:cNvCxnSpPr/>
            <p:nvPr/>
          </p:nvCxnSpPr>
          <p:spPr>
            <a:xfrm flipV="1">
              <a:off x="1066800" y="2559304"/>
              <a:ext cx="7421881" cy="31496"/>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9" name="Parallelogram 8"/>
            <p:cNvSpPr/>
            <p:nvPr/>
          </p:nvSpPr>
          <p:spPr>
            <a:xfrm>
              <a:off x="6922770" y="2439416"/>
              <a:ext cx="1565911" cy="119888"/>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0" name="Parallelogram 9"/>
            <p:cNvSpPr/>
            <p:nvPr/>
          </p:nvSpPr>
          <p:spPr>
            <a:xfrm>
              <a:off x="6922770" y="1600200"/>
              <a:ext cx="1565911" cy="119888"/>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cxnSp>
          <p:nvCxnSpPr>
            <p:cNvPr id="11" name="Straight Arrow Connector 10"/>
            <p:cNvCxnSpPr/>
            <p:nvPr/>
          </p:nvCxnSpPr>
          <p:spPr>
            <a:xfrm>
              <a:off x="6661785" y="2559304"/>
              <a:ext cx="0" cy="1138936"/>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661785" y="3698240"/>
              <a:ext cx="0" cy="239776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3" name="Up-Down Arrow 12"/>
            <p:cNvSpPr/>
            <p:nvPr/>
          </p:nvSpPr>
          <p:spPr>
            <a:xfrm>
              <a:off x="8097203" y="3398520"/>
              <a:ext cx="130493" cy="479552"/>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4" name="Up-Down Arrow 13"/>
            <p:cNvSpPr/>
            <p:nvPr/>
          </p:nvSpPr>
          <p:spPr>
            <a:xfrm>
              <a:off x="7053263" y="3338576"/>
              <a:ext cx="130493" cy="539496"/>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5" name="Up-Down Arrow 14"/>
            <p:cNvSpPr/>
            <p:nvPr/>
          </p:nvSpPr>
          <p:spPr>
            <a:xfrm>
              <a:off x="8314691" y="2259584"/>
              <a:ext cx="130493" cy="479552"/>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6" name="Down Arrow 15"/>
            <p:cNvSpPr/>
            <p:nvPr/>
          </p:nvSpPr>
          <p:spPr>
            <a:xfrm>
              <a:off x="7270750" y="2019808"/>
              <a:ext cx="260985" cy="4795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7" name="TextBox 16"/>
            <p:cNvSpPr txBox="1"/>
            <p:nvPr/>
          </p:nvSpPr>
          <p:spPr>
            <a:xfrm>
              <a:off x="7531736" y="1780032"/>
              <a:ext cx="565468" cy="642644"/>
            </a:xfrm>
            <a:prstGeom prst="rect">
              <a:avLst/>
            </a:prstGeom>
            <a:noFill/>
          </p:spPr>
          <p:txBody>
            <a:bodyPr wrap="square" rtlCol="0">
              <a:spAutoFit/>
            </a:bodyPr>
            <a:lstStyle/>
            <a:p>
              <a:r>
                <a:rPr lang="en-US" sz="900" dirty="0" err="1" smtClean="0"/>
                <a:t>J</a:t>
              </a:r>
              <a:r>
                <a:rPr lang="en-US" sz="900" baseline="-25000" dirty="0" err="1" smtClean="0"/>
                <a:t>POM</a:t>
              </a:r>
              <a:endParaRPr lang="en-US" sz="900" baseline="-25000" dirty="0"/>
            </a:p>
          </p:txBody>
        </p:sp>
        <p:sp>
          <p:nvSpPr>
            <p:cNvPr id="18" name="TextBox 17"/>
            <p:cNvSpPr txBox="1"/>
            <p:nvPr/>
          </p:nvSpPr>
          <p:spPr>
            <a:xfrm>
              <a:off x="7444741" y="4537456"/>
              <a:ext cx="565468" cy="459031"/>
            </a:xfrm>
            <a:prstGeom prst="rect">
              <a:avLst/>
            </a:prstGeom>
            <a:noFill/>
          </p:spPr>
          <p:txBody>
            <a:bodyPr wrap="square" rtlCol="0">
              <a:spAutoFit/>
            </a:bodyPr>
            <a:lstStyle/>
            <a:p>
              <a:r>
                <a:rPr lang="en-US" sz="900" dirty="0" smtClean="0"/>
                <a:t>2</a:t>
              </a:r>
              <a:endParaRPr lang="en-US" sz="900" dirty="0"/>
            </a:p>
          </p:txBody>
        </p:sp>
        <p:sp>
          <p:nvSpPr>
            <p:cNvPr id="19" name="TextBox 18"/>
            <p:cNvSpPr txBox="1"/>
            <p:nvPr/>
          </p:nvSpPr>
          <p:spPr>
            <a:xfrm>
              <a:off x="7391400" y="2895600"/>
              <a:ext cx="565468" cy="459031"/>
            </a:xfrm>
            <a:prstGeom prst="rect">
              <a:avLst/>
            </a:prstGeom>
            <a:noFill/>
          </p:spPr>
          <p:txBody>
            <a:bodyPr wrap="square" rtlCol="0">
              <a:spAutoFit/>
            </a:bodyPr>
            <a:lstStyle/>
            <a:p>
              <a:r>
                <a:rPr lang="en-US" sz="900" dirty="0"/>
                <a:t>1</a:t>
              </a:r>
            </a:p>
          </p:txBody>
        </p:sp>
        <p:sp>
          <p:nvSpPr>
            <p:cNvPr id="27" name="Up-Down Arrow 26"/>
            <p:cNvSpPr/>
            <p:nvPr/>
          </p:nvSpPr>
          <p:spPr>
            <a:xfrm>
              <a:off x="1295400" y="22098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cxnSp>
          <p:nvCxnSpPr>
            <p:cNvPr id="29" name="Straight Connector 28"/>
            <p:cNvCxnSpPr/>
            <p:nvPr/>
          </p:nvCxnSpPr>
          <p:spPr>
            <a:xfrm flipV="1">
              <a:off x="990600" y="6087122"/>
              <a:ext cx="7462424" cy="42544"/>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914400" y="1600200"/>
              <a:ext cx="1752601" cy="459031"/>
            </a:xfrm>
            <a:prstGeom prst="rect">
              <a:avLst/>
            </a:prstGeom>
            <a:noFill/>
          </p:spPr>
          <p:txBody>
            <a:bodyPr wrap="square" rtlCol="0">
              <a:spAutoFit/>
            </a:bodyPr>
            <a:lstStyle/>
            <a:p>
              <a:r>
                <a:rPr lang="en-US" sz="900" dirty="0" smtClean="0"/>
                <a:t>Diffusion (dissolved)</a:t>
              </a:r>
              <a:endParaRPr lang="en-US" sz="900" dirty="0"/>
            </a:p>
          </p:txBody>
        </p:sp>
        <p:sp>
          <p:nvSpPr>
            <p:cNvPr id="38" name="TextBox 37"/>
            <p:cNvSpPr txBox="1"/>
            <p:nvPr/>
          </p:nvSpPr>
          <p:spPr>
            <a:xfrm>
              <a:off x="838200" y="4114800"/>
              <a:ext cx="3276599" cy="1836128"/>
            </a:xfrm>
            <a:prstGeom prst="rect">
              <a:avLst/>
            </a:prstGeom>
            <a:noFill/>
          </p:spPr>
          <p:txBody>
            <a:bodyPr wrap="square" rtlCol="0">
              <a:spAutoFit/>
            </a:bodyPr>
            <a:lstStyle/>
            <a:p>
              <a:r>
                <a:rPr lang="en-US" sz="900" dirty="0" smtClean="0"/>
                <a:t>+ flux from carbon diagenesis: Maximum methane production related to diagenesis of </a:t>
              </a:r>
              <a:r>
                <a:rPr lang="en-US" sz="900" dirty="0" err="1" smtClean="0"/>
                <a:t>POC</a:t>
              </a:r>
              <a:r>
                <a:rPr lang="en-US" sz="900" dirty="0" smtClean="0"/>
                <a:t> (in oxygen units and corrected for </a:t>
              </a:r>
              <a:r>
                <a:rPr lang="en-US" sz="900" dirty="0" err="1" smtClean="0"/>
                <a:t>denitrification</a:t>
              </a:r>
              <a:r>
                <a:rPr lang="en-US" sz="900" dirty="0" smtClean="0"/>
                <a:t>); that is remaining carbon diagenesis is converted to carbon dioxide and methane</a:t>
              </a:r>
              <a:endParaRPr lang="en-US" sz="900" dirty="0"/>
            </a:p>
          </p:txBody>
        </p:sp>
        <p:sp>
          <p:nvSpPr>
            <p:cNvPr id="40" name="TextBox 39"/>
            <p:cNvSpPr txBox="1"/>
            <p:nvPr/>
          </p:nvSpPr>
          <p:spPr>
            <a:xfrm>
              <a:off x="2514599" y="2667001"/>
              <a:ext cx="1752601" cy="459031"/>
            </a:xfrm>
            <a:prstGeom prst="rect">
              <a:avLst/>
            </a:prstGeom>
            <a:noFill/>
          </p:spPr>
          <p:txBody>
            <a:bodyPr wrap="square" rtlCol="0">
              <a:spAutoFit/>
            </a:bodyPr>
            <a:lstStyle/>
            <a:p>
              <a:r>
                <a:rPr lang="en-US" sz="900" dirty="0" smtClean="0"/>
                <a:t>Diffusion (dissolved)</a:t>
              </a:r>
              <a:endParaRPr lang="en-US" sz="900" dirty="0"/>
            </a:p>
          </p:txBody>
        </p:sp>
        <p:sp>
          <p:nvSpPr>
            <p:cNvPr id="41" name="Up-Down Arrow 40"/>
            <p:cNvSpPr/>
            <p:nvPr/>
          </p:nvSpPr>
          <p:spPr>
            <a:xfrm>
              <a:off x="2895600" y="33528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42" name="TextBox 41"/>
            <p:cNvSpPr txBox="1"/>
            <p:nvPr/>
          </p:nvSpPr>
          <p:spPr>
            <a:xfrm>
              <a:off x="4114799" y="2971801"/>
              <a:ext cx="1371600" cy="459031"/>
            </a:xfrm>
            <a:prstGeom prst="rect">
              <a:avLst/>
            </a:prstGeom>
            <a:noFill/>
          </p:spPr>
          <p:txBody>
            <a:bodyPr wrap="square" rtlCol="0">
              <a:spAutoFit/>
            </a:bodyPr>
            <a:lstStyle/>
            <a:p>
              <a:r>
                <a:rPr lang="en-US" sz="900" dirty="0" smtClean="0"/>
                <a:t>- oxidation</a:t>
              </a:r>
              <a:endParaRPr lang="en-US" sz="900" dirty="0"/>
            </a:p>
          </p:txBody>
        </p:sp>
      </p:grpSp>
      <p:pic>
        <p:nvPicPr>
          <p:cNvPr id="50178" name="Picture 2"/>
          <p:cNvPicPr>
            <a:picLocks noChangeAspect="1" noChangeArrowheads="1"/>
          </p:cNvPicPr>
          <p:nvPr/>
        </p:nvPicPr>
        <p:blipFill>
          <a:blip r:embed="rId4" cstate="print"/>
          <a:srcRect/>
          <a:stretch>
            <a:fillRect/>
          </a:stretch>
        </p:blipFill>
        <p:spPr bwMode="auto">
          <a:xfrm>
            <a:off x="762000" y="3674475"/>
            <a:ext cx="4676775" cy="3183525"/>
          </a:xfrm>
          <a:prstGeom prst="rect">
            <a:avLst/>
          </a:prstGeom>
          <a:noFill/>
          <a:ln w="9525">
            <a:noFill/>
            <a:miter lim="800000"/>
            <a:headEnd/>
            <a:tailEnd/>
          </a:ln>
          <a:effectLst/>
        </p:spPr>
      </p:pic>
      <p:sp>
        <p:nvSpPr>
          <p:cNvPr id="5018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0179" name="Object 3"/>
          <p:cNvGraphicFramePr>
            <a:graphicFrameLocks noChangeAspect="1"/>
          </p:cNvGraphicFramePr>
          <p:nvPr/>
        </p:nvGraphicFramePr>
        <p:xfrm>
          <a:off x="5715000" y="1905000"/>
          <a:ext cx="2447925" cy="457200"/>
        </p:xfrm>
        <a:graphic>
          <a:graphicData uri="http://schemas.openxmlformats.org/presentationml/2006/ole">
            <mc:AlternateContent xmlns:mc="http://schemas.openxmlformats.org/markup-compatibility/2006">
              <mc:Choice xmlns:v="urn:schemas-microsoft-com:vml" Requires="v">
                <p:oleObj spid="_x0000_s8198" name="Equation" r:id="rId5" imgW="2451100" imgH="457200" progId="Equation.DSMT4">
                  <p:embed/>
                </p:oleObj>
              </mc:Choice>
              <mc:Fallback>
                <p:oleObj name="Equation" r:id="rId5" imgW="2451100" imgH="457200" progId="Equation.DSMT4">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15000" y="1905000"/>
                        <a:ext cx="2447925"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 name="Rectangle 29"/>
          <p:cNvSpPr/>
          <p:nvPr/>
        </p:nvSpPr>
        <p:spPr>
          <a:xfrm>
            <a:off x="5562600" y="2590800"/>
            <a:ext cx="3352800" cy="523220"/>
          </a:xfrm>
          <a:prstGeom prst="rect">
            <a:avLst/>
          </a:prstGeom>
        </p:spPr>
        <p:txBody>
          <a:bodyPr wrap="square">
            <a:spAutoFit/>
          </a:bodyPr>
          <a:lstStyle/>
          <a:p>
            <a:r>
              <a:rPr lang="en-US" sz="1400" dirty="0"/>
              <a:t>where H</a:t>
            </a:r>
            <a:r>
              <a:rPr lang="en-US" sz="1400" baseline="-25000" dirty="0"/>
              <a:t>o</a:t>
            </a:r>
            <a:r>
              <a:rPr lang="en-US" sz="1400" dirty="0"/>
              <a:t> is the depth of the water column over the sediment. </a:t>
            </a:r>
          </a:p>
        </p:txBody>
      </p:sp>
      <p:sp>
        <p:nvSpPr>
          <p:cNvPr id="31" name="Rectangle 30"/>
          <p:cNvSpPr/>
          <p:nvPr/>
        </p:nvSpPr>
        <p:spPr>
          <a:xfrm>
            <a:off x="4343400" y="4572000"/>
            <a:ext cx="4572000" cy="923330"/>
          </a:xfrm>
          <a:prstGeom prst="rect">
            <a:avLst/>
          </a:prstGeom>
        </p:spPr>
        <p:txBody>
          <a:bodyPr>
            <a:spAutoFit/>
          </a:bodyPr>
          <a:lstStyle/>
          <a:p>
            <a:r>
              <a:rPr lang="en-US" dirty="0"/>
              <a:t>Methane may be oxidized, producing sediment oxygen demand, or exchanged with the water column in either gaseous or dissolved form.  </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Methane Inputs</a:t>
            </a:r>
            <a:endParaRPr lang="en-US" dirty="0"/>
          </a:p>
        </p:txBody>
      </p:sp>
      <p:grpSp>
        <p:nvGrpSpPr>
          <p:cNvPr id="3" name="Group 25"/>
          <p:cNvGrpSpPr/>
          <p:nvPr/>
        </p:nvGrpSpPr>
        <p:grpSpPr>
          <a:xfrm>
            <a:off x="304800" y="1371600"/>
            <a:ext cx="5024024" cy="2277723"/>
            <a:chOff x="838200" y="1600200"/>
            <a:chExt cx="7691024" cy="4529466"/>
          </a:xfrm>
        </p:grpSpPr>
        <p:pic>
          <p:nvPicPr>
            <p:cNvPr id="4" name="Picture 2"/>
            <p:cNvPicPr>
              <a:picLocks noChangeArrowheads="1"/>
            </p:cNvPicPr>
            <p:nvPr/>
          </p:nvPicPr>
          <p:blipFill>
            <a:blip r:embed="rId2" cstate="print"/>
            <a:srcRect l="61831" t="41239" r="7254" b="41265"/>
            <a:stretch>
              <a:fillRect/>
            </a:stretch>
          </p:blipFill>
          <p:spPr bwMode="auto">
            <a:xfrm>
              <a:off x="6916556" y="3398520"/>
              <a:ext cx="1565911" cy="2697480"/>
            </a:xfrm>
            <a:prstGeom prst="rect">
              <a:avLst/>
            </a:prstGeom>
            <a:noFill/>
            <a:ln w="9525">
              <a:noFill/>
              <a:miter lim="800000"/>
              <a:headEnd/>
              <a:tailEnd/>
            </a:ln>
          </p:spPr>
        </p:pic>
        <p:pic>
          <p:nvPicPr>
            <p:cNvPr id="5" name="Picture 2"/>
            <p:cNvPicPr>
              <a:picLocks noChangeAspect="1" noChangeArrowheads="1"/>
            </p:cNvPicPr>
            <p:nvPr/>
          </p:nvPicPr>
          <p:blipFill>
            <a:blip r:embed="rId2" cstate="print"/>
            <a:srcRect l="6508" t="41265" r="60949" b="41239"/>
            <a:stretch>
              <a:fillRect/>
            </a:stretch>
          </p:blipFill>
          <p:spPr bwMode="auto">
            <a:xfrm>
              <a:off x="6922770" y="2559304"/>
              <a:ext cx="1565911" cy="1118955"/>
            </a:xfrm>
            <a:prstGeom prst="rect">
              <a:avLst/>
            </a:prstGeom>
            <a:noFill/>
            <a:ln w="9525">
              <a:noFill/>
              <a:miter lim="800000"/>
              <a:headEnd/>
              <a:tailEnd/>
            </a:ln>
          </p:spPr>
        </p:pic>
        <p:cxnSp>
          <p:nvCxnSpPr>
            <p:cNvPr id="6" name="Straight Connector 5"/>
            <p:cNvCxnSpPr/>
            <p:nvPr/>
          </p:nvCxnSpPr>
          <p:spPr>
            <a:xfrm flipV="1">
              <a:off x="1066800" y="3691256"/>
              <a:ext cx="7462424" cy="42544"/>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6922770" y="1720088"/>
              <a:ext cx="1565911" cy="83921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cxnSp>
          <p:nvCxnSpPr>
            <p:cNvPr id="8" name="Straight Connector 7"/>
            <p:cNvCxnSpPr/>
            <p:nvPr/>
          </p:nvCxnSpPr>
          <p:spPr>
            <a:xfrm flipV="1">
              <a:off x="1066800" y="2559304"/>
              <a:ext cx="7421881" cy="31496"/>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9" name="Parallelogram 8"/>
            <p:cNvSpPr/>
            <p:nvPr/>
          </p:nvSpPr>
          <p:spPr>
            <a:xfrm>
              <a:off x="6922770" y="2439416"/>
              <a:ext cx="1565911" cy="119888"/>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0" name="Parallelogram 9"/>
            <p:cNvSpPr/>
            <p:nvPr/>
          </p:nvSpPr>
          <p:spPr>
            <a:xfrm>
              <a:off x="6922770" y="1600200"/>
              <a:ext cx="1565911" cy="119888"/>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cxnSp>
          <p:nvCxnSpPr>
            <p:cNvPr id="11" name="Straight Arrow Connector 10"/>
            <p:cNvCxnSpPr/>
            <p:nvPr/>
          </p:nvCxnSpPr>
          <p:spPr>
            <a:xfrm>
              <a:off x="6661785" y="2559304"/>
              <a:ext cx="0" cy="1138936"/>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661785" y="3698240"/>
              <a:ext cx="0" cy="239776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3" name="Up-Down Arrow 12"/>
            <p:cNvSpPr/>
            <p:nvPr/>
          </p:nvSpPr>
          <p:spPr>
            <a:xfrm>
              <a:off x="8097203" y="3398520"/>
              <a:ext cx="130493" cy="479552"/>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4" name="Up-Down Arrow 13"/>
            <p:cNvSpPr/>
            <p:nvPr/>
          </p:nvSpPr>
          <p:spPr>
            <a:xfrm>
              <a:off x="7053263" y="3338576"/>
              <a:ext cx="130493" cy="539496"/>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5" name="Up-Down Arrow 14"/>
            <p:cNvSpPr/>
            <p:nvPr/>
          </p:nvSpPr>
          <p:spPr>
            <a:xfrm>
              <a:off x="8314691" y="2259584"/>
              <a:ext cx="130493" cy="479552"/>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6" name="Down Arrow 15"/>
            <p:cNvSpPr/>
            <p:nvPr/>
          </p:nvSpPr>
          <p:spPr>
            <a:xfrm>
              <a:off x="7270750" y="2019808"/>
              <a:ext cx="260985" cy="4795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7" name="TextBox 16"/>
            <p:cNvSpPr txBox="1"/>
            <p:nvPr/>
          </p:nvSpPr>
          <p:spPr>
            <a:xfrm>
              <a:off x="7531735" y="1780033"/>
              <a:ext cx="655459" cy="459031"/>
            </a:xfrm>
            <a:prstGeom prst="rect">
              <a:avLst/>
            </a:prstGeom>
            <a:noFill/>
          </p:spPr>
          <p:txBody>
            <a:bodyPr wrap="square" rtlCol="0">
              <a:spAutoFit/>
            </a:bodyPr>
            <a:lstStyle/>
            <a:p>
              <a:r>
                <a:rPr lang="en-US" sz="900" dirty="0" err="1" smtClean="0"/>
                <a:t>J</a:t>
              </a:r>
              <a:r>
                <a:rPr lang="en-US" sz="900" baseline="-25000" dirty="0" err="1" smtClean="0"/>
                <a:t>POM</a:t>
              </a:r>
              <a:endParaRPr lang="en-US" sz="900" baseline="-25000" dirty="0"/>
            </a:p>
          </p:txBody>
        </p:sp>
        <p:sp>
          <p:nvSpPr>
            <p:cNvPr id="18" name="TextBox 17"/>
            <p:cNvSpPr txBox="1"/>
            <p:nvPr/>
          </p:nvSpPr>
          <p:spPr>
            <a:xfrm>
              <a:off x="7444741" y="4537456"/>
              <a:ext cx="565468" cy="459031"/>
            </a:xfrm>
            <a:prstGeom prst="rect">
              <a:avLst/>
            </a:prstGeom>
            <a:noFill/>
          </p:spPr>
          <p:txBody>
            <a:bodyPr wrap="square" rtlCol="0">
              <a:spAutoFit/>
            </a:bodyPr>
            <a:lstStyle/>
            <a:p>
              <a:r>
                <a:rPr lang="en-US" sz="900" dirty="0" smtClean="0"/>
                <a:t>2</a:t>
              </a:r>
              <a:endParaRPr lang="en-US" sz="900" dirty="0"/>
            </a:p>
          </p:txBody>
        </p:sp>
        <p:sp>
          <p:nvSpPr>
            <p:cNvPr id="19" name="TextBox 18"/>
            <p:cNvSpPr txBox="1"/>
            <p:nvPr/>
          </p:nvSpPr>
          <p:spPr>
            <a:xfrm>
              <a:off x="7391400" y="2895600"/>
              <a:ext cx="565468" cy="459031"/>
            </a:xfrm>
            <a:prstGeom prst="rect">
              <a:avLst/>
            </a:prstGeom>
            <a:noFill/>
          </p:spPr>
          <p:txBody>
            <a:bodyPr wrap="square" rtlCol="0">
              <a:spAutoFit/>
            </a:bodyPr>
            <a:lstStyle/>
            <a:p>
              <a:r>
                <a:rPr lang="en-US" sz="900" dirty="0"/>
                <a:t>1</a:t>
              </a:r>
            </a:p>
          </p:txBody>
        </p:sp>
        <p:sp>
          <p:nvSpPr>
            <p:cNvPr id="27" name="Up-Down Arrow 26"/>
            <p:cNvSpPr/>
            <p:nvPr/>
          </p:nvSpPr>
          <p:spPr>
            <a:xfrm>
              <a:off x="1295400" y="22098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cxnSp>
          <p:nvCxnSpPr>
            <p:cNvPr id="29" name="Straight Connector 28"/>
            <p:cNvCxnSpPr/>
            <p:nvPr/>
          </p:nvCxnSpPr>
          <p:spPr>
            <a:xfrm flipV="1">
              <a:off x="990600" y="6087122"/>
              <a:ext cx="7462424" cy="42544"/>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914400" y="1600200"/>
              <a:ext cx="1752601" cy="459031"/>
            </a:xfrm>
            <a:prstGeom prst="rect">
              <a:avLst/>
            </a:prstGeom>
            <a:noFill/>
          </p:spPr>
          <p:txBody>
            <a:bodyPr wrap="square" rtlCol="0">
              <a:spAutoFit/>
            </a:bodyPr>
            <a:lstStyle/>
            <a:p>
              <a:r>
                <a:rPr lang="en-US" sz="900" dirty="0" smtClean="0"/>
                <a:t>Diffusion (dissolved)</a:t>
              </a:r>
              <a:endParaRPr lang="en-US" sz="900" dirty="0"/>
            </a:p>
          </p:txBody>
        </p:sp>
        <p:sp>
          <p:nvSpPr>
            <p:cNvPr id="38" name="TextBox 37"/>
            <p:cNvSpPr txBox="1"/>
            <p:nvPr/>
          </p:nvSpPr>
          <p:spPr>
            <a:xfrm>
              <a:off x="838200" y="4114801"/>
              <a:ext cx="4316077" cy="1560708"/>
            </a:xfrm>
            <a:prstGeom prst="rect">
              <a:avLst/>
            </a:prstGeom>
            <a:noFill/>
          </p:spPr>
          <p:txBody>
            <a:bodyPr wrap="square" rtlCol="0">
              <a:spAutoFit/>
            </a:bodyPr>
            <a:lstStyle/>
            <a:p>
              <a:r>
                <a:rPr lang="en-US" sz="900" dirty="0" smtClean="0"/>
                <a:t>+ flux from carbon diagenesis: Maximum methane production related to diagenesis of </a:t>
              </a:r>
              <a:r>
                <a:rPr lang="en-US" sz="900" dirty="0" err="1" smtClean="0"/>
                <a:t>POC</a:t>
              </a:r>
              <a:r>
                <a:rPr lang="en-US" sz="900" dirty="0" smtClean="0"/>
                <a:t> (in oxygen units and corrected for </a:t>
              </a:r>
              <a:r>
                <a:rPr lang="en-US" sz="900" dirty="0" err="1" smtClean="0"/>
                <a:t>denitrification</a:t>
              </a:r>
              <a:r>
                <a:rPr lang="en-US" sz="900" dirty="0" smtClean="0"/>
                <a:t>); that is remaining carbon diagenesis is converted to carbon dioxide and methane</a:t>
              </a:r>
              <a:endParaRPr lang="en-US" sz="900" dirty="0"/>
            </a:p>
          </p:txBody>
        </p:sp>
        <p:sp>
          <p:nvSpPr>
            <p:cNvPr id="40" name="TextBox 39"/>
            <p:cNvSpPr txBox="1"/>
            <p:nvPr/>
          </p:nvSpPr>
          <p:spPr>
            <a:xfrm>
              <a:off x="2514599" y="2667001"/>
              <a:ext cx="1752601" cy="459031"/>
            </a:xfrm>
            <a:prstGeom prst="rect">
              <a:avLst/>
            </a:prstGeom>
            <a:noFill/>
          </p:spPr>
          <p:txBody>
            <a:bodyPr wrap="square" rtlCol="0">
              <a:spAutoFit/>
            </a:bodyPr>
            <a:lstStyle/>
            <a:p>
              <a:r>
                <a:rPr lang="en-US" sz="900" dirty="0" smtClean="0"/>
                <a:t>Diffusion (dissolved)</a:t>
              </a:r>
              <a:endParaRPr lang="en-US" sz="900" dirty="0"/>
            </a:p>
          </p:txBody>
        </p:sp>
        <p:sp>
          <p:nvSpPr>
            <p:cNvPr id="41" name="Up-Down Arrow 40"/>
            <p:cNvSpPr/>
            <p:nvPr/>
          </p:nvSpPr>
          <p:spPr>
            <a:xfrm>
              <a:off x="2895600" y="33528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42" name="TextBox 41"/>
            <p:cNvSpPr txBox="1"/>
            <p:nvPr/>
          </p:nvSpPr>
          <p:spPr>
            <a:xfrm>
              <a:off x="4114799" y="2971801"/>
              <a:ext cx="1371600" cy="459031"/>
            </a:xfrm>
            <a:prstGeom prst="rect">
              <a:avLst/>
            </a:prstGeom>
            <a:noFill/>
          </p:spPr>
          <p:txBody>
            <a:bodyPr wrap="square" rtlCol="0">
              <a:spAutoFit/>
            </a:bodyPr>
            <a:lstStyle/>
            <a:p>
              <a:r>
                <a:rPr lang="en-US" sz="900" dirty="0" smtClean="0"/>
                <a:t>- oxidation</a:t>
              </a:r>
              <a:endParaRPr lang="en-US" sz="900" dirty="0"/>
            </a:p>
          </p:txBody>
        </p:sp>
      </p:grpSp>
      <p:sp>
        <p:nvSpPr>
          <p:cNvPr id="5018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2" name="Table 31"/>
          <p:cNvGraphicFramePr>
            <a:graphicFrameLocks noGrp="1"/>
          </p:cNvGraphicFramePr>
          <p:nvPr/>
        </p:nvGraphicFramePr>
        <p:xfrm>
          <a:off x="1371600" y="4724400"/>
          <a:ext cx="6095999" cy="351692"/>
        </p:xfrm>
        <a:graphic>
          <a:graphicData uri="http://schemas.openxmlformats.org/drawingml/2006/table">
            <a:tbl>
              <a:tblPr/>
              <a:tblGrid>
                <a:gridCol w="656113"/>
                <a:gridCol w="730041"/>
                <a:gridCol w="517497"/>
                <a:gridCol w="726961"/>
                <a:gridCol w="3465387"/>
              </a:tblGrid>
              <a:tr h="175846">
                <a:tc>
                  <a:txBody>
                    <a:bodyPr/>
                    <a:lstStyle/>
                    <a:p>
                      <a:pPr algn="l" fontAlgn="b"/>
                      <a:r>
                        <a:rPr lang="en-US" sz="1000" b="1" i="0" u="none" strike="noStrike" dirty="0" err="1">
                          <a:latin typeface="Symbol"/>
                        </a:rPr>
                        <a:t>k</a:t>
                      </a:r>
                      <a:r>
                        <a:rPr lang="en-US" sz="1000" b="1" i="0" u="none" strike="noStrike" baseline="-25000" dirty="0" err="1">
                          <a:latin typeface="Times New Roman"/>
                        </a:rPr>
                        <a:t>CH4</a:t>
                      </a:r>
                      <a:endParaRPr lang="en-US" sz="1000" b="1" i="0" u="none" strike="noStrike" dirty="0">
                        <a:latin typeface="Symbo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KappaCH4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ctr" fontAlgn="b"/>
                      <a:r>
                        <a:rPr lang="en-US" sz="1000" b="1" i="0" u="none" strike="noStrike" dirty="0">
                          <a:latin typeface="Times New Roman"/>
                        </a:rPr>
                        <a:t>0.7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b"/>
                      <a:r>
                        <a:rPr lang="en-US" sz="1000" b="1" i="0" u="none" strike="noStrike" dirty="0">
                          <a:latin typeface="Times New Roman"/>
                        </a:rPr>
                        <a:t>m/d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c>
                  <a:txBody>
                    <a:bodyPr/>
                    <a:lstStyle/>
                    <a:p>
                      <a:pPr algn="l" fontAlgn="b"/>
                      <a:r>
                        <a:rPr lang="en-US" sz="1000" b="1" i="0" u="none" strike="noStrike">
                          <a:latin typeface="Times New Roman"/>
                        </a:rPr>
                        <a:t>Methane oxidation reaction velocity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99"/>
                    </a:solidFill>
                  </a:tcPr>
                </a:tc>
              </a:tr>
              <a:tr h="175846">
                <a:tc>
                  <a:txBody>
                    <a:bodyPr/>
                    <a:lstStyle/>
                    <a:p>
                      <a:pPr algn="l" fontAlgn="b"/>
                      <a:r>
                        <a:rPr lang="en-US" sz="1000" b="1" i="0" u="none" strike="noStrike">
                          <a:latin typeface="Symbol"/>
                        </a:rPr>
                        <a:t>Q</a:t>
                      </a:r>
                      <a:r>
                        <a:rPr lang="en-US" sz="1000" b="1" i="0" u="none" strike="noStrike" baseline="-25000">
                          <a:latin typeface="Times New Roman"/>
                        </a:rPr>
                        <a:t>CH4</a:t>
                      </a:r>
                      <a:endParaRPr lang="en-US" sz="1000" b="1" i="0" u="none" strike="noStrike">
                        <a:latin typeface="Symbo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1000" b="1" i="0" u="none" strike="noStrike">
                          <a:latin typeface="Times New Roman"/>
                        </a:rPr>
                        <a:t>ThtaCH4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CC99"/>
                    </a:solidFill>
                  </a:tcPr>
                </a:tc>
                <a:tc>
                  <a:txBody>
                    <a:bodyPr/>
                    <a:lstStyle/>
                    <a:p>
                      <a:pPr algn="ctr" fontAlgn="b"/>
                      <a:r>
                        <a:rPr lang="en-US" sz="1000" b="1" i="0" u="none" strike="noStrike" dirty="0">
                          <a:latin typeface="Times New Roman"/>
                        </a:rPr>
                        <a:t>1.079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99"/>
                    </a:solidFill>
                  </a:tcPr>
                </a:tc>
                <a:tc>
                  <a:txBody>
                    <a:bodyPr/>
                    <a:lstStyle/>
                    <a:p>
                      <a:pPr algn="ctr" fontAlgn="b"/>
                      <a:r>
                        <a:rPr lang="en-US" sz="1000" b="1" i="0" u="none" strike="noStrike" dirty="0">
                          <a:latin typeface="Times New Roman"/>
                        </a:rPr>
                        <a:t>none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1000" b="1" i="0" u="none" strike="noStrike" dirty="0">
                          <a:latin typeface="Times New Roman"/>
                        </a:rPr>
                        <a:t>Temperature correction factor for </a:t>
                      </a:r>
                      <a:r>
                        <a:rPr lang="en-US" sz="1000" b="1" i="0" u="none" strike="noStrike" dirty="0" err="1">
                          <a:latin typeface="Symbol"/>
                        </a:rPr>
                        <a:t>k</a:t>
                      </a:r>
                      <a:r>
                        <a:rPr lang="en-US" sz="1000" b="1" i="0" u="none" strike="noStrike" baseline="-25000" dirty="0" err="1">
                          <a:latin typeface="Times New Roman"/>
                        </a:rPr>
                        <a:t>CH4</a:t>
                      </a:r>
                      <a:endParaRPr lang="en-US" sz="1000" b="1" i="0" u="none" strike="noStrike" dirty="0">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CC99"/>
                    </a:solidFill>
                  </a:tcPr>
                </a:tc>
              </a:tr>
            </a:tbl>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jmartin.ENGINEERING\Local Settings\Temp\PK3A5.tmp\0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r>
              <a:rPr lang="en-US" dirty="0" smtClean="0"/>
              <a:t>Solution Procedures</a:t>
            </a:r>
            <a:endParaRPr lang="en-US" dirty="0"/>
          </a:p>
        </p:txBody>
      </p:sp>
      <p:sp>
        <p:nvSpPr>
          <p:cNvPr id="3" name="Content Placeholder 2"/>
          <p:cNvSpPr>
            <a:spLocks noGrp="1"/>
          </p:cNvSpPr>
          <p:nvPr>
            <p:ph idx="1"/>
          </p:nvPr>
        </p:nvSpPr>
        <p:spPr/>
        <p:txBody>
          <a:bodyPr>
            <a:normAutofit fontScale="92500"/>
          </a:bodyPr>
          <a:lstStyle/>
          <a:p>
            <a:r>
              <a:rPr lang="en-US" dirty="0" smtClean="0"/>
              <a:t>Solution may be</a:t>
            </a:r>
          </a:p>
          <a:p>
            <a:pPr lvl="1"/>
            <a:r>
              <a:rPr lang="en-US" dirty="0" smtClean="0"/>
              <a:t>steady-state</a:t>
            </a:r>
          </a:p>
          <a:p>
            <a:pPr lvl="1"/>
            <a:r>
              <a:rPr lang="en-US" dirty="0" smtClean="0"/>
              <a:t>time variable</a:t>
            </a:r>
          </a:p>
          <a:p>
            <a:r>
              <a:rPr lang="en-US" dirty="0" smtClean="0"/>
              <a:t>Assume two layers, a “thin” (</a:t>
            </a:r>
            <a:r>
              <a:rPr lang="en-US" dirty="0" err="1" smtClean="0"/>
              <a:t>oxic</a:t>
            </a:r>
            <a:r>
              <a:rPr lang="en-US" dirty="0" smtClean="0"/>
              <a:t>, depending on overlying water) upper layer and anaerobic layer</a:t>
            </a:r>
          </a:p>
          <a:p>
            <a:pPr lvl="1"/>
            <a:r>
              <a:rPr lang="en-US" dirty="0" smtClean="0"/>
              <a:t>assume that layer 1 can be considered at steady-state in relation to layer 2 (matrix solution)</a:t>
            </a:r>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C:\Documents and Settings\jmartin.ENGINEERING\Local Settings\Temp\PK3A5.tmp\02.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r>
              <a:rPr lang="en-US" dirty="0" smtClean="0"/>
              <a:t>Fluxes to water column</a:t>
            </a:r>
            <a:endParaRPr lang="en-US" dirty="0"/>
          </a:p>
        </p:txBody>
      </p:sp>
      <p:sp>
        <p:nvSpPr>
          <p:cNvPr id="3" name="Content Placeholder 2"/>
          <p:cNvSpPr>
            <a:spLocks noGrp="1"/>
          </p:cNvSpPr>
          <p:nvPr>
            <p:ph idx="1"/>
          </p:nvPr>
        </p:nvSpPr>
        <p:spPr>
          <a:xfrm>
            <a:off x="2743200" y="1600201"/>
            <a:ext cx="5943600" cy="685800"/>
          </a:xfrm>
        </p:spPr>
        <p:txBody>
          <a:bodyPr>
            <a:normAutofit fontScale="70000" lnSpcReduction="20000"/>
          </a:bodyPr>
          <a:lstStyle/>
          <a:p>
            <a:r>
              <a:rPr lang="en-US" dirty="0" smtClean="0"/>
              <a:t>Computed based on surface transfer rate (s)</a:t>
            </a:r>
          </a:p>
          <a:p>
            <a:endParaRPr lang="en-US" dirty="0"/>
          </a:p>
          <a:p>
            <a:endParaRPr lang="en-US" dirty="0" smtClean="0"/>
          </a:p>
          <a:p>
            <a:endParaRPr lang="en-US" dirty="0"/>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5297" name="Object 1"/>
          <p:cNvGraphicFramePr>
            <a:graphicFrameLocks noChangeAspect="1"/>
          </p:cNvGraphicFramePr>
          <p:nvPr/>
        </p:nvGraphicFramePr>
        <p:xfrm>
          <a:off x="4038600" y="2362200"/>
          <a:ext cx="2830689" cy="561975"/>
        </p:xfrm>
        <a:graphic>
          <a:graphicData uri="http://schemas.openxmlformats.org/presentationml/2006/ole">
            <mc:AlternateContent xmlns:mc="http://schemas.openxmlformats.org/markup-compatibility/2006">
              <mc:Choice xmlns:v="urn:schemas-microsoft-com:vml" Requires="v">
                <p:oleObj spid="_x0000_s9226" name="Equation" r:id="rId4" imgW="1409700" imgH="279400" progId="Equation.DSMT4">
                  <p:embed/>
                </p:oleObj>
              </mc:Choice>
              <mc:Fallback>
                <p:oleObj name="Equation" r:id="rId4" imgW="1409700" imgH="279400" progId="Equation.DSMT4">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38600" y="2362200"/>
                        <a:ext cx="2830689" cy="561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Content Placeholder 2"/>
          <p:cNvSpPr txBox="1">
            <a:spLocks/>
          </p:cNvSpPr>
          <p:nvPr/>
        </p:nvSpPr>
        <p:spPr>
          <a:xfrm>
            <a:off x="2819400" y="3124200"/>
            <a:ext cx="5943600" cy="685800"/>
          </a:xfrm>
          <a:prstGeom prst="rect">
            <a:avLst/>
          </a:prstGeom>
        </p:spPr>
        <p:txBody>
          <a:bodyPr vert="horz" lIns="91440" tIns="45720" rIns="91440" bIns="45720" rtlCol="0">
            <a:normAutofit fontScale="550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4100" b="0" i="0" u="none" strike="noStrike" kern="1200" cap="none" spc="0" normalizeH="0" baseline="0" noProof="0" dirty="0" smtClean="0">
                <a:ln>
                  <a:noFill/>
                </a:ln>
                <a:solidFill>
                  <a:schemeClr val="tx1"/>
                </a:solidFill>
                <a:effectLst/>
                <a:uLnTx/>
                <a:uFillTx/>
                <a:latin typeface="+mn-lt"/>
                <a:ea typeface="+mn-ea"/>
                <a:cs typeface="+mn-cs"/>
              </a:rPr>
              <a:t>So, the computation of SOD requires an iterative solution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5530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5299" name="Object 3"/>
          <p:cNvGraphicFramePr>
            <a:graphicFrameLocks noChangeAspect="1"/>
          </p:cNvGraphicFramePr>
          <p:nvPr/>
        </p:nvGraphicFramePr>
        <p:xfrm>
          <a:off x="4267200" y="3886200"/>
          <a:ext cx="2133600" cy="585439"/>
        </p:xfrm>
        <a:graphic>
          <a:graphicData uri="http://schemas.openxmlformats.org/presentationml/2006/ole">
            <mc:AlternateContent xmlns:mc="http://schemas.openxmlformats.org/markup-compatibility/2006">
              <mc:Choice xmlns:v="urn:schemas-microsoft-com:vml" Requires="v">
                <p:oleObj spid="_x0000_s9227" name="Equation" r:id="rId6" imgW="1562100" imgH="431800" progId="Equation.DSMT4">
                  <p:embed/>
                </p:oleObj>
              </mc:Choice>
              <mc:Fallback>
                <p:oleObj name="Equation" r:id="rId6" imgW="1562100" imgH="431800" progId="Equation.DSMT4">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67200" y="3886200"/>
                        <a:ext cx="2133600" cy="58543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Content Placeholder 2"/>
          <p:cNvSpPr txBox="1">
            <a:spLocks/>
          </p:cNvSpPr>
          <p:nvPr/>
        </p:nvSpPr>
        <p:spPr>
          <a:xfrm>
            <a:off x="2743200" y="4572000"/>
            <a:ext cx="6096000" cy="685800"/>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4600" b="0" i="0" u="none" strike="noStrike" kern="1200" cap="none" spc="0" normalizeH="0" baseline="0" noProof="0" dirty="0" smtClean="0">
                <a:ln>
                  <a:noFill/>
                </a:ln>
                <a:solidFill>
                  <a:schemeClr val="tx1"/>
                </a:solidFill>
                <a:effectLst/>
                <a:uLnTx/>
                <a:uFillTx/>
                <a:latin typeface="+mn-lt"/>
                <a:ea typeface="+mn-ea"/>
                <a:cs typeface="+mn-cs"/>
              </a:rPr>
              <a:t>That depends upon the SOD and overlying oxygen concentration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jmartin.ENGINEERING\Local Settings\Temp\PK3A5.tmp\0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r>
              <a:rPr lang="en-US" dirty="0" smtClean="0"/>
              <a:t>Computation of SOD</a:t>
            </a:r>
            <a:endParaRPr lang="en-US" dirty="0"/>
          </a:p>
        </p:txBody>
      </p:sp>
      <p:sp>
        <p:nvSpPr>
          <p:cNvPr id="3" name="Content Placeholder 2"/>
          <p:cNvSpPr>
            <a:spLocks noGrp="1"/>
          </p:cNvSpPr>
          <p:nvPr>
            <p:ph idx="1"/>
          </p:nvPr>
        </p:nvSpPr>
        <p:spPr/>
        <p:txBody>
          <a:bodyPr>
            <a:normAutofit fontScale="47500" lnSpcReduction="20000"/>
          </a:bodyPr>
          <a:lstStyle/>
          <a:p>
            <a:pPr lvl="0"/>
            <a:r>
              <a:rPr lang="en-US" dirty="0"/>
              <a:t>Start with an initial estimate of the SOD</a:t>
            </a:r>
          </a:p>
          <a:p>
            <a:pPr lvl="0"/>
            <a:r>
              <a:rPr lang="en-US" dirty="0"/>
              <a:t>Solve layer 1 and 2 equations for ammonia, nitrate, sulfide and methane</a:t>
            </a:r>
          </a:p>
          <a:p>
            <a:pPr lvl="1"/>
            <a:r>
              <a:rPr lang="en-US" dirty="0"/>
              <a:t>Solve for the ammonia flux by establishing the chemical specific conditions</a:t>
            </a:r>
          </a:p>
          <a:p>
            <a:pPr lvl="1"/>
            <a:r>
              <a:rPr lang="en-US" dirty="0"/>
              <a:t>Compute the oxygen consumed by nitrification (</a:t>
            </a:r>
            <a:r>
              <a:rPr lang="en-US" dirty="0" err="1"/>
              <a:t>NCOD</a:t>
            </a:r>
            <a:r>
              <a:rPr lang="en-US" dirty="0"/>
              <a:t>)</a:t>
            </a:r>
          </a:p>
          <a:p>
            <a:pPr lvl="1"/>
            <a:r>
              <a:rPr lang="en-US" dirty="0"/>
              <a:t>Solve for the nitrate flux by establishing the chemical specific conditions</a:t>
            </a:r>
          </a:p>
          <a:p>
            <a:pPr lvl="1"/>
            <a:r>
              <a:rPr lang="en-US" dirty="0"/>
              <a:t>Compute methane (fresh water) or sulfide (salt water) oxidation </a:t>
            </a:r>
          </a:p>
          <a:p>
            <a:pPr lvl="2"/>
            <a:r>
              <a:rPr lang="en-US" dirty="0"/>
              <a:t>For salt water, compute sulfide reaction terms and compute SOD due to hydrogen sulfide</a:t>
            </a:r>
          </a:p>
          <a:p>
            <a:pPr lvl="2"/>
            <a:r>
              <a:rPr lang="en-US" dirty="0"/>
              <a:t>For fresh water, compute methane flux by establishing the chemical specific</a:t>
            </a:r>
          </a:p>
          <a:p>
            <a:pPr lvl="3"/>
            <a:r>
              <a:rPr lang="en-US" dirty="0"/>
              <a:t>Compare computed and saturation concentrations and correct</a:t>
            </a:r>
          </a:p>
          <a:p>
            <a:pPr lvl="3"/>
            <a:r>
              <a:rPr lang="en-US" dirty="0"/>
              <a:t>Calculate the </a:t>
            </a:r>
            <a:r>
              <a:rPr lang="en-US" dirty="0" err="1"/>
              <a:t>CSOD</a:t>
            </a:r>
            <a:r>
              <a:rPr lang="en-US" dirty="0"/>
              <a:t> due to methane</a:t>
            </a:r>
          </a:p>
          <a:p>
            <a:pPr lvl="1"/>
            <a:r>
              <a:rPr lang="en-US" dirty="0"/>
              <a:t>Compute the total </a:t>
            </a:r>
            <a:r>
              <a:rPr lang="en-US" dirty="0" err="1"/>
              <a:t>CSOD</a:t>
            </a:r>
            <a:r>
              <a:rPr lang="en-US" dirty="0"/>
              <a:t> due to sulfides or methane</a:t>
            </a:r>
          </a:p>
          <a:p>
            <a:pPr lvl="1"/>
            <a:r>
              <a:rPr lang="en-US" dirty="0"/>
              <a:t>Compute flux terms</a:t>
            </a:r>
          </a:p>
          <a:p>
            <a:pPr lvl="1"/>
            <a:r>
              <a:rPr lang="en-US" dirty="0"/>
              <a:t>Compute the total SOD due to the sulfide or methane, adding term for </a:t>
            </a:r>
            <a:r>
              <a:rPr lang="en-US" dirty="0" err="1"/>
              <a:t>NCOD</a:t>
            </a:r>
            <a:endParaRPr lang="en-US" dirty="0"/>
          </a:p>
          <a:p>
            <a:pPr lvl="1"/>
            <a:r>
              <a:rPr lang="en-US" dirty="0"/>
              <a:t>Refine the estimate of SOD.  A root finding method is used to make the new estimate</a:t>
            </a:r>
          </a:p>
          <a:p>
            <a:pPr lvl="0"/>
            <a:r>
              <a:rPr lang="en-US" dirty="0"/>
              <a:t>Go to step (2) if no convergence</a:t>
            </a:r>
          </a:p>
          <a:p>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C:\Documents and Settings\jmartin.ENGINEERING\Local Settings\Temp\PK3A5.tmp\02.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593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9393" name="Object 1"/>
          <p:cNvGraphicFramePr>
            <a:graphicFrameLocks noChangeAspect="1"/>
          </p:cNvGraphicFramePr>
          <p:nvPr/>
        </p:nvGraphicFramePr>
        <p:xfrm>
          <a:off x="2438400" y="3886200"/>
          <a:ext cx="2903706" cy="568643"/>
        </p:xfrm>
        <a:graphic>
          <a:graphicData uri="http://schemas.openxmlformats.org/presentationml/2006/ole">
            <mc:AlternateContent xmlns:mc="http://schemas.openxmlformats.org/markup-compatibility/2006">
              <mc:Choice xmlns:v="urn:schemas-microsoft-com:vml" Requires="v">
                <p:oleObj spid="_x0000_s10282" name="Equation" r:id="rId4" imgW="2286000" imgH="444500" progId="Equation.DSMT4">
                  <p:embed/>
                </p:oleObj>
              </mc:Choice>
              <mc:Fallback>
                <p:oleObj name="Equation" r:id="rId4" imgW="2286000" imgH="444500" progId="Equation.DSMT4">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38400" y="3886200"/>
                        <a:ext cx="2903706" cy="56864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939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9395" name="Object 3"/>
          <p:cNvGraphicFramePr>
            <a:graphicFrameLocks noChangeAspect="1"/>
          </p:cNvGraphicFramePr>
          <p:nvPr/>
        </p:nvGraphicFramePr>
        <p:xfrm>
          <a:off x="6858000" y="3886200"/>
          <a:ext cx="2038350" cy="390525"/>
        </p:xfrm>
        <a:graphic>
          <a:graphicData uri="http://schemas.openxmlformats.org/presentationml/2006/ole">
            <mc:AlternateContent xmlns:mc="http://schemas.openxmlformats.org/markup-compatibility/2006">
              <mc:Choice xmlns:v="urn:schemas-microsoft-com:vml" Requires="v">
                <p:oleObj spid="_x0000_s10283" name="Equation" r:id="rId6" imgW="2032000" imgH="393700" progId="Equation.DSMT4">
                  <p:embed/>
                </p:oleObj>
              </mc:Choice>
              <mc:Fallback>
                <p:oleObj name="Equation" r:id="rId6" imgW="2032000" imgH="393700" progId="Equation.DSMT4">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58000" y="3886200"/>
                        <a:ext cx="2038350" cy="390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939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9397" name="Object 5"/>
          <p:cNvGraphicFramePr>
            <a:graphicFrameLocks noChangeAspect="1"/>
          </p:cNvGraphicFramePr>
          <p:nvPr/>
        </p:nvGraphicFramePr>
        <p:xfrm>
          <a:off x="6629400" y="3505200"/>
          <a:ext cx="1362075" cy="238125"/>
        </p:xfrm>
        <a:graphic>
          <a:graphicData uri="http://schemas.openxmlformats.org/presentationml/2006/ole">
            <mc:AlternateContent xmlns:mc="http://schemas.openxmlformats.org/markup-compatibility/2006">
              <mc:Choice xmlns:v="urn:schemas-microsoft-com:vml" Requires="v">
                <p:oleObj spid="_x0000_s10284" name="Equation" r:id="rId8" imgW="1358310" imgH="241195" progId="Equation.DSMT4">
                  <p:embed/>
                </p:oleObj>
              </mc:Choice>
              <mc:Fallback>
                <p:oleObj name="Equation" r:id="rId8" imgW="1358310" imgH="241195" progId="Equation.DSMT4">
                  <p:embed/>
                  <p:pic>
                    <p:nvPicPr>
                      <p:cNvPr id="0"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629400" y="3505200"/>
                        <a:ext cx="1362075" cy="2381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9400"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9399" name="Object 7"/>
          <p:cNvGraphicFramePr>
            <a:graphicFrameLocks noChangeAspect="1"/>
          </p:cNvGraphicFramePr>
          <p:nvPr/>
        </p:nvGraphicFramePr>
        <p:xfrm>
          <a:off x="2438400" y="4648200"/>
          <a:ext cx="3931298" cy="609600"/>
        </p:xfrm>
        <a:graphic>
          <a:graphicData uri="http://schemas.openxmlformats.org/presentationml/2006/ole">
            <mc:AlternateContent xmlns:mc="http://schemas.openxmlformats.org/markup-compatibility/2006">
              <mc:Choice xmlns:v="urn:schemas-microsoft-com:vml" Requires="v">
                <p:oleObj spid="_x0000_s10285" name="Equation" r:id="rId10" imgW="3009900" imgH="469900" progId="Equation.DSMT4">
                  <p:embed/>
                </p:oleObj>
              </mc:Choice>
              <mc:Fallback>
                <p:oleObj name="Equation" r:id="rId10" imgW="3009900" imgH="469900" progId="Equation.DSMT4">
                  <p:embed/>
                  <p:pic>
                    <p:nvPicPr>
                      <p:cNvPr id="0"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438400" y="4648200"/>
                        <a:ext cx="3931298" cy="609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940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9401" name="Object 9"/>
          <p:cNvGraphicFramePr>
            <a:graphicFrameLocks noChangeAspect="1"/>
          </p:cNvGraphicFramePr>
          <p:nvPr/>
        </p:nvGraphicFramePr>
        <p:xfrm>
          <a:off x="2438400" y="5486400"/>
          <a:ext cx="4000500" cy="381000"/>
        </p:xfrm>
        <a:graphic>
          <a:graphicData uri="http://schemas.openxmlformats.org/presentationml/2006/ole">
            <mc:AlternateContent xmlns:mc="http://schemas.openxmlformats.org/markup-compatibility/2006">
              <mc:Choice xmlns:v="urn:schemas-microsoft-com:vml" Requires="v">
                <p:oleObj spid="_x0000_s10286" name="Equation" r:id="rId12" imgW="2400300" imgH="228600" progId="Equation.DSMT4">
                  <p:embed/>
                </p:oleObj>
              </mc:Choice>
              <mc:Fallback>
                <p:oleObj name="Equation" r:id="rId12" imgW="2400300" imgH="228600" progId="Equation.DSMT4">
                  <p:embed/>
                  <p:pic>
                    <p:nvPicPr>
                      <p:cNvPr id="0" name="Picture 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438400" y="5486400"/>
                        <a:ext cx="4000500"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940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9403" name="Object 11"/>
          <p:cNvGraphicFramePr>
            <a:graphicFrameLocks noChangeAspect="1"/>
          </p:cNvGraphicFramePr>
          <p:nvPr/>
        </p:nvGraphicFramePr>
        <p:xfrm>
          <a:off x="2819400" y="990600"/>
          <a:ext cx="5003800" cy="456621"/>
        </p:xfrm>
        <a:graphic>
          <a:graphicData uri="http://schemas.openxmlformats.org/presentationml/2006/ole">
            <mc:AlternateContent xmlns:mc="http://schemas.openxmlformats.org/markup-compatibility/2006">
              <mc:Choice xmlns:v="urn:schemas-microsoft-com:vml" Requires="v">
                <p:oleObj spid="_x0000_s10287" name="Equation" r:id="rId14" imgW="2501900" imgH="228600" progId="Equation.DSMT4">
                  <p:embed/>
                </p:oleObj>
              </mc:Choice>
              <mc:Fallback>
                <p:oleObj name="Equation" r:id="rId14" imgW="2501900" imgH="228600" progId="Equation.DSMT4">
                  <p:embed/>
                  <p:pic>
                    <p:nvPicPr>
                      <p:cNvPr id="0" name="Picture 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819400" y="990600"/>
                        <a:ext cx="5003800" cy="45662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TextBox 13"/>
          <p:cNvSpPr txBox="1"/>
          <p:nvPr/>
        </p:nvSpPr>
        <p:spPr>
          <a:xfrm>
            <a:off x="2286000" y="304800"/>
            <a:ext cx="1828800" cy="461665"/>
          </a:xfrm>
          <a:prstGeom prst="rect">
            <a:avLst/>
          </a:prstGeom>
          <a:noFill/>
        </p:spPr>
        <p:txBody>
          <a:bodyPr wrap="square" rtlCol="0">
            <a:spAutoFit/>
          </a:bodyPr>
          <a:lstStyle/>
          <a:p>
            <a:r>
              <a:rPr lang="en-US" sz="2400" dirty="0" smtClean="0"/>
              <a:t>Salt water</a:t>
            </a:r>
            <a:endParaRPr lang="en-US" sz="2400" dirty="0"/>
          </a:p>
        </p:txBody>
      </p:sp>
      <p:sp>
        <p:nvSpPr>
          <p:cNvPr id="15" name="TextBox 14"/>
          <p:cNvSpPr txBox="1"/>
          <p:nvPr/>
        </p:nvSpPr>
        <p:spPr>
          <a:xfrm>
            <a:off x="2438400" y="1447800"/>
            <a:ext cx="1828800" cy="461665"/>
          </a:xfrm>
          <a:prstGeom prst="rect">
            <a:avLst/>
          </a:prstGeom>
          <a:noFill/>
        </p:spPr>
        <p:txBody>
          <a:bodyPr wrap="square" rtlCol="0">
            <a:spAutoFit/>
          </a:bodyPr>
          <a:lstStyle/>
          <a:p>
            <a:r>
              <a:rPr lang="en-US" sz="2400" dirty="0" smtClean="0"/>
              <a:t>Fresh water</a:t>
            </a:r>
            <a:endParaRPr lang="en-US" sz="2400" dirty="0"/>
          </a:p>
        </p:txBody>
      </p:sp>
      <p:sp>
        <p:nvSpPr>
          <p:cNvPr id="59406"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9405" name="Object 13"/>
          <p:cNvGraphicFramePr>
            <a:graphicFrameLocks noChangeAspect="1"/>
          </p:cNvGraphicFramePr>
          <p:nvPr/>
        </p:nvGraphicFramePr>
        <p:xfrm>
          <a:off x="2895600" y="2057400"/>
          <a:ext cx="5124450" cy="457200"/>
        </p:xfrm>
        <a:graphic>
          <a:graphicData uri="http://schemas.openxmlformats.org/presentationml/2006/ole">
            <mc:AlternateContent xmlns:mc="http://schemas.openxmlformats.org/markup-compatibility/2006">
              <mc:Choice xmlns:v="urn:schemas-microsoft-com:vml" Requires="v">
                <p:oleObj spid="_x0000_s10288" name="Equation" r:id="rId16" imgW="2565400" imgH="228600" progId="Equation.DSMT4">
                  <p:embed/>
                </p:oleObj>
              </mc:Choice>
              <mc:Fallback>
                <p:oleObj name="Equation" r:id="rId16" imgW="2565400" imgH="228600" progId="Equation.DSMT4">
                  <p:embed/>
                  <p:pic>
                    <p:nvPicPr>
                      <p:cNvPr id="0" name="Picture 8"/>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895600" y="2057400"/>
                        <a:ext cx="5124450"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9408"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9407" name="Object 15"/>
          <p:cNvGraphicFramePr>
            <a:graphicFrameLocks noChangeAspect="1"/>
          </p:cNvGraphicFramePr>
          <p:nvPr/>
        </p:nvGraphicFramePr>
        <p:xfrm>
          <a:off x="2362200" y="3124200"/>
          <a:ext cx="3677055" cy="600075"/>
        </p:xfrm>
        <a:graphic>
          <a:graphicData uri="http://schemas.openxmlformats.org/presentationml/2006/ole">
            <mc:AlternateContent xmlns:mc="http://schemas.openxmlformats.org/markup-compatibility/2006">
              <mc:Choice xmlns:v="urn:schemas-microsoft-com:vml" Requires="v">
                <p:oleObj spid="_x0000_s10289" name="Equation" r:id="rId18" imgW="2743200" imgH="444500" progId="Equation.DSMT4">
                  <p:embed/>
                </p:oleObj>
              </mc:Choice>
              <mc:Fallback>
                <p:oleObj name="Equation" r:id="rId18" imgW="2743200" imgH="444500" progId="Equation.DSMT4">
                  <p:embed/>
                  <p:pic>
                    <p:nvPicPr>
                      <p:cNvPr id="0" name="Picture 9"/>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362200" y="3124200"/>
                        <a:ext cx="3677055" cy="600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9410"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9409" name="Object 17"/>
          <p:cNvGraphicFramePr>
            <a:graphicFrameLocks noChangeAspect="1"/>
          </p:cNvGraphicFramePr>
          <p:nvPr/>
        </p:nvGraphicFramePr>
        <p:xfrm>
          <a:off x="6629400" y="2819400"/>
          <a:ext cx="2257425" cy="238125"/>
        </p:xfrm>
        <a:graphic>
          <a:graphicData uri="http://schemas.openxmlformats.org/presentationml/2006/ole">
            <mc:AlternateContent xmlns:mc="http://schemas.openxmlformats.org/markup-compatibility/2006">
              <mc:Choice xmlns:v="urn:schemas-microsoft-com:vml" Requires="v">
                <p:oleObj spid="_x0000_s10290" name="Equation" r:id="rId20" imgW="2260600" imgH="241300" progId="Equation.DSMT4">
                  <p:embed/>
                </p:oleObj>
              </mc:Choice>
              <mc:Fallback>
                <p:oleObj name="Equation" r:id="rId20" imgW="2260600" imgH="241300" progId="Equation.DSMT4">
                  <p:embed/>
                  <p:pic>
                    <p:nvPicPr>
                      <p:cNvPr id="0" name="Picture 10"/>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629400" y="2819400"/>
                        <a:ext cx="2257425" cy="2381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9412"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9411" name="Object 19"/>
          <p:cNvGraphicFramePr>
            <a:graphicFrameLocks noChangeAspect="1"/>
          </p:cNvGraphicFramePr>
          <p:nvPr/>
        </p:nvGraphicFramePr>
        <p:xfrm>
          <a:off x="6858000" y="3124200"/>
          <a:ext cx="1981200" cy="390525"/>
        </p:xfrm>
        <a:graphic>
          <a:graphicData uri="http://schemas.openxmlformats.org/presentationml/2006/ole">
            <mc:AlternateContent xmlns:mc="http://schemas.openxmlformats.org/markup-compatibility/2006">
              <mc:Choice xmlns:v="urn:schemas-microsoft-com:vml" Requires="v">
                <p:oleObj spid="_x0000_s10291" name="Equation" r:id="rId22" imgW="1981200" imgH="393700" progId="Equation.DSMT4">
                  <p:embed/>
                </p:oleObj>
              </mc:Choice>
              <mc:Fallback>
                <p:oleObj name="Equation" r:id="rId22" imgW="1981200" imgH="393700" progId="Equation.DSMT4">
                  <p:embed/>
                  <p:pic>
                    <p:nvPicPr>
                      <p:cNvPr id="0" name="Picture 11"/>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6858000" y="3124200"/>
                        <a:ext cx="1981200" cy="390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p:cNvPicPr>
            <a:picLocks noChangeAspect="1" noChangeArrowheads="1"/>
          </p:cNvPicPr>
          <p:nvPr/>
        </p:nvPicPr>
        <p:blipFill>
          <a:blip r:embed="rId3" cstate="print"/>
          <a:srcRect l="25000" r="26586" b="7774"/>
          <a:stretch>
            <a:fillRect/>
          </a:stretch>
        </p:blipFill>
        <p:spPr bwMode="auto">
          <a:xfrm>
            <a:off x="0" y="1066800"/>
            <a:ext cx="3200400" cy="5489575"/>
          </a:xfrm>
          <a:prstGeom prst="rect">
            <a:avLst/>
          </a:prstGeom>
          <a:noFill/>
          <a:ln w="12700">
            <a:noFill/>
            <a:miter lim="800000"/>
            <a:headEnd/>
            <a:tailEnd/>
          </a:ln>
          <a:effectLst/>
        </p:spPr>
      </p:pic>
      <p:sp>
        <p:nvSpPr>
          <p:cNvPr id="2" name="Title 1"/>
          <p:cNvSpPr>
            <a:spLocks noGrp="1"/>
          </p:cNvSpPr>
          <p:nvPr>
            <p:ph type="title"/>
          </p:nvPr>
        </p:nvSpPr>
        <p:spPr/>
        <p:txBody>
          <a:bodyPr>
            <a:noAutofit/>
          </a:bodyPr>
          <a:lstStyle/>
          <a:p>
            <a:r>
              <a:rPr lang="en-US" sz="3600" dirty="0" smtClean="0"/>
              <a:t>SEDIMENT OXYGEN DEMAND AND NUTRIENT RELEASE</a:t>
            </a:r>
            <a:endParaRPr lang="en-US" sz="3600" dirty="0"/>
          </a:p>
        </p:txBody>
      </p:sp>
      <p:sp>
        <p:nvSpPr>
          <p:cNvPr id="3" name="Content Placeholder 2"/>
          <p:cNvSpPr>
            <a:spLocks noGrp="1"/>
          </p:cNvSpPr>
          <p:nvPr>
            <p:ph idx="1"/>
          </p:nvPr>
        </p:nvSpPr>
        <p:spPr/>
        <p:txBody>
          <a:bodyPr>
            <a:normAutofit/>
          </a:bodyPr>
          <a:lstStyle/>
          <a:p>
            <a:r>
              <a:rPr lang="en-US" dirty="0" smtClean="0"/>
              <a:t>Sediment diagenesis results in oxygen demands and nutrient releases</a:t>
            </a:r>
          </a:p>
          <a:p>
            <a:pPr lvl="1"/>
            <a:r>
              <a:rPr lang="en-US" dirty="0" smtClean="0"/>
              <a:t>a  major source of nutrients in aquatic environments</a:t>
            </a:r>
          </a:p>
          <a:p>
            <a:pPr lvl="2"/>
            <a:r>
              <a:rPr lang="en-US" dirty="0" smtClean="0"/>
              <a:t>Leads to eutrophication</a:t>
            </a:r>
          </a:p>
          <a:p>
            <a:pPr lvl="2"/>
            <a:r>
              <a:rPr lang="en-US" dirty="0" smtClean="0"/>
              <a:t>Impacts nutrient criteria development</a:t>
            </a:r>
          </a:p>
        </p:txBody>
      </p:sp>
      <p:pic>
        <p:nvPicPr>
          <p:cNvPr id="4" name="Picture 10"/>
          <p:cNvPicPr>
            <a:picLocks noChangeAspect="1" noChangeArrowheads="1"/>
          </p:cNvPicPr>
          <p:nvPr/>
        </p:nvPicPr>
        <p:blipFill>
          <a:blip r:embed="rId4" cstate="print"/>
          <a:srcRect/>
          <a:stretch>
            <a:fillRect/>
          </a:stretch>
        </p:blipFill>
        <p:spPr bwMode="auto">
          <a:xfrm>
            <a:off x="6934200" y="4892029"/>
            <a:ext cx="2209800" cy="1965971"/>
          </a:xfrm>
          <a:prstGeom prst="rect">
            <a:avLst/>
          </a:prstGeom>
          <a:noFill/>
          <a:ln w="12700">
            <a:noFill/>
            <a:miter lim="800000"/>
            <a:headEnd/>
            <a:tailEnd/>
          </a:ln>
          <a:effec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jmartin.ENGINEERING\Local Settings\Temp\PK3A5.tmp\0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r>
              <a:rPr lang="en-US" dirty="0" smtClean="0"/>
              <a:t>Other Variables</a:t>
            </a:r>
            <a:endParaRPr lang="en-US" dirty="0"/>
          </a:p>
        </p:txBody>
      </p:sp>
      <p:sp>
        <p:nvSpPr>
          <p:cNvPr id="3" name="Content Placeholder 2"/>
          <p:cNvSpPr>
            <a:spLocks noGrp="1"/>
          </p:cNvSpPr>
          <p:nvPr>
            <p:ph idx="1"/>
          </p:nvPr>
        </p:nvSpPr>
        <p:spPr/>
        <p:txBody>
          <a:bodyPr/>
          <a:lstStyle/>
          <a:p>
            <a:r>
              <a:rPr lang="en-US" dirty="0" smtClean="0"/>
              <a:t>Once the SOD and s are known (computed), then other model variables, not impacting SOD, may be computed</a:t>
            </a:r>
          </a:p>
          <a:p>
            <a:pPr lvl="1"/>
            <a:r>
              <a:rPr lang="en-US" dirty="0" smtClean="0"/>
              <a:t>Phosphates</a:t>
            </a:r>
          </a:p>
          <a:p>
            <a:pPr lvl="1"/>
            <a:r>
              <a:rPr lang="en-US" dirty="0" smtClean="0"/>
              <a:t>Silica</a:t>
            </a:r>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Phosphates</a:t>
            </a:r>
            <a:endParaRPr lang="en-US" dirty="0"/>
          </a:p>
        </p:txBody>
      </p:sp>
      <p:pic>
        <p:nvPicPr>
          <p:cNvPr id="4" name="Picture 2"/>
          <p:cNvPicPr>
            <a:picLocks noChangeArrowheads="1"/>
          </p:cNvPicPr>
          <p:nvPr/>
        </p:nvPicPr>
        <p:blipFill>
          <a:blip r:embed="rId2" cstate="print"/>
          <a:srcRect l="61831" t="41239" r="7254" b="41265"/>
          <a:stretch>
            <a:fillRect/>
          </a:stretch>
        </p:blipFill>
        <p:spPr bwMode="auto">
          <a:xfrm>
            <a:off x="6916556" y="3398520"/>
            <a:ext cx="1565911" cy="2697480"/>
          </a:xfrm>
          <a:prstGeom prst="rect">
            <a:avLst/>
          </a:prstGeom>
          <a:noFill/>
          <a:ln w="9525">
            <a:noFill/>
            <a:miter lim="800000"/>
            <a:headEnd/>
            <a:tailEnd/>
          </a:ln>
        </p:spPr>
      </p:pic>
      <p:pic>
        <p:nvPicPr>
          <p:cNvPr id="5" name="Picture 2"/>
          <p:cNvPicPr>
            <a:picLocks noChangeAspect="1" noChangeArrowheads="1"/>
          </p:cNvPicPr>
          <p:nvPr/>
        </p:nvPicPr>
        <p:blipFill>
          <a:blip r:embed="rId2" cstate="print"/>
          <a:srcRect l="6508" t="41265" r="60949" b="41239"/>
          <a:stretch>
            <a:fillRect/>
          </a:stretch>
        </p:blipFill>
        <p:spPr bwMode="auto">
          <a:xfrm>
            <a:off x="6922770" y="2559304"/>
            <a:ext cx="1565911" cy="1118955"/>
          </a:xfrm>
          <a:prstGeom prst="rect">
            <a:avLst/>
          </a:prstGeom>
          <a:noFill/>
          <a:ln w="9525">
            <a:noFill/>
            <a:miter lim="800000"/>
            <a:headEnd/>
            <a:tailEnd/>
          </a:ln>
        </p:spPr>
      </p:pic>
      <p:cxnSp>
        <p:nvCxnSpPr>
          <p:cNvPr id="6" name="Straight Connector 5"/>
          <p:cNvCxnSpPr/>
          <p:nvPr/>
        </p:nvCxnSpPr>
        <p:spPr>
          <a:xfrm flipV="1">
            <a:off x="1066800" y="3691256"/>
            <a:ext cx="7462424" cy="42544"/>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6922770" y="1720088"/>
            <a:ext cx="1565911" cy="83921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cxnSp>
        <p:nvCxnSpPr>
          <p:cNvPr id="8" name="Straight Connector 7"/>
          <p:cNvCxnSpPr/>
          <p:nvPr/>
        </p:nvCxnSpPr>
        <p:spPr>
          <a:xfrm flipV="1">
            <a:off x="1066800" y="2559304"/>
            <a:ext cx="7421881" cy="31496"/>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9" name="Parallelogram 8"/>
          <p:cNvSpPr/>
          <p:nvPr/>
        </p:nvSpPr>
        <p:spPr>
          <a:xfrm>
            <a:off x="6922770" y="2439416"/>
            <a:ext cx="1565911" cy="119888"/>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0" name="Parallelogram 9"/>
          <p:cNvSpPr/>
          <p:nvPr/>
        </p:nvSpPr>
        <p:spPr>
          <a:xfrm>
            <a:off x="6922770" y="1600200"/>
            <a:ext cx="1565911" cy="119888"/>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cxnSp>
        <p:nvCxnSpPr>
          <p:cNvPr id="11" name="Straight Arrow Connector 10"/>
          <p:cNvCxnSpPr/>
          <p:nvPr/>
        </p:nvCxnSpPr>
        <p:spPr>
          <a:xfrm>
            <a:off x="6661785" y="2559304"/>
            <a:ext cx="0" cy="1138936"/>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661785" y="3698240"/>
            <a:ext cx="0" cy="239776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3" name="Up-Down Arrow 12"/>
          <p:cNvSpPr/>
          <p:nvPr/>
        </p:nvSpPr>
        <p:spPr>
          <a:xfrm>
            <a:off x="8097203" y="3398520"/>
            <a:ext cx="130493" cy="479552"/>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4" name="Up-Down Arrow 13"/>
          <p:cNvSpPr/>
          <p:nvPr/>
        </p:nvSpPr>
        <p:spPr>
          <a:xfrm>
            <a:off x="7053263" y="3338576"/>
            <a:ext cx="130493" cy="539496"/>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5" name="Up-Down Arrow 14"/>
          <p:cNvSpPr/>
          <p:nvPr/>
        </p:nvSpPr>
        <p:spPr>
          <a:xfrm>
            <a:off x="8314691" y="2259584"/>
            <a:ext cx="130493" cy="479552"/>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6" name="Down Arrow 15"/>
          <p:cNvSpPr/>
          <p:nvPr/>
        </p:nvSpPr>
        <p:spPr>
          <a:xfrm>
            <a:off x="7270750" y="2019808"/>
            <a:ext cx="260985" cy="4795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7" name="TextBox 16"/>
          <p:cNvSpPr txBox="1"/>
          <p:nvPr/>
        </p:nvSpPr>
        <p:spPr>
          <a:xfrm>
            <a:off x="7531736" y="1780032"/>
            <a:ext cx="565468" cy="338554"/>
          </a:xfrm>
          <a:prstGeom prst="rect">
            <a:avLst/>
          </a:prstGeom>
          <a:noFill/>
        </p:spPr>
        <p:txBody>
          <a:bodyPr wrap="square" rtlCol="0">
            <a:spAutoFit/>
          </a:bodyPr>
          <a:lstStyle/>
          <a:p>
            <a:r>
              <a:rPr lang="en-US" sz="1600" dirty="0" err="1" smtClean="0"/>
              <a:t>J</a:t>
            </a:r>
            <a:r>
              <a:rPr lang="en-US" sz="1600" baseline="-25000" dirty="0" err="1" smtClean="0"/>
              <a:t>POM</a:t>
            </a:r>
            <a:endParaRPr lang="en-US" sz="1600" baseline="-25000" dirty="0"/>
          </a:p>
        </p:txBody>
      </p:sp>
      <p:sp>
        <p:nvSpPr>
          <p:cNvPr id="18" name="TextBox 17"/>
          <p:cNvSpPr txBox="1"/>
          <p:nvPr/>
        </p:nvSpPr>
        <p:spPr>
          <a:xfrm>
            <a:off x="7444741" y="4537456"/>
            <a:ext cx="565468" cy="584775"/>
          </a:xfrm>
          <a:prstGeom prst="rect">
            <a:avLst/>
          </a:prstGeom>
          <a:noFill/>
        </p:spPr>
        <p:txBody>
          <a:bodyPr wrap="square" rtlCol="0">
            <a:spAutoFit/>
          </a:bodyPr>
          <a:lstStyle/>
          <a:p>
            <a:r>
              <a:rPr lang="en-US" sz="3200" dirty="0" smtClean="0"/>
              <a:t>2</a:t>
            </a:r>
            <a:endParaRPr lang="en-US" sz="3200" dirty="0"/>
          </a:p>
        </p:txBody>
      </p:sp>
      <p:sp>
        <p:nvSpPr>
          <p:cNvPr id="19" name="TextBox 18"/>
          <p:cNvSpPr txBox="1"/>
          <p:nvPr/>
        </p:nvSpPr>
        <p:spPr>
          <a:xfrm>
            <a:off x="7391400" y="2895600"/>
            <a:ext cx="565468" cy="584775"/>
          </a:xfrm>
          <a:prstGeom prst="rect">
            <a:avLst/>
          </a:prstGeom>
          <a:noFill/>
        </p:spPr>
        <p:txBody>
          <a:bodyPr wrap="square" rtlCol="0">
            <a:spAutoFit/>
          </a:bodyPr>
          <a:lstStyle/>
          <a:p>
            <a:r>
              <a:rPr lang="en-US" sz="3200" dirty="0"/>
              <a:t>1</a:t>
            </a:r>
          </a:p>
        </p:txBody>
      </p:sp>
      <p:sp>
        <p:nvSpPr>
          <p:cNvPr id="27" name="Up-Down Arrow 26"/>
          <p:cNvSpPr/>
          <p:nvPr/>
        </p:nvSpPr>
        <p:spPr>
          <a:xfrm>
            <a:off x="1295400" y="22098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Up-Down Arrow 27"/>
          <p:cNvSpPr/>
          <p:nvPr/>
        </p:nvSpPr>
        <p:spPr>
          <a:xfrm>
            <a:off x="1447800" y="33528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p:cNvCxnSpPr/>
          <p:nvPr/>
        </p:nvCxnSpPr>
        <p:spPr>
          <a:xfrm flipV="1">
            <a:off x="990600" y="6087122"/>
            <a:ext cx="7462424" cy="42544"/>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30" name="Up-Down Arrow 29"/>
          <p:cNvSpPr/>
          <p:nvPr/>
        </p:nvSpPr>
        <p:spPr>
          <a:xfrm>
            <a:off x="2895600" y="33528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Down Arrow 30"/>
          <p:cNvSpPr/>
          <p:nvPr/>
        </p:nvSpPr>
        <p:spPr>
          <a:xfrm>
            <a:off x="4038600" y="3429000"/>
            <a:ext cx="2286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Down Arrow 31"/>
          <p:cNvSpPr/>
          <p:nvPr/>
        </p:nvSpPr>
        <p:spPr>
          <a:xfrm>
            <a:off x="4114800" y="5867400"/>
            <a:ext cx="2286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a:off x="914400" y="1600200"/>
            <a:ext cx="1752600" cy="584775"/>
          </a:xfrm>
          <a:prstGeom prst="rect">
            <a:avLst/>
          </a:prstGeom>
          <a:noFill/>
        </p:spPr>
        <p:txBody>
          <a:bodyPr wrap="square" rtlCol="0">
            <a:spAutoFit/>
          </a:bodyPr>
          <a:lstStyle/>
          <a:p>
            <a:r>
              <a:rPr lang="en-US" sz="1600" dirty="0" smtClean="0"/>
              <a:t>Diffusion (dissolved)</a:t>
            </a:r>
            <a:endParaRPr lang="en-US" sz="1600" dirty="0"/>
          </a:p>
        </p:txBody>
      </p:sp>
      <p:sp>
        <p:nvSpPr>
          <p:cNvPr id="34" name="TextBox 33"/>
          <p:cNvSpPr txBox="1"/>
          <p:nvPr/>
        </p:nvSpPr>
        <p:spPr>
          <a:xfrm>
            <a:off x="1143000" y="2846034"/>
            <a:ext cx="1752600" cy="584775"/>
          </a:xfrm>
          <a:prstGeom prst="rect">
            <a:avLst/>
          </a:prstGeom>
          <a:noFill/>
        </p:spPr>
        <p:txBody>
          <a:bodyPr wrap="square" rtlCol="0">
            <a:spAutoFit/>
          </a:bodyPr>
          <a:lstStyle/>
          <a:p>
            <a:r>
              <a:rPr lang="en-US" sz="1600" dirty="0" err="1" smtClean="0"/>
              <a:t>Bioturbation</a:t>
            </a:r>
            <a:r>
              <a:rPr lang="en-US" sz="1600" dirty="0" smtClean="0"/>
              <a:t> (particulate)</a:t>
            </a:r>
            <a:endParaRPr lang="en-US" sz="1600" dirty="0"/>
          </a:p>
        </p:txBody>
      </p:sp>
      <p:sp>
        <p:nvSpPr>
          <p:cNvPr id="35" name="TextBox 34"/>
          <p:cNvSpPr txBox="1"/>
          <p:nvPr/>
        </p:nvSpPr>
        <p:spPr>
          <a:xfrm>
            <a:off x="2514600" y="2667000"/>
            <a:ext cx="1752600" cy="584775"/>
          </a:xfrm>
          <a:prstGeom prst="rect">
            <a:avLst/>
          </a:prstGeom>
          <a:noFill/>
        </p:spPr>
        <p:txBody>
          <a:bodyPr wrap="square" rtlCol="0">
            <a:spAutoFit/>
          </a:bodyPr>
          <a:lstStyle/>
          <a:p>
            <a:r>
              <a:rPr lang="en-US" sz="1600" dirty="0" smtClean="0"/>
              <a:t>Diffusion (dissolved)</a:t>
            </a:r>
            <a:endParaRPr lang="en-US" sz="1600" dirty="0"/>
          </a:p>
        </p:txBody>
      </p:sp>
      <p:sp>
        <p:nvSpPr>
          <p:cNvPr id="36" name="TextBox 35"/>
          <p:cNvSpPr txBox="1"/>
          <p:nvPr/>
        </p:nvSpPr>
        <p:spPr>
          <a:xfrm>
            <a:off x="3962400" y="2819400"/>
            <a:ext cx="1447800" cy="584775"/>
          </a:xfrm>
          <a:prstGeom prst="rect">
            <a:avLst/>
          </a:prstGeom>
          <a:noFill/>
        </p:spPr>
        <p:txBody>
          <a:bodyPr wrap="square" rtlCol="0">
            <a:spAutoFit/>
          </a:bodyPr>
          <a:lstStyle/>
          <a:p>
            <a:r>
              <a:rPr lang="en-US" sz="1600" dirty="0" smtClean="0"/>
              <a:t>Burial (particulate)</a:t>
            </a:r>
            <a:endParaRPr lang="en-US" sz="1600" dirty="0"/>
          </a:p>
        </p:txBody>
      </p:sp>
      <p:sp>
        <p:nvSpPr>
          <p:cNvPr id="37" name="TextBox 36"/>
          <p:cNvSpPr txBox="1"/>
          <p:nvPr/>
        </p:nvSpPr>
        <p:spPr>
          <a:xfrm>
            <a:off x="4267200" y="5257800"/>
            <a:ext cx="1447800" cy="584775"/>
          </a:xfrm>
          <a:prstGeom prst="rect">
            <a:avLst/>
          </a:prstGeom>
          <a:noFill/>
        </p:spPr>
        <p:txBody>
          <a:bodyPr wrap="square" rtlCol="0">
            <a:spAutoFit/>
          </a:bodyPr>
          <a:lstStyle/>
          <a:p>
            <a:r>
              <a:rPr lang="en-US" sz="1600" dirty="0" smtClean="0"/>
              <a:t>Burial (particulate)</a:t>
            </a:r>
            <a:endParaRPr lang="en-US" sz="1600" dirty="0"/>
          </a:p>
        </p:txBody>
      </p:sp>
      <p:sp>
        <p:nvSpPr>
          <p:cNvPr id="38" name="TextBox 37"/>
          <p:cNvSpPr txBox="1"/>
          <p:nvPr/>
        </p:nvSpPr>
        <p:spPr>
          <a:xfrm>
            <a:off x="1143000" y="4572000"/>
            <a:ext cx="3276600" cy="369332"/>
          </a:xfrm>
          <a:prstGeom prst="rect">
            <a:avLst/>
          </a:prstGeom>
          <a:noFill/>
        </p:spPr>
        <p:txBody>
          <a:bodyPr wrap="square" rtlCol="0">
            <a:spAutoFit/>
          </a:bodyPr>
          <a:lstStyle/>
          <a:p>
            <a:r>
              <a:rPr lang="en-US" dirty="0" smtClean="0"/>
              <a:t>+ Flux due to diagenesis of POP</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Phosphate Input</a:t>
            </a:r>
            <a:endParaRPr lang="en-US" dirty="0"/>
          </a:p>
        </p:txBody>
      </p:sp>
      <p:sp>
        <p:nvSpPr>
          <p:cNvPr id="3174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1748" name="Rectangle 4"/>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Times New Roman" pitchFamily="18" charset="0"/>
              </a:rPr>
              <a:t> </a:t>
            </a:r>
            <a:endParaRPr kumimoji="0" lang="en-US" sz="1800" b="0" i="0" u="none" strike="noStrike" cap="none" normalizeH="0" baseline="0" smtClean="0">
              <a:ln>
                <a:noFill/>
              </a:ln>
              <a:solidFill>
                <a:schemeClr val="tx1"/>
              </a:solidFill>
              <a:effectLst/>
              <a:latin typeface="Arial" pitchFamily="34" charset="0"/>
            </a:endParaRPr>
          </a:p>
        </p:txBody>
      </p:sp>
      <p:sp>
        <p:nvSpPr>
          <p:cNvPr id="42" name="TextBox 41"/>
          <p:cNvSpPr txBox="1"/>
          <p:nvPr/>
        </p:nvSpPr>
        <p:spPr>
          <a:xfrm>
            <a:off x="5410200" y="1447800"/>
            <a:ext cx="2362200" cy="369332"/>
          </a:xfrm>
          <a:prstGeom prst="rect">
            <a:avLst/>
          </a:prstGeom>
          <a:noFill/>
        </p:spPr>
        <p:txBody>
          <a:bodyPr wrap="square" rtlCol="0">
            <a:spAutoFit/>
          </a:bodyPr>
          <a:lstStyle/>
          <a:p>
            <a:r>
              <a:rPr lang="en-US" dirty="0" smtClean="0"/>
              <a:t>Partitioning</a:t>
            </a:r>
            <a:endParaRPr lang="en-US" dirty="0"/>
          </a:p>
        </p:txBody>
      </p:sp>
      <p:sp>
        <p:nvSpPr>
          <p:cNvPr id="43" name="TextBox 42"/>
          <p:cNvSpPr txBox="1"/>
          <p:nvPr/>
        </p:nvSpPr>
        <p:spPr>
          <a:xfrm>
            <a:off x="5257800" y="3200400"/>
            <a:ext cx="2819400" cy="646331"/>
          </a:xfrm>
          <a:prstGeom prst="rect">
            <a:avLst/>
          </a:prstGeom>
          <a:noFill/>
        </p:spPr>
        <p:txBody>
          <a:bodyPr wrap="square" rtlCol="0">
            <a:spAutoFit/>
          </a:bodyPr>
          <a:lstStyle/>
          <a:p>
            <a:r>
              <a:rPr lang="en-US" sz="1200" dirty="0" smtClean="0"/>
              <a:t>where </a:t>
            </a:r>
            <a:r>
              <a:rPr lang="en-US" sz="1200" dirty="0" err="1" smtClean="0"/>
              <a:t>S</a:t>
            </a:r>
            <a:r>
              <a:rPr lang="en-US" sz="1200" baseline="-25000" dirty="0" err="1" smtClean="0"/>
              <a:t>1</a:t>
            </a:r>
            <a:r>
              <a:rPr lang="en-US" sz="1200" dirty="0" smtClean="0"/>
              <a:t> and </a:t>
            </a:r>
            <a:r>
              <a:rPr lang="en-US" sz="1200" dirty="0" err="1" smtClean="0"/>
              <a:t>S</a:t>
            </a:r>
            <a:r>
              <a:rPr lang="en-US" sz="1200" baseline="-25000" dirty="0" err="1" smtClean="0"/>
              <a:t>2</a:t>
            </a:r>
            <a:r>
              <a:rPr lang="en-US" sz="1200" dirty="0" smtClean="0"/>
              <a:t> are solids concentrations in layer 1 and 2 and </a:t>
            </a:r>
            <a:r>
              <a:rPr lang="en-US" sz="1200" dirty="0" smtClean="0">
                <a:sym typeface="Math A"/>
              </a:rPr>
              <a:t> is a partition coefficient</a:t>
            </a:r>
            <a:endParaRPr lang="en-US" sz="1200" dirty="0"/>
          </a:p>
        </p:txBody>
      </p:sp>
      <p:sp>
        <p:nvSpPr>
          <p:cNvPr id="3175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3" name="Group 44"/>
          <p:cNvGrpSpPr/>
          <p:nvPr/>
        </p:nvGrpSpPr>
        <p:grpSpPr>
          <a:xfrm>
            <a:off x="381000" y="1066800"/>
            <a:ext cx="4724400" cy="3048000"/>
            <a:chOff x="381000" y="1066800"/>
            <a:chExt cx="4724400" cy="3048000"/>
          </a:xfrm>
        </p:grpSpPr>
        <p:pic>
          <p:nvPicPr>
            <p:cNvPr id="4" name="Picture 2"/>
            <p:cNvPicPr>
              <a:picLocks noChangeArrowheads="1"/>
            </p:cNvPicPr>
            <p:nvPr/>
          </p:nvPicPr>
          <p:blipFill>
            <a:blip r:embed="rId3" cstate="print"/>
            <a:srcRect l="61831" t="41239" r="7254" b="41265"/>
            <a:stretch>
              <a:fillRect/>
            </a:stretch>
          </p:blipFill>
          <p:spPr bwMode="auto">
            <a:xfrm>
              <a:off x="4104866" y="2190750"/>
              <a:ext cx="971525" cy="1685925"/>
            </a:xfrm>
            <a:prstGeom prst="rect">
              <a:avLst/>
            </a:prstGeom>
            <a:noFill/>
            <a:ln w="9525">
              <a:noFill/>
              <a:miter lim="800000"/>
              <a:headEnd/>
              <a:tailEnd/>
            </a:ln>
          </p:spPr>
        </p:pic>
        <p:pic>
          <p:nvPicPr>
            <p:cNvPr id="5" name="Picture 2"/>
            <p:cNvPicPr>
              <a:picLocks noChangeAspect="1" noChangeArrowheads="1"/>
            </p:cNvPicPr>
            <p:nvPr/>
          </p:nvPicPr>
          <p:blipFill>
            <a:blip r:embed="rId3" cstate="print"/>
            <a:srcRect l="6508" t="41265" r="60949" b="41239"/>
            <a:stretch>
              <a:fillRect/>
            </a:stretch>
          </p:blipFill>
          <p:spPr bwMode="auto">
            <a:xfrm>
              <a:off x="4108722" y="1666240"/>
              <a:ext cx="971525" cy="699347"/>
            </a:xfrm>
            <a:prstGeom prst="rect">
              <a:avLst/>
            </a:prstGeom>
            <a:noFill/>
            <a:ln w="9525">
              <a:noFill/>
              <a:miter lim="800000"/>
              <a:headEnd/>
              <a:tailEnd/>
            </a:ln>
          </p:spPr>
        </p:pic>
        <p:cxnSp>
          <p:nvCxnSpPr>
            <p:cNvPr id="6" name="Straight Connector 5"/>
            <p:cNvCxnSpPr/>
            <p:nvPr/>
          </p:nvCxnSpPr>
          <p:spPr>
            <a:xfrm flipV="1">
              <a:off x="475552" y="2373710"/>
              <a:ext cx="4629848" cy="26590"/>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4108722" y="1141730"/>
              <a:ext cx="971525" cy="52451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8" name="Straight Connector 7"/>
            <p:cNvCxnSpPr/>
            <p:nvPr/>
          </p:nvCxnSpPr>
          <p:spPr>
            <a:xfrm flipV="1">
              <a:off x="475552" y="1666240"/>
              <a:ext cx="4604694" cy="19685"/>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9" name="Parallelogram 8"/>
            <p:cNvSpPr/>
            <p:nvPr/>
          </p:nvSpPr>
          <p:spPr>
            <a:xfrm>
              <a:off x="4108722" y="1591310"/>
              <a:ext cx="971525" cy="7493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0" name="Parallelogram 9"/>
            <p:cNvSpPr/>
            <p:nvPr/>
          </p:nvSpPr>
          <p:spPr>
            <a:xfrm>
              <a:off x="4108722" y="1066800"/>
              <a:ext cx="971525" cy="7493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11" name="Straight Arrow Connector 10"/>
            <p:cNvCxnSpPr/>
            <p:nvPr/>
          </p:nvCxnSpPr>
          <p:spPr>
            <a:xfrm>
              <a:off x="3946801" y="1666240"/>
              <a:ext cx="0" cy="711835"/>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3946801" y="2378075"/>
              <a:ext cx="0" cy="149860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3" name="Up-Down Arrow 12"/>
            <p:cNvSpPr/>
            <p:nvPr/>
          </p:nvSpPr>
          <p:spPr>
            <a:xfrm>
              <a:off x="4837365" y="2190750"/>
              <a:ext cx="80961" cy="29972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4" name="Up-Down Arrow 13"/>
            <p:cNvSpPr/>
            <p:nvPr/>
          </p:nvSpPr>
          <p:spPr>
            <a:xfrm>
              <a:off x="4189682" y="2153285"/>
              <a:ext cx="80961" cy="33718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5" name="Up-Down Arrow 14"/>
            <p:cNvSpPr/>
            <p:nvPr/>
          </p:nvSpPr>
          <p:spPr>
            <a:xfrm>
              <a:off x="4972299" y="1478915"/>
              <a:ext cx="80961" cy="29972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6" name="Down Arrow 15"/>
            <p:cNvSpPr/>
            <p:nvPr/>
          </p:nvSpPr>
          <p:spPr>
            <a:xfrm>
              <a:off x="4324616" y="1329055"/>
              <a:ext cx="161921" cy="2997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7" name="TextBox 16"/>
            <p:cNvSpPr txBox="1"/>
            <p:nvPr/>
          </p:nvSpPr>
          <p:spPr>
            <a:xfrm>
              <a:off x="4486537" y="1179195"/>
              <a:ext cx="466463" cy="246221"/>
            </a:xfrm>
            <a:prstGeom prst="rect">
              <a:avLst/>
            </a:prstGeom>
            <a:noFill/>
          </p:spPr>
          <p:txBody>
            <a:bodyPr wrap="square" rtlCol="0">
              <a:spAutoFit/>
            </a:bodyPr>
            <a:lstStyle/>
            <a:p>
              <a:r>
                <a:rPr lang="en-US" sz="1000" dirty="0" err="1" smtClean="0"/>
                <a:t>J</a:t>
              </a:r>
              <a:r>
                <a:rPr lang="en-US" sz="1000" baseline="-25000" dirty="0" err="1" smtClean="0"/>
                <a:t>POM</a:t>
              </a:r>
              <a:endParaRPr lang="en-US" sz="1000" baseline="-25000" dirty="0"/>
            </a:p>
          </p:txBody>
        </p:sp>
        <p:sp>
          <p:nvSpPr>
            <p:cNvPr id="18" name="TextBox 17"/>
            <p:cNvSpPr txBox="1"/>
            <p:nvPr/>
          </p:nvSpPr>
          <p:spPr>
            <a:xfrm>
              <a:off x="4432564" y="2902585"/>
              <a:ext cx="350829" cy="246221"/>
            </a:xfrm>
            <a:prstGeom prst="rect">
              <a:avLst/>
            </a:prstGeom>
            <a:noFill/>
          </p:spPr>
          <p:txBody>
            <a:bodyPr wrap="square" rtlCol="0">
              <a:spAutoFit/>
            </a:bodyPr>
            <a:lstStyle/>
            <a:p>
              <a:r>
                <a:rPr lang="en-US" sz="1000" dirty="0" smtClean="0"/>
                <a:t>2</a:t>
              </a:r>
              <a:endParaRPr lang="en-US" sz="1000" dirty="0"/>
            </a:p>
          </p:txBody>
        </p:sp>
        <p:sp>
          <p:nvSpPr>
            <p:cNvPr id="19" name="TextBox 18"/>
            <p:cNvSpPr txBox="1"/>
            <p:nvPr/>
          </p:nvSpPr>
          <p:spPr>
            <a:xfrm>
              <a:off x="4399470" y="1876425"/>
              <a:ext cx="350829" cy="246221"/>
            </a:xfrm>
            <a:prstGeom prst="rect">
              <a:avLst/>
            </a:prstGeom>
            <a:noFill/>
          </p:spPr>
          <p:txBody>
            <a:bodyPr wrap="square" rtlCol="0">
              <a:spAutoFit/>
            </a:bodyPr>
            <a:lstStyle/>
            <a:p>
              <a:r>
                <a:rPr lang="en-US" sz="1000" dirty="0"/>
                <a:t>1</a:t>
              </a:r>
            </a:p>
          </p:txBody>
        </p:sp>
        <p:sp>
          <p:nvSpPr>
            <p:cNvPr id="27" name="Up-Down Arrow 26"/>
            <p:cNvSpPr/>
            <p:nvPr/>
          </p:nvSpPr>
          <p:spPr>
            <a:xfrm>
              <a:off x="617381" y="1447800"/>
              <a:ext cx="141828" cy="42862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28" name="Up-Down Arrow 27"/>
            <p:cNvSpPr/>
            <p:nvPr/>
          </p:nvSpPr>
          <p:spPr>
            <a:xfrm>
              <a:off x="711933" y="2162175"/>
              <a:ext cx="141828" cy="42862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29" name="Straight Connector 28"/>
            <p:cNvCxnSpPr/>
            <p:nvPr/>
          </p:nvCxnSpPr>
          <p:spPr>
            <a:xfrm flipV="1">
              <a:off x="428276" y="3871126"/>
              <a:ext cx="4629848" cy="26590"/>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30" name="Up-Down Arrow 29"/>
            <p:cNvSpPr/>
            <p:nvPr/>
          </p:nvSpPr>
          <p:spPr>
            <a:xfrm>
              <a:off x="1610179" y="2162175"/>
              <a:ext cx="141828" cy="42862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31" name="Down Arrow 30"/>
            <p:cNvSpPr/>
            <p:nvPr/>
          </p:nvSpPr>
          <p:spPr>
            <a:xfrm>
              <a:off x="2319321" y="2209800"/>
              <a:ext cx="141828"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32" name="Down Arrow 31"/>
            <p:cNvSpPr/>
            <p:nvPr/>
          </p:nvSpPr>
          <p:spPr>
            <a:xfrm>
              <a:off x="2366597" y="3733800"/>
              <a:ext cx="141828"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33" name="TextBox 32"/>
            <p:cNvSpPr txBox="1"/>
            <p:nvPr/>
          </p:nvSpPr>
          <p:spPr>
            <a:xfrm>
              <a:off x="381000" y="1066800"/>
              <a:ext cx="1087351" cy="400110"/>
            </a:xfrm>
            <a:prstGeom prst="rect">
              <a:avLst/>
            </a:prstGeom>
            <a:noFill/>
          </p:spPr>
          <p:txBody>
            <a:bodyPr wrap="square" rtlCol="0">
              <a:spAutoFit/>
            </a:bodyPr>
            <a:lstStyle/>
            <a:p>
              <a:r>
                <a:rPr lang="en-US" sz="1000" dirty="0" smtClean="0"/>
                <a:t>Diffusion (dissolved)</a:t>
              </a:r>
              <a:endParaRPr lang="en-US" sz="1000" dirty="0"/>
            </a:p>
          </p:txBody>
        </p:sp>
        <p:sp>
          <p:nvSpPr>
            <p:cNvPr id="34" name="TextBox 33"/>
            <p:cNvSpPr txBox="1"/>
            <p:nvPr/>
          </p:nvSpPr>
          <p:spPr>
            <a:xfrm>
              <a:off x="522828" y="1845446"/>
              <a:ext cx="1087351" cy="400110"/>
            </a:xfrm>
            <a:prstGeom prst="rect">
              <a:avLst/>
            </a:prstGeom>
            <a:noFill/>
          </p:spPr>
          <p:txBody>
            <a:bodyPr wrap="square" rtlCol="0">
              <a:spAutoFit/>
            </a:bodyPr>
            <a:lstStyle/>
            <a:p>
              <a:r>
                <a:rPr lang="en-US" sz="1000" dirty="0" err="1" smtClean="0"/>
                <a:t>Bioturbation</a:t>
              </a:r>
              <a:r>
                <a:rPr lang="en-US" sz="1000" dirty="0" smtClean="0"/>
                <a:t> (particulate)</a:t>
              </a:r>
              <a:endParaRPr lang="en-US" sz="1000" dirty="0"/>
            </a:p>
          </p:txBody>
        </p:sp>
        <p:sp>
          <p:nvSpPr>
            <p:cNvPr id="35" name="TextBox 34"/>
            <p:cNvSpPr txBox="1"/>
            <p:nvPr/>
          </p:nvSpPr>
          <p:spPr>
            <a:xfrm>
              <a:off x="1373798" y="1733550"/>
              <a:ext cx="1087351" cy="400110"/>
            </a:xfrm>
            <a:prstGeom prst="rect">
              <a:avLst/>
            </a:prstGeom>
            <a:noFill/>
          </p:spPr>
          <p:txBody>
            <a:bodyPr wrap="square" rtlCol="0">
              <a:spAutoFit/>
            </a:bodyPr>
            <a:lstStyle/>
            <a:p>
              <a:r>
                <a:rPr lang="en-US" sz="1000" dirty="0" smtClean="0"/>
                <a:t>Diffusion (dissolved)</a:t>
              </a:r>
              <a:endParaRPr lang="en-US" sz="1000" dirty="0"/>
            </a:p>
          </p:txBody>
        </p:sp>
        <p:sp>
          <p:nvSpPr>
            <p:cNvPr id="36" name="TextBox 35"/>
            <p:cNvSpPr txBox="1"/>
            <p:nvPr/>
          </p:nvSpPr>
          <p:spPr>
            <a:xfrm>
              <a:off x="2272045" y="1828800"/>
              <a:ext cx="898247" cy="400110"/>
            </a:xfrm>
            <a:prstGeom prst="rect">
              <a:avLst/>
            </a:prstGeom>
            <a:noFill/>
          </p:spPr>
          <p:txBody>
            <a:bodyPr wrap="square" rtlCol="0">
              <a:spAutoFit/>
            </a:bodyPr>
            <a:lstStyle/>
            <a:p>
              <a:r>
                <a:rPr lang="en-US" sz="1000" dirty="0" smtClean="0"/>
                <a:t>Burial (particulate)</a:t>
              </a:r>
              <a:endParaRPr lang="en-US" sz="1000" dirty="0"/>
            </a:p>
          </p:txBody>
        </p:sp>
        <p:sp>
          <p:nvSpPr>
            <p:cNvPr id="37" name="TextBox 36"/>
            <p:cNvSpPr txBox="1"/>
            <p:nvPr/>
          </p:nvSpPr>
          <p:spPr>
            <a:xfrm>
              <a:off x="2461150" y="3352800"/>
              <a:ext cx="898247" cy="400110"/>
            </a:xfrm>
            <a:prstGeom prst="rect">
              <a:avLst/>
            </a:prstGeom>
            <a:noFill/>
          </p:spPr>
          <p:txBody>
            <a:bodyPr wrap="square" rtlCol="0">
              <a:spAutoFit/>
            </a:bodyPr>
            <a:lstStyle/>
            <a:p>
              <a:r>
                <a:rPr lang="en-US" sz="1000" dirty="0" smtClean="0"/>
                <a:t>Burial (particulate)</a:t>
              </a:r>
              <a:endParaRPr lang="en-US" sz="1000" dirty="0"/>
            </a:p>
          </p:txBody>
        </p:sp>
        <p:sp>
          <p:nvSpPr>
            <p:cNvPr id="38" name="TextBox 37"/>
            <p:cNvSpPr txBox="1"/>
            <p:nvPr/>
          </p:nvSpPr>
          <p:spPr>
            <a:xfrm>
              <a:off x="522828" y="2924175"/>
              <a:ext cx="2032873" cy="246221"/>
            </a:xfrm>
            <a:prstGeom prst="rect">
              <a:avLst/>
            </a:prstGeom>
            <a:noFill/>
          </p:spPr>
          <p:txBody>
            <a:bodyPr wrap="square" rtlCol="0">
              <a:spAutoFit/>
            </a:bodyPr>
            <a:lstStyle/>
            <a:p>
              <a:r>
                <a:rPr lang="en-US" sz="1000" dirty="0" smtClean="0"/>
                <a:t>+ Flux due to diagenesis of POP</a:t>
              </a:r>
              <a:endParaRPr lang="en-US" sz="1000" dirty="0"/>
            </a:p>
          </p:txBody>
        </p:sp>
      </p:grpSp>
      <p:sp>
        <p:nvSpPr>
          <p:cNvPr id="3175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175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0"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4279" name="Object 7"/>
          <p:cNvGraphicFramePr>
            <a:graphicFrameLocks noChangeAspect="1"/>
          </p:cNvGraphicFramePr>
          <p:nvPr/>
        </p:nvGraphicFramePr>
        <p:xfrm>
          <a:off x="5410200" y="1905000"/>
          <a:ext cx="2276475" cy="466725"/>
        </p:xfrm>
        <a:graphic>
          <a:graphicData uri="http://schemas.openxmlformats.org/presentationml/2006/ole">
            <mc:AlternateContent xmlns:mc="http://schemas.openxmlformats.org/markup-compatibility/2006">
              <mc:Choice xmlns:v="urn:schemas-microsoft-com:vml" Requires="v">
                <p:oleObj spid="_x0000_s11274" name="Equation" r:id="rId4" imgW="2273300" imgH="469900" progId="Equation.DSMT4">
                  <p:embed/>
                </p:oleObj>
              </mc:Choice>
              <mc:Fallback>
                <p:oleObj name="Equation" r:id="rId4" imgW="2273300" imgH="469900" progId="Equation.DSMT4">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0200" y="1905000"/>
                        <a:ext cx="2276475" cy="466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42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4281" name="Object 9"/>
          <p:cNvGraphicFramePr>
            <a:graphicFrameLocks noChangeAspect="1"/>
          </p:cNvGraphicFramePr>
          <p:nvPr/>
        </p:nvGraphicFramePr>
        <p:xfrm>
          <a:off x="5334000" y="2514600"/>
          <a:ext cx="2314575" cy="466725"/>
        </p:xfrm>
        <a:graphic>
          <a:graphicData uri="http://schemas.openxmlformats.org/presentationml/2006/ole">
            <mc:AlternateContent xmlns:mc="http://schemas.openxmlformats.org/markup-compatibility/2006">
              <mc:Choice xmlns:v="urn:schemas-microsoft-com:vml" Requires="v">
                <p:oleObj spid="_x0000_s11275" name="Equation" r:id="rId6" imgW="2311400" imgH="469900" progId="Equation.DSMT4">
                  <p:embed/>
                </p:oleObj>
              </mc:Choice>
              <mc:Fallback>
                <p:oleObj name="Equation" r:id="rId6" imgW="2311400" imgH="469900" progId="Equation.DSMT4">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34000" y="2514600"/>
                        <a:ext cx="2314575" cy="466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0" name="Rectangle 49"/>
          <p:cNvSpPr/>
          <p:nvPr/>
        </p:nvSpPr>
        <p:spPr>
          <a:xfrm>
            <a:off x="1371600" y="4114800"/>
            <a:ext cx="5715000" cy="2031325"/>
          </a:xfrm>
          <a:prstGeom prst="rect">
            <a:avLst/>
          </a:prstGeom>
        </p:spPr>
        <p:txBody>
          <a:bodyPr wrap="square">
            <a:spAutoFit/>
          </a:bodyPr>
          <a:lstStyle/>
          <a:p>
            <a:r>
              <a:rPr lang="en-US" dirty="0"/>
              <a:t>For layer 1, the aerobic layer, if the oxygen concentration in the overlying water column exceeds a critical concentration (</a:t>
            </a:r>
            <a:r>
              <a:rPr lang="en-US" dirty="0" err="1"/>
              <a:t>O2CRIT</a:t>
            </a:r>
            <a:r>
              <a:rPr lang="en-US" dirty="0"/>
              <a:t>, specified in input) then the partition coefficient is increased to represent the trapping of phosphates, or sorption onto iron </a:t>
            </a:r>
            <a:r>
              <a:rPr lang="en-US" dirty="0" err="1"/>
              <a:t>oxyhydroxide</a:t>
            </a:r>
            <a:r>
              <a:rPr lang="en-US" dirty="0"/>
              <a:t>.  If the dissolved oxygen is below the critical value, then the sorption coefficient in layer 1 goes to </a:t>
            </a:r>
            <a:r>
              <a:rPr lang="en-US" dirty="0" smtClean="0"/>
              <a:t>zero.</a:t>
            </a:r>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Phosphate Input</a:t>
            </a:r>
            <a:endParaRPr lang="en-US" dirty="0"/>
          </a:p>
        </p:txBody>
      </p:sp>
      <p:grpSp>
        <p:nvGrpSpPr>
          <p:cNvPr id="3" name="Group 38"/>
          <p:cNvGrpSpPr/>
          <p:nvPr/>
        </p:nvGrpSpPr>
        <p:grpSpPr>
          <a:xfrm>
            <a:off x="381000" y="1066800"/>
            <a:ext cx="4724400" cy="3048000"/>
            <a:chOff x="381000" y="1066800"/>
            <a:chExt cx="4724400" cy="3048000"/>
          </a:xfrm>
        </p:grpSpPr>
        <p:pic>
          <p:nvPicPr>
            <p:cNvPr id="42" name="Picture 2"/>
            <p:cNvPicPr>
              <a:picLocks noChangeArrowheads="1"/>
            </p:cNvPicPr>
            <p:nvPr/>
          </p:nvPicPr>
          <p:blipFill>
            <a:blip r:embed="rId2" cstate="print"/>
            <a:srcRect l="61831" t="41239" r="7254" b="41265"/>
            <a:stretch>
              <a:fillRect/>
            </a:stretch>
          </p:blipFill>
          <p:spPr bwMode="auto">
            <a:xfrm>
              <a:off x="4104866" y="2190750"/>
              <a:ext cx="971525" cy="1685925"/>
            </a:xfrm>
            <a:prstGeom prst="rect">
              <a:avLst/>
            </a:prstGeom>
            <a:noFill/>
            <a:ln w="9525">
              <a:noFill/>
              <a:miter lim="800000"/>
              <a:headEnd/>
              <a:tailEnd/>
            </a:ln>
          </p:spPr>
        </p:pic>
        <p:pic>
          <p:nvPicPr>
            <p:cNvPr id="43" name="Picture 2"/>
            <p:cNvPicPr>
              <a:picLocks noChangeAspect="1" noChangeArrowheads="1"/>
            </p:cNvPicPr>
            <p:nvPr/>
          </p:nvPicPr>
          <p:blipFill>
            <a:blip r:embed="rId2" cstate="print"/>
            <a:srcRect l="6508" t="41265" r="60949" b="41239"/>
            <a:stretch>
              <a:fillRect/>
            </a:stretch>
          </p:blipFill>
          <p:spPr bwMode="auto">
            <a:xfrm>
              <a:off x="4108722" y="1666240"/>
              <a:ext cx="971525" cy="699347"/>
            </a:xfrm>
            <a:prstGeom prst="rect">
              <a:avLst/>
            </a:prstGeom>
            <a:noFill/>
            <a:ln w="9525">
              <a:noFill/>
              <a:miter lim="800000"/>
              <a:headEnd/>
              <a:tailEnd/>
            </a:ln>
          </p:spPr>
        </p:pic>
        <p:cxnSp>
          <p:nvCxnSpPr>
            <p:cNvPr id="44" name="Straight Connector 43"/>
            <p:cNvCxnSpPr/>
            <p:nvPr/>
          </p:nvCxnSpPr>
          <p:spPr>
            <a:xfrm flipV="1">
              <a:off x="475552" y="2373710"/>
              <a:ext cx="4629848" cy="26590"/>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4108722" y="1141730"/>
              <a:ext cx="971525" cy="52451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46" name="Straight Connector 45"/>
            <p:cNvCxnSpPr/>
            <p:nvPr/>
          </p:nvCxnSpPr>
          <p:spPr>
            <a:xfrm flipV="1">
              <a:off x="475552" y="1666240"/>
              <a:ext cx="4604694" cy="19685"/>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47" name="Parallelogram 46"/>
            <p:cNvSpPr/>
            <p:nvPr/>
          </p:nvSpPr>
          <p:spPr>
            <a:xfrm>
              <a:off x="4108722" y="1591310"/>
              <a:ext cx="971525" cy="7493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48" name="Parallelogram 47"/>
            <p:cNvSpPr/>
            <p:nvPr/>
          </p:nvSpPr>
          <p:spPr>
            <a:xfrm>
              <a:off x="4108722" y="1066800"/>
              <a:ext cx="971525" cy="7493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49" name="Straight Arrow Connector 48"/>
            <p:cNvCxnSpPr/>
            <p:nvPr/>
          </p:nvCxnSpPr>
          <p:spPr>
            <a:xfrm>
              <a:off x="3946801" y="1666240"/>
              <a:ext cx="0" cy="711835"/>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a:off x="3946801" y="2378075"/>
              <a:ext cx="0" cy="149860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51" name="Up-Down Arrow 50"/>
            <p:cNvSpPr/>
            <p:nvPr/>
          </p:nvSpPr>
          <p:spPr>
            <a:xfrm>
              <a:off x="4837365" y="2190750"/>
              <a:ext cx="80961" cy="29972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52" name="Up-Down Arrow 51"/>
            <p:cNvSpPr/>
            <p:nvPr/>
          </p:nvSpPr>
          <p:spPr>
            <a:xfrm>
              <a:off x="4189682" y="2153285"/>
              <a:ext cx="80961" cy="33718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53" name="Up-Down Arrow 52"/>
            <p:cNvSpPr/>
            <p:nvPr/>
          </p:nvSpPr>
          <p:spPr>
            <a:xfrm>
              <a:off x="4972299" y="1478915"/>
              <a:ext cx="80961" cy="29972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54" name="Down Arrow 53"/>
            <p:cNvSpPr/>
            <p:nvPr/>
          </p:nvSpPr>
          <p:spPr>
            <a:xfrm>
              <a:off x="4324616" y="1329055"/>
              <a:ext cx="161921" cy="2997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55" name="TextBox 54"/>
            <p:cNvSpPr txBox="1"/>
            <p:nvPr/>
          </p:nvSpPr>
          <p:spPr>
            <a:xfrm>
              <a:off x="4486537" y="1179195"/>
              <a:ext cx="466463" cy="246221"/>
            </a:xfrm>
            <a:prstGeom prst="rect">
              <a:avLst/>
            </a:prstGeom>
            <a:noFill/>
          </p:spPr>
          <p:txBody>
            <a:bodyPr wrap="square" rtlCol="0">
              <a:spAutoFit/>
            </a:bodyPr>
            <a:lstStyle/>
            <a:p>
              <a:r>
                <a:rPr lang="en-US" sz="1000" dirty="0" err="1" smtClean="0"/>
                <a:t>J</a:t>
              </a:r>
              <a:r>
                <a:rPr lang="en-US" sz="1000" baseline="-25000" dirty="0" err="1" smtClean="0"/>
                <a:t>POM</a:t>
              </a:r>
              <a:endParaRPr lang="en-US" sz="1000" baseline="-25000" dirty="0"/>
            </a:p>
          </p:txBody>
        </p:sp>
        <p:sp>
          <p:nvSpPr>
            <p:cNvPr id="56" name="TextBox 55"/>
            <p:cNvSpPr txBox="1"/>
            <p:nvPr/>
          </p:nvSpPr>
          <p:spPr>
            <a:xfrm>
              <a:off x="4432564" y="2902585"/>
              <a:ext cx="350829" cy="246221"/>
            </a:xfrm>
            <a:prstGeom prst="rect">
              <a:avLst/>
            </a:prstGeom>
            <a:noFill/>
          </p:spPr>
          <p:txBody>
            <a:bodyPr wrap="square" rtlCol="0">
              <a:spAutoFit/>
            </a:bodyPr>
            <a:lstStyle/>
            <a:p>
              <a:r>
                <a:rPr lang="en-US" sz="1000" dirty="0" smtClean="0"/>
                <a:t>2</a:t>
              </a:r>
              <a:endParaRPr lang="en-US" sz="1000" dirty="0"/>
            </a:p>
          </p:txBody>
        </p:sp>
        <p:sp>
          <p:nvSpPr>
            <p:cNvPr id="57" name="TextBox 56"/>
            <p:cNvSpPr txBox="1"/>
            <p:nvPr/>
          </p:nvSpPr>
          <p:spPr>
            <a:xfrm>
              <a:off x="4399470" y="1876425"/>
              <a:ext cx="350829" cy="246221"/>
            </a:xfrm>
            <a:prstGeom prst="rect">
              <a:avLst/>
            </a:prstGeom>
            <a:noFill/>
          </p:spPr>
          <p:txBody>
            <a:bodyPr wrap="square" rtlCol="0">
              <a:spAutoFit/>
            </a:bodyPr>
            <a:lstStyle/>
            <a:p>
              <a:r>
                <a:rPr lang="en-US" sz="1000" dirty="0"/>
                <a:t>1</a:t>
              </a:r>
            </a:p>
          </p:txBody>
        </p:sp>
        <p:sp>
          <p:nvSpPr>
            <p:cNvPr id="58" name="Up-Down Arrow 57"/>
            <p:cNvSpPr/>
            <p:nvPr/>
          </p:nvSpPr>
          <p:spPr>
            <a:xfrm>
              <a:off x="617381" y="1447800"/>
              <a:ext cx="141828" cy="42862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59" name="Up-Down Arrow 58"/>
            <p:cNvSpPr/>
            <p:nvPr/>
          </p:nvSpPr>
          <p:spPr>
            <a:xfrm>
              <a:off x="711933" y="2162175"/>
              <a:ext cx="141828" cy="42862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60" name="Straight Connector 59"/>
            <p:cNvCxnSpPr/>
            <p:nvPr/>
          </p:nvCxnSpPr>
          <p:spPr>
            <a:xfrm flipV="1">
              <a:off x="428276" y="3871126"/>
              <a:ext cx="4629848" cy="26590"/>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61" name="Up-Down Arrow 60"/>
            <p:cNvSpPr/>
            <p:nvPr/>
          </p:nvSpPr>
          <p:spPr>
            <a:xfrm>
              <a:off x="1610179" y="2162175"/>
              <a:ext cx="141828" cy="42862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62" name="Down Arrow 61"/>
            <p:cNvSpPr/>
            <p:nvPr/>
          </p:nvSpPr>
          <p:spPr>
            <a:xfrm>
              <a:off x="2319321" y="2209800"/>
              <a:ext cx="141828"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63" name="Down Arrow 62"/>
            <p:cNvSpPr/>
            <p:nvPr/>
          </p:nvSpPr>
          <p:spPr>
            <a:xfrm>
              <a:off x="2366597" y="3733800"/>
              <a:ext cx="141828"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64" name="TextBox 63"/>
            <p:cNvSpPr txBox="1"/>
            <p:nvPr/>
          </p:nvSpPr>
          <p:spPr>
            <a:xfrm>
              <a:off x="381000" y="1066800"/>
              <a:ext cx="1087351" cy="400110"/>
            </a:xfrm>
            <a:prstGeom prst="rect">
              <a:avLst/>
            </a:prstGeom>
            <a:noFill/>
          </p:spPr>
          <p:txBody>
            <a:bodyPr wrap="square" rtlCol="0">
              <a:spAutoFit/>
            </a:bodyPr>
            <a:lstStyle/>
            <a:p>
              <a:r>
                <a:rPr lang="en-US" sz="1000" dirty="0" smtClean="0"/>
                <a:t>Diffusion (dissolved)</a:t>
              </a:r>
              <a:endParaRPr lang="en-US" sz="1000" dirty="0"/>
            </a:p>
          </p:txBody>
        </p:sp>
        <p:sp>
          <p:nvSpPr>
            <p:cNvPr id="65" name="TextBox 64"/>
            <p:cNvSpPr txBox="1"/>
            <p:nvPr/>
          </p:nvSpPr>
          <p:spPr>
            <a:xfrm>
              <a:off x="522828" y="1845446"/>
              <a:ext cx="1087351" cy="400110"/>
            </a:xfrm>
            <a:prstGeom prst="rect">
              <a:avLst/>
            </a:prstGeom>
            <a:noFill/>
          </p:spPr>
          <p:txBody>
            <a:bodyPr wrap="square" rtlCol="0">
              <a:spAutoFit/>
            </a:bodyPr>
            <a:lstStyle/>
            <a:p>
              <a:r>
                <a:rPr lang="en-US" sz="1000" dirty="0" err="1" smtClean="0"/>
                <a:t>Bioturbation</a:t>
              </a:r>
              <a:r>
                <a:rPr lang="en-US" sz="1000" dirty="0" smtClean="0"/>
                <a:t> (particulate)</a:t>
              </a:r>
              <a:endParaRPr lang="en-US" sz="1000" dirty="0"/>
            </a:p>
          </p:txBody>
        </p:sp>
        <p:sp>
          <p:nvSpPr>
            <p:cNvPr id="66" name="TextBox 65"/>
            <p:cNvSpPr txBox="1"/>
            <p:nvPr/>
          </p:nvSpPr>
          <p:spPr>
            <a:xfrm>
              <a:off x="1373798" y="1733550"/>
              <a:ext cx="1087351" cy="400110"/>
            </a:xfrm>
            <a:prstGeom prst="rect">
              <a:avLst/>
            </a:prstGeom>
            <a:noFill/>
          </p:spPr>
          <p:txBody>
            <a:bodyPr wrap="square" rtlCol="0">
              <a:spAutoFit/>
            </a:bodyPr>
            <a:lstStyle/>
            <a:p>
              <a:r>
                <a:rPr lang="en-US" sz="1000" dirty="0" smtClean="0"/>
                <a:t>Diffusion (dissolved)</a:t>
              </a:r>
              <a:endParaRPr lang="en-US" sz="1000" dirty="0"/>
            </a:p>
          </p:txBody>
        </p:sp>
        <p:sp>
          <p:nvSpPr>
            <p:cNvPr id="67" name="TextBox 66"/>
            <p:cNvSpPr txBox="1"/>
            <p:nvPr/>
          </p:nvSpPr>
          <p:spPr>
            <a:xfrm>
              <a:off x="2272045" y="1828800"/>
              <a:ext cx="898247" cy="400110"/>
            </a:xfrm>
            <a:prstGeom prst="rect">
              <a:avLst/>
            </a:prstGeom>
            <a:noFill/>
          </p:spPr>
          <p:txBody>
            <a:bodyPr wrap="square" rtlCol="0">
              <a:spAutoFit/>
            </a:bodyPr>
            <a:lstStyle/>
            <a:p>
              <a:r>
                <a:rPr lang="en-US" sz="1000" dirty="0" smtClean="0"/>
                <a:t>Burial (particulate)</a:t>
              </a:r>
              <a:endParaRPr lang="en-US" sz="1000" dirty="0"/>
            </a:p>
          </p:txBody>
        </p:sp>
        <p:sp>
          <p:nvSpPr>
            <p:cNvPr id="68" name="TextBox 67"/>
            <p:cNvSpPr txBox="1"/>
            <p:nvPr/>
          </p:nvSpPr>
          <p:spPr>
            <a:xfrm>
              <a:off x="2461150" y="3352800"/>
              <a:ext cx="898247" cy="400110"/>
            </a:xfrm>
            <a:prstGeom prst="rect">
              <a:avLst/>
            </a:prstGeom>
            <a:noFill/>
          </p:spPr>
          <p:txBody>
            <a:bodyPr wrap="square" rtlCol="0">
              <a:spAutoFit/>
            </a:bodyPr>
            <a:lstStyle/>
            <a:p>
              <a:r>
                <a:rPr lang="en-US" sz="1000" dirty="0" smtClean="0"/>
                <a:t>Burial (particulate)</a:t>
              </a:r>
              <a:endParaRPr lang="en-US" sz="1000" dirty="0"/>
            </a:p>
          </p:txBody>
        </p:sp>
        <p:sp>
          <p:nvSpPr>
            <p:cNvPr id="69" name="TextBox 68"/>
            <p:cNvSpPr txBox="1"/>
            <p:nvPr/>
          </p:nvSpPr>
          <p:spPr>
            <a:xfrm>
              <a:off x="522828" y="2924175"/>
              <a:ext cx="2032873" cy="246221"/>
            </a:xfrm>
            <a:prstGeom prst="rect">
              <a:avLst/>
            </a:prstGeom>
            <a:noFill/>
          </p:spPr>
          <p:txBody>
            <a:bodyPr wrap="square" rtlCol="0">
              <a:spAutoFit/>
            </a:bodyPr>
            <a:lstStyle/>
            <a:p>
              <a:r>
                <a:rPr lang="en-US" sz="1000" dirty="0" smtClean="0"/>
                <a:t>+ Flux due to diagenesis of </a:t>
              </a:r>
              <a:r>
                <a:rPr lang="en-US" sz="1000" dirty="0" err="1" smtClean="0"/>
                <a:t>PON</a:t>
              </a:r>
              <a:endParaRPr lang="en-US" sz="1000" dirty="0"/>
            </a:p>
          </p:txBody>
        </p:sp>
        <p:sp>
          <p:nvSpPr>
            <p:cNvPr id="70" name="TextBox 69"/>
            <p:cNvSpPr txBox="1"/>
            <p:nvPr/>
          </p:nvSpPr>
          <p:spPr>
            <a:xfrm>
              <a:off x="3200400" y="1905000"/>
              <a:ext cx="990600" cy="246221"/>
            </a:xfrm>
            <a:prstGeom prst="rect">
              <a:avLst/>
            </a:prstGeom>
            <a:noFill/>
          </p:spPr>
          <p:txBody>
            <a:bodyPr wrap="square" rtlCol="0">
              <a:spAutoFit/>
            </a:bodyPr>
            <a:lstStyle/>
            <a:p>
              <a:r>
                <a:rPr lang="en-US" sz="1000" dirty="0" smtClean="0"/>
                <a:t>-nitrification</a:t>
              </a:r>
              <a:endParaRPr lang="en-US" sz="1000" dirty="0"/>
            </a:p>
          </p:txBody>
        </p:sp>
      </p:grpSp>
      <p:graphicFrame>
        <p:nvGraphicFramePr>
          <p:cNvPr id="37" name="Table 36"/>
          <p:cNvGraphicFramePr>
            <a:graphicFrameLocks noGrp="1"/>
          </p:cNvGraphicFramePr>
          <p:nvPr/>
        </p:nvGraphicFramePr>
        <p:xfrm>
          <a:off x="1219200" y="4800600"/>
          <a:ext cx="6096000" cy="918000"/>
        </p:xfrm>
        <a:graphic>
          <a:graphicData uri="http://schemas.openxmlformats.org/drawingml/2006/table">
            <a:tbl>
              <a:tblPr/>
              <a:tblGrid>
                <a:gridCol w="647363"/>
                <a:gridCol w="683327"/>
                <a:gridCol w="503505"/>
                <a:gridCol w="494513"/>
                <a:gridCol w="3767292"/>
              </a:tblGrid>
              <a:tr h="288000">
                <a:tc>
                  <a:txBody>
                    <a:bodyPr/>
                    <a:lstStyle/>
                    <a:p>
                      <a:pPr algn="l" fontAlgn="b"/>
                      <a:r>
                        <a:rPr lang="en-US" sz="900" b="1" i="0" u="none" strike="noStrike">
                          <a:solidFill>
                            <a:srgbClr val="000000"/>
                          </a:solidFill>
                          <a:latin typeface="Times New Roman"/>
                        </a:rPr>
                        <a:t>K</a:t>
                      </a:r>
                      <a:r>
                        <a:rPr lang="en-US" sz="900" b="1" i="0" u="none" strike="noStrike" baseline="-25000">
                          <a:solidFill>
                            <a:srgbClr val="000000"/>
                          </a:solidFill>
                          <a:latin typeface="Times New Roman"/>
                        </a:rPr>
                        <a:t>dPO4,2</a:t>
                      </a:r>
                      <a:endParaRPr lang="en-US" sz="900" b="1" i="0" u="none" strike="noStrike">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900" b="1" i="0" u="none" strike="noStrike">
                          <a:solidFill>
                            <a:srgbClr val="000000"/>
                          </a:solidFill>
                          <a:latin typeface="Times New Roman"/>
                        </a:rPr>
                        <a:t>KdPO42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r" fontAlgn="b"/>
                      <a:r>
                        <a:rPr lang="en-US" sz="900" b="1" i="0" u="none" strike="noStrike">
                          <a:solidFill>
                            <a:srgbClr val="000000"/>
                          </a:solidFill>
                          <a:latin typeface="Times New Roman"/>
                        </a:rPr>
                        <a:t>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900" b="1" i="0" u="none" strike="noStrike">
                          <a:solidFill>
                            <a:srgbClr val="000000"/>
                          </a:solidFill>
                          <a:latin typeface="Times New Roman"/>
                        </a:rPr>
                        <a:t>L/kg</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900" b="1" i="0" u="none" strike="noStrike">
                          <a:solidFill>
                            <a:srgbClr val="000000"/>
                          </a:solidFill>
                          <a:latin typeface="Times New Roman"/>
                        </a:rPr>
                        <a:t>PO4 distribution (partition) coefficient under anaerobic conditions (layer 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r>
              <a:tr h="288000">
                <a:tc>
                  <a:txBody>
                    <a:bodyPr/>
                    <a:lstStyle/>
                    <a:p>
                      <a:pPr algn="l" fontAlgn="b"/>
                      <a:r>
                        <a:rPr lang="en-US" sz="900" b="1" i="0" u="none" strike="noStrike">
                          <a:solidFill>
                            <a:srgbClr val="000000"/>
                          </a:solidFill>
                          <a:latin typeface="Symbol"/>
                        </a:rPr>
                        <a:t>D</a:t>
                      </a:r>
                      <a:r>
                        <a:rPr lang="en-US" sz="900" b="1" i="0" u="none" strike="noStrike">
                          <a:solidFill>
                            <a:srgbClr val="000000"/>
                          </a:solidFill>
                          <a:latin typeface="Times New Roman"/>
                        </a:rPr>
                        <a:t>K</a:t>
                      </a:r>
                      <a:r>
                        <a:rPr lang="en-US" sz="900" b="1" i="0" u="none" strike="noStrike" baseline="-25000">
                          <a:solidFill>
                            <a:srgbClr val="000000"/>
                          </a:solidFill>
                          <a:latin typeface="Times New Roman"/>
                        </a:rPr>
                        <a:t>dPO4,1</a:t>
                      </a:r>
                      <a:endParaRPr lang="en-US" sz="900" b="1" i="0" u="none" strike="noStrike">
                        <a:solidFill>
                          <a:srgbClr val="000000"/>
                        </a:solidFill>
                        <a:latin typeface="Symbo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900" b="1" i="0" u="none" strike="noStrike">
                          <a:solidFill>
                            <a:srgbClr val="000000"/>
                          </a:solidFill>
                          <a:latin typeface="Times New Roman"/>
                        </a:rPr>
                        <a:t>dKdPO41F</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r" fontAlgn="b"/>
                      <a:r>
                        <a:rPr lang="en-US" sz="900" b="1" i="0" u="none" strike="noStrike">
                          <a:solidFill>
                            <a:srgbClr val="000000"/>
                          </a:solidFill>
                          <a:latin typeface="Times New Roman"/>
                        </a:rPr>
                        <a:t>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900" b="1" i="0" u="none" strike="noStrike">
                          <a:solidFill>
                            <a:srgbClr val="000000"/>
                          </a:solidFill>
                          <a:latin typeface="Times New Roman"/>
                        </a:rPr>
                        <a:t>none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900" b="1" i="0" u="none" strike="noStrike">
                          <a:solidFill>
                            <a:srgbClr val="000000"/>
                          </a:solidFill>
                          <a:latin typeface="Times New Roman"/>
                        </a:rPr>
                        <a:t>Incremental distribution coefficient under aerobic conditions, fresh water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r>
              <a:tr h="171000">
                <a:tc>
                  <a:txBody>
                    <a:bodyPr/>
                    <a:lstStyle/>
                    <a:p>
                      <a:pPr algn="l" fontAlgn="b"/>
                      <a:r>
                        <a:rPr lang="en-US" sz="900" b="1" i="0" u="none" strike="noStrike">
                          <a:solidFill>
                            <a:srgbClr val="000000"/>
                          </a:solidFill>
                          <a:latin typeface="Symbol"/>
                        </a:rPr>
                        <a:t>D</a:t>
                      </a:r>
                      <a:r>
                        <a:rPr lang="en-US" sz="900" b="1" i="0" u="none" strike="noStrike">
                          <a:solidFill>
                            <a:srgbClr val="000000"/>
                          </a:solidFill>
                          <a:latin typeface="Times New Roman"/>
                        </a:rPr>
                        <a:t>K</a:t>
                      </a:r>
                      <a:r>
                        <a:rPr lang="en-US" sz="900" b="1" i="0" u="none" strike="noStrike" baseline="-25000">
                          <a:solidFill>
                            <a:srgbClr val="000000"/>
                          </a:solidFill>
                          <a:latin typeface="Times New Roman"/>
                        </a:rPr>
                        <a:t>dPO4,1</a:t>
                      </a:r>
                      <a:endParaRPr lang="en-US" sz="900" b="1" i="0" u="none" strike="noStrike">
                        <a:solidFill>
                          <a:srgbClr val="000000"/>
                        </a:solidFill>
                        <a:latin typeface="Symbo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900" b="1" i="0" u="none" strike="noStrike">
                          <a:solidFill>
                            <a:srgbClr val="000000"/>
                          </a:solidFill>
                          <a:latin typeface="Times New Roman"/>
                        </a:rPr>
                        <a:t>dKdPO41S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r" fontAlgn="b"/>
                      <a:r>
                        <a:rPr lang="en-US" sz="900" b="1" i="0" u="none" strike="noStrike">
                          <a:solidFill>
                            <a:srgbClr val="000000"/>
                          </a:solidFill>
                          <a:latin typeface="Times New Roman"/>
                        </a:rPr>
                        <a:t>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900" b="1" i="0" u="none" strike="noStrike">
                          <a:solidFill>
                            <a:srgbClr val="000000"/>
                          </a:solidFill>
                          <a:latin typeface="Times New Roman"/>
                        </a:rPr>
                        <a:t>none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900" b="1" i="0" u="none" strike="noStrike">
                          <a:solidFill>
                            <a:srgbClr val="000000"/>
                          </a:solidFill>
                          <a:latin typeface="Times New Roman"/>
                        </a:rPr>
                        <a:t>Incremental distribution coefficient under aerobic conditions, salt water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r>
              <a:tr h="171000">
                <a:tc>
                  <a:txBody>
                    <a:bodyPr/>
                    <a:lstStyle/>
                    <a:p>
                      <a:pPr algn="l" fontAlgn="b"/>
                      <a:r>
                        <a:rPr lang="en-US" sz="900" b="1" i="0" u="none" strike="noStrike">
                          <a:solidFill>
                            <a:srgbClr val="000000"/>
                          </a:solidFill>
                          <a:latin typeface="Times New Roman"/>
                        </a:rPr>
                        <a:t>O2</a:t>
                      </a:r>
                      <a:r>
                        <a:rPr lang="en-US" sz="900" b="1" i="0" u="none" strike="noStrike" baseline="-25000">
                          <a:solidFill>
                            <a:srgbClr val="000000"/>
                          </a:solidFill>
                          <a:latin typeface="Times New Roman"/>
                        </a:rPr>
                        <a:t>crit,PO4</a:t>
                      </a:r>
                      <a:endParaRPr lang="en-US" sz="900" b="1" i="0" u="none" strike="noStrike">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900" b="1" i="0" u="none" strike="noStrike">
                          <a:solidFill>
                            <a:srgbClr val="000000"/>
                          </a:solidFill>
                          <a:latin typeface="Times New Roman"/>
                        </a:rPr>
                        <a:t>O2critPO4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r" fontAlgn="b"/>
                      <a:r>
                        <a:rPr lang="en-US" sz="900" b="1" i="0" u="none" strike="noStrike">
                          <a:solidFill>
                            <a:srgbClr val="000000"/>
                          </a:solidFill>
                          <a:latin typeface="Times New Roman"/>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b"/>
                      <a:r>
                        <a:rPr lang="en-US" sz="900" b="1" i="0" u="none" strike="noStrike">
                          <a:solidFill>
                            <a:srgbClr val="000000"/>
                          </a:solidFill>
                          <a:latin typeface="Times New Roman"/>
                        </a:rPr>
                        <a:t>mgO/L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l" fontAlgn="b"/>
                      <a:r>
                        <a:rPr lang="en-US" sz="900" b="1" i="0" u="none" strike="noStrike" dirty="0">
                          <a:solidFill>
                            <a:srgbClr val="000000"/>
                          </a:solidFill>
                          <a:latin typeface="Times New Roman"/>
                        </a:rPr>
                        <a:t>Critical oxygen conc. where </a:t>
                      </a:r>
                      <a:r>
                        <a:rPr lang="en-US" sz="900" b="1" i="0" u="none" strike="noStrike" dirty="0" err="1">
                          <a:solidFill>
                            <a:srgbClr val="000000"/>
                          </a:solidFill>
                          <a:latin typeface="Times New Roman"/>
                        </a:rPr>
                        <a:t>Kd</a:t>
                      </a:r>
                      <a:r>
                        <a:rPr lang="en-US" sz="900" b="1" i="0" u="none" strike="noStrike" dirty="0">
                          <a:solidFill>
                            <a:srgbClr val="000000"/>
                          </a:solidFill>
                          <a:latin typeface="Times New Roman"/>
                        </a:rPr>
                        <a:t> begins to decrease due to low DO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r>
            </a:tbl>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Silica</a:t>
            </a:r>
            <a:endParaRPr lang="en-US" dirty="0"/>
          </a:p>
        </p:txBody>
      </p:sp>
      <p:pic>
        <p:nvPicPr>
          <p:cNvPr id="4" name="Picture 2"/>
          <p:cNvPicPr>
            <a:picLocks noChangeArrowheads="1"/>
          </p:cNvPicPr>
          <p:nvPr/>
        </p:nvPicPr>
        <p:blipFill>
          <a:blip r:embed="rId2" cstate="print"/>
          <a:srcRect l="61831" t="41239" r="7254" b="41265"/>
          <a:stretch>
            <a:fillRect/>
          </a:stretch>
        </p:blipFill>
        <p:spPr bwMode="auto">
          <a:xfrm>
            <a:off x="6916556" y="3398520"/>
            <a:ext cx="1565911" cy="2697480"/>
          </a:xfrm>
          <a:prstGeom prst="rect">
            <a:avLst/>
          </a:prstGeom>
          <a:noFill/>
          <a:ln w="9525">
            <a:noFill/>
            <a:miter lim="800000"/>
            <a:headEnd/>
            <a:tailEnd/>
          </a:ln>
        </p:spPr>
      </p:pic>
      <p:pic>
        <p:nvPicPr>
          <p:cNvPr id="5" name="Picture 2"/>
          <p:cNvPicPr>
            <a:picLocks noChangeAspect="1" noChangeArrowheads="1"/>
          </p:cNvPicPr>
          <p:nvPr/>
        </p:nvPicPr>
        <p:blipFill>
          <a:blip r:embed="rId2" cstate="print"/>
          <a:srcRect l="6508" t="41265" r="60949" b="41239"/>
          <a:stretch>
            <a:fillRect/>
          </a:stretch>
        </p:blipFill>
        <p:spPr bwMode="auto">
          <a:xfrm>
            <a:off x="6922770" y="2559304"/>
            <a:ext cx="1565911" cy="1118955"/>
          </a:xfrm>
          <a:prstGeom prst="rect">
            <a:avLst/>
          </a:prstGeom>
          <a:noFill/>
          <a:ln w="9525">
            <a:noFill/>
            <a:miter lim="800000"/>
            <a:headEnd/>
            <a:tailEnd/>
          </a:ln>
        </p:spPr>
      </p:pic>
      <p:cxnSp>
        <p:nvCxnSpPr>
          <p:cNvPr id="6" name="Straight Connector 5"/>
          <p:cNvCxnSpPr/>
          <p:nvPr/>
        </p:nvCxnSpPr>
        <p:spPr>
          <a:xfrm flipV="1">
            <a:off x="1066800" y="3691256"/>
            <a:ext cx="7462424" cy="42544"/>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6922770" y="1720088"/>
            <a:ext cx="1565911" cy="83921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cxnSp>
        <p:nvCxnSpPr>
          <p:cNvPr id="8" name="Straight Connector 7"/>
          <p:cNvCxnSpPr/>
          <p:nvPr/>
        </p:nvCxnSpPr>
        <p:spPr>
          <a:xfrm flipV="1">
            <a:off x="1066800" y="2559304"/>
            <a:ext cx="7421881" cy="31496"/>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9" name="Parallelogram 8"/>
          <p:cNvSpPr/>
          <p:nvPr/>
        </p:nvSpPr>
        <p:spPr>
          <a:xfrm>
            <a:off x="6922770" y="2439416"/>
            <a:ext cx="1565911" cy="119888"/>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0" name="Parallelogram 9"/>
          <p:cNvSpPr/>
          <p:nvPr/>
        </p:nvSpPr>
        <p:spPr>
          <a:xfrm>
            <a:off x="6922770" y="1600200"/>
            <a:ext cx="1565911" cy="119888"/>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cxnSp>
        <p:nvCxnSpPr>
          <p:cNvPr id="11" name="Straight Arrow Connector 10"/>
          <p:cNvCxnSpPr/>
          <p:nvPr/>
        </p:nvCxnSpPr>
        <p:spPr>
          <a:xfrm>
            <a:off x="6661785" y="2559304"/>
            <a:ext cx="0" cy="1138936"/>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661785" y="3698240"/>
            <a:ext cx="0" cy="239776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3" name="Up-Down Arrow 12"/>
          <p:cNvSpPr/>
          <p:nvPr/>
        </p:nvSpPr>
        <p:spPr>
          <a:xfrm>
            <a:off x="8097203" y="3398520"/>
            <a:ext cx="130493" cy="479552"/>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4" name="Up-Down Arrow 13"/>
          <p:cNvSpPr/>
          <p:nvPr/>
        </p:nvSpPr>
        <p:spPr>
          <a:xfrm>
            <a:off x="7053263" y="3338576"/>
            <a:ext cx="130493" cy="539496"/>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5" name="Up-Down Arrow 14"/>
          <p:cNvSpPr/>
          <p:nvPr/>
        </p:nvSpPr>
        <p:spPr>
          <a:xfrm>
            <a:off x="8314691" y="2259584"/>
            <a:ext cx="130493" cy="479552"/>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6" name="Down Arrow 15"/>
          <p:cNvSpPr/>
          <p:nvPr/>
        </p:nvSpPr>
        <p:spPr>
          <a:xfrm>
            <a:off x="7270750" y="2019808"/>
            <a:ext cx="260985" cy="4795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7" name="TextBox 16"/>
          <p:cNvSpPr txBox="1"/>
          <p:nvPr/>
        </p:nvSpPr>
        <p:spPr>
          <a:xfrm>
            <a:off x="7531736" y="1780032"/>
            <a:ext cx="565468" cy="338554"/>
          </a:xfrm>
          <a:prstGeom prst="rect">
            <a:avLst/>
          </a:prstGeom>
          <a:noFill/>
        </p:spPr>
        <p:txBody>
          <a:bodyPr wrap="square" rtlCol="0">
            <a:spAutoFit/>
          </a:bodyPr>
          <a:lstStyle/>
          <a:p>
            <a:r>
              <a:rPr lang="en-US" sz="1600" dirty="0" err="1" smtClean="0"/>
              <a:t>J</a:t>
            </a:r>
            <a:r>
              <a:rPr lang="en-US" sz="1600" baseline="-25000" dirty="0" err="1" smtClean="0"/>
              <a:t>POM</a:t>
            </a:r>
            <a:endParaRPr lang="en-US" sz="1600" baseline="-25000" dirty="0"/>
          </a:p>
        </p:txBody>
      </p:sp>
      <p:sp>
        <p:nvSpPr>
          <p:cNvPr id="18" name="TextBox 17"/>
          <p:cNvSpPr txBox="1"/>
          <p:nvPr/>
        </p:nvSpPr>
        <p:spPr>
          <a:xfrm>
            <a:off x="7444741" y="4537456"/>
            <a:ext cx="565468" cy="584775"/>
          </a:xfrm>
          <a:prstGeom prst="rect">
            <a:avLst/>
          </a:prstGeom>
          <a:noFill/>
        </p:spPr>
        <p:txBody>
          <a:bodyPr wrap="square" rtlCol="0">
            <a:spAutoFit/>
          </a:bodyPr>
          <a:lstStyle/>
          <a:p>
            <a:r>
              <a:rPr lang="en-US" sz="3200" dirty="0" smtClean="0"/>
              <a:t>2</a:t>
            </a:r>
            <a:endParaRPr lang="en-US" sz="3200" dirty="0"/>
          </a:p>
        </p:txBody>
      </p:sp>
      <p:sp>
        <p:nvSpPr>
          <p:cNvPr id="19" name="TextBox 18"/>
          <p:cNvSpPr txBox="1"/>
          <p:nvPr/>
        </p:nvSpPr>
        <p:spPr>
          <a:xfrm>
            <a:off x="7391400" y="2895600"/>
            <a:ext cx="565468" cy="584775"/>
          </a:xfrm>
          <a:prstGeom prst="rect">
            <a:avLst/>
          </a:prstGeom>
          <a:noFill/>
        </p:spPr>
        <p:txBody>
          <a:bodyPr wrap="square" rtlCol="0">
            <a:spAutoFit/>
          </a:bodyPr>
          <a:lstStyle/>
          <a:p>
            <a:r>
              <a:rPr lang="en-US" sz="3200" dirty="0"/>
              <a:t>1</a:t>
            </a:r>
          </a:p>
        </p:txBody>
      </p:sp>
      <p:sp>
        <p:nvSpPr>
          <p:cNvPr id="27" name="Up-Down Arrow 26"/>
          <p:cNvSpPr/>
          <p:nvPr/>
        </p:nvSpPr>
        <p:spPr>
          <a:xfrm>
            <a:off x="1295400" y="22098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Up-Down Arrow 27"/>
          <p:cNvSpPr/>
          <p:nvPr/>
        </p:nvSpPr>
        <p:spPr>
          <a:xfrm>
            <a:off x="1447800" y="33528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p:cNvCxnSpPr/>
          <p:nvPr/>
        </p:nvCxnSpPr>
        <p:spPr>
          <a:xfrm flipV="1">
            <a:off x="990600" y="6087122"/>
            <a:ext cx="7462424" cy="42544"/>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30" name="Up-Down Arrow 29"/>
          <p:cNvSpPr/>
          <p:nvPr/>
        </p:nvSpPr>
        <p:spPr>
          <a:xfrm>
            <a:off x="2895600" y="3352800"/>
            <a:ext cx="228600" cy="68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Down Arrow 30"/>
          <p:cNvSpPr/>
          <p:nvPr/>
        </p:nvSpPr>
        <p:spPr>
          <a:xfrm>
            <a:off x="4038600" y="3429000"/>
            <a:ext cx="2286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Down Arrow 31"/>
          <p:cNvSpPr/>
          <p:nvPr/>
        </p:nvSpPr>
        <p:spPr>
          <a:xfrm>
            <a:off x="4114800" y="5867400"/>
            <a:ext cx="2286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a:off x="914400" y="1600200"/>
            <a:ext cx="1752600" cy="584775"/>
          </a:xfrm>
          <a:prstGeom prst="rect">
            <a:avLst/>
          </a:prstGeom>
          <a:noFill/>
        </p:spPr>
        <p:txBody>
          <a:bodyPr wrap="square" rtlCol="0">
            <a:spAutoFit/>
          </a:bodyPr>
          <a:lstStyle/>
          <a:p>
            <a:r>
              <a:rPr lang="en-US" sz="1600" dirty="0" smtClean="0"/>
              <a:t>Diffusion (dissolved)</a:t>
            </a:r>
            <a:endParaRPr lang="en-US" sz="1600" dirty="0"/>
          </a:p>
        </p:txBody>
      </p:sp>
      <p:sp>
        <p:nvSpPr>
          <p:cNvPr id="34" name="TextBox 33"/>
          <p:cNvSpPr txBox="1"/>
          <p:nvPr/>
        </p:nvSpPr>
        <p:spPr>
          <a:xfrm>
            <a:off x="1143000" y="2846034"/>
            <a:ext cx="1752600" cy="584775"/>
          </a:xfrm>
          <a:prstGeom prst="rect">
            <a:avLst/>
          </a:prstGeom>
          <a:noFill/>
        </p:spPr>
        <p:txBody>
          <a:bodyPr wrap="square" rtlCol="0">
            <a:spAutoFit/>
          </a:bodyPr>
          <a:lstStyle/>
          <a:p>
            <a:r>
              <a:rPr lang="en-US" sz="1600" dirty="0" err="1" smtClean="0"/>
              <a:t>Bioturbation</a:t>
            </a:r>
            <a:r>
              <a:rPr lang="en-US" sz="1600" dirty="0" smtClean="0"/>
              <a:t> (particulate)</a:t>
            </a:r>
            <a:endParaRPr lang="en-US" sz="1600" dirty="0"/>
          </a:p>
        </p:txBody>
      </p:sp>
      <p:sp>
        <p:nvSpPr>
          <p:cNvPr id="35" name="TextBox 34"/>
          <p:cNvSpPr txBox="1"/>
          <p:nvPr/>
        </p:nvSpPr>
        <p:spPr>
          <a:xfrm>
            <a:off x="2514600" y="2667000"/>
            <a:ext cx="1752600" cy="584775"/>
          </a:xfrm>
          <a:prstGeom prst="rect">
            <a:avLst/>
          </a:prstGeom>
          <a:noFill/>
        </p:spPr>
        <p:txBody>
          <a:bodyPr wrap="square" rtlCol="0">
            <a:spAutoFit/>
          </a:bodyPr>
          <a:lstStyle/>
          <a:p>
            <a:r>
              <a:rPr lang="en-US" sz="1600" dirty="0" smtClean="0"/>
              <a:t>Diffusion (dissolved)</a:t>
            </a:r>
            <a:endParaRPr lang="en-US" sz="1600" dirty="0"/>
          </a:p>
        </p:txBody>
      </p:sp>
      <p:sp>
        <p:nvSpPr>
          <p:cNvPr id="36" name="TextBox 35"/>
          <p:cNvSpPr txBox="1"/>
          <p:nvPr/>
        </p:nvSpPr>
        <p:spPr>
          <a:xfrm>
            <a:off x="3962400" y="2819400"/>
            <a:ext cx="1447800" cy="584775"/>
          </a:xfrm>
          <a:prstGeom prst="rect">
            <a:avLst/>
          </a:prstGeom>
          <a:noFill/>
        </p:spPr>
        <p:txBody>
          <a:bodyPr wrap="square" rtlCol="0">
            <a:spAutoFit/>
          </a:bodyPr>
          <a:lstStyle/>
          <a:p>
            <a:r>
              <a:rPr lang="en-US" sz="1600" dirty="0" smtClean="0"/>
              <a:t>Burial (particulate)</a:t>
            </a:r>
            <a:endParaRPr lang="en-US" sz="1600" dirty="0"/>
          </a:p>
        </p:txBody>
      </p:sp>
      <p:sp>
        <p:nvSpPr>
          <p:cNvPr id="37" name="TextBox 36"/>
          <p:cNvSpPr txBox="1"/>
          <p:nvPr/>
        </p:nvSpPr>
        <p:spPr>
          <a:xfrm>
            <a:off x="4267200" y="5257800"/>
            <a:ext cx="1447800" cy="584775"/>
          </a:xfrm>
          <a:prstGeom prst="rect">
            <a:avLst/>
          </a:prstGeom>
          <a:noFill/>
        </p:spPr>
        <p:txBody>
          <a:bodyPr wrap="square" rtlCol="0">
            <a:spAutoFit/>
          </a:bodyPr>
          <a:lstStyle/>
          <a:p>
            <a:r>
              <a:rPr lang="en-US" sz="1600" dirty="0" smtClean="0"/>
              <a:t>Burial (particulate)</a:t>
            </a:r>
            <a:endParaRPr lang="en-US" sz="1600" dirty="0"/>
          </a:p>
        </p:txBody>
      </p:sp>
      <p:sp>
        <p:nvSpPr>
          <p:cNvPr id="38" name="TextBox 37"/>
          <p:cNvSpPr txBox="1"/>
          <p:nvPr/>
        </p:nvSpPr>
        <p:spPr>
          <a:xfrm>
            <a:off x="1143000" y="4572000"/>
            <a:ext cx="3276600" cy="369332"/>
          </a:xfrm>
          <a:prstGeom prst="rect">
            <a:avLst/>
          </a:prstGeom>
          <a:noFill/>
        </p:spPr>
        <p:txBody>
          <a:bodyPr wrap="square" rtlCol="0">
            <a:spAutoFit/>
          </a:bodyPr>
          <a:lstStyle/>
          <a:p>
            <a:r>
              <a:rPr lang="en-US" dirty="0" smtClean="0"/>
              <a:t>+ Flux due to diagenesis of </a:t>
            </a:r>
            <a:r>
              <a:rPr lang="en-US" dirty="0" err="1" smtClean="0"/>
              <a:t>PSi</a:t>
            </a:r>
            <a:endParaRPr lang="en-US" dirty="0"/>
          </a:p>
        </p:txBody>
      </p:sp>
      <p:sp>
        <p:nvSpPr>
          <p:cNvPr id="39" name="TextBox 38"/>
          <p:cNvSpPr txBox="1"/>
          <p:nvPr/>
        </p:nvSpPr>
        <p:spPr>
          <a:xfrm>
            <a:off x="1143000" y="5029200"/>
            <a:ext cx="3276600" cy="369332"/>
          </a:xfrm>
          <a:prstGeom prst="rect">
            <a:avLst/>
          </a:prstGeom>
          <a:noFill/>
        </p:spPr>
        <p:txBody>
          <a:bodyPr wrap="square" rtlCol="0">
            <a:spAutoFit/>
          </a:bodyPr>
          <a:lstStyle/>
          <a:p>
            <a:r>
              <a:rPr lang="en-US" dirty="0"/>
              <a:t>-</a:t>
            </a:r>
            <a:r>
              <a:rPr lang="en-US" dirty="0" smtClean="0"/>
              <a:t> decay</a:t>
            </a: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Silica Input</a:t>
            </a:r>
            <a:endParaRPr lang="en-US" dirty="0"/>
          </a:p>
        </p:txBody>
      </p:sp>
      <p:sp>
        <p:nvSpPr>
          <p:cNvPr id="3174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1748" name="Rectangle 4"/>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Times New Roman" pitchFamily="18" charset="0"/>
              </a:rPr>
              <a:t> </a:t>
            </a:r>
            <a:endParaRPr kumimoji="0" lang="en-US" sz="1800" b="0" i="0" u="none" strike="noStrike" cap="none" normalizeH="0" baseline="0" smtClean="0">
              <a:ln>
                <a:noFill/>
              </a:ln>
              <a:solidFill>
                <a:schemeClr val="tx1"/>
              </a:solidFill>
              <a:effectLst/>
              <a:latin typeface="Arial" pitchFamily="34" charset="0"/>
            </a:endParaRPr>
          </a:p>
        </p:txBody>
      </p:sp>
      <p:sp>
        <p:nvSpPr>
          <p:cNvPr id="42" name="TextBox 41"/>
          <p:cNvSpPr txBox="1"/>
          <p:nvPr/>
        </p:nvSpPr>
        <p:spPr>
          <a:xfrm>
            <a:off x="5334000" y="990600"/>
            <a:ext cx="2362200" cy="369332"/>
          </a:xfrm>
          <a:prstGeom prst="rect">
            <a:avLst/>
          </a:prstGeom>
          <a:noFill/>
        </p:spPr>
        <p:txBody>
          <a:bodyPr wrap="square" rtlCol="0">
            <a:spAutoFit/>
          </a:bodyPr>
          <a:lstStyle/>
          <a:p>
            <a:r>
              <a:rPr lang="en-US" dirty="0" smtClean="0"/>
              <a:t>Partitioning</a:t>
            </a:r>
            <a:endParaRPr lang="en-US" dirty="0"/>
          </a:p>
        </p:txBody>
      </p:sp>
      <p:sp>
        <p:nvSpPr>
          <p:cNvPr id="43" name="TextBox 42"/>
          <p:cNvSpPr txBox="1"/>
          <p:nvPr/>
        </p:nvSpPr>
        <p:spPr>
          <a:xfrm>
            <a:off x="5486400" y="2590800"/>
            <a:ext cx="2819400" cy="646331"/>
          </a:xfrm>
          <a:prstGeom prst="rect">
            <a:avLst/>
          </a:prstGeom>
          <a:noFill/>
        </p:spPr>
        <p:txBody>
          <a:bodyPr wrap="square" rtlCol="0">
            <a:spAutoFit/>
          </a:bodyPr>
          <a:lstStyle/>
          <a:p>
            <a:r>
              <a:rPr lang="en-US" sz="1200" dirty="0" smtClean="0"/>
              <a:t>where </a:t>
            </a:r>
            <a:r>
              <a:rPr lang="en-US" sz="1200" dirty="0" err="1" smtClean="0"/>
              <a:t>S</a:t>
            </a:r>
            <a:r>
              <a:rPr lang="en-US" sz="1200" baseline="-25000" dirty="0" err="1" smtClean="0"/>
              <a:t>1</a:t>
            </a:r>
            <a:r>
              <a:rPr lang="en-US" sz="1200" dirty="0" smtClean="0"/>
              <a:t> and </a:t>
            </a:r>
            <a:r>
              <a:rPr lang="en-US" sz="1200" dirty="0" err="1" smtClean="0"/>
              <a:t>S</a:t>
            </a:r>
            <a:r>
              <a:rPr lang="en-US" sz="1200" baseline="-25000" dirty="0" err="1" smtClean="0"/>
              <a:t>2</a:t>
            </a:r>
            <a:r>
              <a:rPr lang="en-US" sz="1200" dirty="0" smtClean="0"/>
              <a:t> are solids concentrations in layer 1 and 2 and </a:t>
            </a:r>
            <a:r>
              <a:rPr lang="en-US" sz="1200" dirty="0" smtClean="0">
                <a:sym typeface="Math A"/>
              </a:rPr>
              <a:t> is a partition coefficient</a:t>
            </a:r>
            <a:endParaRPr lang="en-US" sz="1200" dirty="0"/>
          </a:p>
        </p:txBody>
      </p:sp>
      <p:sp>
        <p:nvSpPr>
          <p:cNvPr id="3175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3" name="Group 44"/>
          <p:cNvGrpSpPr/>
          <p:nvPr/>
        </p:nvGrpSpPr>
        <p:grpSpPr>
          <a:xfrm>
            <a:off x="381000" y="1066800"/>
            <a:ext cx="4724400" cy="3048000"/>
            <a:chOff x="381000" y="1066800"/>
            <a:chExt cx="4724400" cy="3048000"/>
          </a:xfrm>
        </p:grpSpPr>
        <p:pic>
          <p:nvPicPr>
            <p:cNvPr id="4" name="Picture 2"/>
            <p:cNvPicPr>
              <a:picLocks noChangeArrowheads="1"/>
            </p:cNvPicPr>
            <p:nvPr/>
          </p:nvPicPr>
          <p:blipFill>
            <a:blip r:embed="rId3" cstate="print"/>
            <a:srcRect l="61831" t="41239" r="7254" b="41265"/>
            <a:stretch>
              <a:fillRect/>
            </a:stretch>
          </p:blipFill>
          <p:spPr bwMode="auto">
            <a:xfrm>
              <a:off x="4104866" y="2190750"/>
              <a:ext cx="971525" cy="1685925"/>
            </a:xfrm>
            <a:prstGeom prst="rect">
              <a:avLst/>
            </a:prstGeom>
            <a:noFill/>
            <a:ln w="9525">
              <a:noFill/>
              <a:miter lim="800000"/>
              <a:headEnd/>
              <a:tailEnd/>
            </a:ln>
          </p:spPr>
        </p:pic>
        <p:pic>
          <p:nvPicPr>
            <p:cNvPr id="5" name="Picture 2"/>
            <p:cNvPicPr>
              <a:picLocks noChangeAspect="1" noChangeArrowheads="1"/>
            </p:cNvPicPr>
            <p:nvPr/>
          </p:nvPicPr>
          <p:blipFill>
            <a:blip r:embed="rId3" cstate="print"/>
            <a:srcRect l="6508" t="41265" r="60949" b="41239"/>
            <a:stretch>
              <a:fillRect/>
            </a:stretch>
          </p:blipFill>
          <p:spPr bwMode="auto">
            <a:xfrm>
              <a:off x="4108722" y="1666240"/>
              <a:ext cx="971525" cy="699347"/>
            </a:xfrm>
            <a:prstGeom prst="rect">
              <a:avLst/>
            </a:prstGeom>
            <a:noFill/>
            <a:ln w="9525">
              <a:noFill/>
              <a:miter lim="800000"/>
              <a:headEnd/>
              <a:tailEnd/>
            </a:ln>
          </p:spPr>
        </p:pic>
        <p:cxnSp>
          <p:nvCxnSpPr>
            <p:cNvPr id="6" name="Straight Connector 5"/>
            <p:cNvCxnSpPr/>
            <p:nvPr/>
          </p:nvCxnSpPr>
          <p:spPr>
            <a:xfrm flipV="1">
              <a:off x="475552" y="2373710"/>
              <a:ext cx="4629848" cy="26590"/>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4108722" y="1141730"/>
              <a:ext cx="971525" cy="52451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8" name="Straight Connector 7"/>
            <p:cNvCxnSpPr/>
            <p:nvPr/>
          </p:nvCxnSpPr>
          <p:spPr>
            <a:xfrm flipV="1">
              <a:off x="475552" y="1666240"/>
              <a:ext cx="4604694" cy="19685"/>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9" name="Parallelogram 8"/>
            <p:cNvSpPr/>
            <p:nvPr/>
          </p:nvSpPr>
          <p:spPr>
            <a:xfrm>
              <a:off x="4108722" y="1591310"/>
              <a:ext cx="971525" cy="7493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0" name="Parallelogram 9"/>
            <p:cNvSpPr/>
            <p:nvPr/>
          </p:nvSpPr>
          <p:spPr>
            <a:xfrm>
              <a:off x="4108722" y="1066800"/>
              <a:ext cx="971525" cy="7493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11" name="Straight Arrow Connector 10"/>
            <p:cNvCxnSpPr/>
            <p:nvPr/>
          </p:nvCxnSpPr>
          <p:spPr>
            <a:xfrm>
              <a:off x="3946801" y="1666240"/>
              <a:ext cx="0" cy="711835"/>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3946801" y="2378075"/>
              <a:ext cx="0" cy="149860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3" name="Up-Down Arrow 12"/>
            <p:cNvSpPr/>
            <p:nvPr/>
          </p:nvSpPr>
          <p:spPr>
            <a:xfrm>
              <a:off x="4837365" y="2190750"/>
              <a:ext cx="80961" cy="29972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4" name="Up-Down Arrow 13"/>
            <p:cNvSpPr/>
            <p:nvPr/>
          </p:nvSpPr>
          <p:spPr>
            <a:xfrm>
              <a:off x="4189682" y="2153285"/>
              <a:ext cx="80961" cy="33718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5" name="Up-Down Arrow 14"/>
            <p:cNvSpPr/>
            <p:nvPr/>
          </p:nvSpPr>
          <p:spPr>
            <a:xfrm>
              <a:off x="4972299" y="1478915"/>
              <a:ext cx="80961" cy="29972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6" name="Down Arrow 15"/>
            <p:cNvSpPr/>
            <p:nvPr/>
          </p:nvSpPr>
          <p:spPr>
            <a:xfrm>
              <a:off x="4324616" y="1329055"/>
              <a:ext cx="161921" cy="2997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7" name="TextBox 16"/>
            <p:cNvSpPr txBox="1"/>
            <p:nvPr/>
          </p:nvSpPr>
          <p:spPr>
            <a:xfrm>
              <a:off x="4486537" y="1179195"/>
              <a:ext cx="466463" cy="246221"/>
            </a:xfrm>
            <a:prstGeom prst="rect">
              <a:avLst/>
            </a:prstGeom>
            <a:noFill/>
          </p:spPr>
          <p:txBody>
            <a:bodyPr wrap="square" rtlCol="0">
              <a:spAutoFit/>
            </a:bodyPr>
            <a:lstStyle/>
            <a:p>
              <a:r>
                <a:rPr lang="en-US" sz="1000" dirty="0" err="1" smtClean="0"/>
                <a:t>J</a:t>
              </a:r>
              <a:r>
                <a:rPr lang="en-US" sz="1000" baseline="-25000" dirty="0" err="1" smtClean="0"/>
                <a:t>POM</a:t>
              </a:r>
              <a:endParaRPr lang="en-US" sz="1000" baseline="-25000" dirty="0"/>
            </a:p>
          </p:txBody>
        </p:sp>
        <p:sp>
          <p:nvSpPr>
            <p:cNvPr id="18" name="TextBox 17"/>
            <p:cNvSpPr txBox="1"/>
            <p:nvPr/>
          </p:nvSpPr>
          <p:spPr>
            <a:xfrm>
              <a:off x="4432564" y="2902585"/>
              <a:ext cx="350829" cy="246221"/>
            </a:xfrm>
            <a:prstGeom prst="rect">
              <a:avLst/>
            </a:prstGeom>
            <a:noFill/>
          </p:spPr>
          <p:txBody>
            <a:bodyPr wrap="square" rtlCol="0">
              <a:spAutoFit/>
            </a:bodyPr>
            <a:lstStyle/>
            <a:p>
              <a:r>
                <a:rPr lang="en-US" sz="1000" dirty="0" smtClean="0"/>
                <a:t>2</a:t>
              </a:r>
              <a:endParaRPr lang="en-US" sz="1000" dirty="0"/>
            </a:p>
          </p:txBody>
        </p:sp>
        <p:sp>
          <p:nvSpPr>
            <p:cNvPr id="19" name="TextBox 18"/>
            <p:cNvSpPr txBox="1"/>
            <p:nvPr/>
          </p:nvSpPr>
          <p:spPr>
            <a:xfrm>
              <a:off x="4399470" y="1876425"/>
              <a:ext cx="350829" cy="246221"/>
            </a:xfrm>
            <a:prstGeom prst="rect">
              <a:avLst/>
            </a:prstGeom>
            <a:noFill/>
          </p:spPr>
          <p:txBody>
            <a:bodyPr wrap="square" rtlCol="0">
              <a:spAutoFit/>
            </a:bodyPr>
            <a:lstStyle/>
            <a:p>
              <a:r>
                <a:rPr lang="en-US" sz="1000" dirty="0"/>
                <a:t>1</a:t>
              </a:r>
            </a:p>
          </p:txBody>
        </p:sp>
        <p:sp>
          <p:nvSpPr>
            <p:cNvPr id="27" name="Up-Down Arrow 26"/>
            <p:cNvSpPr/>
            <p:nvPr/>
          </p:nvSpPr>
          <p:spPr>
            <a:xfrm>
              <a:off x="617381" y="1447800"/>
              <a:ext cx="141828" cy="42862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28" name="Up-Down Arrow 27"/>
            <p:cNvSpPr/>
            <p:nvPr/>
          </p:nvSpPr>
          <p:spPr>
            <a:xfrm>
              <a:off x="711933" y="2162175"/>
              <a:ext cx="141828" cy="42862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29" name="Straight Connector 28"/>
            <p:cNvCxnSpPr/>
            <p:nvPr/>
          </p:nvCxnSpPr>
          <p:spPr>
            <a:xfrm flipV="1">
              <a:off x="428276" y="3871126"/>
              <a:ext cx="4629848" cy="26590"/>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30" name="Up-Down Arrow 29"/>
            <p:cNvSpPr/>
            <p:nvPr/>
          </p:nvSpPr>
          <p:spPr>
            <a:xfrm>
              <a:off x="1610179" y="2162175"/>
              <a:ext cx="141828" cy="42862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31" name="Down Arrow 30"/>
            <p:cNvSpPr/>
            <p:nvPr/>
          </p:nvSpPr>
          <p:spPr>
            <a:xfrm>
              <a:off x="2319321" y="2209800"/>
              <a:ext cx="141828"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32" name="Down Arrow 31"/>
            <p:cNvSpPr/>
            <p:nvPr/>
          </p:nvSpPr>
          <p:spPr>
            <a:xfrm>
              <a:off x="2366597" y="3733800"/>
              <a:ext cx="141828"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33" name="TextBox 32"/>
            <p:cNvSpPr txBox="1"/>
            <p:nvPr/>
          </p:nvSpPr>
          <p:spPr>
            <a:xfrm>
              <a:off x="381000" y="1066800"/>
              <a:ext cx="1087351" cy="400110"/>
            </a:xfrm>
            <a:prstGeom prst="rect">
              <a:avLst/>
            </a:prstGeom>
            <a:noFill/>
          </p:spPr>
          <p:txBody>
            <a:bodyPr wrap="square" rtlCol="0">
              <a:spAutoFit/>
            </a:bodyPr>
            <a:lstStyle/>
            <a:p>
              <a:r>
                <a:rPr lang="en-US" sz="1000" dirty="0" smtClean="0"/>
                <a:t>Diffusion (dissolved)</a:t>
              </a:r>
              <a:endParaRPr lang="en-US" sz="1000" dirty="0"/>
            </a:p>
          </p:txBody>
        </p:sp>
        <p:sp>
          <p:nvSpPr>
            <p:cNvPr id="34" name="TextBox 33"/>
            <p:cNvSpPr txBox="1"/>
            <p:nvPr/>
          </p:nvSpPr>
          <p:spPr>
            <a:xfrm>
              <a:off x="522828" y="1845446"/>
              <a:ext cx="1087351" cy="400110"/>
            </a:xfrm>
            <a:prstGeom prst="rect">
              <a:avLst/>
            </a:prstGeom>
            <a:noFill/>
          </p:spPr>
          <p:txBody>
            <a:bodyPr wrap="square" rtlCol="0">
              <a:spAutoFit/>
            </a:bodyPr>
            <a:lstStyle/>
            <a:p>
              <a:r>
                <a:rPr lang="en-US" sz="1000" dirty="0" err="1" smtClean="0"/>
                <a:t>Bioturbation</a:t>
              </a:r>
              <a:r>
                <a:rPr lang="en-US" sz="1000" dirty="0" smtClean="0"/>
                <a:t> (particulate)</a:t>
              </a:r>
              <a:endParaRPr lang="en-US" sz="1000" dirty="0"/>
            </a:p>
          </p:txBody>
        </p:sp>
        <p:sp>
          <p:nvSpPr>
            <p:cNvPr id="35" name="TextBox 34"/>
            <p:cNvSpPr txBox="1"/>
            <p:nvPr/>
          </p:nvSpPr>
          <p:spPr>
            <a:xfrm>
              <a:off x="1373798" y="1733550"/>
              <a:ext cx="1087351" cy="400110"/>
            </a:xfrm>
            <a:prstGeom prst="rect">
              <a:avLst/>
            </a:prstGeom>
            <a:noFill/>
          </p:spPr>
          <p:txBody>
            <a:bodyPr wrap="square" rtlCol="0">
              <a:spAutoFit/>
            </a:bodyPr>
            <a:lstStyle/>
            <a:p>
              <a:r>
                <a:rPr lang="en-US" sz="1000" dirty="0" smtClean="0"/>
                <a:t>Diffusion (dissolved)</a:t>
              </a:r>
              <a:endParaRPr lang="en-US" sz="1000" dirty="0"/>
            </a:p>
          </p:txBody>
        </p:sp>
        <p:sp>
          <p:nvSpPr>
            <p:cNvPr id="36" name="TextBox 35"/>
            <p:cNvSpPr txBox="1"/>
            <p:nvPr/>
          </p:nvSpPr>
          <p:spPr>
            <a:xfrm>
              <a:off x="2272045" y="1828800"/>
              <a:ext cx="898247" cy="400110"/>
            </a:xfrm>
            <a:prstGeom prst="rect">
              <a:avLst/>
            </a:prstGeom>
            <a:noFill/>
          </p:spPr>
          <p:txBody>
            <a:bodyPr wrap="square" rtlCol="0">
              <a:spAutoFit/>
            </a:bodyPr>
            <a:lstStyle/>
            <a:p>
              <a:r>
                <a:rPr lang="en-US" sz="1000" dirty="0" smtClean="0"/>
                <a:t>Burial (particulate)</a:t>
              </a:r>
              <a:endParaRPr lang="en-US" sz="1000" dirty="0"/>
            </a:p>
          </p:txBody>
        </p:sp>
        <p:sp>
          <p:nvSpPr>
            <p:cNvPr id="37" name="TextBox 36"/>
            <p:cNvSpPr txBox="1"/>
            <p:nvPr/>
          </p:nvSpPr>
          <p:spPr>
            <a:xfrm>
              <a:off x="2461150" y="3352800"/>
              <a:ext cx="898247" cy="400110"/>
            </a:xfrm>
            <a:prstGeom prst="rect">
              <a:avLst/>
            </a:prstGeom>
            <a:noFill/>
          </p:spPr>
          <p:txBody>
            <a:bodyPr wrap="square" rtlCol="0">
              <a:spAutoFit/>
            </a:bodyPr>
            <a:lstStyle/>
            <a:p>
              <a:r>
                <a:rPr lang="en-US" sz="1000" dirty="0" smtClean="0"/>
                <a:t>Burial (particulate)</a:t>
              </a:r>
              <a:endParaRPr lang="en-US" sz="1000" dirty="0"/>
            </a:p>
          </p:txBody>
        </p:sp>
        <p:sp>
          <p:nvSpPr>
            <p:cNvPr id="38" name="TextBox 37"/>
            <p:cNvSpPr txBox="1"/>
            <p:nvPr/>
          </p:nvSpPr>
          <p:spPr>
            <a:xfrm>
              <a:off x="522828" y="2924175"/>
              <a:ext cx="2601372" cy="246221"/>
            </a:xfrm>
            <a:prstGeom prst="rect">
              <a:avLst/>
            </a:prstGeom>
            <a:noFill/>
          </p:spPr>
          <p:txBody>
            <a:bodyPr wrap="square" rtlCol="0">
              <a:spAutoFit/>
            </a:bodyPr>
            <a:lstStyle/>
            <a:p>
              <a:r>
                <a:rPr lang="en-US" sz="1000" dirty="0" smtClean="0"/>
                <a:t>+ Flux due to diagenesis of </a:t>
              </a:r>
              <a:r>
                <a:rPr lang="en-US" sz="1000" dirty="0" err="1" smtClean="0"/>
                <a:t>PSi</a:t>
              </a:r>
              <a:r>
                <a:rPr lang="en-US" sz="1000" dirty="0" smtClean="0"/>
                <a:t> - dissolution</a:t>
              </a:r>
              <a:endParaRPr lang="en-US" sz="1000" dirty="0"/>
            </a:p>
          </p:txBody>
        </p:sp>
      </p:grpSp>
      <p:sp>
        <p:nvSpPr>
          <p:cNvPr id="3175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175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0"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24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2468" name="Object 4"/>
          <p:cNvGraphicFramePr>
            <a:graphicFrameLocks noChangeAspect="1"/>
          </p:cNvGraphicFramePr>
          <p:nvPr/>
        </p:nvGraphicFramePr>
        <p:xfrm>
          <a:off x="5638800" y="1524000"/>
          <a:ext cx="2085975" cy="466725"/>
        </p:xfrm>
        <a:graphic>
          <a:graphicData uri="http://schemas.openxmlformats.org/presentationml/2006/ole">
            <mc:AlternateContent xmlns:mc="http://schemas.openxmlformats.org/markup-compatibility/2006">
              <mc:Choice xmlns:v="urn:schemas-microsoft-com:vml" Requires="v">
                <p:oleObj spid="_x0000_s12302" name="Equation" r:id="rId4" imgW="2082800" imgH="469900" progId="Equation.DSMT4">
                  <p:embed/>
                </p:oleObj>
              </mc:Choice>
              <mc:Fallback>
                <p:oleObj name="Equation" r:id="rId4" imgW="2082800" imgH="469900" progId="Equation.DSMT4">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38800" y="1524000"/>
                        <a:ext cx="2085975" cy="466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247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2470" name="Object 6"/>
          <p:cNvGraphicFramePr>
            <a:graphicFrameLocks noChangeAspect="1"/>
          </p:cNvGraphicFramePr>
          <p:nvPr/>
        </p:nvGraphicFramePr>
        <p:xfrm>
          <a:off x="5638800" y="2133600"/>
          <a:ext cx="2124075" cy="466725"/>
        </p:xfrm>
        <a:graphic>
          <a:graphicData uri="http://schemas.openxmlformats.org/presentationml/2006/ole">
            <mc:AlternateContent xmlns:mc="http://schemas.openxmlformats.org/markup-compatibility/2006">
              <mc:Choice xmlns:v="urn:schemas-microsoft-com:vml" Requires="v">
                <p:oleObj spid="_x0000_s12303" name="Equation" r:id="rId6" imgW="2120900" imgH="469900" progId="Equation.DSMT4">
                  <p:embed/>
                </p:oleObj>
              </mc:Choice>
              <mc:Fallback>
                <p:oleObj name="Equation" r:id="rId6" imgW="2120900" imgH="469900" progId="Equation.DSMT4">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38800" y="2133600"/>
                        <a:ext cx="2124075" cy="466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8" name="Rectangle 47"/>
          <p:cNvSpPr/>
          <p:nvPr/>
        </p:nvSpPr>
        <p:spPr>
          <a:xfrm>
            <a:off x="5486400" y="3276600"/>
            <a:ext cx="2895600" cy="2677656"/>
          </a:xfrm>
          <a:prstGeom prst="rect">
            <a:avLst/>
          </a:prstGeom>
        </p:spPr>
        <p:txBody>
          <a:bodyPr wrap="square">
            <a:spAutoFit/>
          </a:bodyPr>
          <a:lstStyle/>
          <a:p>
            <a:r>
              <a:rPr lang="en-US" sz="1400" dirty="0"/>
              <a:t>For layer 1, the aerobic layer, if the oxygen concentration in the overlying water column exceeds a critical concentration (</a:t>
            </a:r>
            <a:r>
              <a:rPr lang="en-US" sz="1400" dirty="0" err="1"/>
              <a:t>O2CRITSI</a:t>
            </a:r>
            <a:r>
              <a:rPr lang="en-US" sz="1400" dirty="0"/>
              <a:t>, specified in input) then the partition coefficient is increased to represent the trapping of silica, or sorption onto iron </a:t>
            </a:r>
            <a:r>
              <a:rPr lang="en-US" sz="1400" dirty="0" err="1"/>
              <a:t>oxyhydroxide</a:t>
            </a:r>
            <a:r>
              <a:rPr lang="en-US" sz="1400" dirty="0"/>
              <a:t>.  If the dissolved oxygen is below the critical value, then the sorption coefficient in layer 1 goes to zero as in (Di Toro 2001, Eq. 7.18)</a:t>
            </a:r>
          </a:p>
        </p:txBody>
      </p:sp>
      <p:sp>
        <p:nvSpPr>
          <p:cNvPr id="6247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2472" name="Object 8"/>
          <p:cNvGraphicFramePr>
            <a:graphicFrameLocks noChangeAspect="1"/>
          </p:cNvGraphicFramePr>
          <p:nvPr/>
        </p:nvGraphicFramePr>
        <p:xfrm>
          <a:off x="1066800" y="4495800"/>
          <a:ext cx="2514600" cy="628650"/>
        </p:xfrm>
        <a:graphic>
          <a:graphicData uri="http://schemas.openxmlformats.org/presentationml/2006/ole">
            <mc:AlternateContent xmlns:mc="http://schemas.openxmlformats.org/markup-compatibility/2006">
              <mc:Choice xmlns:v="urn:schemas-microsoft-com:vml" Requires="v">
                <p:oleObj spid="_x0000_s12304" name="Equation" r:id="rId8" imgW="1828800" imgH="457200" progId="Equation.DSMT4">
                  <p:embed/>
                </p:oleObj>
              </mc:Choice>
              <mc:Fallback>
                <p:oleObj name="Equation" r:id="rId8" imgW="1828800" imgH="457200" progId="Equation.DSMT4">
                  <p:embed/>
                  <p:pic>
                    <p:nvPicPr>
                      <p:cNvPr id="0"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66800" y="4495800"/>
                        <a:ext cx="2514600" cy="628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1" name="TextBox 50"/>
          <p:cNvSpPr txBox="1"/>
          <p:nvPr/>
        </p:nvSpPr>
        <p:spPr>
          <a:xfrm>
            <a:off x="304800" y="5334000"/>
            <a:ext cx="4114800" cy="1200329"/>
          </a:xfrm>
          <a:prstGeom prst="rect">
            <a:avLst/>
          </a:prstGeom>
          <a:noFill/>
        </p:spPr>
        <p:txBody>
          <a:bodyPr wrap="square" rtlCol="0">
            <a:spAutoFit/>
          </a:bodyPr>
          <a:lstStyle/>
          <a:p>
            <a:r>
              <a:rPr lang="en-US" dirty="0" err="1" smtClean="0"/>
              <a:t>PSi</a:t>
            </a:r>
            <a:r>
              <a:rPr lang="en-US" dirty="0"/>
              <a:t> </a:t>
            </a:r>
            <a:r>
              <a:rPr lang="en-US" dirty="0" smtClean="0"/>
              <a:t>= the biogenic silica diagenesis flux to which </a:t>
            </a:r>
            <a:r>
              <a:rPr lang="en-US" dirty="0" err="1" smtClean="0"/>
              <a:t>detrital</a:t>
            </a:r>
            <a:r>
              <a:rPr lang="en-US" dirty="0" smtClean="0"/>
              <a:t> silica was added; </a:t>
            </a:r>
            <a:r>
              <a:rPr lang="en-US" dirty="0" err="1" smtClean="0"/>
              <a:t>K</a:t>
            </a:r>
            <a:r>
              <a:rPr lang="en-US" baseline="-25000" dirty="0" err="1" smtClean="0"/>
              <a:t>m,PSi</a:t>
            </a:r>
            <a:r>
              <a:rPr lang="en-US" dirty="0" smtClean="0"/>
              <a:t>=half saturation constant; </a:t>
            </a:r>
            <a:r>
              <a:rPr lang="en-US" dirty="0" err="1" smtClean="0"/>
              <a:t>k</a:t>
            </a:r>
            <a:r>
              <a:rPr lang="en-US" baseline="-25000" dirty="0" err="1" smtClean="0"/>
              <a:t>Si</a:t>
            </a:r>
            <a:r>
              <a:rPr lang="en-US" dirty="0" smtClean="0"/>
              <a:t>= rate of silica dissolution; </a:t>
            </a:r>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Silica Input</a:t>
            </a:r>
            <a:endParaRPr lang="en-US" dirty="0"/>
          </a:p>
        </p:txBody>
      </p:sp>
      <p:grpSp>
        <p:nvGrpSpPr>
          <p:cNvPr id="3" name="Group 38"/>
          <p:cNvGrpSpPr/>
          <p:nvPr/>
        </p:nvGrpSpPr>
        <p:grpSpPr>
          <a:xfrm>
            <a:off x="381000" y="1066800"/>
            <a:ext cx="4724400" cy="3048000"/>
            <a:chOff x="381000" y="1066800"/>
            <a:chExt cx="4724400" cy="3048000"/>
          </a:xfrm>
        </p:grpSpPr>
        <p:pic>
          <p:nvPicPr>
            <p:cNvPr id="42" name="Picture 2"/>
            <p:cNvPicPr>
              <a:picLocks noChangeArrowheads="1"/>
            </p:cNvPicPr>
            <p:nvPr/>
          </p:nvPicPr>
          <p:blipFill>
            <a:blip r:embed="rId2" cstate="print"/>
            <a:srcRect l="61831" t="41239" r="7254" b="41265"/>
            <a:stretch>
              <a:fillRect/>
            </a:stretch>
          </p:blipFill>
          <p:spPr bwMode="auto">
            <a:xfrm>
              <a:off x="4104866" y="2190750"/>
              <a:ext cx="971525" cy="1685925"/>
            </a:xfrm>
            <a:prstGeom prst="rect">
              <a:avLst/>
            </a:prstGeom>
            <a:noFill/>
            <a:ln w="9525">
              <a:noFill/>
              <a:miter lim="800000"/>
              <a:headEnd/>
              <a:tailEnd/>
            </a:ln>
          </p:spPr>
        </p:pic>
        <p:pic>
          <p:nvPicPr>
            <p:cNvPr id="43" name="Picture 2"/>
            <p:cNvPicPr>
              <a:picLocks noChangeAspect="1" noChangeArrowheads="1"/>
            </p:cNvPicPr>
            <p:nvPr/>
          </p:nvPicPr>
          <p:blipFill>
            <a:blip r:embed="rId2" cstate="print"/>
            <a:srcRect l="6508" t="41265" r="60949" b="41239"/>
            <a:stretch>
              <a:fillRect/>
            </a:stretch>
          </p:blipFill>
          <p:spPr bwMode="auto">
            <a:xfrm>
              <a:off x="4108722" y="1666240"/>
              <a:ext cx="971525" cy="699347"/>
            </a:xfrm>
            <a:prstGeom prst="rect">
              <a:avLst/>
            </a:prstGeom>
            <a:noFill/>
            <a:ln w="9525">
              <a:noFill/>
              <a:miter lim="800000"/>
              <a:headEnd/>
              <a:tailEnd/>
            </a:ln>
          </p:spPr>
        </p:pic>
        <p:cxnSp>
          <p:nvCxnSpPr>
            <p:cNvPr id="44" name="Straight Connector 43"/>
            <p:cNvCxnSpPr/>
            <p:nvPr/>
          </p:nvCxnSpPr>
          <p:spPr>
            <a:xfrm flipV="1">
              <a:off x="475552" y="2373710"/>
              <a:ext cx="4629848" cy="26590"/>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4108722" y="1141730"/>
              <a:ext cx="971525" cy="52451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46" name="Straight Connector 45"/>
            <p:cNvCxnSpPr/>
            <p:nvPr/>
          </p:nvCxnSpPr>
          <p:spPr>
            <a:xfrm flipV="1">
              <a:off x="475552" y="1666240"/>
              <a:ext cx="4604694" cy="19685"/>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47" name="Parallelogram 46"/>
            <p:cNvSpPr/>
            <p:nvPr/>
          </p:nvSpPr>
          <p:spPr>
            <a:xfrm>
              <a:off x="4108722" y="1591310"/>
              <a:ext cx="971525" cy="7493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48" name="Parallelogram 47"/>
            <p:cNvSpPr/>
            <p:nvPr/>
          </p:nvSpPr>
          <p:spPr>
            <a:xfrm>
              <a:off x="4108722" y="1066800"/>
              <a:ext cx="971525" cy="7493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49" name="Straight Arrow Connector 48"/>
            <p:cNvCxnSpPr/>
            <p:nvPr/>
          </p:nvCxnSpPr>
          <p:spPr>
            <a:xfrm>
              <a:off x="3946801" y="1666240"/>
              <a:ext cx="0" cy="711835"/>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a:off x="3946801" y="2378075"/>
              <a:ext cx="0" cy="149860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51" name="Up-Down Arrow 50"/>
            <p:cNvSpPr/>
            <p:nvPr/>
          </p:nvSpPr>
          <p:spPr>
            <a:xfrm>
              <a:off x="4837365" y="2190750"/>
              <a:ext cx="80961" cy="29972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52" name="Up-Down Arrow 51"/>
            <p:cNvSpPr/>
            <p:nvPr/>
          </p:nvSpPr>
          <p:spPr>
            <a:xfrm>
              <a:off x="4189682" y="2153285"/>
              <a:ext cx="80961" cy="33718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53" name="Up-Down Arrow 52"/>
            <p:cNvSpPr/>
            <p:nvPr/>
          </p:nvSpPr>
          <p:spPr>
            <a:xfrm>
              <a:off x="4972299" y="1478915"/>
              <a:ext cx="80961" cy="29972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54" name="Down Arrow 53"/>
            <p:cNvSpPr/>
            <p:nvPr/>
          </p:nvSpPr>
          <p:spPr>
            <a:xfrm>
              <a:off x="4324616" y="1329055"/>
              <a:ext cx="161921" cy="2997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55" name="TextBox 54"/>
            <p:cNvSpPr txBox="1"/>
            <p:nvPr/>
          </p:nvSpPr>
          <p:spPr>
            <a:xfrm>
              <a:off x="4486537" y="1179195"/>
              <a:ext cx="466463" cy="246221"/>
            </a:xfrm>
            <a:prstGeom prst="rect">
              <a:avLst/>
            </a:prstGeom>
            <a:noFill/>
          </p:spPr>
          <p:txBody>
            <a:bodyPr wrap="square" rtlCol="0">
              <a:spAutoFit/>
            </a:bodyPr>
            <a:lstStyle/>
            <a:p>
              <a:r>
                <a:rPr lang="en-US" sz="1000" dirty="0" err="1" smtClean="0"/>
                <a:t>J</a:t>
              </a:r>
              <a:r>
                <a:rPr lang="en-US" sz="1000" baseline="-25000" dirty="0" err="1" smtClean="0"/>
                <a:t>POM</a:t>
              </a:r>
              <a:endParaRPr lang="en-US" sz="1000" baseline="-25000" dirty="0"/>
            </a:p>
          </p:txBody>
        </p:sp>
        <p:sp>
          <p:nvSpPr>
            <p:cNvPr id="56" name="TextBox 55"/>
            <p:cNvSpPr txBox="1"/>
            <p:nvPr/>
          </p:nvSpPr>
          <p:spPr>
            <a:xfrm>
              <a:off x="4432564" y="2902585"/>
              <a:ext cx="350829" cy="246221"/>
            </a:xfrm>
            <a:prstGeom prst="rect">
              <a:avLst/>
            </a:prstGeom>
            <a:noFill/>
          </p:spPr>
          <p:txBody>
            <a:bodyPr wrap="square" rtlCol="0">
              <a:spAutoFit/>
            </a:bodyPr>
            <a:lstStyle/>
            <a:p>
              <a:r>
                <a:rPr lang="en-US" sz="1000" dirty="0" smtClean="0"/>
                <a:t>2</a:t>
              </a:r>
              <a:endParaRPr lang="en-US" sz="1000" dirty="0"/>
            </a:p>
          </p:txBody>
        </p:sp>
        <p:sp>
          <p:nvSpPr>
            <p:cNvPr id="57" name="TextBox 56"/>
            <p:cNvSpPr txBox="1"/>
            <p:nvPr/>
          </p:nvSpPr>
          <p:spPr>
            <a:xfrm>
              <a:off x="4399470" y="1876425"/>
              <a:ext cx="350829" cy="246221"/>
            </a:xfrm>
            <a:prstGeom prst="rect">
              <a:avLst/>
            </a:prstGeom>
            <a:noFill/>
          </p:spPr>
          <p:txBody>
            <a:bodyPr wrap="square" rtlCol="0">
              <a:spAutoFit/>
            </a:bodyPr>
            <a:lstStyle/>
            <a:p>
              <a:r>
                <a:rPr lang="en-US" sz="1000" dirty="0"/>
                <a:t>1</a:t>
              </a:r>
            </a:p>
          </p:txBody>
        </p:sp>
        <p:sp>
          <p:nvSpPr>
            <p:cNvPr id="58" name="Up-Down Arrow 57"/>
            <p:cNvSpPr/>
            <p:nvPr/>
          </p:nvSpPr>
          <p:spPr>
            <a:xfrm>
              <a:off x="617381" y="1447800"/>
              <a:ext cx="141828" cy="42862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59" name="Up-Down Arrow 58"/>
            <p:cNvSpPr/>
            <p:nvPr/>
          </p:nvSpPr>
          <p:spPr>
            <a:xfrm>
              <a:off x="711933" y="2162175"/>
              <a:ext cx="141828" cy="42862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60" name="Straight Connector 59"/>
            <p:cNvCxnSpPr/>
            <p:nvPr/>
          </p:nvCxnSpPr>
          <p:spPr>
            <a:xfrm flipV="1">
              <a:off x="428276" y="3871126"/>
              <a:ext cx="4629848" cy="26590"/>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61" name="Up-Down Arrow 60"/>
            <p:cNvSpPr/>
            <p:nvPr/>
          </p:nvSpPr>
          <p:spPr>
            <a:xfrm>
              <a:off x="1610179" y="2162175"/>
              <a:ext cx="141828" cy="42862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62" name="Down Arrow 61"/>
            <p:cNvSpPr/>
            <p:nvPr/>
          </p:nvSpPr>
          <p:spPr>
            <a:xfrm>
              <a:off x="2319321" y="2209800"/>
              <a:ext cx="141828"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63" name="Down Arrow 62"/>
            <p:cNvSpPr/>
            <p:nvPr/>
          </p:nvSpPr>
          <p:spPr>
            <a:xfrm>
              <a:off x="2366597" y="3733800"/>
              <a:ext cx="141828"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64" name="TextBox 63"/>
            <p:cNvSpPr txBox="1"/>
            <p:nvPr/>
          </p:nvSpPr>
          <p:spPr>
            <a:xfrm>
              <a:off x="381000" y="1066800"/>
              <a:ext cx="1087351" cy="400110"/>
            </a:xfrm>
            <a:prstGeom prst="rect">
              <a:avLst/>
            </a:prstGeom>
            <a:noFill/>
          </p:spPr>
          <p:txBody>
            <a:bodyPr wrap="square" rtlCol="0">
              <a:spAutoFit/>
            </a:bodyPr>
            <a:lstStyle/>
            <a:p>
              <a:r>
                <a:rPr lang="en-US" sz="1000" dirty="0" smtClean="0"/>
                <a:t>Diffusion (dissolved)</a:t>
              </a:r>
              <a:endParaRPr lang="en-US" sz="1000" dirty="0"/>
            </a:p>
          </p:txBody>
        </p:sp>
        <p:sp>
          <p:nvSpPr>
            <p:cNvPr id="65" name="TextBox 64"/>
            <p:cNvSpPr txBox="1"/>
            <p:nvPr/>
          </p:nvSpPr>
          <p:spPr>
            <a:xfrm>
              <a:off x="522828" y="1845446"/>
              <a:ext cx="1087351" cy="400110"/>
            </a:xfrm>
            <a:prstGeom prst="rect">
              <a:avLst/>
            </a:prstGeom>
            <a:noFill/>
          </p:spPr>
          <p:txBody>
            <a:bodyPr wrap="square" rtlCol="0">
              <a:spAutoFit/>
            </a:bodyPr>
            <a:lstStyle/>
            <a:p>
              <a:r>
                <a:rPr lang="en-US" sz="1000" dirty="0" err="1" smtClean="0"/>
                <a:t>Bioturbation</a:t>
              </a:r>
              <a:r>
                <a:rPr lang="en-US" sz="1000" dirty="0" smtClean="0"/>
                <a:t> (particulate)</a:t>
              </a:r>
              <a:endParaRPr lang="en-US" sz="1000" dirty="0"/>
            </a:p>
          </p:txBody>
        </p:sp>
        <p:sp>
          <p:nvSpPr>
            <p:cNvPr id="66" name="TextBox 65"/>
            <p:cNvSpPr txBox="1"/>
            <p:nvPr/>
          </p:nvSpPr>
          <p:spPr>
            <a:xfrm>
              <a:off x="1373798" y="1733550"/>
              <a:ext cx="1087351" cy="400110"/>
            </a:xfrm>
            <a:prstGeom prst="rect">
              <a:avLst/>
            </a:prstGeom>
            <a:noFill/>
          </p:spPr>
          <p:txBody>
            <a:bodyPr wrap="square" rtlCol="0">
              <a:spAutoFit/>
            </a:bodyPr>
            <a:lstStyle/>
            <a:p>
              <a:r>
                <a:rPr lang="en-US" sz="1000" dirty="0" smtClean="0"/>
                <a:t>Diffusion (dissolved)</a:t>
              </a:r>
              <a:endParaRPr lang="en-US" sz="1000" dirty="0"/>
            </a:p>
          </p:txBody>
        </p:sp>
        <p:sp>
          <p:nvSpPr>
            <p:cNvPr id="67" name="TextBox 66"/>
            <p:cNvSpPr txBox="1"/>
            <p:nvPr/>
          </p:nvSpPr>
          <p:spPr>
            <a:xfrm>
              <a:off x="2272045" y="1828800"/>
              <a:ext cx="898247" cy="400110"/>
            </a:xfrm>
            <a:prstGeom prst="rect">
              <a:avLst/>
            </a:prstGeom>
            <a:noFill/>
          </p:spPr>
          <p:txBody>
            <a:bodyPr wrap="square" rtlCol="0">
              <a:spAutoFit/>
            </a:bodyPr>
            <a:lstStyle/>
            <a:p>
              <a:r>
                <a:rPr lang="en-US" sz="1000" dirty="0" smtClean="0"/>
                <a:t>Burial (particulate)</a:t>
              </a:r>
              <a:endParaRPr lang="en-US" sz="1000" dirty="0"/>
            </a:p>
          </p:txBody>
        </p:sp>
        <p:sp>
          <p:nvSpPr>
            <p:cNvPr id="68" name="TextBox 67"/>
            <p:cNvSpPr txBox="1"/>
            <p:nvPr/>
          </p:nvSpPr>
          <p:spPr>
            <a:xfrm>
              <a:off x="2461150" y="3352800"/>
              <a:ext cx="898247" cy="400110"/>
            </a:xfrm>
            <a:prstGeom prst="rect">
              <a:avLst/>
            </a:prstGeom>
            <a:noFill/>
          </p:spPr>
          <p:txBody>
            <a:bodyPr wrap="square" rtlCol="0">
              <a:spAutoFit/>
            </a:bodyPr>
            <a:lstStyle/>
            <a:p>
              <a:r>
                <a:rPr lang="en-US" sz="1000" dirty="0" smtClean="0"/>
                <a:t>Burial (particulate)</a:t>
              </a:r>
              <a:endParaRPr lang="en-US" sz="1000" dirty="0"/>
            </a:p>
          </p:txBody>
        </p:sp>
        <p:sp>
          <p:nvSpPr>
            <p:cNvPr id="69" name="TextBox 68"/>
            <p:cNvSpPr txBox="1"/>
            <p:nvPr/>
          </p:nvSpPr>
          <p:spPr>
            <a:xfrm>
              <a:off x="522828" y="2924175"/>
              <a:ext cx="2982372" cy="246221"/>
            </a:xfrm>
            <a:prstGeom prst="rect">
              <a:avLst/>
            </a:prstGeom>
            <a:noFill/>
          </p:spPr>
          <p:txBody>
            <a:bodyPr wrap="square" rtlCol="0">
              <a:spAutoFit/>
            </a:bodyPr>
            <a:lstStyle/>
            <a:p>
              <a:r>
                <a:rPr lang="en-US" sz="1000" dirty="0" smtClean="0"/>
                <a:t>+ Flux due to diagenesis of </a:t>
              </a:r>
              <a:r>
                <a:rPr lang="en-US" sz="1000" dirty="0" err="1" smtClean="0"/>
                <a:t>PSi</a:t>
              </a:r>
              <a:r>
                <a:rPr lang="en-US" sz="1000" dirty="0" smtClean="0"/>
                <a:t>-dissolution</a:t>
              </a:r>
              <a:endParaRPr lang="en-US" sz="1000" dirty="0"/>
            </a:p>
          </p:txBody>
        </p:sp>
        <p:sp>
          <p:nvSpPr>
            <p:cNvPr id="70" name="TextBox 69"/>
            <p:cNvSpPr txBox="1"/>
            <p:nvPr/>
          </p:nvSpPr>
          <p:spPr>
            <a:xfrm>
              <a:off x="3200400" y="1905000"/>
              <a:ext cx="990600" cy="246221"/>
            </a:xfrm>
            <a:prstGeom prst="rect">
              <a:avLst/>
            </a:prstGeom>
            <a:noFill/>
          </p:spPr>
          <p:txBody>
            <a:bodyPr wrap="square" rtlCol="0">
              <a:spAutoFit/>
            </a:bodyPr>
            <a:lstStyle/>
            <a:p>
              <a:r>
                <a:rPr lang="en-US" sz="1000" dirty="0" smtClean="0"/>
                <a:t>-nitrification</a:t>
              </a:r>
              <a:endParaRPr lang="en-US" sz="1000" dirty="0"/>
            </a:p>
          </p:txBody>
        </p:sp>
      </p:grpSp>
      <p:sp>
        <p:nvSpPr>
          <p:cNvPr id="34" name="TextBox 33"/>
          <p:cNvSpPr txBox="1"/>
          <p:nvPr/>
        </p:nvSpPr>
        <p:spPr>
          <a:xfrm>
            <a:off x="1905000" y="4724400"/>
            <a:ext cx="2057400" cy="646331"/>
          </a:xfrm>
          <a:prstGeom prst="rect">
            <a:avLst/>
          </a:prstGeom>
          <a:noFill/>
        </p:spPr>
        <p:txBody>
          <a:bodyPr wrap="square" rtlCol="0">
            <a:spAutoFit/>
          </a:bodyPr>
          <a:lstStyle/>
          <a:p>
            <a:r>
              <a:rPr lang="en-US" dirty="0" smtClean="0"/>
              <a:t>?  Presently not in WASP; need to add</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jmartin.ENGINEERING\Local Settings\Temp\PK3A5.tmp\0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normAutofit fontScale="90000"/>
          </a:bodyPr>
          <a:lstStyle/>
          <a:p>
            <a:r>
              <a:rPr lang="en-US" dirty="0" smtClean="0"/>
              <a:t>Inputs to Diagenesis Model</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Fluxes (</a:t>
            </a:r>
            <a:r>
              <a:rPr lang="en-US" dirty="0" err="1" smtClean="0"/>
              <a:t>C,N,P</a:t>
            </a:r>
            <a:r>
              <a:rPr lang="en-US" dirty="0" smtClean="0"/>
              <a:t>, Si; see previous slides)</a:t>
            </a:r>
          </a:p>
          <a:p>
            <a:r>
              <a:rPr lang="en-US" dirty="0" smtClean="0"/>
              <a:t>Rates and constants (see previous slides)</a:t>
            </a:r>
          </a:p>
          <a:p>
            <a:r>
              <a:rPr lang="en-US" dirty="0" smtClean="0"/>
              <a:t>Overlying water column [f(time, space)]</a:t>
            </a:r>
          </a:p>
          <a:p>
            <a:pPr lvl="1"/>
            <a:r>
              <a:rPr lang="en-US" dirty="0" err="1" smtClean="0"/>
              <a:t>NH</a:t>
            </a:r>
            <a:r>
              <a:rPr lang="en-US" baseline="-25000" dirty="0" err="1" smtClean="0"/>
              <a:t>4</a:t>
            </a:r>
            <a:endParaRPr lang="en-US" baseline="-25000" dirty="0" smtClean="0"/>
          </a:p>
          <a:p>
            <a:pPr lvl="1"/>
            <a:r>
              <a:rPr lang="en-US" dirty="0" err="1" smtClean="0"/>
              <a:t>NO</a:t>
            </a:r>
            <a:r>
              <a:rPr lang="en-US" baseline="-25000" dirty="0" err="1" smtClean="0"/>
              <a:t>2</a:t>
            </a:r>
            <a:endParaRPr lang="en-US" baseline="-25000" dirty="0" smtClean="0"/>
          </a:p>
          <a:p>
            <a:pPr lvl="1"/>
            <a:r>
              <a:rPr lang="en-US" dirty="0" err="1" smtClean="0"/>
              <a:t>NO</a:t>
            </a:r>
            <a:r>
              <a:rPr lang="en-US" baseline="-25000" dirty="0" err="1" smtClean="0"/>
              <a:t>3</a:t>
            </a:r>
            <a:endParaRPr lang="en-US" baseline="-25000" dirty="0" smtClean="0"/>
          </a:p>
          <a:p>
            <a:pPr lvl="1"/>
            <a:r>
              <a:rPr lang="en-US" dirty="0" err="1" smtClean="0"/>
              <a:t>PO</a:t>
            </a:r>
            <a:r>
              <a:rPr lang="en-US" baseline="-25000" dirty="0" err="1" smtClean="0"/>
              <a:t>4</a:t>
            </a:r>
            <a:endParaRPr lang="en-US" baseline="-25000" dirty="0" smtClean="0"/>
          </a:p>
          <a:p>
            <a:pPr lvl="1"/>
            <a:r>
              <a:rPr lang="en-US" dirty="0" err="1" smtClean="0"/>
              <a:t>O2</a:t>
            </a:r>
            <a:endParaRPr lang="en-US" dirty="0" smtClean="0"/>
          </a:p>
          <a:p>
            <a:pPr lvl="1"/>
            <a:r>
              <a:rPr lang="en-US" dirty="0" smtClean="0"/>
              <a:t>Salinity</a:t>
            </a:r>
          </a:p>
          <a:p>
            <a:pPr lvl="1"/>
            <a:r>
              <a:rPr lang="en-US" dirty="0" smtClean="0"/>
              <a:t>Available Silica</a:t>
            </a:r>
          </a:p>
          <a:p>
            <a:pPr lvl="1"/>
            <a:r>
              <a:rPr lang="en-US" dirty="0" err="1" smtClean="0"/>
              <a:t>CH</a:t>
            </a:r>
            <a:r>
              <a:rPr lang="en-US" baseline="-25000" dirty="0" err="1" smtClean="0"/>
              <a:t>4</a:t>
            </a:r>
            <a:endParaRPr lang="en-US" baseline="-25000" dirty="0" smtClean="0"/>
          </a:p>
          <a:p>
            <a:pPr lvl="1"/>
            <a:r>
              <a:rPr lang="en-US" dirty="0" smtClean="0"/>
              <a:t>Temperature</a:t>
            </a:r>
          </a:p>
          <a:p>
            <a:pPr lvl="1"/>
            <a:r>
              <a:rPr lang="en-US" dirty="0" smtClean="0"/>
              <a:t>Salinity</a:t>
            </a:r>
          </a:p>
          <a:p>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jmartin.ENGINEERING\Local Settings\Temp\PK3A5.tmp\0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normAutofit fontScale="90000"/>
          </a:bodyPr>
          <a:lstStyle/>
          <a:p>
            <a:r>
              <a:rPr lang="en-US" dirty="0" smtClean="0"/>
              <a:t>Inputs to Diagenesis Model</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Initial Conditions</a:t>
            </a:r>
          </a:p>
          <a:p>
            <a:pPr lvl="1"/>
            <a:r>
              <a:rPr lang="en-US" dirty="0" err="1" smtClean="0"/>
              <a:t>POM</a:t>
            </a:r>
            <a:r>
              <a:rPr lang="en-US" dirty="0" smtClean="0"/>
              <a:t> for each G-class in Layer 2</a:t>
            </a:r>
          </a:p>
          <a:p>
            <a:pPr lvl="2"/>
            <a:r>
              <a:rPr lang="en-US" dirty="0" err="1" smtClean="0"/>
              <a:t>PON</a:t>
            </a:r>
            <a:r>
              <a:rPr lang="en-US" dirty="0" smtClean="0"/>
              <a:t>(1), </a:t>
            </a:r>
            <a:r>
              <a:rPr lang="en-US" dirty="0" err="1" smtClean="0"/>
              <a:t>PON</a:t>
            </a:r>
            <a:r>
              <a:rPr lang="en-US" dirty="0" smtClean="0"/>
              <a:t>(2), </a:t>
            </a:r>
            <a:r>
              <a:rPr lang="en-US" dirty="0" err="1" smtClean="0"/>
              <a:t>PON</a:t>
            </a:r>
            <a:r>
              <a:rPr lang="en-US" dirty="0" smtClean="0"/>
              <a:t>(3)</a:t>
            </a:r>
          </a:p>
          <a:p>
            <a:pPr lvl="2"/>
            <a:r>
              <a:rPr lang="en-US" dirty="0" smtClean="0"/>
              <a:t>POP(1), POP(2), POP(3)</a:t>
            </a:r>
          </a:p>
          <a:p>
            <a:pPr lvl="2"/>
            <a:r>
              <a:rPr lang="en-US" dirty="0" err="1" smtClean="0"/>
              <a:t>POC</a:t>
            </a:r>
            <a:r>
              <a:rPr lang="en-US" dirty="0" smtClean="0"/>
              <a:t>(1), </a:t>
            </a:r>
            <a:r>
              <a:rPr lang="en-US" dirty="0" err="1" smtClean="0"/>
              <a:t>POC</a:t>
            </a:r>
            <a:r>
              <a:rPr lang="en-US" dirty="0" smtClean="0"/>
              <a:t>(2), </a:t>
            </a:r>
            <a:r>
              <a:rPr lang="en-US" dirty="0" err="1" smtClean="0"/>
              <a:t>POC</a:t>
            </a:r>
            <a:r>
              <a:rPr lang="en-US" dirty="0" smtClean="0"/>
              <a:t>(3</a:t>
            </a:r>
          </a:p>
          <a:p>
            <a:pPr lvl="1"/>
            <a:r>
              <a:rPr lang="en-US" dirty="0" smtClean="0"/>
              <a:t>Dissolved concentrations (for layers 1 and 2)</a:t>
            </a:r>
          </a:p>
          <a:p>
            <a:pPr lvl="2"/>
            <a:r>
              <a:rPr lang="en-US" dirty="0" smtClean="0"/>
              <a:t>Dissolved </a:t>
            </a:r>
            <a:r>
              <a:rPr lang="en-US" dirty="0" err="1" smtClean="0"/>
              <a:t>NH3</a:t>
            </a:r>
            <a:endParaRPr lang="en-US" dirty="0" smtClean="0"/>
          </a:p>
          <a:p>
            <a:pPr lvl="2"/>
            <a:r>
              <a:rPr lang="en-US" dirty="0" err="1" smtClean="0"/>
              <a:t>NO</a:t>
            </a:r>
            <a:r>
              <a:rPr lang="en-US" baseline="-25000" dirty="0" err="1" smtClean="0"/>
              <a:t>2</a:t>
            </a:r>
            <a:endParaRPr lang="en-US" baseline="-25000" dirty="0" smtClean="0"/>
          </a:p>
          <a:p>
            <a:pPr lvl="2"/>
            <a:r>
              <a:rPr lang="en-US" dirty="0" err="1" smtClean="0"/>
              <a:t>NO</a:t>
            </a:r>
            <a:r>
              <a:rPr lang="en-US" baseline="-25000" dirty="0" err="1" smtClean="0"/>
              <a:t>3</a:t>
            </a:r>
            <a:endParaRPr lang="en-US" baseline="-25000" dirty="0" smtClean="0"/>
          </a:p>
          <a:p>
            <a:pPr lvl="2"/>
            <a:r>
              <a:rPr lang="en-US" dirty="0" smtClean="0"/>
              <a:t>Dissolved </a:t>
            </a:r>
            <a:r>
              <a:rPr lang="en-US" dirty="0" err="1" smtClean="0"/>
              <a:t>PO4</a:t>
            </a:r>
            <a:endParaRPr lang="en-US" dirty="0" smtClean="0"/>
          </a:p>
        </p:txBody>
      </p:sp>
      <p:sp>
        <p:nvSpPr>
          <p:cNvPr id="5" name="TextBox 4"/>
          <p:cNvSpPr txBox="1"/>
          <p:nvPr/>
        </p:nvSpPr>
        <p:spPr>
          <a:xfrm>
            <a:off x="3200400" y="6019800"/>
            <a:ext cx="3352800" cy="369332"/>
          </a:xfrm>
          <a:prstGeom prst="rect">
            <a:avLst/>
          </a:prstGeom>
          <a:noFill/>
        </p:spPr>
        <p:txBody>
          <a:bodyPr wrap="square" rtlCol="0">
            <a:spAutoFit/>
          </a:bodyPr>
          <a:lstStyle/>
          <a:p>
            <a:r>
              <a:rPr lang="en-US" dirty="0" smtClean="0"/>
              <a:t>From restart file, discussed later</a:t>
            </a: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jmartin.ENGINEERING\Local Settings\Temp\PK3A5.tmp\0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normAutofit fontScale="90000"/>
          </a:bodyPr>
          <a:lstStyle/>
          <a:p>
            <a:r>
              <a:rPr lang="en-US" dirty="0" smtClean="0"/>
              <a:t>Outputs from Diagenesis Model</a:t>
            </a:r>
            <a:endParaRPr lang="en-US" dirty="0"/>
          </a:p>
        </p:txBody>
      </p:sp>
      <p:sp>
        <p:nvSpPr>
          <p:cNvPr id="3" name="Content Placeholder 2"/>
          <p:cNvSpPr>
            <a:spLocks noGrp="1"/>
          </p:cNvSpPr>
          <p:nvPr>
            <p:ph idx="1"/>
          </p:nvPr>
        </p:nvSpPr>
        <p:spPr>
          <a:xfrm>
            <a:off x="2743200" y="1600200"/>
            <a:ext cx="8534400" cy="4525963"/>
          </a:xfrm>
        </p:spPr>
        <p:txBody>
          <a:bodyPr>
            <a:noAutofit/>
          </a:bodyPr>
          <a:lstStyle/>
          <a:p>
            <a:r>
              <a:rPr lang="en-US" sz="2000" dirty="0" smtClean="0"/>
              <a:t>Ammonia </a:t>
            </a:r>
            <a:r>
              <a:rPr lang="en-US" sz="2000" dirty="0"/>
              <a:t>flux to water column (mg/</a:t>
            </a:r>
            <a:r>
              <a:rPr lang="en-US" sz="2000" dirty="0" err="1"/>
              <a:t>m</a:t>
            </a:r>
            <a:r>
              <a:rPr lang="en-US" sz="2000" baseline="30000" dirty="0" err="1"/>
              <a:t>2</a:t>
            </a:r>
            <a:r>
              <a:rPr lang="en-US" sz="2000" dirty="0"/>
              <a:t>-day</a:t>
            </a:r>
            <a:r>
              <a:rPr lang="en-US" sz="2000" dirty="0" smtClean="0"/>
              <a:t>)</a:t>
            </a:r>
          </a:p>
          <a:p>
            <a:r>
              <a:rPr lang="en-US" sz="2000" dirty="0" smtClean="0"/>
              <a:t>Nitrite </a:t>
            </a:r>
            <a:r>
              <a:rPr lang="en-US" sz="2000" dirty="0"/>
              <a:t>flux to water column (</a:t>
            </a:r>
            <a:r>
              <a:rPr lang="en-US" sz="2000" dirty="0" smtClean="0"/>
              <a:t>mg/</a:t>
            </a:r>
            <a:r>
              <a:rPr lang="en-US" sz="2000" dirty="0" err="1" smtClean="0"/>
              <a:t>m</a:t>
            </a:r>
            <a:r>
              <a:rPr lang="en-US" sz="2000" baseline="30000" dirty="0" err="1" smtClean="0"/>
              <a:t>2</a:t>
            </a:r>
            <a:r>
              <a:rPr lang="en-US" sz="2000" dirty="0" smtClean="0"/>
              <a:t>-day)</a:t>
            </a:r>
          </a:p>
          <a:p>
            <a:r>
              <a:rPr lang="en-US" sz="2000" dirty="0" smtClean="0"/>
              <a:t>Nitrate </a:t>
            </a:r>
            <a:r>
              <a:rPr lang="en-US" sz="2000" dirty="0"/>
              <a:t>flux to water column (</a:t>
            </a:r>
            <a:r>
              <a:rPr lang="en-US" sz="2000" dirty="0" smtClean="0"/>
              <a:t>mg/</a:t>
            </a:r>
            <a:r>
              <a:rPr lang="en-US" sz="2000" dirty="0" err="1" smtClean="0"/>
              <a:t>m</a:t>
            </a:r>
            <a:r>
              <a:rPr lang="en-US" sz="2000" baseline="30000" dirty="0" err="1" smtClean="0"/>
              <a:t>2</a:t>
            </a:r>
            <a:r>
              <a:rPr lang="en-US" sz="2000" dirty="0" smtClean="0"/>
              <a:t>-day)</a:t>
            </a:r>
          </a:p>
          <a:p>
            <a:r>
              <a:rPr lang="en-US" sz="2000" dirty="0" err="1" smtClean="0"/>
              <a:t>PO4</a:t>
            </a:r>
            <a:r>
              <a:rPr lang="en-US" sz="2000" dirty="0" smtClean="0"/>
              <a:t> </a:t>
            </a:r>
            <a:r>
              <a:rPr lang="en-US" sz="2000" dirty="0"/>
              <a:t>flux to water </a:t>
            </a:r>
            <a:r>
              <a:rPr lang="en-US" sz="2000" dirty="0" smtClean="0"/>
              <a:t>column (mg/</a:t>
            </a:r>
            <a:r>
              <a:rPr lang="en-US" sz="2000" dirty="0" err="1" smtClean="0"/>
              <a:t>m</a:t>
            </a:r>
            <a:r>
              <a:rPr lang="en-US" sz="2000" baseline="30000" dirty="0" err="1" smtClean="0"/>
              <a:t>2</a:t>
            </a:r>
            <a:r>
              <a:rPr lang="en-US" sz="2000" dirty="0" smtClean="0"/>
              <a:t>-day)</a:t>
            </a:r>
          </a:p>
          <a:p>
            <a:r>
              <a:rPr lang="en-US" sz="2000" dirty="0" smtClean="0"/>
              <a:t>Aqueous </a:t>
            </a:r>
            <a:r>
              <a:rPr lang="en-US" sz="2000" dirty="0"/>
              <a:t>Methane flux to water column (</a:t>
            </a:r>
            <a:r>
              <a:rPr lang="en-US" sz="2000" dirty="0" err="1"/>
              <a:t>gO</a:t>
            </a:r>
            <a:r>
              <a:rPr lang="en-US" sz="2000" baseline="-25000" dirty="0" err="1"/>
              <a:t>2</a:t>
            </a:r>
            <a:r>
              <a:rPr lang="en-US" sz="2000" dirty="0"/>
              <a:t>/</a:t>
            </a:r>
            <a:r>
              <a:rPr lang="en-US" sz="2000" dirty="0" err="1"/>
              <a:t>m</a:t>
            </a:r>
            <a:r>
              <a:rPr lang="en-US" sz="2000" baseline="30000" dirty="0" err="1"/>
              <a:t>2</a:t>
            </a:r>
            <a:r>
              <a:rPr lang="en-US" sz="2000" dirty="0"/>
              <a:t>-day</a:t>
            </a:r>
            <a:r>
              <a:rPr lang="en-US" sz="2000" dirty="0" smtClean="0"/>
              <a:t>)</a:t>
            </a:r>
          </a:p>
          <a:p>
            <a:r>
              <a:rPr lang="en-US" sz="2000" dirty="0" smtClean="0"/>
              <a:t>Gas </a:t>
            </a:r>
            <a:r>
              <a:rPr lang="en-US" sz="2000" dirty="0"/>
              <a:t>Methane flux to water column (</a:t>
            </a:r>
            <a:r>
              <a:rPr lang="en-US" sz="2000" dirty="0" err="1" smtClean="0"/>
              <a:t>gO2</a:t>
            </a:r>
            <a:r>
              <a:rPr lang="en-US" sz="2000" dirty="0" smtClean="0"/>
              <a:t>/</a:t>
            </a:r>
            <a:r>
              <a:rPr lang="en-US" sz="2000" dirty="0" err="1" smtClean="0"/>
              <a:t>m2</a:t>
            </a:r>
            <a:r>
              <a:rPr lang="en-US" sz="2000" dirty="0" smtClean="0"/>
              <a:t>-day)</a:t>
            </a:r>
          </a:p>
          <a:p>
            <a:r>
              <a:rPr lang="en-US" sz="2000" dirty="0" smtClean="0"/>
              <a:t>SOD </a:t>
            </a:r>
            <a:r>
              <a:rPr lang="en-US" sz="2000" dirty="0"/>
              <a:t>Sediment Oxygen demand (</a:t>
            </a:r>
            <a:r>
              <a:rPr lang="en-US" sz="2000" dirty="0" err="1" smtClean="0"/>
              <a:t>gO</a:t>
            </a:r>
            <a:r>
              <a:rPr lang="en-US" sz="2000" baseline="-25000" dirty="0" err="1" smtClean="0"/>
              <a:t>2</a:t>
            </a:r>
            <a:r>
              <a:rPr lang="en-US" sz="2000" dirty="0" smtClean="0"/>
              <a:t>/</a:t>
            </a:r>
            <a:r>
              <a:rPr lang="en-US" sz="2000" dirty="0" err="1" smtClean="0"/>
              <a:t>m</a:t>
            </a:r>
            <a:r>
              <a:rPr lang="en-US" sz="2000" baseline="30000" dirty="0" err="1" smtClean="0"/>
              <a:t>2</a:t>
            </a:r>
            <a:r>
              <a:rPr lang="en-US" sz="2000" dirty="0" smtClean="0"/>
              <a:t>-day)</a:t>
            </a:r>
          </a:p>
          <a:p>
            <a:r>
              <a:rPr lang="en-US" sz="2000" dirty="0" smtClean="0"/>
              <a:t>Sulfide </a:t>
            </a:r>
            <a:r>
              <a:rPr lang="en-US" sz="2000" dirty="0"/>
              <a:t>flux to water column (</a:t>
            </a:r>
            <a:r>
              <a:rPr lang="en-US" sz="2000" dirty="0" err="1"/>
              <a:t>gO</a:t>
            </a:r>
            <a:r>
              <a:rPr lang="en-US" sz="2000" baseline="-25000" dirty="0" err="1"/>
              <a:t>2</a:t>
            </a:r>
            <a:r>
              <a:rPr lang="en-US" sz="2000" dirty="0"/>
              <a:t>/</a:t>
            </a:r>
            <a:r>
              <a:rPr lang="en-US" sz="2000" dirty="0" err="1"/>
              <a:t>m</a:t>
            </a:r>
            <a:r>
              <a:rPr lang="en-US" sz="2000" baseline="30000" dirty="0" err="1"/>
              <a:t>2</a:t>
            </a:r>
            <a:r>
              <a:rPr lang="en-US" sz="2000" dirty="0"/>
              <a:t>-day</a:t>
            </a:r>
            <a:r>
              <a:rPr lang="en-US" sz="2000" dirty="0" smtClean="0"/>
              <a:t>)</a:t>
            </a:r>
          </a:p>
          <a:p>
            <a:r>
              <a:rPr lang="en-US" sz="2000" dirty="0" smtClean="0"/>
              <a:t>Dissolved </a:t>
            </a:r>
            <a:r>
              <a:rPr lang="en-US" sz="2000" dirty="0"/>
              <a:t>(available) silica flux to water column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jmartin.ENGINEERING\Local Settings\Temp\PK3A5.tmp\0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noAutofit/>
          </a:bodyPr>
          <a:lstStyle/>
          <a:p>
            <a:r>
              <a:rPr lang="en-US" sz="3600" dirty="0" smtClean="0"/>
              <a:t>SEDIMENT OXYGEN DEMAND AND NUTRIENT RELEASE</a:t>
            </a:r>
            <a:endParaRPr lang="en-US" sz="3600" dirty="0"/>
          </a:p>
        </p:txBody>
      </p:sp>
      <p:pic>
        <p:nvPicPr>
          <p:cNvPr id="16386" name="Picture 2"/>
          <p:cNvPicPr>
            <a:picLocks noGrp="1" noChangeAspect="1" noChangeArrowheads="1"/>
          </p:cNvPicPr>
          <p:nvPr>
            <p:ph idx="1"/>
          </p:nvPr>
        </p:nvPicPr>
        <p:blipFill>
          <a:blip r:embed="rId3" cstate="print"/>
          <a:srcRect/>
          <a:stretch>
            <a:fillRect/>
          </a:stretch>
        </p:blipFill>
        <p:spPr bwMode="auto">
          <a:xfrm>
            <a:off x="2743200" y="1794400"/>
            <a:ext cx="5943600" cy="4137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jmartin.ENGINEERING\Local Settings\Temp\PK3A5.tmp\0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r>
              <a:rPr lang="en-US" dirty="0" smtClean="0"/>
              <a:t>What’s Missing</a:t>
            </a:r>
            <a:endParaRPr lang="en-US" dirty="0"/>
          </a:p>
        </p:txBody>
      </p:sp>
      <p:sp>
        <p:nvSpPr>
          <p:cNvPr id="3" name="Content Placeholder 2"/>
          <p:cNvSpPr>
            <a:spLocks noGrp="1"/>
          </p:cNvSpPr>
          <p:nvPr>
            <p:ph idx="1"/>
          </p:nvPr>
        </p:nvSpPr>
        <p:spPr/>
        <p:txBody>
          <a:bodyPr>
            <a:normAutofit/>
          </a:bodyPr>
          <a:lstStyle/>
          <a:p>
            <a:r>
              <a:rPr lang="en-US" dirty="0" smtClean="0"/>
              <a:t>Iron and manganese </a:t>
            </a:r>
          </a:p>
          <a:p>
            <a:r>
              <a:rPr lang="en-US" dirty="0" smtClean="0"/>
              <a:t>multiple layers and ability to simulate impact of scour and sedimentation</a:t>
            </a:r>
          </a:p>
          <a:p>
            <a:r>
              <a:rPr lang="en-US" dirty="0" smtClean="0"/>
              <a:t>Impact of benthic algae </a:t>
            </a:r>
          </a:p>
          <a:p>
            <a:r>
              <a:rPr lang="en-US" dirty="0" smtClean="0"/>
              <a:t>Impacts/simulation of rooted </a:t>
            </a:r>
            <a:r>
              <a:rPr lang="en-US" dirty="0" err="1" smtClean="0"/>
              <a:t>macrophytes</a:t>
            </a:r>
            <a:endParaRPr lang="en-US" dirty="0" smtClean="0"/>
          </a:p>
          <a:p>
            <a:r>
              <a:rPr lang="en-US" dirty="0" smtClean="0"/>
              <a:t>Other stuff?</a:t>
            </a:r>
          </a:p>
          <a:p>
            <a:pPr>
              <a:buNone/>
            </a:pPr>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3292" y="231648"/>
            <a:ext cx="7772400" cy="1362456"/>
          </a:xfrm>
        </p:spPr>
        <p:txBody>
          <a:bodyPr/>
          <a:lstStyle/>
          <a:p>
            <a:r>
              <a:rPr lang="en-US" dirty="0" smtClean="0"/>
              <a:t>WASP 8 Implementation</a:t>
            </a:r>
            <a:endParaRPr lang="en-US" dirty="0"/>
          </a:p>
        </p:txBody>
      </p:sp>
      <p:pic>
        <p:nvPicPr>
          <p:cNvPr id="4" name="Picture 3"/>
          <p:cNvPicPr>
            <a:picLocks noChangeAspect="1"/>
          </p:cNvPicPr>
          <p:nvPr/>
        </p:nvPicPr>
        <p:blipFill rotWithShape="1">
          <a:blip r:embed="rId2"/>
          <a:srcRect l="23271" t="15341" r="22562" b="10585"/>
          <a:stretch/>
        </p:blipFill>
        <p:spPr>
          <a:xfrm>
            <a:off x="1447800" y="1066800"/>
            <a:ext cx="6835141" cy="5257800"/>
          </a:xfrm>
          <a:prstGeom prst="rect">
            <a:avLst/>
          </a:prstGeom>
        </p:spPr>
      </p:pic>
    </p:spTree>
    <p:extLst>
      <p:ext uri="{BB962C8B-B14F-4D97-AF65-F5344CB8AC3E}">
        <p14:creationId xmlns:p14="http://schemas.microsoft.com/office/powerpoint/2010/main" val="421039837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3292" y="231648"/>
            <a:ext cx="7772400" cy="1362456"/>
          </a:xfrm>
        </p:spPr>
        <p:txBody>
          <a:bodyPr/>
          <a:lstStyle/>
          <a:p>
            <a:r>
              <a:rPr lang="en-US" dirty="0" smtClean="0"/>
              <a:t>WASP 8 </a:t>
            </a:r>
            <a:r>
              <a:rPr lang="en-US" dirty="0" smtClean="0"/>
              <a:t>Implementation: Model Time step</a:t>
            </a:r>
            <a:endParaRPr lang="en-US" dirty="0"/>
          </a:p>
        </p:txBody>
      </p:sp>
      <p:sp>
        <p:nvSpPr>
          <p:cNvPr id="5" name="Rectangle 4"/>
          <p:cNvSpPr/>
          <p:nvPr/>
        </p:nvSpPr>
        <p:spPr>
          <a:xfrm>
            <a:off x="2807208" y="5841789"/>
            <a:ext cx="6324600" cy="923330"/>
          </a:xfrm>
          <a:prstGeom prst="rect">
            <a:avLst/>
          </a:prstGeom>
        </p:spPr>
        <p:txBody>
          <a:bodyPr wrap="square">
            <a:spAutoFit/>
          </a:bodyPr>
          <a:lstStyle/>
          <a:p>
            <a:r>
              <a:rPr lang="en-US" dirty="0" smtClean="0"/>
              <a:t>See: Martin and Wool, 2014, “WASP </a:t>
            </a:r>
            <a:r>
              <a:rPr lang="en-US" dirty="0"/>
              <a:t>Sediment Diagenesis Routines: Model Theory and User's </a:t>
            </a:r>
            <a:r>
              <a:rPr lang="en-US" dirty="0" smtClean="0"/>
              <a:t>Guide”</a:t>
            </a:r>
            <a:endParaRPr lang="en-US" dirty="0"/>
          </a:p>
          <a:p>
            <a:endParaRPr lang="en-US" dirty="0"/>
          </a:p>
        </p:txBody>
      </p:sp>
      <p:pic>
        <p:nvPicPr>
          <p:cNvPr id="3" name="Picture 2"/>
          <p:cNvPicPr>
            <a:picLocks noChangeAspect="1"/>
          </p:cNvPicPr>
          <p:nvPr/>
        </p:nvPicPr>
        <p:blipFill rotWithShape="1">
          <a:blip r:embed="rId2"/>
          <a:srcRect l="22916" t="9259" r="21875" b="7408"/>
          <a:stretch/>
        </p:blipFill>
        <p:spPr>
          <a:xfrm>
            <a:off x="914400" y="1606296"/>
            <a:ext cx="4038600" cy="3429000"/>
          </a:xfrm>
          <a:prstGeom prst="rect">
            <a:avLst/>
          </a:prstGeom>
        </p:spPr>
      </p:pic>
      <p:sp>
        <p:nvSpPr>
          <p:cNvPr id="6" name="Left Arrow 5"/>
          <p:cNvSpPr/>
          <p:nvPr/>
        </p:nvSpPr>
        <p:spPr>
          <a:xfrm>
            <a:off x="5041392" y="2845308"/>
            <a:ext cx="1371600" cy="4572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3117592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3292" y="231648"/>
            <a:ext cx="7772400" cy="1362456"/>
          </a:xfrm>
        </p:spPr>
        <p:txBody>
          <a:bodyPr/>
          <a:lstStyle/>
          <a:p>
            <a:r>
              <a:rPr lang="en-US" dirty="0" smtClean="0"/>
              <a:t>WASP 8 </a:t>
            </a:r>
            <a:r>
              <a:rPr lang="en-US" dirty="0" smtClean="0"/>
              <a:t>Implementation: Model Parameters</a:t>
            </a:r>
            <a:endParaRPr lang="en-US" dirty="0"/>
          </a:p>
        </p:txBody>
      </p:sp>
      <p:sp>
        <p:nvSpPr>
          <p:cNvPr id="5" name="Rectangle 4"/>
          <p:cNvSpPr/>
          <p:nvPr/>
        </p:nvSpPr>
        <p:spPr>
          <a:xfrm>
            <a:off x="2807208" y="5841789"/>
            <a:ext cx="6324600" cy="923330"/>
          </a:xfrm>
          <a:prstGeom prst="rect">
            <a:avLst/>
          </a:prstGeom>
        </p:spPr>
        <p:txBody>
          <a:bodyPr wrap="square">
            <a:spAutoFit/>
          </a:bodyPr>
          <a:lstStyle/>
          <a:p>
            <a:r>
              <a:rPr lang="en-US" dirty="0" smtClean="0"/>
              <a:t>See: Martin and Wool, 2014, “WASP </a:t>
            </a:r>
            <a:r>
              <a:rPr lang="en-US" dirty="0"/>
              <a:t>Sediment Diagenesis Routines: Model Theory and User's </a:t>
            </a:r>
            <a:r>
              <a:rPr lang="en-US" dirty="0" smtClean="0"/>
              <a:t>Guide”</a:t>
            </a:r>
            <a:endParaRPr lang="en-US" dirty="0"/>
          </a:p>
          <a:p>
            <a:endParaRPr lang="en-US" dirty="0"/>
          </a:p>
        </p:txBody>
      </p:sp>
      <p:pic>
        <p:nvPicPr>
          <p:cNvPr id="4" name="Picture 3"/>
          <p:cNvPicPr>
            <a:picLocks noChangeAspect="1"/>
          </p:cNvPicPr>
          <p:nvPr/>
        </p:nvPicPr>
        <p:blipFill rotWithShape="1">
          <a:blip r:embed="rId2"/>
          <a:srcRect l="16667" t="21625" r="26042" b="20967"/>
          <a:stretch/>
        </p:blipFill>
        <p:spPr>
          <a:xfrm>
            <a:off x="9144" y="1676400"/>
            <a:ext cx="7030062" cy="3962400"/>
          </a:xfrm>
          <a:prstGeom prst="rect">
            <a:avLst/>
          </a:prstGeom>
        </p:spPr>
      </p:pic>
      <p:sp>
        <p:nvSpPr>
          <p:cNvPr id="6" name="Right Brace 5"/>
          <p:cNvSpPr/>
          <p:nvPr/>
        </p:nvSpPr>
        <p:spPr>
          <a:xfrm>
            <a:off x="7065804" y="2133600"/>
            <a:ext cx="554196" cy="838200"/>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TextBox 6"/>
          <p:cNvSpPr txBox="1"/>
          <p:nvPr/>
        </p:nvSpPr>
        <p:spPr>
          <a:xfrm>
            <a:off x="7620000" y="1981200"/>
            <a:ext cx="1345692" cy="369332"/>
          </a:xfrm>
          <a:prstGeom prst="rect">
            <a:avLst/>
          </a:prstGeom>
          <a:noFill/>
        </p:spPr>
        <p:txBody>
          <a:bodyPr wrap="square" rtlCol="0">
            <a:spAutoFit/>
          </a:bodyPr>
          <a:lstStyle/>
          <a:p>
            <a:r>
              <a:rPr lang="en-US" dirty="0" smtClean="0"/>
              <a:t>Descriptive</a:t>
            </a:r>
            <a:endParaRPr lang="en-US" dirty="0"/>
          </a:p>
        </p:txBody>
      </p:sp>
      <p:sp>
        <p:nvSpPr>
          <p:cNvPr id="8" name="Right Brace 7"/>
          <p:cNvSpPr/>
          <p:nvPr/>
        </p:nvSpPr>
        <p:spPr>
          <a:xfrm>
            <a:off x="7065804" y="3048000"/>
            <a:ext cx="554196" cy="1905000"/>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TextBox 8"/>
          <p:cNvSpPr txBox="1"/>
          <p:nvPr/>
        </p:nvSpPr>
        <p:spPr>
          <a:xfrm>
            <a:off x="7467600" y="3533280"/>
            <a:ext cx="1345692" cy="369332"/>
          </a:xfrm>
          <a:prstGeom prst="rect">
            <a:avLst/>
          </a:prstGeom>
          <a:noFill/>
        </p:spPr>
        <p:txBody>
          <a:bodyPr wrap="square" rtlCol="0">
            <a:spAutoFit/>
          </a:bodyPr>
          <a:lstStyle/>
          <a:p>
            <a:r>
              <a:rPr lang="en-US" dirty="0" smtClean="0"/>
              <a:t>Descriptive</a:t>
            </a:r>
            <a:endParaRPr lang="en-US" dirty="0"/>
          </a:p>
        </p:txBody>
      </p:sp>
    </p:spTree>
    <p:extLst>
      <p:ext uri="{BB962C8B-B14F-4D97-AF65-F5344CB8AC3E}">
        <p14:creationId xmlns:p14="http://schemas.microsoft.com/office/powerpoint/2010/main" val="386207516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3292" y="231648"/>
            <a:ext cx="7772400" cy="1362456"/>
          </a:xfrm>
        </p:spPr>
        <p:txBody>
          <a:bodyPr/>
          <a:lstStyle/>
          <a:p>
            <a:r>
              <a:rPr lang="en-US" dirty="0" smtClean="0"/>
              <a:t>WASP 8 </a:t>
            </a:r>
            <a:r>
              <a:rPr lang="en-US" dirty="0" smtClean="0"/>
              <a:t>Implementation: Model Parameters</a:t>
            </a:r>
            <a:endParaRPr lang="en-US" dirty="0"/>
          </a:p>
        </p:txBody>
      </p:sp>
      <p:sp>
        <p:nvSpPr>
          <p:cNvPr id="5" name="Rectangle 4"/>
          <p:cNvSpPr/>
          <p:nvPr/>
        </p:nvSpPr>
        <p:spPr>
          <a:xfrm>
            <a:off x="2825496" y="5791200"/>
            <a:ext cx="6324600" cy="923330"/>
          </a:xfrm>
          <a:prstGeom prst="rect">
            <a:avLst/>
          </a:prstGeom>
        </p:spPr>
        <p:txBody>
          <a:bodyPr wrap="square">
            <a:spAutoFit/>
          </a:bodyPr>
          <a:lstStyle/>
          <a:p>
            <a:r>
              <a:rPr lang="en-US" dirty="0" smtClean="0"/>
              <a:t>See: Martin and Wool, 2014, “WASP </a:t>
            </a:r>
            <a:r>
              <a:rPr lang="en-US" dirty="0"/>
              <a:t>Sediment Diagenesis Routines: Model Theory and User's </a:t>
            </a:r>
            <a:r>
              <a:rPr lang="en-US" dirty="0" smtClean="0"/>
              <a:t>Guide”</a:t>
            </a:r>
            <a:endParaRPr lang="en-US" dirty="0"/>
          </a:p>
          <a:p>
            <a:endParaRPr lang="en-US" dirty="0"/>
          </a:p>
        </p:txBody>
      </p:sp>
      <p:pic>
        <p:nvPicPr>
          <p:cNvPr id="4" name="Picture 3"/>
          <p:cNvPicPr>
            <a:picLocks noChangeAspect="1"/>
          </p:cNvPicPr>
          <p:nvPr/>
        </p:nvPicPr>
        <p:blipFill rotWithShape="1">
          <a:blip r:embed="rId2"/>
          <a:srcRect l="16667" t="21625" r="46769" b="20967"/>
          <a:stretch/>
        </p:blipFill>
        <p:spPr>
          <a:xfrm>
            <a:off x="0" y="1447800"/>
            <a:ext cx="4486656" cy="3962400"/>
          </a:xfrm>
          <a:prstGeom prst="rect">
            <a:avLst/>
          </a:prstGeom>
        </p:spPr>
      </p:pic>
      <p:pic>
        <p:nvPicPr>
          <p:cNvPr id="10" name="Picture 9"/>
          <p:cNvPicPr/>
          <p:nvPr/>
        </p:nvPicPr>
        <p:blipFill>
          <a:blip r:embed="rId3">
            <a:extLst>
              <a:ext uri="{28A0092B-C50C-407E-A947-70E740481C1C}">
                <a14:useLocalDpi xmlns:a14="http://schemas.microsoft.com/office/drawing/2010/main" val="0"/>
              </a:ext>
            </a:extLst>
          </a:blip>
          <a:srcRect/>
          <a:stretch>
            <a:fillRect/>
          </a:stretch>
        </p:blipFill>
        <p:spPr bwMode="auto">
          <a:xfrm>
            <a:off x="4343400" y="853186"/>
            <a:ext cx="5017135" cy="1957070"/>
          </a:xfrm>
          <a:prstGeom prst="rect">
            <a:avLst/>
          </a:prstGeom>
          <a:noFill/>
        </p:spPr>
      </p:pic>
      <p:sp>
        <p:nvSpPr>
          <p:cNvPr id="14" name="Freeform 13"/>
          <p:cNvSpPr/>
          <p:nvPr/>
        </p:nvSpPr>
        <p:spPr>
          <a:xfrm>
            <a:off x="5504688" y="3429000"/>
            <a:ext cx="2724912" cy="1837944"/>
          </a:xfrm>
          <a:custGeom>
            <a:avLst/>
            <a:gdLst>
              <a:gd name="connsiteX0" fmla="*/ 0 w 2724912"/>
              <a:gd name="connsiteY0" fmla="*/ 0 h 1837944"/>
              <a:gd name="connsiteX1" fmla="*/ 1335024 w 2724912"/>
              <a:gd name="connsiteY1" fmla="*/ 1837944 h 1837944"/>
              <a:gd name="connsiteX2" fmla="*/ 2724912 w 2724912"/>
              <a:gd name="connsiteY2" fmla="*/ 0 h 1837944"/>
              <a:gd name="connsiteX3" fmla="*/ 2724912 w 2724912"/>
              <a:gd name="connsiteY3" fmla="*/ 0 h 1837944"/>
            </a:gdLst>
            <a:ahLst/>
            <a:cxnLst>
              <a:cxn ang="0">
                <a:pos x="connsiteX0" y="connsiteY0"/>
              </a:cxn>
              <a:cxn ang="0">
                <a:pos x="connsiteX1" y="connsiteY1"/>
              </a:cxn>
              <a:cxn ang="0">
                <a:pos x="connsiteX2" y="connsiteY2"/>
              </a:cxn>
              <a:cxn ang="0">
                <a:pos x="connsiteX3" y="connsiteY3"/>
              </a:cxn>
            </a:cxnLst>
            <a:rect l="l" t="t" r="r" b="b"/>
            <a:pathLst>
              <a:path w="2724912" h="1837944">
                <a:moveTo>
                  <a:pt x="0" y="0"/>
                </a:moveTo>
                <a:cubicBezTo>
                  <a:pt x="440436" y="918972"/>
                  <a:pt x="880872" y="1837944"/>
                  <a:pt x="1335024" y="1837944"/>
                </a:cubicBezTo>
                <a:cubicBezTo>
                  <a:pt x="1789176" y="1837944"/>
                  <a:pt x="2724912" y="0"/>
                  <a:pt x="2724912" y="0"/>
                </a:cubicBezTo>
                <a:lnTo>
                  <a:pt x="2724912"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p:cNvCxnSpPr/>
          <p:nvPr/>
        </p:nvCxnSpPr>
        <p:spPr>
          <a:xfrm>
            <a:off x="5504688" y="3429000"/>
            <a:ext cx="2724912"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715000" y="3886200"/>
            <a:ext cx="2286000" cy="0"/>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5943600" y="4343400"/>
            <a:ext cx="1752600"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6019800" y="3505200"/>
            <a:ext cx="1371600" cy="369332"/>
          </a:xfrm>
          <a:prstGeom prst="rect">
            <a:avLst/>
          </a:prstGeom>
          <a:noFill/>
        </p:spPr>
        <p:txBody>
          <a:bodyPr wrap="square" rtlCol="0">
            <a:spAutoFit/>
          </a:bodyPr>
          <a:lstStyle/>
          <a:p>
            <a:r>
              <a:rPr lang="en-US" dirty="0" smtClean="0"/>
              <a:t>WC 1</a:t>
            </a:r>
            <a:endParaRPr lang="en-US" dirty="0"/>
          </a:p>
        </p:txBody>
      </p:sp>
      <p:sp>
        <p:nvSpPr>
          <p:cNvPr id="22" name="TextBox 21"/>
          <p:cNvSpPr txBox="1"/>
          <p:nvPr/>
        </p:nvSpPr>
        <p:spPr>
          <a:xfrm>
            <a:off x="6324600" y="3931396"/>
            <a:ext cx="1371600" cy="369332"/>
          </a:xfrm>
          <a:prstGeom prst="rect">
            <a:avLst/>
          </a:prstGeom>
          <a:noFill/>
        </p:spPr>
        <p:txBody>
          <a:bodyPr wrap="square" rtlCol="0">
            <a:spAutoFit/>
          </a:bodyPr>
          <a:lstStyle/>
          <a:p>
            <a:r>
              <a:rPr lang="en-US" dirty="0" smtClean="0"/>
              <a:t>WC 2</a:t>
            </a:r>
            <a:endParaRPr lang="en-US" dirty="0"/>
          </a:p>
        </p:txBody>
      </p:sp>
      <p:sp>
        <p:nvSpPr>
          <p:cNvPr id="23" name="TextBox 22"/>
          <p:cNvSpPr txBox="1"/>
          <p:nvPr/>
        </p:nvSpPr>
        <p:spPr>
          <a:xfrm>
            <a:off x="6400800" y="4539735"/>
            <a:ext cx="1371600" cy="369332"/>
          </a:xfrm>
          <a:prstGeom prst="rect">
            <a:avLst/>
          </a:prstGeom>
          <a:noFill/>
        </p:spPr>
        <p:txBody>
          <a:bodyPr wrap="square" rtlCol="0">
            <a:spAutoFit/>
          </a:bodyPr>
          <a:lstStyle/>
          <a:p>
            <a:r>
              <a:rPr lang="en-US" dirty="0" smtClean="0"/>
              <a:t>SD 1</a:t>
            </a:r>
            <a:endParaRPr lang="en-US" dirty="0"/>
          </a:p>
        </p:txBody>
      </p:sp>
      <p:sp>
        <p:nvSpPr>
          <p:cNvPr id="24" name="Left Arrow 23"/>
          <p:cNvSpPr/>
          <p:nvPr/>
        </p:nvSpPr>
        <p:spPr>
          <a:xfrm>
            <a:off x="3581400" y="2895600"/>
            <a:ext cx="1498092" cy="228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841754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3292" y="231648"/>
            <a:ext cx="7772400" cy="1362456"/>
          </a:xfrm>
        </p:spPr>
        <p:txBody>
          <a:bodyPr/>
          <a:lstStyle/>
          <a:p>
            <a:r>
              <a:rPr lang="en-US" dirty="0" smtClean="0"/>
              <a:t>WASP 8 </a:t>
            </a:r>
            <a:r>
              <a:rPr lang="en-US" dirty="0" smtClean="0"/>
              <a:t>Implementation: Model Constants</a:t>
            </a:r>
            <a:endParaRPr lang="en-US" dirty="0"/>
          </a:p>
        </p:txBody>
      </p:sp>
      <p:pic>
        <p:nvPicPr>
          <p:cNvPr id="3" name="Picture 2"/>
          <p:cNvPicPr>
            <a:picLocks noChangeAspect="1"/>
          </p:cNvPicPr>
          <p:nvPr/>
        </p:nvPicPr>
        <p:blipFill rotWithShape="1">
          <a:blip r:embed="rId2"/>
          <a:srcRect l="22916" t="15630" r="21875" b="8444"/>
          <a:stretch/>
        </p:blipFill>
        <p:spPr>
          <a:xfrm>
            <a:off x="990600" y="1594104"/>
            <a:ext cx="5486400" cy="4244196"/>
          </a:xfrm>
          <a:prstGeom prst="rect">
            <a:avLst/>
          </a:prstGeom>
        </p:spPr>
      </p:pic>
      <p:sp>
        <p:nvSpPr>
          <p:cNvPr id="5" name="Rectangle 4"/>
          <p:cNvSpPr/>
          <p:nvPr/>
        </p:nvSpPr>
        <p:spPr>
          <a:xfrm>
            <a:off x="2807208" y="5841789"/>
            <a:ext cx="6324600" cy="923330"/>
          </a:xfrm>
          <a:prstGeom prst="rect">
            <a:avLst/>
          </a:prstGeom>
        </p:spPr>
        <p:txBody>
          <a:bodyPr wrap="square">
            <a:spAutoFit/>
          </a:bodyPr>
          <a:lstStyle/>
          <a:p>
            <a:r>
              <a:rPr lang="en-US" dirty="0" smtClean="0"/>
              <a:t>See: Martin and Wool, 2014, “WASP </a:t>
            </a:r>
            <a:r>
              <a:rPr lang="en-US" dirty="0"/>
              <a:t>Sediment Diagenesis Routines: Model Theory and User's </a:t>
            </a:r>
            <a:r>
              <a:rPr lang="en-US" dirty="0" smtClean="0"/>
              <a:t>Guide”</a:t>
            </a:r>
            <a:endParaRPr lang="en-US" dirty="0"/>
          </a:p>
          <a:p>
            <a:endParaRPr lang="en-US" dirty="0"/>
          </a:p>
        </p:txBody>
      </p:sp>
    </p:spTree>
    <p:extLst>
      <p:ext uri="{BB962C8B-B14F-4D97-AF65-F5344CB8AC3E}">
        <p14:creationId xmlns:p14="http://schemas.microsoft.com/office/powerpoint/2010/main" val="196292948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3292" y="231648"/>
            <a:ext cx="7772400" cy="1362456"/>
          </a:xfrm>
        </p:spPr>
        <p:txBody>
          <a:bodyPr/>
          <a:lstStyle/>
          <a:p>
            <a:r>
              <a:rPr lang="en-US" dirty="0" smtClean="0"/>
              <a:t>WASP 8 </a:t>
            </a:r>
            <a:r>
              <a:rPr lang="en-US" dirty="0" smtClean="0"/>
              <a:t>Implementation: Typical Process</a:t>
            </a:r>
            <a:endParaRPr lang="en-US" dirty="0"/>
          </a:p>
        </p:txBody>
      </p:sp>
      <p:sp>
        <p:nvSpPr>
          <p:cNvPr id="4" name="TextBox 3"/>
          <p:cNvSpPr txBox="1"/>
          <p:nvPr/>
        </p:nvSpPr>
        <p:spPr>
          <a:xfrm>
            <a:off x="1420368" y="1678002"/>
            <a:ext cx="2209800" cy="923330"/>
          </a:xfrm>
          <a:prstGeom prst="rect">
            <a:avLst/>
          </a:prstGeom>
          <a:noFill/>
          <a:ln>
            <a:solidFill>
              <a:schemeClr val="accent1">
                <a:shade val="50000"/>
              </a:schemeClr>
            </a:solidFill>
          </a:ln>
        </p:spPr>
        <p:txBody>
          <a:bodyPr wrap="square" rtlCol="0">
            <a:spAutoFit/>
          </a:bodyPr>
          <a:lstStyle/>
          <a:p>
            <a:r>
              <a:rPr lang="en-US" dirty="0" smtClean="0"/>
              <a:t>Preliminary Calibration and Model Set-Up</a:t>
            </a:r>
            <a:endParaRPr lang="en-US" dirty="0"/>
          </a:p>
        </p:txBody>
      </p:sp>
      <p:sp>
        <p:nvSpPr>
          <p:cNvPr id="6" name="TextBox 5"/>
          <p:cNvSpPr txBox="1"/>
          <p:nvPr/>
        </p:nvSpPr>
        <p:spPr>
          <a:xfrm>
            <a:off x="1453896" y="3802982"/>
            <a:ext cx="3048000" cy="1219200"/>
          </a:xfrm>
          <a:prstGeom prst="rect">
            <a:avLst/>
          </a:prstGeom>
          <a:noFill/>
          <a:ln>
            <a:solidFill>
              <a:schemeClr val="accent1">
                <a:shade val="50000"/>
              </a:schemeClr>
            </a:solidFill>
          </a:ln>
        </p:spPr>
        <p:txBody>
          <a:bodyPr wrap="square" rtlCol="0">
            <a:spAutoFit/>
          </a:bodyPr>
          <a:lstStyle/>
          <a:p>
            <a:r>
              <a:rPr lang="en-US" dirty="0" smtClean="0"/>
              <a:t>Run model (including diagenesis model) for extended period (years) with Restart Option</a:t>
            </a:r>
            <a:endParaRPr lang="en-US" dirty="0"/>
          </a:p>
        </p:txBody>
      </p:sp>
      <p:sp>
        <p:nvSpPr>
          <p:cNvPr id="7" name="TextBox 6"/>
          <p:cNvSpPr txBox="1"/>
          <p:nvPr/>
        </p:nvSpPr>
        <p:spPr>
          <a:xfrm>
            <a:off x="841248" y="2878331"/>
            <a:ext cx="2209800" cy="646331"/>
          </a:xfrm>
          <a:prstGeom prst="rect">
            <a:avLst/>
          </a:prstGeom>
          <a:noFill/>
          <a:ln>
            <a:solidFill>
              <a:schemeClr val="accent1">
                <a:shade val="50000"/>
              </a:schemeClr>
            </a:solidFill>
          </a:ln>
        </p:spPr>
        <p:txBody>
          <a:bodyPr wrap="square" rtlCol="0">
            <a:spAutoFit/>
          </a:bodyPr>
          <a:lstStyle/>
          <a:p>
            <a:r>
              <a:rPr lang="en-US" dirty="0" smtClean="0"/>
              <a:t>Estimate diagenesis Initial Conditions, etc.</a:t>
            </a:r>
            <a:endParaRPr lang="en-US" dirty="0"/>
          </a:p>
        </p:txBody>
      </p:sp>
      <p:sp>
        <p:nvSpPr>
          <p:cNvPr id="8" name="TextBox 7"/>
          <p:cNvSpPr txBox="1"/>
          <p:nvPr/>
        </p:nvSpPr>
        <p:spPr>
          <a:xfrm>
            <a:off x="1453896" y="5486400"/>
            <a:ext cx="3194304" cy="923330"/>
          </a:xfrm>
          <a:prstGeom prst="rect">
            <a:avLst/>
          </a:prstGeom>
          <a:noFill/>
          <a:ln>
            <a:solidFill>
              <a:schemeClr val="accent1">
                <a:shade val="50000"/>
              </a:schemeClr>
            </a:solidFill>
          </a:ln>
        </p:spPr>
        <p:txBody>
          <a:bodyPr wrap="square" rtlCol="0">
            <a:spAutoFit/>
          </a:bodyPr>
          <a:lstStyle/>
          <a:p>
            <a:r>
              <a:rPr lang="en-US" dirty="0" smtClean="0"/>
              <a:t>Check model predictions for quasi-steady and realistic conditions</a:t>
            </a:r>
            <a:endParaRPr lang="en-US" dirty="0"/>
          </a:p>
        </p:txBody>
      </p:sp>
      <p:cxnSp>
        <p:nvCxnSpPr>
          <p:cNvPr id="10" name="Straight Arrow Connector 9"/>
          <p:cNvCxnSpPr/>
          <p:nvPr/>
        </p:nvCxnSpPr>
        <p:spPr>
          <a:xfrm>
            <a:off x="2209800" y="2601332"/>
            <a:ext cx="0" cy="27832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2743200" y="3525983"/>
            <a:ext cx="0" cy="27832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2895600" y="5022182"/>
            <a:ext cx="0" cy="46421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3" name="Elbow Connector 22"/>
          <p:cNvCxnSpPr>
            <a:stCxn id="8" idx="1"/>
            <a:endCxn id="6" idx="1"/>
          </p:cNvCxnSpPr>
          <p:nvPr/>
        </p:nvCxnSpPr>
        <p:spPr>
          <a:xfrm rot="10800000">
            <a:off x="1453896" y="4412583"/>
            <a:ext cx="12700" cy="1535483"/>
          </a:xfrm>
          <a:prstGeom prst="bentConnector3">
            <a:avLst>
              <a:gd name="adj1" fmla="val 1800000"/>
            </a:avLst>
          </a:prstGeom>
          <a:ln w="38100">
            <a:headEnd type="none"/>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76200" y="4412582"/>
            <a:ext cx="1117092" cy="646331"/>
          </a:xfrm>
          <a:prstGeom prst="rect">
            <a:avLst/>
          </a:prstGeom>
          <a:noFill/>
        </p:spPr>
        <p:txBody>
          <a:bodyPr wrap="square" rtlCol="0">
            <a:spAutoFit/>
          </a:bodyPr>
          <a:lstStyle/>
          <a:p>
            <a:r>
              <a:rPr lang="en-US" dirty="0" smtClean="0"/>
              <a:t>Iterate as necessary</a:t>
            </a:r>
            <a:endParaRPr lang="en-US" dirty="0"/>
          </a:p>
        </p:txBody>
      </p:sp>
      <p:pic>
        <p:nvPicPr>
          <p:cNvPr id="25" name="Picture 24"/>
          <p:cNvPicPr>
            <a:picLocks noChangeAspect="1"/>
          </p:cNvPicPr>
          <p:nvPr/>
        </p:nvPicPr>
        <p:blipFill rotWithShape="1">
          <a:blip r:embed="rId2"/>
          <a:srcRect l="22916" t="15630" r="21875" b="8444"/>
          <a:stretch/>
        </p:blipFill>
        <p:spPr>
          <a:xfrm>
            <a:off x="4806696" y="838201"/>
            <a:ext cx="4137103" cy="3200400"/>
          </a:xfrm>
          <a:prstGeom prst="rect">
            <a:avLst/>
          </a:prstGeom>
        </p:spPr>
      </p:pic>
      <p:pic>
        <p:nvPicPr>
          <p:cNvPr id="26" name="Picture 25"/>
          <p:cNvPicPr>
            <a:picLocks noChangeAspect="1"/>
          </p:cNvPicPr>
          <p:nvPr/>
        </p:nvPicPr>
        <p:blipFill rotWithShape="1">
          <a:blip r:embed="rId2"/>
          <a:srcRect l="27334" t="39264" r="27395" b="46995"/>
          <a:stretch/>
        </p:blipFill>
        <p:spPr>
          <a:xfrm>
            <a:off x="3547873" y="2740492"/>
            <a:ext cx="5341063" cy="911889"/>
          </a:xfrm>
          <a:prstGeom prst="rect">
            <a:avLst/>
          </a:prstGeom>
        </p:spPr>
      </p:pic>
    </p:spTree>
    <p:extLst>
      <p:ext uri="{BB962C8B-B14F-4D97-AF65-F5344CB8AC3E}">
        <p14:creationId xmlns:p14="http://schemas.microsoft.com/office/powerpoint/2010/main" val="350539906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QUESTIONS?</a:t>
            </a:r>
            <a:endParaRPr lang="en-US" dirty="0"/>
          </a:p>
        </p:txBody>
      </p:sp>
      <p:sp>
        <p:nvSpPr>
          <p:cNvPr id="3" name="Subtitle 2"/>
          <p:cNvSpPr>
            <a:spLocks noGrp="1"/>
          </p:cNvSpPr>
          <p:nvPr>
            <p:ph type="subTitle" idx="1"/>
          </p:nvPr>
        </p:nvSpPr>
        <p:spPr/>
        <p:txBody>
          <a:bodyPr/>
          <a:lstStyle/>
          <a:p>
            <a:r>
              <a:rPr lang="en-US" dirty="0" smtClean="0"/>
              <a:t>COMMENTS?</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SEDIMENT OXYGEN DEMAND AND NUTRIENT RELEASE</a:t>
            </a:r>
            <a:endParaRPr lang="en-US" sz="3600" dirty="0"/>
          </a:p>
        </p:txBody>
      </p:sp>
      <p:sp>
        <p:nvSpPr>
          <p:cNvPr id="4" name="Content Placeholder 3"/>
          <p:cNvSpPr>
            <a:spLocks noGrp="1"/>
          </p:cNvSpPr>
          <p:nvPr>
            <p:ph idx="1"/>
          </p:nvPr>
        </p:nvSpPr>
        <p:spPr/>
        <p:txBody>
          <a:bodyPr/>
          <a:lstStyle/>
          <a:p>
            <a:r>
              <a:rPr lang="en-US" dirty="0" smtClean="0"/>
              <a:t>So, how is it determined?</a:t>
            </a:r>
          </a:p>
          <a:p>
            <a:pPr lvl="1"/>
            <a:r>
              <a:rPr lang="en-US" dirty="0" smtClean="0"/>
              <a:t>1) GUESS (e.g. model calibration)</a:t>
            </a:r>
            <a:endParaRPr lang="en-US" dirty="0"/>
          </a:p>
        </p:txBody>
      </p:sp>
      <p:pic>
        <p:nvPicPr>
          <p:cNvPr id="5" name="Picture 3"/>
          <p:cNvPicPr>
            <a:picLocks noChangeAspect="1" noChangeArrowheads="1"/>
          </p:cNvPicPr>
          <p:nvPr/>
        </p:nvPicPr>
        <p:blipFill>
          <a:blip r:embed="rId2" cstate="print"/>
          <a:srcRect/>
          <a:stretch>
            <a:fillRect/>
          </a:stretch>
        </p:blipFill>
        <p:spPr bwMode="auto">
          <a:xfrm>
            <a:off x="228600" y="2819400"/>
            <a:ext cx="5540375" cy="3787775"/>
          </a:xfrm>
          <a:prstGeom prst="rect">
            <a:avLst/>
          </a:prstGeom>
          <a:solidFill>
            <a:srgbClr val="FFFFFF"/>
          </a:solidFill>
          <a:ln w="12700">
            <a:noFill/>
            <a:miter lim="800000"/>
            <a:headEnd/>
            <a:tailEnd/>
          </a:ln>
          <a:effectLst/>
        </p:spPr>
      </p:pic>
      <p:pic>
        <p:nvPicPr>
          <p:cNvPr id="6" name="Picture 5"/>
          <p:cNvPicPr>
            <a:picLocks noChangeAspect="1" noChangeArrowheads="1"/>
          </p:cNvPicPr>
          <p:nvPr/>
        </p:nvPicPr>
        <p:blipFill>
          <a:blip r:embed="rId3" cstate="print"/>
          <a:srcRect/>
          <a:stretch>
            <a:fillRect/>
          </a:stretch>
        </p:blipFill>
        <p:spPr bwMode="auto">
          <a:xfrm>
            <a:off x="4899025" y="4424363"/>
            <a:ext cx="4551363" cy="2419350"/>
          </a:xfrm>
          <a:prstGeom prst="rect">
            <a:avLst/>
          </a:prstGeom>
          <a:noFill/>
          <a:ln w="12700">
            <a:noFill/>
            <a:miter lim="800000"/>
            <a:headEnd/>
            <a:tailEnd/>
          </a:ln>
          <a:effectLst/>
        </p:spPr>
      </p:pic>
      <p:sp>
        <p:nvSpPr>
          <p:cNvPr id="7" name="Text Box 6"/>
          <p:cNvSpPr txBox="1">
            <a:spLocks noChangeArrowheads="1"/>
          </p:cNvSpPr>
          <p:nvPr/>
        </p:nvSpPr>
        <p:spPr bwMode="auto">
          <a:xfrm>
            <a:off x="5748338" y="4967288"/>
            <a:ext cx="1963737" cy="457200"/>
          </a:xfrm>
          <a:prstGeom prst="rect">
            <a:avLst/>
          </a:prstGeom>
          <a:noFill/>
          <a:ln w="9525">
            <a:noFill/>
            <a:miter lim="800000"/>
            <a:headEnd/>
            <a:tailEnd/>
          </a:ln>
          <a:effectLst/>
        </p:spPr>
        <p:txBody>
          <a:bodyPr>
            <a:spAutoFit/>
          </a:bodyPr>
          <a:lstStyle/>
          <a:p>
            <a:pPr>
              <a:spcBef>
                <a:spcPct val="50000"/>
              </a:spcBef>
            </a:pPr>
            <a:r>
              <a:rPr lang="en-US" sz="2400">
                <a:solidFill>
                  <a:srgbClr val="FF0000"/>
                </a:solidFill>
              </a:rPr>
              <a:t>SOD</a:t>
            </a:r>
          </a:p>
        </p:txBody>
      </p:sp>
      <p:sp>
        <p:nvSpPr>
          <p:cNvPr id="8" name="Text Box 7"/>
          <p:cNvSpPr txBox="1">
            <a:spLocks noChangeArrowheads="1"/>
          </p:cNvSpPr>
          <p:nvPr/>
        </p:nvSpPr>
        <p:spPr bwMode="auto">
          <a:xfrm>
            <a:off x="5637213" y="6386513"/>
            <a:ext cx="1963737" cy="457200"/>
          </a:xfrm>
          <a:prstGeom prst="rect">
            <a:avLst/>
          </a:prstGeom>
          <a:noFill/>
          <a:ln w="9525">
            <a:noFill/>
            <a:miter lim="800000"/>
            <a:headEnd/>
            <a:tailEnd/>
          </a:ln>
          <a:effectLst/>
        </p:spPr>
        <p:txBody>
          <a:bodyPr>
            <a:spAutoFit/>
          </a:bodyPr>
          <a:lstStyle/>
          <a:p>
            <a:pPr>
              <a:spcBef>
                <a:spcPct val="50000"/>
              </a:spcBef>
            </a:pPr>
            <a:r>
              <a:rPr lang="en-US" sz="2400"/>
              <a:t>BOD</a:t>
            </a:r>
          </a:p>
        </p:txBody>
      </p:sp>
      <p:sp>
        <p:nvSpPr>
          <p:cNvPr id="9" name="Text Box 8"/>
          <p:cNvSpPr txBox="1">
            <a:spLocks noChangeArrowheads="1"/>
          </p:cNvSpPr>
          <p:nvPr/>
        </p:nvSpPr>
        <p:spPr bwMode="auto">
          <a:xfrm>
            <a:off x="7180263" y="4164013"/>
            <a:ext cx="1963737" cy="457200"/>
          </a:xfrm>
          <a:prstGeom prst="rect">
            <a:avLst/>
          </a:prstGeom>
          <a:noFill/>
          <a:ln w="9525">
            <a:noFill/>
            <a:miter lim="800000"/>
            <a:headEnd/>
            <a:tailEnd/>
          </a:ln>
          <a:effectLst/>
        </p:spPr>
        <p:txBody>
          <a:bodyPr>
            <a:spAutoFit/>
          </a:bodyPr>
          <a:lstStyle/>
          <a:p>
            <a:pPr>
              <a:spcBef>
                <a:spcPct val="50000"/>
              </a:spcBef>
            </a:pPr>
            <a:r>
              <a:rPr lang="en-US" sz="2400"/>
              <a:t>Reaeration</a:t>
            </a:r>
          </a:p>
        </p:txBody>
      </p:sp>
      <p:sp>
        <p:nvSpPr>
          <p:cNvPr id="10" name="TextBox 9"/>
          <p:cNvSpPr txBox="1"/>
          <p:nvPr/>
        </p:nvSpPr>
        <p:spPr>
          <a:xfrm>
            <a:off x="5257800" y="2895600"/>
            <a:ext cx="2971800" cy="1077218"/>
          </a:xfrm>
          <a:prstGeom prst="rect">
            <a:avLst/>
          </a:prstGeom>
          <a:noFill/>
        </p:spPr>
        <p:txBody>
          <a:bodyPr wrap="square" rtlCol="0">
            <a:spAutoFit/>
          </a:bodyPr>
          <a:lstStyle/>
          <a:p>
            <a:r>
              <a:rPr lang="en-US" sz="3200" dirty="0" smtClean="0"/>
              <a:t>A REALLY BAD IDEA!!</a:t>
            </a:r>
            <a:endParaRPr lang="en-US" sz="32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Documents and Settings\jmartin.ENGINEERING\Local Settings\Temp\PK3A5.tmp\0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noAutofit/>
          </a:bodyPr>
          <a:lstStyle/>
          <a:p>
            <a:r>
              <a:rPr lang="en-US" sz="3600" dirty="0" smtClean="0"/>
              <a:t>SEDIMENT OXYGEN DEMAND AND NUTRIENT RELEASE</a:t>
            </a:r>
            <a:endParaRPr lang="en-US" sz="3600" dirty="0"/>
          </a:p>
        </p:txBody>
      </p:sp>
      <p:sp>
        <p:nvSpPr>
          <p:cNvPr id="4" name="Content Placeholder 3"/>
          <p:cNvSpPr>
            <a:spLocks noGrp="1"/>
          </p:cNvSpPr>
          <p:nvPr>
            <p:ph idx="1"/>
          </p:nvPr>
        </p:nvSpPr>
        <p:spPr/>
        <p:txBody>
          <a:bodyPr/>
          <a:lstStyle/>
          <a:p>
            <a:r>
              <a:rPr lang="en-US" dirty="0" smtClean="0"/>
              <a:t>So, how is it determined?</a:t>
            </a:r>
          </a:p>
          <a:p>
            <a:pPr lvl="1"/>
            <a:r>
              <a:rPr lang="en-US" dirty="0"/>
              <a:t>2</a:t>
            </a:r>
            <a:r>
              <a:rPr lang="en-US" dirty="0" smtClean="0"/>
              <a:t>) MEASURE</a:t>
            </a:r>
          </a:p>
          <a:p>
            <a:pPr lvl="2"/>
            <a:r>
              <a:rPr lang="en-US" dirty="0" smtClean="0"/>
              <a:t>How many measurements?</a:t>
            </a:r>
          </a:p>
          <a:p>
            <a:pPr lvl="2"/>
            <a:r>
              <a:rPr lang="en-US" dirty="0" smtClean="0"/>
              <a:t>Where and When?</a:t>
            </a:r>
            <a:endParaRPr lang="en-US" dirty="0"/>
          </a:p>
        </p:txBody>
      </p:sp>
      <p:sp>
        <p:nvSpPr>
          <p:cNvPr id="10" name="TextBox 9"/>
          <p:cNvSpPr txBox="1"/>
          <p:nvPr/>
        </p:nvSpPr>
        <p:spPr>
          <a:xfrm>
            <a:off x="5257800" y="3733800"/>
            <a:ext cx="3733800" cy="584775"/>
          </a:xfrm>
          <a:prstGeom prst="rect">
            <a:avLst/>
          </a:prstGeom>
          <a:noFill/>
        </p:spPr>
        <p:txBody>
          <a:bodyPr wrap="square" rtlCol="0">
            <a:spAutoFit/>
          </a:bodyPr>
          <a:lstStyle/>
          <a:p>
            <a:r>
              <a:rPr lang="en-US" sz="3200" dirty="0" smtClean="0"/>
              <a:t>THIS IS EXPENSIVE!</a:t>
            </a:r>
            <a:endParaRPr lang="en-US" sz="3200" dirty="0"/>
          </a:p>
        </p:txBody>
      </p:sp>
      <p:pic>
        <p:nvPicPr>
          <p:cNvPr id="11" name="Picture 2"/>
          <p:cNvPicPr>
            <a:picLocks noChangeArrowheads="1"/>
          </p:cNvPicPr>
          <p:nvPr/>
        </p:nvPicPr>
        <p:blipFill>
          <a:blip r:embed="rId3" cstate="print"/>
          <a:srcRect/>
          <a:stretch>
            <a:fillRect/>
          </a:stretch>
        </p:blipFill>
        <p:spPr bwMode="auto">
          <a:xfrm>
            <a:off x="5257800" y="4419600"/>
            <a:ext cx="3511550" cy="2182813"/>
          </a:xfrm>
          <a:prstGeom prst="rect">
            <a:avLst/>
          </a:prstGeom>
          <a:noFill/>
          <a:ln w="9525">
            <a:noFill/>
            <a:miter lim="800000"/>
            <a:headEnd/>
            <a:tailEnd/>
          </a:ln>
          <a:effectLst/>
        </p:spPr>
      </p:pic>
      <p:pic>
        <p:nvPicPr>
          <p:cNvPr id="12" name="Picture 5"/>
          <p:cNvPicPr>
            <a:picLocks noChangeAspect="1" noChangeArrowheads="1"/>
          </p:cNvPicPr>
          <p:nvPr/>
        </p:nvPicPr>
        <p:blipFill>
          <a:blip r:embed="rId4" cstate="print"/>
          <a:srcRect/>
          <a:stretch>
            <a:fillRect/>
          </a:stretch>
        </p:blipFill>
        <p:spPr bwMode="auto">
          <a:xfrm>
            <a:off x="2895600" y="3733800"/>
            <a:ext cx="2125663" cy="27463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Documents and Settings\jmartin.ENGINEERING\Local Settings\Temp\PK3A5.tmp\0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noAutofit/>
          </a:bodyPr>
          <a:lstStyle/>
          <a:p>
            <a:r>
              <a:rPr lang="en-US" sz="3600" dirty="0" smtClean="0"/>
              <a:t>SEDIMENT OXYGEN DEMAND AND NUTRIENT RELEASE</a:t>
            </a:r>
            <a:endParaRPr lang="en-US" sz="3600" dirty="0"/>
          </a:p>
        </p:txBody>
      </p:sp>
      <p:sp>
        <p:nvSpPr>
          <p:cNvPr id="4" name="Content Placeholder 3"/>
          <p:cNvSpPr>
            <a:spLocks noGrp="1"/>
          </p:cNvSpPr>
          <p:nvPr>
            <p:ph idx="1"/>
          </p:nvPr>
        </p:nvSpPr>
        <p:spPr/>
        <p:txBody>
          <a:bodyPr/>
          <a:lstStyle/>
          <a:p>
            <a:r>
              <a:rPr lang="en-US" dirty="0" smtClean="0"/>
              <a:t>So, how is it determined?</a:t>
            </a:r>
          </a:p>
          <a:p>
            <a:pPr lvl="1"/>
            <a:r>
              <a:rPr lang="en-US" dirty="0"/>
              <a:t>2</a:t>
            </a:r>
            <a:r>
              <a:rPr lang="en-US" dirty="0" smtClean="0"/>
              <a:t>) </a:t>
            </a:r>
            <a:r>
              <a:rPr lang="en-US" dirty="0" smtClean="0"/>
              <a:t>MEASURE (Core method)</a:t>
            </a:r>
            <a:endParaRPr lang="en-US" dirty="0" smtClean="0"/>
          </a:p>
          <a:p>
            <a:pPr lvl="2"/>
            <a:r>
              <a:rPr lang="en-US" dirty="0" smtClean="0"/>
              <a:t>How many measurements?</a:t>
            </a:r>
          </a:p>
          <a:p>
            <a:pPr lvl="2"/>
            <a:r>
              <a:rPr lang="en-US" dirty="0" smtClean="0"/>
              <a:t>Where and When?</a:t>
            </a:r>
            <a:endParaRPr lang="en-US" dirty="0"/>
          </a:p>
        </p:txBody>
      </p:sp>
      <p:sp>
        <p:nvSpPr>
          <p:cNvPr id="10" name="TextBox 9"/>
          <p:cNvSpPr txBox="1"/>
          <p:nvPr/>
        </p:nvSpPr>
        <p:spPr>
          <a:xfrm>
            <a:off x="5791200" y="3435096"/>
            <a:ext cx="3733800" cy="584775"/>
          </a:xfrm>
          <a:prstGeom prst="rect">
            <a:avLst/>
          </a:prstGeom>
          <a:noFill/>
        </p:spPr>
        <p:txBody>
          <a:bodyPr wrap="square" rtlCol="0">
            <a:spAutoFit/>
          </a:bodyPr>
          <a:lstStyle/>
          <a:p>
            <a:r>
              <a:rPr lang="en-US" sz="3200" dirty="0" smtClean="0"/>
              <a:t>THIS IS EXPENSIVE!</a:t>
            </a:r>
            <a:endParaRPr lang="en-US" sz="3200" dirty="0"/>
          </a:p>
        </p:txBody>
      </p:sp>
      <p:pic>
        <p:nvPicPr>
          <p:cNvPr id="6" name="Picture 5"/>
          <p:cNvPicPr>
            <a:picLocks noChangeAspect="1"/>
          </p:cNvPicPr>
          <p:nvPr/>
        </p:nvPicPr>
        <p:blipFill rotWithShape="1">
          <a:blip r:embed="rId3"/>
          <a:srcRect l="31250" t="22222" r="28125" b="12963"/>
          <a:stretch/>
        </p:blipFill>
        <p:spPr>
          <a:xfrm>
            <a:off x="2514600" y="3688860"/>
            <a:ext cx="3276600" cy="2940539"/>
          </a:xfrm>
          <a:prstGeom prst="rect">
            <a:avLst/>
          </a:prstGeom>
        </p:spPr>
      </p:pic>
      <p:pic>
        <p:nvPicPr>
          <p:cNvPr id="8" name="Picture 7"/>
          <p:cNvPicPr>
            <a:picLocks noChangeAspect="1"/>
          </p:cNvPicPr>
          <p:nvPr/>
        </p:nvPicPr>
        <p:blipFill rotWithShape="1">
          <a:blip r:embed="rId4"/>
          <a:srcRect l="35417" t="24075" r="35416" b="11110"/>
          <a:stretch/>
        </p:blipFill>
        <p:spPr>
          <a:xfrm>
            <a:off x="6278880" y="3898392"/>
            <a:ext cx="2133600" cy="2667000"/>
          </a:xfrm>
          <a:prstGeom prst="rect">
            <a:avLst/>
          </a:prstGeom>
        </p:spPr>
      </p:pic>
      <p:sp>
        <p:nvSpPr>
          <p:cNvPr id="9" name="TextBox 8"/>
          <p:cNvSpPr txBox="1"/>
          <p:nvPr/>
        </p:nvSpPr>
        <p:spPr>
          <a:xfrm>
            <a:off x="2971800" y="6553200"/>
            <a:ext cx="4495800" cy="276999"/>
          </a:xfrm>
          <a:prstGeom prst="rect">
            <a:avLst/>
          </a:prstGeom>
          <a:noFill/>
        </p:spPr>
        <p:txBody>
          <a:bodyPr wrap="square" rtlCol="0">
            <a:spAutoFit/>
          </a:bodyPr>
          <a:lstStyle/>
          <a:p>
            <a:r>
              <a:rPr lang="en-US" sz="1200" dirty="0" smtClean="0"/>
              <a:t>University of Maryland Center for Environmental Science, 2006</a:t>
            </a:r>
            <a:endParaRPr lang="en-US" sz="1200" dirty="0"/>
          </a:p>
        </p:txBody>
      </p:sp>
    </p:spTree>
    <p:extLst>
      <p:ext uri="{BB962C8B-B14F-4D97-AF65-F5344CB8AC3E}">
        <p14:creationId xmlns:p14="http://schemas.microsoft.com/office/powerpoint/2010/main" val="40936125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SEDIMENT OXYGEN DEMAND AND NUTRIENT RELEASE</a:t>
            </a:r>
            <a:endParaRPr lang="en-US" sz="3600" dirty="0"/>
          </a:p>
        </p:txBody>
      </p:sp>
      <p:sp>
        <p:nvSpPr>
          <p:cNvPr id="4" name="Content Placeholder 3"/>
          <p:cNvSpPr>
            <a:spLocks noGrp="1"/>
          </p:cNvSpPr>
          <p:nvPr>
            <p:ph idx="1"/>
          </p:nvPr>
        </p:nvSpPr>
        <p:spPr/>
        <p:txBody>
          <a:bodyPr/>
          <a:lstStyle/>
          <a:p>
            <a:r>
              <a:rPr lang="en-US" dirty="0" smtClean="0"/>
              <a:t>So, how is it determined?</a:t>
            </a:r>
          </a:p>
          <a:p>
            <a:pPr lvl="1"/>
            <a:r>
              <a:rPr lang="en-US" dirty="0"/>
              <a:t>2</a:t>
            </a:r>
            <a:r>
              <a:rPr lang="en-US" dirty="0" smtClean="0"/>
              <a:t>) MEASURE</a:t>
            </a:r>
          </a:p>
          <a:p>
            <a:pPr lvl="2"/>
            <a:r>
              <a:rPr lang="en-US" sz="2000" dirty="0" smtClean="0"/>
              <a:t>ALSO: how do we relate these measurements to external loads?</a:t>
            </a:r>
          </a:p>
          <a:p>
            <a:pPr lvl="2"/>
            <a:r>
              <a:rPr lang="en-US" sz="2000" dirty="0" smtClean="0"/>
              <a:t>Sediment Diagenesis is driven by organic fluxes from the water column, which are ultimately derived from external loads</a:t>
            </a:r>
          </a:p>
        </p:txBody>
      </p:sp>
      <p:pic>
        <p:nvPicPr>
          <p:cNvPr id="12" name="Picture 5"/>
          <p:cNvPicPr>
            <a:picLocks noChangeAspect="1" noChangeArrowheads="1"/>
          </p:cNvPicPr>
          <p:nvPr/>
        </p:nvPicPr>
        <p:blipFill>
          <a:blip r:embed="rId2" cstate="print"/>
          <a:srcRect/>
          <a:stretch>
            <a:fillRect/>
          </a:stretch>
        </p:blipFill>
        <p:spPr bwMode="auto">
          <a:xfrm>
            <a:off x="76200" y="3578225"/>
            <a:ext cx="2125663" cy="2746375"/>
          </a:xfrm>
          <a:prstGeom prst="rect">
            <a:avLst/>
          </a:prstGeom>
          <a:noFill/>
          <a:ln w="9525">
            <a:noFill/>
            <a:miter lim="800000"/>
            <a:headEnd/>
            <a:tailEnd/>
          </a:ln>
          <a:effectLst/>
        </p:spPr>
      </p:pic>
      <p:pic>
        <p:nvPicPr>
          <p:cNvPr id="17410" name="Picture 2" descr="View Details"/>
          <p:cNvPicPr>
            <a:picLocks noChangeAspect="1" noChangeArrowheads="1" noCrop="1"/>
          </p:cNvPicPr>
          <p:nvPr/>
        </p:nvPicPr>
        <p:blipFill>
          <a:blip r:embed="rId3" cstate="print"/>
          <a:srcRect/>
          <a:stretch>
            <a:fillRect/>
          </a:stretch>
        </p:blipFill>
        <p:spPr bwMode="auto">
          <a:xfrm>
            <a:off x="3048000" y="4648200"/>
            <a:ext cx="1828798" cy="1828800"/>
          </a:xfrm>
          <a:prstGeom prst="rect">
            <a:avLst/>
          </a:prstGeom>
          <a:noFill/>
        </p:spPr>
      </p:pic>
      <p:sp>
        <p:nvSpPr>
          <p:cNvPr id="8" name="TextBox 7"/>
          <p:cNvSpPr txBox="1"/>
          <p:nvPr/>
        </p:nvSpPr>
        <p:spPr>
          <a:xfrm>
            <a:off x="2667000" y="4343400"/>
            <a:ext cx="1295400" cy="369332"/>
          </a:xfrm>
          <a:prstGeom prst="rect">
            <a:avLst/>
          </a:prstGeom>
          <a:noFill/>
        </p:spPr>
        <p:txBody>
          <a:bodyPr wrap="square" rtlCol="0">
            <a:spAutoFit/>
          </a:bodyPr>
          <a:lstStyle/>
          <a:p>
            <a:r>
              <a:rPr lang="en-US" dirty="0" smtClean="0"/>
              <a:t>CAUSE</a:t>
            </a:r>
            <a:endParaRPr lang="en-US" dirty="0"/>
          </a:p>
        </p:txBody>
      </p:sp>
      <p:sp>
        <p:nvSpPr>
          <p:cNvPr id="9" name="TextBox 8"/>
          <p:cNvSpPr txBox="1"/>
          <p:nvPr/>
        </p:nvSpPr>
        <p:spPr>
          <a:xfrm>
            <a:off x="3886200" y="6400800"/>
            <a:ext cx="1295400" cy="369332"/>
          </a:xfrm>
          <a:prstGeom prst="rect">
            <a:avLst/>
          </a:prstGeom>
          <a:noFill/>
        </p:spPr>
        <p:txBody>
          <a:bodyPr wrap="square" rtlCol="0">
            <a:spAutoFit/>
          </a:bodyPr>
          <a:lstStyle/>
          <a:p>
            <a:r>
              <a:rPr lang="en-US" dirty="0" smtClean="0"/>
              <a:t>EFFECT</a:t>
            </a:r>
            <a:endParaRPr lang="en-US" dirty="0"/>
          </a:p>
        </p:txBody>
      </p:sp>
      <p:sp>
        <p:nvSpPr>
          <p:cNvPr id="13" name="TextBox 12"/>
          <p:cNvSpPr txBox="1"/>
          <p:nvPr/>
        </p:nvSpPr>
        <p:spPr>
          <a:xfrm>
            <a:off x="5105400" y="5105400"/>
            <a:ext cx="2362200" cy="369332"/>
          </a:xfrm>
          <a:prstGeom prst="rect">
            <a:avLst/>
          </a:prstGeom>
          <a:noFill/>
        </p:spPr>
        <p:txBody>
          <a:bodyPr wrap="square" rtlCol="0">
            <a:spAutoFit/>
          </a:bodyPr>
          <a:lstStyle/>
          <a:p>
            <a:r>
              <a:rPr lang="en-US" dirty="0" smtClean="0"/>
              <a:t>THE MISSING LINK</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201</TotalTime>
  <Words>3371</Words>
  <Application>Microsoft Office PowerPoint</Application>
  <PresentationFormat>On-screen Show (4:3)</PresentationFormat>
  <Paragraphs>807</Paragraphs>
  <Slides>57</Slides>
  <Notes>14</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57</vt:i4>
      </vt:variant>
    </vt:vector>
  </HeadingPairs>
  <TitlesOfParts>
    <vt:vector size="66" baseType="lpstr">
      <vt:lpstr>Arial</vt:lpstr>
      <vt:lpstr>Arial-BoldMT</vt:lpstr>
      <vt:lpstr>Calibri</vt:lpstr>
      <vt:lpstr>Math A</vt:lpstr>
      <vt:lpstr>Symbol</vt:lpstr>
      <vt:lpstr>Times New Roman</vt:lpstr>
      <vt:lpstr>Office Theme</vt:lpstr>
      <vt:lpstr>Photo Editor Photo</vt:lpstr>
      <vt:lpstr>Equation</vt:lpstr>
      <vt:lpstr>SEDIMENT DIAGENESIS</vt:lpstr>
      <vt:lpstr>SEDIMENT OXYGEN DEMAND AND NUTRIENT RELEASE</vt:lpstr>
      <vt:lpstr>SEDIMENT OXYGEN DEMAND AND NUTRIENT RELEASE</vt:lpstr>
      <vt:lpstr>SEDIMENT OXYGEN DEMAND AND NUTRIENT RELEASE</vt:lpstr>
      <vt:lpstr>SEDIMENT OXYGEN DEMAND AND NUTRIENT RELEASE</vt:lpstr>
      <vt:lpstr>SEDIMENT OXYGEN DEMAND AND NUTRIENT RELEASE</vt:lpstr>
      <vt:lpstr>SEDIMENT OXYGEN DEMAND AND NUTRIENT RELEASE</vt:lpstr>
      <vt:lpstr>SEDIMENT OXYGEN DEMAND AND NUTRIENT RELEASE</vt:lpstr>
      <vt:lpstr>SEDIMENT OXYGEN DEMAND AND NUTRIENT RELEASE</vt:lpstr>
      <vt:lpstr>SEDIMENT OXYGEN DEMAND AND NUTRIENT RELEASE</vt:lpstr>
      <vt:lpstr>SEDIMENT OXYGEN DEMAND AND NUTRIENT RELEASE</vt:lpstr>
      <vt:lpstr>PowerPoint Presentation</vt:lpstr>
      <vt:lpstr>Model Overview</vt:lpstr>
      <vt:lpstr>Sediment Diagenesis</vt:lpstr>
      <vt:lpstr>Reactor</vt:lpstr>
      <vt:lpstr>Benthic Stress</vt:lpstr>
      <vt:lpstr>Benthic Stress</vt:lpstr>
      <vt:lpstr>Reactor Inputs</vt:lpstr>
      <vt:lpstr>Fluxes IN</vt:lpstr>
      <vt:lpstr>G Class Input</vt:lpstr>
      <vt:lpstr>Mass Balance (for each POM and G class)</vt:lpstr>
      <vt:lpstr>Diagenesis Input</vt:lpstr>
      <vt:lpstr>Ammonia</vt:lpstr>
      <vt:lpstr>Ammonia Input</vt:lpstr>
      <vt:lpstr>Ammonia Input</vt:lpstr>
      <vt:lpstr>Nitrite</vt:lpstr>
      <vt:lpstr>Nitrite Input</vt:lpstr>
      <vt:lpstr>Nitrate</vt:lpstr>
      <vt:lpstr>Nitrate</vt:lpstr>
      <vt:lpstr>Sulfides (Salt water only)</vt:lpstr>
      <vt:lpstr>Sulfide Input</vt:lpstr>
      <vt:lpstr>Sulfide Input</vt:lpstr>
      <vt:lpstr>Methane (Fresh water only)</vt:lpstr>
      <vt:lpstr>Methane Solubility: Gas production</vt:lpstr>
      <vt:lpstr>Methane Inputs</vt:lpstr>
      <vt:lpstr>Solution Procedures</vt:lpstr>
      <vt:lpstr>Fluxes to water column</vt:lpstr>
      <vt:lpstr>Computation of SOD</vt:lpstr>
      <vt:lpstr>PowerPoint Presentation</vt:lpstr>
      <vt:lpstr>Other Variables</vt:lpstr>
      <vt:lpstr>Phosphates</vt:lpstr>
      <vt:lpstr>Phosphate Input</vt:lpstr>
      <vt:lpstr>Phosphate Input</vt:lpstr>
      <vt:lpstr>Silica</vt:lpstr>
      <vt:lpstr>Silica Input</vt:lpstr>
      <vt:lpstr>Silica Input</vt:lpstr>
      <vt:lpstr>Inputs to Diagenesis Model</vt:lpstr>
      <vt:lpstr>Inputs to Diagenesis Model</vt:lpstr>
      <vt:lpstr>Outputs from Diagenesis Model</vt:lpstr>
      <vt:lpstr>What’s Missing</vt:lpstr>
      <vt:lpstr>WASP 8 Implementation</vt:lpstr>
      <vt:lpstr>WASP 8 Implementation: Model Time step</vt:lpstr>
      <vt:lpstr>WASP 8 Implementation: Model Parameters</vt:lpstr>
      <vt:lpstr>WASP 8 Implementation: Model Parameters</vt:lpstr>
      <vt:lpstr>WASP 8 Implementation: Model Constants</vt:lpstr>
      <vt:lpstr>WASP 8 Implementation: Typical Process</vt:lpstr>
      <vt:lpstr>QUESTIONS?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jmartin</dc:creator>
  <cp:lastModifiedBy>James Martin</cp:lastModifiedBy>
  <cp:revision>107</cp:revision>
  <dcterms:created xsi:type="dcterms:W3CDTF">2010-07-30T17:46:10Z</dcterms:created>
  <dcterms:modified xsi:type="dcterms:W3CDTF">2016-07-25T13:23:25Z</dcterms:modified>
</cp:coreProperties>
</file>