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5"/>
  </p:sldMasterIdLst>
  <p:notesMasterIdLst>
    <p:notesMasterId r:id="rId29"/>
  </p:notesMasterIdLst>
  <p:sldIdLst>
    <p:sldId id="362" r:id="rId16"/>
    <p:sldId id="363" r:id="rId17"/>
    <p:sldId id="392" r:id="rId18"/>
    <p:sldId id="391" r:id="rId19"/>
    <p:sldId id="390" r:id="rId20"/>
    <p:sldId id="364" r:id="rId21"/>
    <p:sldId id="386" r:id="rId22"/>
    <p:sldId id="387" r:id="rId23"/>
    <p:sldId id="373" r:id="rId24"/>
    <p:sldId id="375" r:id="rId25"/>
    <p:sldId id="376" r:id="rId26"/>
    <p:sldId id="389" r:id="rId27"/>
    <p:sldId id="3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4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9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customXml" Target="../customXml/item10.xml"/><Relationship Id="rId19" Type="http://schemas.openxmlformats.org/officeDocument/2006/relationships/slide" Target="slides/slide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presProps" Target="presProps.xml"/><Relationship Id="rId8" Type="http://schemas.openxmlformats.org/officeDocument/2006/relationships/customXml" Target="../customXml/item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6Txt_3zSi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/>
          <a:lstStyle/>
          <a:p>
            <a:r>
              <a:rPr lang="en-US"/>
              <a:t>Model Segmentation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3886200"/>
            <a:ext cx="6400800" cy="1752600"/>
          </a:xfrm>
        </p:spPr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1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660" y="1423283"/>
            <a:ext cx="5598791" cy="5162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085" y="280283"/>
            <a:ext cx="8229600" cy="1143000"/>
          </a:xfrm>
        </p:spPr>
        <p:txBody>
          <a:bodyPr/>
          <a:lstStyle/>
          <a:p>
            <a:r>
              <a:rPr lang="en-US" dirty="0"/>
              <a:t>Typical Riverine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63323" y="3492801"/>
            <a:ext cx="185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WASP segments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8485" y="6016305"/>
            <a:ext cx="204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LSPC Sub-Basins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532687" y="3575277"/>
            <a:ext cx="320040" cy="197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5898445" y="6102174"/>
            <a:ext cx="320040" cy="197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66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199" y="256032"/>
            <a:ext cx="8229600" cy="1143000"/>
          </a:xfrm>
        </p:spPr>
        <p:txBody>
          <a:bodyPr/>
          <a:lstStyle/>
          <a:p>
            <a:r>
              <a:rPr lang="en-US" dirty="0"/>
              <a:t>BASINS WASP Network Tool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6941" y="1517905"/>
            <a:ext cx="8233859" cy="49286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63496" y="3310128"/>
            <a:ext cx="1609344" cy="21945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73386" y="3778898"/>
            <a:ext cx="1609344" cy="25192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73386" y="4432554"/>
            <a:ext cx="1609344" cy="27007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73386" y="4842589"/>
            <a:ext cx="1599454" cy="22393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64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BASINS WASP River Network Tool</a:t>
            </a:r>
          </a:p>
        </p:txBody>
      </p:sp>
      <p:pic>
        <p:nvPicPr>
          <p:cNvPr id="4" name="x6Txt_3zSi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97932" y="1819681"/>
            <a:ext cx="7834008" cy="440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0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0" r="-2" b="13612"/>
          <a:stretch/>
        </p:blipFill>
        <p:spPr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2631125"/>
            <a:ext cx="4983480" cy="23974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60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62448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/>
          <a:lstStyle/>
          <a:p>
            <a:r>
              <a:rPr lang="en-US" sz="3600"/>
              <a:t>Considerations for Segmentation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15533" y="1295400"/>
            <a:ext cx="77724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Spatial scale of the problem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Segment of a water body (e.g., reach, embayment)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Whole </a:t>
            </a:r>
            <a:r>
              <a:rPr lang="en-US" sz="2800" dirty="0"/>
              <a:t>water</a:t>
            </a:r>
            <a:r>
              <a:rPr lang="en-US" dirty="0"/>
              <a:t> body (e.g., main river, lake, estuary)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Whole river basin network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Dimensionality and spatial discretization of segments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Box, 1-, 2-, 3-dimensions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Horizontal: tens of meters to tens of kilometers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Vertical: whole water column to tens of centimeters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Physical components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Water column (epilimnion, hypolimnion)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Benthic sediments (surface, subsurface)</a:t>
            </a:r>
          </a:p>
        </p:txBody>
      </p:sp>
    </p:spTree>
    <p:extLst>
      <p:ext uri="{BB962C8B-B14F-4D97-AF65-F5344CB8AC3E}">
        <p14:creationId xmlns:p14="http://schemas.microsoft.com/office/powerpoint/2010/main" val="349795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Preserving Gradients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495424" y="2533650"/>
            <a:ext cx="2943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81524" y="2524125"/>
            <a:ext cx="2943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67624" y="2514600"/>
            <a:ext cx="2943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95424" y="3971925"/>
            <a:ext cx="1419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67050" y="3971925"/>
            <a:ext cx="1371599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81524" y="3971925"/>
            <a:ext cx="1419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53150" y="3971925"/>
            <a:ext cx="1371599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77150" y="3971925"/>
            <a:ext cx="141922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248776" y="3971925"/>
            <a:ext cx="1371599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23887" y="2990850"/>
            <a:ext cx="800100" cy="2381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9124" y="4329112"/>
            <a:ext cx="800100" cy="2381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0817" y="360259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Load</a:t>
            </a:r>
          </a:p>
        </p:txBody>
      </p:sp>
      <p:cxnSp>
        <p:nvCxnSpPr>
          <p:cNvPr id="16" name="Straight Connector 15"/>
          <p:cNvCxnSpPr>
            <a:stCxn id="3" idx="1"/>
            <a:endCxn id="3" idx="3"/>
          </p:cNvCxnSpPr>
          <p:nvPr/>
        </p:nvCxnSpPr>
        <p:spPr>
          <a:xfrm>
            <a:off x="1495424" y="3009900"/>
            <a:ext cx="29432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81524" y="3209925"/>
            <a:ext cx="29432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77150" y="3009900"/>
            <a:ext cx="29432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6" idx="3"/>
          </p:cNvCxnSpPr>
          <p:nvPr/>
        </p:nvCxnSpPr>
        <p:spPr>
          <a:xfrm flipV="1">
            <a:off x="1495423" y="4448175"/>
            <a:ext cx="1419226" cy="95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95624" y="4543424"/>
            <a:ext cx="13334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581523" y="4762500"/>
            <a:ext cx="1419226" cy="95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53150" y="4872038"/>
            <a:ext cx="13715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677150" y="4567237"/>
            <a:ext cx="1419226" cy="95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239250" y="4418012"/>
            <a:ext cx="13715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495423" y="5537200"/>
            <a:ext cx="9124952" cy="38100"/>
          </a:xfrm>
          <a:prstGeom prst="straightConnector1">
            <a:avLst/>
          </a:prstGeom>
          <a:ln w="349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22597" y="5672137"/>
            <a:ext cx="1461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Distance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1010900" y="2524125"/>
            <a:ext cx="12700" cy="3065461"/>
          </a:xfrm>
          <a:prstGeom prst="straightConnector1">
            <a:avLst/>
          </a:prstGeom>
          <a:ln w="349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6200000">
            <a:off x="10204755" y="3795244"/>
            <a:ext cx="229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Concentration</a:t>
            </a:r>
          </a:p>
        </p:txBody>
      </p:sp>
    </p:spTree>
    <p:extLst>
      <p:ext uri="{BB962C8B-B14F-4D97-AF65-F5344CB8AC3E}">
        <p14:creationId xmlns:p14="http://schemas.microsoft.com/office/powerpoint/2010/main" val="1697747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 of Segment Size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2045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66951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41857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97308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30062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62816" y="3215262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92044" y="4371536"/>
            <a:ext cx="943583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66951" y="4371536"/>
            <a:ext cx="1739630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675069" y="4371534"/>
            <a:ext cx="1045724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835090" y="4371533"/>
            <a:ext cx="1471309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126575" y="3429270"/>
            <a:ext cx="749030" cy="28210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2126575" y="4585541"/>
            <a:ext cx="749030" cy="28210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9477444" y="3429270"/>
            <a:ext cx="749030" cy="28210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9477444" y="4585541"/>
            <a:ext cx="749030" cy="28210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07418" y="2622853"/>
            <a:ext cx="105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Timestep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24479" y="26205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3102582" y="4653465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092044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901872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938351" y="4650909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007582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799705" y="4650909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08721" y="4371533"/>
            <a:ext cx="552051" cy="71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68727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166606" y="3499669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177486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35317" y="4650909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9202231" y="4650909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436864" y="4651591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051684" y="3497194"/>
            <a:ext cx="126460" cy="14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624479" y="26205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24479" y="26205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24479" y="2619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24479" y="26176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624479" y="26162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 flipH="1">
            <a:off x="5624479" y="2622853"/>
            <a:ext cx="23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28913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Riverine Segmentation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445" y="2103549"/>
            <a:ext cx="9592913" cy="368203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680843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Considerations for Segmentation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8028" y="1894573"/>
            <a:ext cx="3306612" cy="4241260"/>
          </a:xfrm>
          <a:prstGeom prst="rect">
            <a:avLst/>
          </a:prstGeom>
          <a:noFill/>
        </p:spPr>
      </p:pic>
      <p:pic>
        <p:nvPicPr>
          <p:cNvPr id="5" name="Picture 3" descr="10mile top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7016" y="1880988"/>
            <a:ext cx="2637610" cy="4254845"/>
          </a:xfrm>
          <a:prstGeom prst="rect">
            <a:avLst/>
          </a:prstGeom>
          <a:noFill/>
        </p:spPr>
      </p:pic>
      <p:pic>
        <p:nvPicPr>
          <p:cNvPr id="6" name="Picture 3" descr="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7002" y="1876471"/>
            <a:ext cx="2386270" cy="4277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202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3751" t="15486" r="3751" b="10324"/>
          <a:stretch>
            <a:fillRect/>
          </a:stretch>
        </p:blipFill>
        <p:spPr bwMode="auto">
          <a:xfrm>
            <a:off x="2391687" y="1997984"/>
            <a:ext cx="7408626" cy="43152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0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98989" y="3581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Considerations for Segmentation</a:t>
            </a:r>
          </a:p>
        </p:txBody>
      </p:sp>
    </p:spTree>
    <p:extLst>
      <p:ext uri="{BB962C8B-B14F-4D97-AF65-F5344CB8AC3E}">
        <p14:creationId xmlns:p14="http://schemas.microsoft.com/office/powerpoint/2010/main" val="400047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Segmentation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12106" r="9294"/>
          <a:stretch>
            <a:fillRect/>
          </a:stretch>
        </p:blipFill>
        <p:spPr bwMode="auto">
          <a:xfrm>
            <a:off x="3036814" y="1833514"/>
            <a:ext cx="6620799" cy="49265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64642" y="2718457"/>
            <a:ext cx="25721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405 horizontal grid cells, 4 water column layers, linked to EFDC-Hydro</a:t>
            </a:r>
          </a:p>
        </p:txBody>
      </p:sp>
    </p:spTree>
    <p:extLst>
      <p:ext uri="{BB962C8B-B14F-4D97-AF65-F5344CB8AC3E}">
        <p14:creationId xmlns:p14="http://schemas.microsoft.com/office/powerpoint/2010/main" val="149526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Class 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90800"/>
            <a:ext cx="5376334" cy="30241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614" y="2047874"/>
            <a:ext cx="3659914" cy="450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04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61E401A-EDC2-419F-ADA2-6EB871C30890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E2C56364-5891-4CF5-A2B8-06244408AB0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CA25561-BE33-4C70-9FB3-DF48171D9FD9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DBB01F39-BB58-4ECA-B7ED-CEF4E6AE7B1E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B92C53DE-7B39-4E3D-9526-8CDA1144EA6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6A95EAD8-DF5B-44A9-8359-970C81784AA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75C92D0D-4431-4FA6-AED6-BD8D44BF69E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BCC6420-EC02-4D1B-9CD9-D4291EC7FFE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24DDB6B6-B2C8-48E6-B75F-C046DAD75306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159D0431-6B5F-4D9A-9768-0D9619114C47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153</Words>
  <Application>Microsoft Office PowerPoint</Application>
  <PresentationFormat>Widescreen</PresentationFormat>
  <Paragraphs>38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Model Segmentation</vt:lpstr>
      <vt:lpstr>Considerations for Segmentation</vt:lpstr>
      <vt:lpstr>Preserving Gradients</vt:lpstr>
      <vt:lpstr>Implication of Segment Size</vt:lpstr>
      <vt:lpstr>Riverine Segmentation</vt:lpstr>
      <vt:lpstr>Considerations for Segmentation</vt:lpstr>
      <vt:lpstr>PowerPoint Presentation</vt:lpstr>
      <vt:lpstr>Considerations for Segmentation </vt:lpstr>
      <vt:lpstr>Our Class Examples</vt:lpstr>
      <vt:lpstr>Typical Riverine System</vt:lpstr>
      <vt:lpstr>BASINS WASP Network Tool</vt:lpstr>
      <vt:lpstr>BASINS WASP River Network Tool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Tim Wool</cp:lastModifiedBy>
  <cp:revision>33</cp:revision>
  <dcterms:created xsi:type="dcterms:W3CDTF">2016-07-21T12:20:51Z</dcterms:created>
  <dcterms:modified xsi:type="dcterms:W3CDTF">2023-08-03T13:48:03Z</dcterms:modified>
</cp:coreProperties>
</file>