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2"/>
  </p:sldMasterIdLst>
  <p:notesMasterIdLst>
    <p:notesMasterId r:id="rId53"/>
  </p:notesMasterIdLst>
  <p:sldIdLst>
    <p:sldId id="256" r:id="rId13"/>
    <p:sldId id="335" r:id="rId14"/>
    <p:sldId id="344" r:id="rId15"/>
    <p:sldId id="276" r:id="rId16"/>
    <p:sldId id="267" r:id="rId17"/>
    <p:sldId id="258" r:id="rId18"/>
    <p:sldId id="259" r:id="rId19"/>
    <p:sldId id="348" r:id="rId20"/>
    <p:sldId id="277" r:id="rId21"/>
    <p:sldId id="278" r:id="rId22"/>
    <p:sldId id="279" r:id="rId23"/>
    <p:sldId id="282" r:id="rId24"/>
    <p:sldId id="287" r:id="rId25"/>
    <p:sldId id="300" r:id="rId26"/>
    <p:sldId id="288" r:id="rId27"/>
    <p:sldId id="349" r:id="rId28"/>
    <p:sldId id="284" r:id="rId29"/>
    <p:sldId id="338" r:id="rId30"/>
    <p:sldId id="345" r:id="rId31"/>
    <p:sldId id="347" r:id="rId32"/>
    <p:sldId id="343" r:id="rId33"/>
    <p:sldId id="350" r:id="rId34"/>
    <p:sldId id="366" r:id="rId35"/>
    <p:sldId id="367" r:id="rId36"/>
    <p:sldId id="368" r:id="rId37"/>
    <p:sldId id="370" r:id="rId38"/>
    <p:sldId id="371" r:id="rId39"/>
    <p:sldId id="372" r:id="rId40"/>
    <p:sldId id="365" r:id="rId41"/>
    <p:sldId id="369" r:id="rId42"/>
    <p:sldId id="364" r:id="rId43"/>
    <p:sldId id="363" r:id="rId44"/>
    <p:sldId id="362" r:id="rId45"/>
    <p:sldId id="361" r:id="rId46"/>
    <p:sldId id="360" r:id="rId47"/>
    <p:sldId id="359" r:id="rId48"/>
    <p:sldId id="358" r:id="rId49"/>
    <p:sldId id="357" r:id="rId50"/>
    <p:sldId id="356" r:id="rId51"/>
    <p:sldId id="355" r:id="rId5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59" autoAdjust="0"/>
    <p:restoredTop sz="94660"/>
  </p:normalViewPr>
  <p:slideViewPr>
    <p:cSldViewPr snapToGrid="0">
      <p:cViewPr varScale="1">
        <p:scale>
          <a:sx n="90" d="100"/>
          <a:sy n="90" d="100"/>
        </p:scale>
        <p:origin x="232" y="7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slide" Target="slides/slide35.xml"/><Relationship Id="rId50" Type="http://schemas.openxmlformats.org/officeDocument/2006/relationships/slide" Target="slides/slide38.xml"/><Relationship Id="rId55" Type="http://schemas.openxmlformats.org/officeDocument/2006/relationships/viewProps" Target="viewProps.xml"/><Relationship Id="rId7" Type="http://schemas.openxmlformats.org/officeDocument/2006/relationships/customXml" Target="../customXml/item7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9" Type="http://schemas.openxmlformats.org/officeDocument/2006/relationships/slide" Target="slides/slide17.xml"/><Relationship Id="rId11" Type="http://schemas.openxmlformats.org/officeDocument/2006/relationships/customXml" Target="../customXml/item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slide" Target="slides/slide33.xml"/><Relationship Id="rId53" Type="http://schemas.openxmlformats.org/officeDocument/2006/relationships/notesMaster" Target="notesMasters/notesMaster1.xml"/><Relationship Id="rId5" Type="http://schemas.openxmlformats.org/officeDocument/2006/relationships/customXml" Target="../customXml/item5.xml"/><Relationship Id="rId19" Type="http://schemas.openxmlformats.org/officeDocument/2006/relationships/slide" Target="slides/slide7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slide" Target="slides/slide36.xml"/><Relationship Id="rId56" Type="http://schemas.openxmlformats.org/officeDocument/2006/relationships/theme" Target="theme/theme1.xml"/><Relationship Id="rId8" Type="http://schemas.openxmlformats.org/officeDocument/2006/relationships/customXml" Target="../customXml/item8.xml"/><Relationship Id="rId51" Type="http://schemas.openxmlformats.org/officeDocument/2006/relationships/slide" Target="slides/slide39.xml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1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slide" Target="slides/slide34.xml"/><Relationship Id="rId20" Type="http://schemas.openxmlformats.org/officeDocument/2006/relationships/slide" Target="slides/slide8.xml"/><Relationship Id="rId41" Type="http://schemas.openxmlformats.org/officeDocument/2006/relationships/slide" Target="slides/slide29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slide" Target="slides/slide37.xml"/><Relationship Id="rId57" Type="http://schemas.openxmlformats.org/officeDocument/2006/relationships/tableStyles" Target="tableStyles.xml"/><Relationship Id="rId10" Type="http://schemas.openxmlformats.org/officeDocument/2006/relationships/customXml" Target="../customXml/item10.xml"/><Relationship Id="rId31" Type="http://schemas.openxmlformats.org/officeDocument/2006/relationships/slide" Target="slides/slide19.xml"/><Relationship Id="rId44" Type="http://schemas.openxmlformats.org/officeDocument/2006/relationships/slide" Target="slides/slide32.xml"/><Relationship Id="rId52" Type="http://schemas.openxmlformats.org/officeDocument/2006/relationships/slide" Target="slides/slide40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0E792F-91D5-48BF-80C7-EA9565599379}" type="datetimeFigureOut">
              <a:rPr lang="en-US" smtClean="0"/>
              <a:t>6/8/18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FE9047-C44E-427E-B703-F8BDE925F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731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170E7A-6917-4835-B161-721A07AFE925}" type="slidenum">
              <a:rPr lang="en-US"/>
              <a:pPr/>
              <a:t>1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810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07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24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999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849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691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679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448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75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967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804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277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ingle Corner Rectangle 7"/>
          <p:cNvSpPr/>
          <p:nvPr userDrawn="1"/>
        </p:nvSpPr>
        <p:spPr>
          <a:xfrm>
            <a:off x="838200" y="365126"/>
            <a:ext cx="10515599" cy="5811838"/>
          </a:xfrm>
          <a:prstGeom prst="round1Rect">
            <a:avLst/>
          </a:prstGeom>
          <a:gradFill flip="none" rotWithShape="1">
            <a:gsLst>
              <a:gs pos="19000">
                <a:schemeClr val="accent5">
                  <a:lumMod val="67000"/>
                </a:schemeClr>
              </a:gs>
              <a:gs pos="60000">
                <a:srgbClr val="002060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69AF0-7EF7-4F2B-BD3F-078C33E668B4}" type="datetimeFigureOut">
              <a:rPr lang="en-US" smtClean="0"/>
              <a:t>6/8/18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WASP Course Materials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5041" y="571363"/>
            <a:ext cx="913086" cy="913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281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FF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>
              <a:lumMod val="9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FFFF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FFFF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FFF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FFF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3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286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ea typeface="+mj-ea"/>
              </a:rPr>
              <a:t>Sediment Transport</a:t>
            </a:r>
          </a:p>
        </p:txBody>
      </p:sp>
    </p:spTree>
    <p:extLst>
      <p:ext uri="{BB962C8B-B14F-4D97-AF65-F5344CB8AC3E}">
        <p14:creationId xmlns:p14="http://schemas.microsoft.com/office/powerpoint/2010/main" val="30530122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Solid Flow Field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Legacy method used prior to WASP8 (Not recommended for new models)</a:t>
            </a:r>
          </a:p>
          <a:p>
            <a:r>
              <a:rPr lang="en-US" dirty="0"/>
              <a:t>Segment pairs for WC &lt;--&gt; Sed interactions</a:t>
            </a:r>
          </a:p>
          <a:p>
            <a:r>
              <a:rPr lang="en-US" dirty="0"/>
              <a:t>Allows compatibility of earlier </a:t>
            </a:r>
            <a:r>
              <a:rPr lang="en-US" dirty="0" err="1"/>
              <a:t>wif</a:t>
            </a:r>
            <a:r>
              <a:rPr lang="en-US" dirty="0"/>
              <a:t> files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314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Descriptive Settling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513832" cy="4351338"/>
          </a:xfrm>
        </p:spPr>
        <p:txBody>
          <a:bodyPr/>
          <a:lstStyle/>
          <a:p>
            <a:r>
              <a:rPr lang="en-US" dirty="0"/>
              <a:t>User defines settling and resuspension rate for each solid state variable</a:t>
            </a:r>
          </a:p>
          <a:p>
            <a:r>
              <a:rPr lang="en-US" dirty="0"/>
              <a:t>Rates do not change with velocity</a:t>
            </a:r>
          </a:p>
          <a:p>
            <a:r>
              <a:rPr lang="en-US" dirty="0"/>
              <a:t>Settling rates should approximate Stokes’ Law</a:t>
            </a:r>
          </a:p>
          <a:p>
            <a:r>
              <a:rPr lang="en-US" dirty="0"/>
              <a:t>Rates are segment specific</a:t>
            </a:r>
          </a:p>
          <a:p>
            <a:r>
              <a:rPr lang="en-US" dirty="0"/>
              <a:t>Settling flux = deposition flux</a:t>
            </a:r>
          </a:p>
          <a:p>
            <a:endParaRPr lang="en-US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2711151"/>
              </p:ext>
            </p:extLst>
          </p:nvPr>
        </p:nvGraphicFramePr>
        <p:xfrm>
          <a:off x="5982399" y="1825625"/>
          <a:ext cx="4981575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05" name="Equation" r:id="rId3" imgW="2260600" imgH="203200" progId="Equation.3">
                  <p:embed/>
                </p:oleObj>
              </mc:Choice>
              <mc:Fallback>
                <p:oleObj name="Equation" r:id="rId3" imgW="22606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2399" y="1825625"/>
                        <a:ext cx="4981575" cy="388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8186857"/>
              </p:ext>
            </p:extLst>
          </p:nvPr>
        </p:nvGraphicFramePr>
        <p:xfrm>
          <a:off x="6622954" y="2428875"/>
          <a:ext cx="3700463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06" name="Equation" r:id="rId5" imgW="1752600" imgH="393700" progId="Equation.3">
                  <p:embed/>
                </p:oleObj>
              </mc:Choice>
              <mc:Fallback>
                <p:oleObj name="Equation" r:id="rId5" imgW="17526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2954" y="2428875"/>
                        <a:ext cx="3700463" cy="8286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rgbClr val="0000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6622954" y="3471862"/>
            <a:ext cx="4598606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tabLst>
                <a:tab pos="346075" algn="l"/>
                <a:tab pos="1376363" algn="l"/>
                <a:tab pos="2511425" algn="l"/>
              </a:tabLst>
            </a:pPr>
            <a:r>
              <a:rPr lang="en-US" sz="2000" i="1" dirty="0">
                <a:solidFill>
                  <a:schemeClr val="bg1"/>
                </a:solidFill>
                <a:latin typeface="Times New Roman" charset="0"/>
              </a:rPr>
              <a:t>where:</a:t>
            </a:r>
          </a:p>
          <a:p>
            <a:pPr>
              <a:tabLst>
                <a:tab pos="346075" algn="l"/>
                <a:tab pos="1376363" algn="l"/>
                <a:tab pos="2511425" algn="l"/>
              </a:tabLst>
            </a:pPr>
            <a:r>
              <a:rPr lang="en-US" sz="2000" i="1" dirty="0">
                <a:solidFill>
                  <a:schemeClr val="bg1"/>
                </a:solidFill>
                <a:latin typeface="Times New Roman" charset="0"/>
              </a:rPr>
              <a:t>g</a:t>
            </a:r>
            <a:r>
              <a:rPr lang="en-US" sz="2000" dirty="0">
                <a:solidFill>
                  <a:schemeClr val="bg1"/>
                </a:solidFill>
              </a:rPr>
              <a:t> 	= acceleration of gravity, 9.81 [m/sec</a:t>
            </a:r>
            <a:r>
              <a:rPr lang="en-US" sz="2000" baseline="30000" dirty="0">
                <a:solidFill>
                  <a:schemeClr val="bg1"/>
                </a:solidFill>
              </a:rPr>
              <a:t>2</a:t>
            </a:r>
            <a:r>
              <a:rPr lang="en-US" sz="2000" dirty="0">
                <a:solidFill>
                  <a:schemeClr val="bg1"/>
                </a:solidFill>
              </a:rPr>
              <a:t>]</a:t>
            </a:r>
            <a:endParaRPr lang="en-US" sz="2000" baseline="30000" dirty="0">
              <a:solidFill>
                <a:schemeClr val="bg1"/>
              </a:solidFill>
            </a:endParaRPr>
          </a:p>
          <a:p>
            <a:pPr>
              <a:tabLst>
                <a:tab pos="346075" algn="l"/>
                <a:tab pos="1376363" algn="l"/>
                <a:tab pos="2511425" algn="l"/>
              </a:tabLst>
            </a:pPr>
            <a:r>
              <a:rPr lang="en-US" sz="2000" i="1" dirty="0">
                <a:solidFill>
                  <a:schemeClr val="bg1"/>
                </a:solidFill>
                <a:latin typeface="Symbol" charset="2"/>
              </a:rPr>
              <a:t>m</a:t>
            </a:r>
            <a:r>
              <a:rPr lang="en-US" sz="2000" dirty="0">
                <a:solidFill>
                  <a:schemeClr val="bg1"/>
                </a:solidFill>
              </a:rPr>
              <a:t> 	= absolute viscosity of water </a:t>
            </a:r>
          </a:p>
          <a:p>
            <a:pPr>
              <a:tabLst>
                <a:tab pos="346075" algn="l"/>
                <a:tab pos="1376363" algn="l"/>
                <a:tab pos="2511425" algn="l"/>
              </a:tabLst>
            </a:pPr>
            <a:r>
              <a:rPr lang="en-US" sz="2000" dirty="0">
                <a:solidFill>
                  <a:schemeClr val="bg1"/>
                </a:solidFill>
              </a:rPr>
              <a:t>	= 0.001 poise [kg/m-sec] at 20</a:t>
            </a:r>
            <a:r>
              <a:rPr lang="en-US" sz="2000" baseline="30000" dirty="0">
                <a:solidFill>
                  <a:schemeClr val="bg1"/>
                </a:solidFill>
              </a:rPr>
              <a:t>o</a:t>
            </a:r>
            <a:r>
              <a:rPr lang="en-US" sz="2000" dirty="0">
                <a:solidFill>
                  <a:schemeClr val="bg1"/>
                </a:solidFill>
              </a:rPr>
              <a:t>C</a:t>
            </a:r>
          </a:p>
          <a:p>
            <a:pPr>
              <a:tabLst>
                <a:tab pos="346075" algn="l"/>
                <a:tab pos="1376363" algn="l"/>
                <a:tab pos="2511425" algn="l"/>
              </a:tabLst>
            </a:pPr>
            <a:r>
              <a:rPr lang="en-US" sz="2000" i="1" dirty="0" err="1">
                <a:solidFill>
                  <a:schemeClr val="bg1"/>
                </a:solidFill>
              </a:rPr>
              <a:t>ρ</a:t>
            </a:r>
            <a:r>
              <a:rPr lang="en-US" sz="2000" i="1" baseline="-25000" dirty="0" err="1">
                <a:solidFill>
                  <a:schemeClr val="bg1"/>
                </a:solidFill>
              </a:rPr>
              <a:t>s</a:t>
            </a:r>
            <a:r>
              <a:rPr lang="en-US" sz="2000" dirty="0">
                <a:solidFill>
                  <a:schemeClr val="bg1"/>
                </a:solidFill>
              </a:rPr>
              <a:t> = sediment particle density [kg/m</a:t>
            </a:r>
            <a:r>
              <a:rPr lang="en-US" sz="2000" baseline="30000" dirty="0">
                <a:solidFill>
                  <a:schemeClr val="bg1"/>
                </a:solidFill>
              </a:rPr>
              <a:t>3</a:t>
            </a:r>
            <a:r>
              <a:rPr lang="en-US" sz="2000" dirty="0">
                <a:solidFill>
                  <a:schemeClr val="bg1"/>
                </a:solidFill>
              </a:rPr>
              <a:t>]</a:t>
            </a:r>
          </a:p>
          <a:p>
            <a:pPr>
              <a:tabLst>
                <a:tab pos="346075" algn="l"/>
                <a:tab pos="1376363" algn="l"/>
                <a:tab pos="2511425" algn="l"/>
              </a:tabLst>
            </a:pPr>
            <a:r>
              <a:rPr lang="en-US" sz="2000" i="1" dirty="0">
                <a:solidFill>
                  <a:schemeClr val="bg1"/>
                </a:solidFill>
              </a:rPr>
              <a:t>ρ</a:t>
            </a:r>
            <a:r>
              <a:rPr lang="en-US" sz="2000" dirty="0">
                <a:solidFill>
                  <a:schemeClr val="bg1"/>
                </a:solidFill>
              </a:rPr>
              <a:t>  = water density [kg/m</a:t>
            </a:r>
            <a:r>
              <a:rPr lang="en-US" sz="2000" baseline="30000" dirty="0">
                <a:solidFill>
                  <a:schemeClr val="bg1"/>
                </a:solidFill>
              </a:rPr>
              <a:t>3</a:t>
            </a:r>
            <a:r>
              <a:rPr lang="en-US" sz="2000" dirty="0">
                <a:solidFill>
                  <a:schemeClr val="bg1"/>
                </a:solidFill>
              </a:rPr>
              <a:t>]</a:t>
            </a:r>
            <a:endParaRPr lang="en-US" sz="2000" i="1" dirty="0">
              <a:solidFill>
                <a:schemeClr val="bg1"/>
              </a:solidFill>
              <a:latin typeface="Times New Roman" charset="0"/>
            </a:endParaRPr>
          </a:p>
          <a:p>
            <a:pPr>
              <a:tabLst>
                <a:tab pos="346075" algn="l"/>
                <a:tab pos="1376363" algn="l"/>
                <a:tab pos="2511425" algn="l"/>
              </a:tabLst>
            </a:pPr>
            <a:r>
              <a:rPr lang="en-US" sz="2000" i="1" dirty="0">
                <a:solidFill>
                  <a:schemeClr val="bg1"/>
                </a:solidFill>
                <a:latin typeface="Times New Roman" charset="0"/>
              </a:rPr>
              <a:t>D</a:t>
            </a:r>
            <a:r>
              <a:rPr lang="en-US" sz="2000" dirty="0">
                <a:solidFill>
                  <a:schemeClr val="bg1"/>
                </a:solidFill>
              </a:rPr>
              <a:t> 	= particle diameter [m]</a:t>
            </a:r>
          </a:p>
          <a:p>
            <a:pPr>
              <a:tabLst>
                <a:tab pos="346075" algn="l"/>
                <a:tab pos="1376363" algn="l"/>
                <a:tab pos="2511425" algn="l"/>
              </a:tabLst>
            </a:pPr>
            <a:r>
              <a:rPr lang="en-US" sz="2000" dirty="0">
                <a:solidFill>
                  <a:schemeClr val="bg1"/>
                </a:solidFill>
              </a:rPr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2864457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Stokes Settling Velocities, </a:t>
            </a:r>
            <a:r>
              <a:rPr lang="en-US" sz="3200" dirty="0"/>
              <a:t>m/day</a:t>
            </a:r>
            <a:endParaRPr lang="en-US" dirty="0"/>
          </a:p>
        </p:txBody>
      </p:sp>
      <p:graphicFrame>
        <p:nvGraphicFramePr>
          <p:cNvPr id="5" name="Group 395">
            <a:extLst>
              <a:ext uri="{FF2B5EF4-FFF2-40B4-BE49-F238E27FC236}">
                <a16:creationId xmlns:a16="http://schemas.microsoft.com/office/drawing/2014/main" id="{8BCE2A00-1B63-4902-9CD3-70A5E3C168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4499024"/>
              </p:ext>
            </p:extLst>
          </p:nvPr>
        </p:nvGraphicFramePr>
        <p:xfrm>
          <a:off x="3919342" y="1383959"/>
          <a:ext cx="4353316" cy="4724400"/>
        </p:xfrm>
        <a:graphic>
          <a:graphicData uri="http://schemas.openxmlformats.org/drawingml/2006/table">
            <a:tbl>
              <a:tblPr/>
              <a:tblGrid>
                <a:gridCol w="16852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64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00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38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077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789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Particle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Diameter, mm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Particle Density, g/cm</a:t>
                      </a:r>
                      <a:r>
                        <a:rPr kumimoji="0" lang="en-US" sz="18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7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1.8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2.0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2.5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2.7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Fine Sand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1775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0.1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380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470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710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800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0.05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94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120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180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200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Silt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0.05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94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120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180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200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0.02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19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28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32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0.01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3.8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4.7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7.1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8.0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0.005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0.94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1.2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1.8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2.0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0.002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0.15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0.19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0.28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0.32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Clay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0.002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0.15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0.19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0.28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0.32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0.001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0.04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0.05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0.07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0.08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5891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Based Solids Transport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418618" cy="4351338"/>
          </a:xfrm>
        </p:spPr>
        <p:txBody>
          <a:bodyPr/>
          <a:lstStyle/>
          <a:p>
            <a:r>
              <a:rPr lang="en-US" dirty="0"/>
              <a:t>Settling is a function of particle size and density</a:t>
            </a:r>
          </a:p>
          <a:p>
            <a:r>
              <a:rPr lang="en-US" dirty="0"/>
              <a:t>Deposition, erosion, bed load, and resuspension are functions of bottom shear stress, as well as particle size and density</a:t>
            </a:r>
          </a:p>
          <a:p>
            <a:r>
              <a:rPr lang="en-US" dirty="0"/>
              <a:t>Simulates cohesive and </a:t>
            </a:r>
            <a:r>
              <a:rPr lang="en-US" dirty="0" err="1"/>
              <a:t>noncohesive</a:t>
            </a:r>
            <a:r>
              <a:rPr lang="en-US" dirty="0"/>
              <a:t> transport</a:t>
            </a:r>
          </a:p>
          <a:p>
            <a:r>
              <a:rPr lang="en-US" dirty="0"/>
              <a:t>Burial based on mass balance of total solids within benthic segments</a:t>
            </a:r>
          </a:p>
          <a:p>
            <a:r>
              <a:rPr lang="en-US" dirty="0"/>
              <a:t>Van Rijn (option 1) or Roberts (option 2) erosion algorithms</a:t>
            </a:r>
          </a:p>
        </p:txBody>
      </p:sp>
    </p:spTree>
    <p:extLst>
      <p:ext uri="{BB962C8B-B14F-4D97-AF65-F5344CB8AC3E}">
        <p14:creationId xmlns:p14="http://schemas.microsoft.com/office/powerpoint/2010/main" val="7843271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Noncohesive Deposition</a:t>
            </a:r>
            <a:endParaRPr lang="en-US" dirty="0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B0C62F76-05E7-4A77-A532-3519C75A8E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8216" y="1690688"/>
            <a:ext cx="20185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chemeClr val="bg1"/>
                </a:solidFill>
              </a:rPr>
              <a:t>Deposition Regimes</a:t>
            </a:r>
            <a:endParaRPr lang="en-US" sz="3200" dirty="0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3049A85-6D27-4213-8B67-DB5D67067BE6}"/>
              </a:ext>
            </a:extLst>
          </p:cNvPr>
          <p:cNvGrpSpPr/>
          <p:nvPr/>
        </p:nvGrpSpPr>
        <p:grpSpPr>
          <a:xfrm>
            <a:off x="6735261" y="1690688"/>
            <a:ext cx="4330390" cy="4114177"/>
            <a:chOff x="7054344" y="2073136"/>
            <a:chExt cx="3556297" cy="3749040"/>
          </a:xfrm>
        </p:grpSpPr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29ED2296-71DB-46C5-8EE1-44205890B5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 t="19527"/>
            <a:stretch>
              <a:fillRect/>
            </a:stretch>
          </p:blipFill>
          <p:spPr bwMode="auto">
            <a:xfrm>
              <a:off x="7054344" y="2073136"/>
              <a:ext cx="3556297" cy="374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D1E8C2E-D849-4438-BEB4-E123F4CFF7ED}"/>
                </a:ext>
              </a:extLst>
            </p:cNvPr>
            <p:cNvSpPr/>
            <p:nvPr/>
          </p:nvSpPr>
          <p:spPr>
            <a:xfrm>
              <a:off x="9563622" y="5454186"/>
              <a:ext cx="275573" cy="1941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B612D3E-1628-4316-9F27-6854E2A9946A}"/>
                </a:ext>
              </a:extLst>
            </p:cNvPr>
            <p:cNvSpPr txBox="1"/>
            <p:nvPr/>
          </p:nvSpPr>
          <p:spPr>
            <a:xfrm>
              <a:off x="9482203" y="5448372"/>
              <a:ext cx="4509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(mm)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EF866CE-D6DA-0E48-80EA-B48E253F11E2}"/>
              </a:ext>
            </a:extLst>
          </p:cNvPr>
          <p:cNvGrpSpPr/>
          <p:nvPr/>
        </p:nvGrpSpPr>
        <p:grpSpPr>
          <a:xfrm>
            <a:off x="1226634" y="1690688"/>
            <a:ext cx="5120192" cy="4221052"/>
            <a:chOff x="1226634" y="1690688"/>
            <a:chExt cx="5120192" cy="4221052"/>
          </a:xfrm>
        </p:grpSpPr>
        <p:sp>
          <p:nvSpPr>
            <p:cNvPr id="15" name="Rectangle 7">
              <a:extLst>
                <a:ext uri="{FF2B5EF4-FFF2-40B4-BE49-F238E27FC236}">
                  <a16:creationId xmlns:a16="http://schemas.microsoft.com/office/drawing/2014/main" id="{AD53C23B-3865-6F4C-8101-6072B9CFF4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6634" y="1690688"/>
              <a:ext cx="5120192" cy="1384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</a:rPr>
                <a:t>Noncohesive deposition is settling attenuated by the shear stress from water flow:</a:t>
              </a:r>
            </a:p>
          </p:txBody>
        </p:sp>
        <p:sp>
          <p:nvSpPr>
            <p:cNvPr id="18" name="Rectangle 10">
              <a:extLst>
                <a:ext uri="{FF2B5EF4-FFF2-40B4-BE49-F238E27FC236}">
                  <a16:creationId xmlns:a16="http://schemas.microsoft.com/office/drawing/2014/main" id="{5F58A27B-A99D-EF4C-962C-B6EC4782C6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0741" y="3708150"/>
              <a:ext cx="4724400" cy="976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i="1" dirty="0">
                  <a:solidFill>
                    <a:schemeClr val="bg1"/>
                  </a:solidFill>
                </a:rPr>
                <a:t>α</a:t>
              </a:r>
              <a:r>
                <a:rPr lang="en-US" sz="2000" i="1" baseline="-25000" dirty="0">
                  <a:solidFill>
                    <a:schemeClr val="bg1"/>
                  </a:solidFill>
                </a:rPr>
                <a:t>D</a:t>
              </a:r>
              <a:r>
                <a:rPr lang="en-US" sz="2000" dirty="0">
                  <a:solidFill>
                    <a:schemeClr val="bg1"/>
                  </a:solidFill>
                </a:rPr>
                <a:t> = probability of deposition upon contact with</a:t>
              </a:r>
              <a:r>
                <a:rPr lang="en-US" sz="1600" dirty="0">
                  <a:solidFill>
                    <a:schemeClr val="bg1"/>
                  </a:solidFill>
                </a:rPr>
                <a:t> </a:t>
              </a:r>
              <a:r>
                <a:rPr lang="en-US" sz="2000" dirty="0">
                  <a:solidFill>
                    <a:schemeClr val="bg1"/>
                  </a:solidFill>
                </a:rPr>
                <a:t>bed; varies roughly linearly from 1 to 0 (Krone, 1963):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BD77CD6-85D0-3648-B988-A9715B16AA1A}"/>
                </a:ext>
              </a:extLst>
            </p:cNvPr>
            <p:cNvSpPr txBox="1"/>
            <p:nvPr/>
          </p:nvSpPr>
          <p:spPr>
            <a:xfrm>
              <a:off x="1622426" y="5527221"/>
              <a:ext cx="4724400" cy="3845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or</a:t>
              </a:r>
              <a:r>
                <a:rPr lang="en-US" sz="2000" dirty="0">
                  <a:solidFill>
                    <a:schemeClr val="bg1"/>
                  </a:solidFill>
                </a:rPr>
                <a:t>, </a:t>
              </a:r>
              <a:r>
                <a:rPr lang="el-GR" sz="2000" dirty="0">
                  <a:solidFill>
                    <a:schemeClr val="bg1"/>
                  </a:solidFill>
                </a:rPr>
                <a:t>α</a:t>
              </a:r>
              <a:r>
                <a:rPr lang="en-US" sz="2000" baseline="-25000" dirty="0">
                  <a:solidFill>
                    <a:schemeClr val="bg1"/>
                  </a:solidFill>
                </a:rPr>
                <a:t>D</a:t>
              </a:r>
              <a:r>
                <a:rPr lang="en-US" sz="2000" dirty="0">
                  <a:solidFill>
                    <a:schemeClr val="bg1"/>
                  </a:solidFill>
                </a:rPr>
                <a:t> = 1    (Novotny and others)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8B10DD5F-EB73-0A4D-86F6-6A29E69BEB2B}"/>
                    </a:ext>
                  </a:extLst>
                </p:cNvPr>
                <p:cNvSpPr txBox="1"/>
                <p:nvPr/>
              </p:nvSpPr>
              <p:spPr>
                <a:xfrm>
                  <a:off x="1569468" y="4762817"/>
                  <a:ext cx="2415158" cy="354941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𝝰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1, </m:t>
                            </m:r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𝞃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≤</m:t>
                        </m:r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𝛕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𝑐</m:t>
                            </m:r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≃0</m:t>
                        </m:r>
                      </m:oMath>
                    </m:oMathPara>
                  </a14:m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mc:Choice>
          <mc:Fallback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8B10DD5F-EB73-0A4D-86F6-6A29E69BEB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69468" y="4762817"/>
                  <a:ext cx="2415158" cy="354941"/>
                </a:xfrm>
                <a:prstGeom prst="rect">
                  <a:avLst/>
                </a:prstGeom>
                <a:blipFill>
                  <a:blip r:embed="rId3"/>
                  <a:stretch>
                    <a:fillRect b="-17241"/>
                  </a:stretch>
                </a:blipFill>
                <a:ln w="635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910C8ED6-98B2-2F4E-9565-737A9B16F61A}"/>
                    </a:ext>
                  </a:extLst>
                </p:cNvPr>
                <p:cNvSpPr txBox="1"/>
                <p:nvPr/>
              </p:nvSpPr>
              <p:spPr>
                <a:xfrm>
                  <a:off x="1622426" y="5145019"/>
                  <a:ext cx="3963342" cy="354941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𝝰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=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0, 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𝞃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𝛕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𝑐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≃0</m:t>
                      </m:r>
                    </m:oMath>
                  </a14:m>
                  <a:r>
                    <a:rPr lang="en-US" dirty="0">
                      <a:solidFill>
                        <a:schemeClr val="bg1"/>
                      </a:solidFill>
                    </a:rPr>
                    <a:t>.01 – 0.2 N/m</a:t>
                  </a:r>
                  <a:r>
                    <a:rPr lang="en-US" baseline="30000" dirty="0">
                      <a:solidFill>
                        <a:schemeClr val="bg1"/>
                      </a:solidFill>
                    </a:rPr>
                    <a:t>2</a:t>
                  </a:r>
                  <a:r>
                    <a:rPr lang="en-US" dirty="0">
                      <a:solidFill>
                        <a:schemeClr val="bg1"/>
                      </a:solidFill>
                    </a:rPr>
                    <a:t> </a:t>
                  </a:r>
                </a:p>
              </p:txBody>
            </p:sp>
          </mc:Choice>
          <mc:Fallback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910C8ED6-98B2-2F4E-9565-737A9B16F61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2426" y="5145019"/>
                  <a:ext cx="3963342" cy="354941"/>
                </a:xfrm>
                <a:prstGeom prst="rect">
                  <a:avLst/>
                </a:prstGeom>
                <a:blipFill>
                  <a:blip r:embed="rId4"/>
                  <a:stretch>
                    <a:fillRect t="-3448" b="-31034"/>
                  </a:stretch>
                </a:blipFill>
                <a:ln w="635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0D18BD9-FE4D-714C-B9A5-A4D6DEFB6256}"/>
                    </a:ext>
                  </a:extLst>
                </p:cNvPr>
                <p:cNvSpPr txBox="1"/>
                <p:nvPr/>
              </p:nvSpPr>
              <p:spPr>
                <a:xfrm>
                  <a:off x="1749858" y="3096937"/>
                  <a:ext cx="2876072" cy="502832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280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</m:sSub>
                            <m:r>
                              <a:rPr lang="en-US" sz="28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en-US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  <m:r>
                          <a:rPr lang="en-US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×</m:t>
                        </m:r>
                        <m:r>
                          <a:rPr lang="en-US" sz="2800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𝝰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𝐷</m:t>
                            </m:r>
                          </m:sub>
                        </m:sSub>
                      </m:oMath>
                    </m:oMathPara>
                  </a14:m>
                  <a:endParaRPr lang="en-US" sz="2800" dirty="0">
                    <a:solidFill>
                      <a:schemeClr val="bg1"/>
                    </a:solidFill>
                  </a:endParaRPr>
                </a:p>
              </p:txBody>
            </p:sp>
          </mc:Choice>
          <mc:Fallback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0D18BD9-FE4D-714C-B9A5-A4D6DEFB625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49858" y="3096937"/>
                  <a:ext cx="2876072" cy="502832"/>
                </a:xfrm>
                <a:prstGeom prst="rect">
                  <a:avLst/>
                </a:prstGeom>
                <a:blipFill>
                  <a:blip r:embed="rId5"/>
                  <a:stretch>
                    <a:fillRect b="-21951"/>
                  </a:stretch>
                </a:blipFill>
                <a:ln w="6350">
                  <a:solidFill>
                    <a:schemeClr val="accent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962016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Noncohesive</a:t>
            </a:r>
            <a:r>
              <a:rPr lang="en-US" dirty="0"/>
              <a:t> Erosion and Resuspension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4097F6-9EDA-4177-9AC3-66B44B1C68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578262"/>
            <a:ext cx="7315200" cy="4573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1059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Sediment Transport Processes - </a:t>
            </a:r>
            <a:r>
              <a:rPr lang="en-US" sz="4000" dirty="0">
                <a:ea typeface="ＭＳ Ｐゴシック" charset="-128"/>
              </a:rPr>
              <a:t> Burial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Initial total solids concentration set reference bulk density (g/mL) and porosity (</a:t>
            </a:r>
            <a:r>
              <a:rPr lang="en-US" dirty="0" err="1"/>
              <a:t>l</a:t>
            </a:r>
            <a:r>
              <a:rPr lang="en-US" baseline="-25000" dirty="0" err="1"/>
              <a:t>w</a:t>
            </a:r>
            <a:r>
              <a:rPr lang="en-US" dirty="0"/>
              <a:t>/L) for each segment</a:t>
            </a:r>
          </a:p>
          <a:p>
            <a:r>
              <a:rPr lang="en-US" dirty="0"/>
              <a:t>Bed Compaction Options</a:t>
            </a:r>
          </a:p>
          <a:p>
            <a:pPr lvl="1"/>
            <a:r>
              <a:rPr lang="en-US" dirty="0"/>
              <a:t>Static (constant volumes)</a:t>
            </a:r>
          </a:p>
          <a:p>
            <a:pPr lvl="1"/>
            <a:r>
              <a:rPr lang="en-US" dirty="0"/>
              <a:t>Dynamic (constant densities)</a:t>
            </a:r>
          </a:p>
          <a:p>
            <a:r>
              <a:rPr lang="en-US" dirty="0"/>
              <a:t>Dynamic option resets volume and depth each benthic time step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6071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ＭＳ Ｐゴシック" charset="-128"/>
              </a:rPr>
              <a:t>Sediment Transport Processes - </a:t>
            </a:r>
            <a:r>
              <a:rPr lang="en-US" sz="4000" dirty="0">
                <a:ea typeface="ＭＳ Ｐゴシック" charset="-128"/>
              </a:rPr>
              <a:t> Burial</a:t>
            </a:r>
            <a:endParaRPr lang="en-US" dirty="0">
              <a:ea typeface="ＭＳ Ｐゴシック" charset="-128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027113" y="1608712"/>
            <a:ext cx="7467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Burial velocities from any specified layer </a:t>
            </a:r>
            <a:r>
              <a:rPr lang="en-US" i="1" dirty="0">
                <a:solidFill>
                  <a:schemeClr val="bg1"/>
                </a:solidFill>
              </a:rPr>
              <a:t>k</a:t>
            </a:r>
            <a:r>
              <a:rPr lang="en-US" dirty="0">
                <a:solidFill>
                  <a:schemeClr val="bg1"/>
                </a:solidFill>
              </a:rPr>
              <a:t> are given by mass balance over solids types </a:t>
            </a:r>
            <a:r>
              <a:rPr lang="en-US" i="1" dirty="0" err="1">
                <a:solidFill>
                  <a:schemeClr val="bg1"/>
                </a:solidFill>
              </a:rPr>
              <a:t>i</a:t>
            </a:r>
            <a:r>
              <a:rPr lang="en-US" dirty="0">
                <a:solidFill>
                  <a:schemeClr val="bg1"/>
                </a:solidFill>
              </a:rPr>
              <a:t>. </a:t>
            </a: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1027113" y="2395140"/>
            <a:ext cx="7353300" cy="1204913"/>
            <a:chOff x="1064" y="2448"/>
            <a:chExt cx="4632" cy="759"/>
          </a:xfrm>
        </p:grpSpPr>
        <p:graphicFrame>
          <p:nvGraphicFramePr>
            <p:cNvPr id="7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05507269"/>
                </p:ext>
              </p:extLst>
            </p:nvPr>
          </p:nvGraphicFramePr>
          <p:xfrm>
            <a:off x="1064" y="2716"/>
            <a:ext cx="4632" cy="4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49" name="Equation" r:id="rId3" imgW="3644900" imgH="342900" progId="Equation.3">
                    <p:embed/>
                  </p:oleObj>
                </mc:Choice>
                <mc:Fallback>
                  <p:oleObj name="Equation" r:id="rId3" imgW="3644900" imgH="3429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64" y="2716"/>
                          <a:ext cx="4632" cy="491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9525">
                          <a:solidFill>
                            <a:srgbClr val="0000FF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1156" y="2448"/>
              <a:ext cx="289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dirty="0">
                  <a:solidFill>
                    <a:schemeClr val="bg1"/>
                  </a:solidFill>
                </a:rPr>
                <a:t>Surficial sediment layer, k=1, bottom water = 0:</a:t>
              </a:r>
            </a:p>
          </p:txBody>
        </p:sp>
      </p:grp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027113" y="3796268"/>
            <a:ext cx="28011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Subsurface sediment layers:</a:t>
            </a:r>
          </a:p>
        </p:txBody>
      </p:sp>
      <p:graphicFrame>
        <p:nvGraphicFramePr>
          <p:cNvPr id="10" name="Object 2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46892360"/>
              </p:ext>
            </p:extLst>
          </p:nvPr>
        </p:nvGraphicFramePr>
        <p:xfrm>
          <a:off x="1027113" y="4230687"/>
          <a:ext cx="5257800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50" name="Equation" r:id="rId5" imgW="2717800" imgH="342900" progId="Equation.3">
                  <p:embed/>
                </p:oleObj>
              </mc:Choice>
              <mc:Fallback>
                <p:oleObj name="Equation" r:id="rId5" imgW="27178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7113" y="4230687"/>
                        <a:ext cx="5257800" cy="6635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rgbClr val="0000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027113" y="5055997"/>
            <a:ext cx="8001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Where </a:t>
            </a:r>
            <a:r>
              <a:rPr lang="en-US" sz="2000" i="1" dirty="0">
                <a:solidFill>
                  <a:schemeClr val="bg1"/>
                </a:solidFill>
              </a:rPr>
              <a:t>W</a:t>
            </a:r>
            <a:r>
              <a:rPr lang="en-US" sz="2000" i="1" baseline="-25000" dirty="0">
                <a:solidFill>
                  <a:schemeClr val="bg1"/>
                </a:solidFill>
              </a:rPr>
              <a:t>D</a:t>
            </a:r>
            <a:r>
              <a:rPr lang="en-US" sz="2000" dirty="0">
                <a:solidFill>
                  <a:schemeClr val="bg1"/>
                </a:solidFill>
              </a:rPr>
              <a:t> is deposition velocity, </a:t>
            </a:r>
            <a:r>
              <a:rPr lang="en-US" sz="2000" i="1" dirty="0">
                <a:solidFill>
                  <a:schemeClr val="bg1"/>
                </a:solidFill>
              </a:rPr>
              <a:t>W</a:t>
            </a:r>
            <a:r>
              <a:rPr lang="en-US" sz="2000" i="1" baseline="-25000" dirty="0">
                <a:solidFill>
                  <a:schemeClr val="bg1"/>
                </a:solidFill>
              </a:rPr>
              <a:t>R</a:t>
            </a:r>
            <a:r>
              <a:rPr lang="en-US" sz="2000" dirty="0">
                <a:solidFill>
                  <a:schemeClr val="bg1"/>
                </a:solidFill>
              </a:rPr>
              <a:t> is resuspension velocity, </a:t>
            </a:r>
            <a:r>
              <a:rPr lang="en-US" sz="2000" i="1" dirty="0">
                <a:solidFill>
                  <a:schemeClr val="bg1"/>
                </a:solidFill>
              </a:rPr>
              <a:t>W</a:t>
            </a:r>
            <a:r>
              <a:rPr lang="en-US" sz="2000" i="1" baseline="-25000" dirty="0">
                <a:solidFill>
                  <a:schemeClr val="bg1"/>
                </a:solidFill>
              </a:rPr>
              <a:t>BL</a:t>
            </a:r>
            <a:r>
              <a:rPr lang="en-US" sz="2000" dirty="0">
                <a:solidFill>
                  <a:schemeClr val="bg1"/>
                </a:solidFill>
              </a:rPr>
              <a:t> is bed load velocity, </a:t>
            </a:r>
            <a:r>
              <a:rPr lang="en-US" sz="2000" i="1" dirty="0">
                <a:solidFill>
                  <a:schemeClr val="bg1"/>
                </a:solidFill>
              </a:rPr>
              <a:t>k</a:t>
            </a:r>
            <a:r>
              <a:rPr lang="en-US" sz="2000" dirty="0">
                <a:solidFill>
                  <a:schemeClr val="bg1"/>
                </a:solidFill>
              </a:rPr>
              <a:t> is solids degradation rate constant, and </a:t>
            </a:r>
            <a:r>
              <a:rPr lang="en-US" sz="2000" i="1" dirty="0">
                <a:solidFill>
                  <a:schemeClr val="bg1"/>
                </a:solidFill>
              </a:rPr>
              <a:t>d</a:t>
            </a:r>
            <a:r>
              <a:rPr lang="en-US" sz="2000" dirty="0">
                <a:solidFill>
                  <a:schemeClr val="bg1"/>
                </a:solidFill>
              </a:rPr>
              <a:t> is layer depth.</a:t>
            </a:r>
          </a:p>
        </p:txBody>
      </p:sp>
    </p:spTree>
    <p:extLst>
      <p:ext uri="{BB962C8B-B14F-4D97-AF65-F5344CB8AC3E}">
        <p14:creationId xmlns:p14="http://schemas.microsoft.com/office/powerpoint/2010/main" val="40096497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836579" y="285009"/>
            <a:ext cx="9145621" cy="1140031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charset="-128"/>
              </a:rPr>
              <a:t>Basic Solids Transport Data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836579" y="1425040"/>
            <a:ext cx="10496144" cy="4761447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Systems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Solid variable and name</a:t>
            </a:r>
            <a:endParaRPr lang="en-US" sz="1800" dirty="0">
              <a:ea typeface="ＭＳ Ｐゴシック" charset="-128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Particle density, </a:t>
            </a:r>
            <a:r>
              <a:rPr lang="en-US" sz="2000" dirty="0">
                <a:ea typeface="ＭＳ Ｐゴシック" charset="-128"/>
              </a:rPr>
              <a:t>g </a:t>
            </a:r>
            <a:r>
              <a:rPr lang="en-US" sz="2000" dirty="0" err="1">
                <a:ea typeface="ＭＳ Ｐゴシック" charset="-128"/>
              </a:rPr>
              <a:t>dw</a:t>
            </a:r>
            <a:r>
              <a:rPr lang="en-US" sz="2000" dirty="0">
                <a:ea typeface="ＭＳ Ｐゴシック" charset="-128"/>
              </a:rPr>
              <a:t>/mL (defaults to 2.65)</a:t>
            </a:r>
            <a:endParaRPr lang="en-US" dirty="0">
              <a:ea typeface="ＭＳ Ｐゴシック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Constants</a:t>
            </a:r>
          </a:p>
          <a:p>
            <a:pPr lvl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Solids option </a:t>
            </a:r>
            <a:r>
              <a:rPr lang="en-US" sz="2000" dirty="0">
                <a:ea typeface="ＭＳ Ｐゴシック" charset="-128"/>
              </a:rPr>
              <a:t>(0 – descriptive; 1 &amp; 2 – mechanistic)</a:t>
            </a:r>
          </a:p>
          <a:p>
            <a:pPr lvl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Particle diameter </a:t>
            </a:r>
            <a:r>
              <a:rPr lang="en-US" sz="2000" dirty="0">
                <a:ea typeface="ＭＳ Ｐゴシック" charset="-128"/>
              </a:rPr>
              <a:t>[mm]</a:t>
            </a:r>
            <a:endParaRPr lang="en-US" dirty="0">
              <a:ea typeface="ＭＳ Ｐゴシック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Parameters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Settling velocity </a:t>
            </a:r>
            <a:r>
              <a:rPr lang="en-US" sz="2000" dirty="0">
                <a:ea typeface="ＭＳ Ｐゴシック" charset="-128"/>
              </a:rPr>
              <a:t>[m/day]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Resuspension velocity </a:t>
            </a:r>
            <a:r>
              <a:rPr lang="en-US" sz="2000" dirty="0">
                <a:ea typeface="ＭＳ Ｐゴシック" charset="-128"/>
              </a:rPr>
              <a:t>[m/day] </a:t>
            </a:r>
          </a:p>
          <a:p>
            <a:pPr lvl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Sediment cobble concentration </a:t>
            </a:r>
            <a:r>
              <a:rPr lang="en-US" sz="2000" dirty="0">
                <a:ea typeface="ＭＳ Ｐゴシック" charset="-128"/>
              </a:rPr>
              <a:t>[mg/L]</a:t>
            </a:r>
          </a:p>
        </p:txBody>
      </p:sp>
    </p:spTree>
    <p:extLst>
      <p:ext uri="{BB962C8B-B14F-4D97-AF65-F5344CB8AC3E}">
        <p14:creationId xmlns:p14="http://schemas.microsoft.com/office/powerpoint/2010/main" val="19320781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9B166-8D0E-4DB3-9CC4-05017B5D5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Biotic Solids Toxicant Model</a:t>
            </a: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13E478B9-CF17-4BAD-9D7D-56488995A11D}"/>
              </a:ext>
            </a:extLst>
          </p:cNvPr>
          <p:cNvSpPr/>
          <p:nvPr/>
        </p:nvSpPr>
        <p:spPr>
          <a:xfrm>
            <a:off x="6921047" y="1938957"/>
            <a:ext cx="40366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Net Production Rate for Solid i: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id="{8B1078F9-1C5B-4F82-971E-DBCE849D9B7A}"/>
                  </a:ext>
                </a:extLst>
              </p:cNvPr>
              <p:cNvSpPr/>
              <p:nvPr/>
            </p:nvSpPr>
            <p:spPr>
              <a:xfrm>
                <a:off x="6695758" y="2484965"/>
                <a:ext cx="4269181" cy="5193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𝑝𝑟𝑜𝑑</m:t>
                          </m:r>
                          <m:r>
                            <a:rPr lang="en-US" sz="2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𝑠𝑒𝑔</m:t>
                          </m:r>
                        </m:sub>
                      </m:sSub>
                      <m:r>
                        <a:rPr lang="en-US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sSubSup>
                        <m:sSubSupPr>
                          <m:ctrlP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𝑝𝑟𝑜𝑑</m:t>
                          </m:r>
                        </m:sub>
                        <m:sup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2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−20</m:t>
                          </m:r>
                        </m:sup>
                      </m:sSubSup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id="{8B1078F9-1C5B-4F82-971E-DBCE849D9B7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5758" y="2484965"/>
                <a:ext cx="4269181" cy="51937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6" name="Rectangle 155">
            <a:extLst>
              <a:ext uri="{FF2B5EF4-FFF2-40B4-BE49-F238E27FC236}">
                <a16:creationId xmlns:a16="http://schemas.microsoft.com/office/drawing/2014/main" id="{E504F67C-1B28-4B7F-8B91-6AB06A82A1ED}"/>
              </a:ext>
            </a:extLst>
          </p:cNvPr>
          <p:cNvSpPr/>
          <p:nvPr/>
        </p:nvSpPr>
        <p:spPr>
          <a:xfrm>
            <a:off x="6830122" y="3764345"/>
            <a:ext cx="40335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Net Dissolution Rate for solid i: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FCDAF61E-616C-493F-B839-CD617D401AF1}"/>
                  </a:ext>
                </a:extLst>
              </p:cNvPr>
              <p:cNvSpPr/>
              <p:nvPr/>
            </p:nvSpPr>
            <p:spPr>
              <a:xfrm>
                <a:off x="6770874" y="4350452"/>
                <a:ext cx="4281365" cy="5527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𝑑𝑖𝑠𝑠</m:t>
                          </m:r>
                          <m:r>
                            <a:rPr lang="en-US" sz="2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endChr m:val=""/>
                              <m:ctrlPr>
                                <a:rPr lang="en-US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US" sz="2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𝑠𝑒𝑔</m:t>
                          </m:r>
                        </m:sub>
                      </m:sSub>
                      <m:r>
                        <a:rPr lang="en-US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US" sz="2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4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sSubSup>
                        <m:sSubSupPr>
                          <m:ctrlP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𝑑𝑖𝑠𝑠</m:t>
                          </m:r>
                        </m:sub>
                        <m:sup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24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−20</m:t>
                          </m:r>
                        </m:sup>
                      </m:sSubSup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FCDAF61E-616C-493F-B839-CD617D401AF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0874" y="4350452"/>
                <a:ext cx="4281365" cy="55271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TextBox 56">
            <a:extLst>
              <a:ext uri="{FF2B5EF4-FFF2-40B4-BE49-F238E27FC236}">
                <a16:creationId xmlns:a16="http://schemas.microsoft.com/office/drawing/2014/main" id="{8622C999-3333-4C03-8402-365E42C221BA}"/>
              </a:ext>
            </a:extLst>
          </p:cNvPr>
          <p:cNvSpPr txBox="1"/>
          <p:nvPr/>
        </p:nvSpPr>
        <p:spPr>
          <a:xfrm>
            <a:off x="8096270" y="3082432"/>
            <a:ext cx="19839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[g </a:t>
            </a:r>
            <a:r>
              <a:rPr lang="en-US" sz="2400" dirty="0" err="1">
                <a:solidFill>
                  <a:schemeClr val="bg1"/>
                </a:solidFill>
              </a:rPr>
              <a:t>dw</a:t>
            </a:r>
            <a:r>
              <a:rPr lang="en-US" sz="2400" dirty="0">
                <a:solidFill>
                  <a:schemeClr val="bg1"/>
                </a:solidFill>
              </a:rPr>
              <a:t>/m</a:t>
            </a:r>
            <a:r>
              <a:rPr lang="en-US" sz="2400" baseline="30000" dirty="0">
                <a:solidFill>
                  <a:schemeClr val="bg1"/>
                </a:solidFill>
              </a:rPr>
              <a:t>3</a:t>
            </a:r>
            <a:r>
              <a:rPr lang="en-US" sz="2400" dirty="0">
                <a:solidFill>
                  <a:schemeClr val="bg1"/>
                </a:solidFill>
              </a:rPr>
              <a:t>-day]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3D11076-B4D6-499D-BDFD-10FDC8AE1941}"/>
              </a:ext>
            </a:extLst>
          </p:cNvPr>
          <p:cNvSpPr txBox="1"/>
          <p:nvPr/>
        </p:nvSpPr>
        <p:spPr>
          <a:xfrm>
            <a:off x="8096270" y="4986017"/>
            <a:ext cx="19839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[g </a:t>
            </a:r>
            <a:r>
              <a:rPr lang="en-US" sz="2400" dirty="0" err="1">
                <a:solidFill>
                  <a:schemeClr val="bg1"/>
                </a:solidFill>
              </a:rPr>
              <a:t>dw</a:t>
            </a:r>
            <a:r>
              <a:rPr lang="en-US" sz="2400" dirty="0">
                <a:solidFill>
                  <a:schemeClr val="bg1"/>
                </a:solidFill>
              </a:rPr>
              <a:t>/m</a:t>
            </a:r>
            <a:r>
              <a:rPr lang="en-US" sz="2400" baseline="30000" dirty="0">
                <a:solidFill>
                  <a:schemeClr val="bg1"/>
                </a:solidFill>
              </a:rPr>
              <a:t>3</a:t>
            </a:r>
            <a:r>
              <a:rPr lang="en-US" sz="2400" dirty="0">
                <a:solidFill>
                  <a:schemeClr val="bg1"/>
                </a:solidFill>
              </a:rPr>
              <a:t>-day]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C28DE7-B435-4333-B68D-863D139900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58" y="1665174"/>
            <a:ext cx="5486400" cy="4198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795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838201" y="1546699"/>
            <a:ext cx="10066506" cy="4568352"/>
          </a:xfrm>
        </p:spPr>
        <p:txBody>
          <a:bodyPr/>
          <a:lstStyle/>
          <a:p>
            <a:r>
              <a:rPr lang="en-US" dirty="0">
                <a:ea typeface="ＭＳ Ｐゴシック" charset="-128"/>
              </a:rPr>
              <a:t>Sorption reduces dissolved NH</a:t>
            </a:r>
            <a:r>
              <a:rPr lang="en-US" baseline="-25000" dirty="0">
                <a:ea typeface="ＭＳ Ｐゴシック" charset="-128"/>
              </a:rPr>
              <a:t>4</a:t>
            </a:r>
            <a:r>
              <a:rPr lang="en-US" dirty="0">
                <a:ea typeface="ＭＳ Ｐゴシック" charset="-128"/>
              </a:rPr>
              <a:t> and PO</a:t>
            </a:r>
            <a:r>
              <a:rPr lang="en-US" baseline="-25000" dirty="0">
                <a:ea typeface="ＭＳ Ｐゴシック" charset="-128"/>
              </a:rPr>
              <a:t>4</a:t>
            </a:r>
            <a:endParaRPr lang="en-US" baseline="30000" dirty="0">
              <a:ea typeface="ＭＳ Ｐゴシック" charset="-128"/>
            </a:endParaRPr>
          </a:p>
          <a:p>
            <a:pPr lvl="1"/>
            <a:r>
              <a:rPr lang="en-US" dirty="0">
                <a:ea typeface="ＭＳ Ｐゴシック" charset="-128"/>
              </a:rPr>
              <a:t>Reduction in nitrification</a:t>
            </a:r>
          </a:p>
          <a:p>
            <a:pPr lvl="1"/>
            <a:r>
              <a:rPr lang="en-US" dirty="0">
                <a:ea typeface="ＭＳ Ｐゴシック" charset="-128"/>
              </a:rPr>
              <a:t>Reduction in algal uptake and growth</a:t>
            </a:r>
          </a:p>
          <a:p>
            <a:r>
              <a:rPr lang="en-US" dirty="0">
                <a:ea typeface="ＭＳ Ｐゴシック" charset="-128"/>
              </a:rPr>
              <a:t>Deposition removes NH</a:t>
            </a:r>
            <a:r>
              <a:rPr lang="en-US" baseline="-25000" dirty="0">
                <a:ea typeface="ＭＳ Ｐゴシック" charset="-128"/>
              </a:rPr>
              <a:t>4</a:t>
            </a:r>
            <a:r>
              <a:rPr lang="en-US" dirty="0">
                <a:ea typeface="ＭＳ Ｐゴシック" charset="-128"/>
              </a:rPr>
              <a:t> and PO</a:t>
            </a:r>
            <a:r>
              <a:rPr lang="en-US" baseline="-25000" dirty="0">
                <a:ea typeface="ＭＳ Ｐゴシック" charset="-128"/>
              </a:rPr>
              <a:t>4</a:t>
            </a:r>
            <a:r>
              <a:rPr lang="en-US" dirty="0">
                <a:ea typeface="ＭＳ Ｐゴシック" charset="-128"/>
              </a:rPr>
              <a:t> from water</a:t>
            </a:r>
          </a:p>
          <a:p>
            <a:r>
              <a:rPr lang="en-US" dirty="0">
                <a:ea typeface="ＭＳ Ｐゴシック" charset="-128"/>
              </a:rPr>
              <a:t>Sediment flux returns NH</a:t>
            </a:r>
            <a:r>
              <a:rPr lang="en-US" baseline="-25000" dirty="0">
                <a:ea typeface="ＭＳ Ｐゴシック" charset="-128"/>
              </a:rPr>
              <a:t>4</a:t>
            </a:r>
            <a:r>
              <a:rPr lang="en-US" dirty="0">
                <a:ea typeface="ＭＳ Ｐゴシック" charset="-128"/>
              </a:rPr>
              <a:t> and PO</a:t>
            </a:r>
            <a:r>
              <a:rPr lang="en-US" baseline="-25000" dirty="0">
                <a:ea typeface="ＭＳ Ｐゴシック" charset="-128"/>
              </a:rPr>
              <a:t>4</a:t>
            </a:r>
            <a:r>
              <a:rPr lang="en-US" dirty="0">
                <a:ea typeface="ＭＳ Ｐゴシック" charset="-128"/>
              </a:rPr>
              <a:t> to water</a:t>
            </a:r>
          </a:p>
          <a:p>
            <a:r>
              <a:rPr lang="en-US" dirty="0">
                <a:ea typeface="ＭＳ Ｐゴシック" charset="-128"/>
              </a:rPr>
              <a:t>Solids increase light attenuation</a:t>
            </a:r>
          </a:p>
          <a:p>
            <a:pPr lvl="1"/>
            <a:r>
              <a:rPr lang="en-US" dirty="0">
                <a:ea typeface="ＭＳ Ｐゴシック" charset="-128"/>
              </a:rPr>
              <a:t>Reduction in algal growth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74BA204-610E-5646-B5DD-22FD688FD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Solids Effects on Water Quality</a:t>
            </a:r>
          </a:p>
        </p:txBody>
      </p:sp>
    </p:spTree>
    <p:extLst>
      <p:ext uri="{BB962C8B-B14F-4D97-AF65-F5344CB8AC3E}">
        <p14:creationId xmlns:p14="http://schemas.microsoft.com/office/powerpoint/2010/main" val="17931099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9B166-8D0E-4DB3-9CC4-05017B5D5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Biotic Solids Eutrophication Model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BAB2EF-DF70-4ABF-A2C1-58671F8612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623916"/>
            <a:ext cx="6400800" cy="4364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5460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817123" y="385762"/>
            <a:ext cx="9165077" cy="69489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ea typeface="ＭＳ Ｐゴシック" charset="-128"/>
              </a:rPr>
              <a:t>Biotic Solids Kinetic Data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817123" y="1215736"/>
            <a:ext cx="10457234" cy="497075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Constants</a:t>
            </a:r>
          </a:p>
          <a:p>
            <a:pPr lvl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Solid Production Temperature Correction Factor (theta)</a:t>
            </a:r>
          </a:p>
          <a:p>
            <a:pPr lvl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Ash Dry Weight Residue </a:t>
            </a:r>
            <a:r>
              <a:rPr lang="en-US" sz="2000" dirty="0">
                <a:ea typeface="ＭＳ Ｐゴシック" charset="-128"/>
              </a:rPr>
              <a:t>[Fraction] </a:t>
            </a:r>
          </a:p>
          <a:p>
            <a:pPr lvl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Residue Solid Identification Number</a:t>
            </a:r>
          </a:p>
          <a:p>
            <a:pPr lvl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Organic Carbon Fraction </a:t>
            </a:r>
            <a:r>
              <a:rPr lang="en-US" sz="2000" dirty="0">
                <a:ea typeface="ＭＳ Ｐゴシック" charset="-128"/>
              </a:rPr>
              <a:t>[dimensionless]</a:t>
            </a:r>
          </a:p>
          <a:p>
            <a:pPr lvl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Dissolution Product DOC Identification Number</a:t>
            </a:r>
          </a:p>
          <a:p>
            <a:pPr>
              <a:lnSpc>
                <a:spcPct val="80000"/>
              </a:lnSpc>
            </a:pPr>
            <a:r>
              <a:rPr lang="en-US" sz="3000" dirty="0">
                <a:ea typeface="ＭＳ Ｐゴシック" charset="-128"/>
              </a:rPr>
              <a:t>Parameters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ea typeface="ＭＳ Ｐゴシック" charset="-128"/>
              </a:rPr>
              <a:t>Biotic solids production rate </a:t>
            </a:r>
            <a:r>
              <a:rPr lang="en-US" sz="2000" dirty="0">
                <a:ea typeface="ＭＳ Ｐゴシック" charset="-128"/>
              </a:rPr>
              <a:t>[g/m</a:t>
            </a:r>
            <a:r>
              <a:rPr lang="en-US" sz="2000" baseline="30000" dirty="0">
                <a:ea typeface="ＭＳ Ｐゴシック" charset="-128"/>
              </a:rPr>
              <a:t>3</a:t>
            </a:r>
            <a:r>
              <a:rPr lang="en-US" sz="2000" dirty="0">
                <a:ea typeface="ＭＳ Ｐゴシック" charset="-128"/>
              </a:rPr>
              <a:t>-day]</a:t>
            </a:r>
          </a:p>
          <a:p>
            <a:pPr lvl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Biotic solids dissolution rate </a:t>
            </a:r>
            <a:r>
              <a:rPr lang="en-US" sz="2000" dirty="0">
                <a:ea typeface="ＭＳ Ｐゴシック" charset="-128"/>
              </a:rPr>
              <a:t>[1/day] </a:t>
            </a:r>
            <a:endParaRPr lang="en-US" dirty="0"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Time Functions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ea typeface="ＭＳ Ｐゴシック" charset="-128"/>
              </a:rPr>
              <a:t>Biotic solids production rate multiplier</a:t>
            </a:r>
          </a:p>
          <a:p>
            <a:pPr lvl="1">
              <a:lnSpc>
                <a:spcPct val="90000"/>
              </a:lnSpc>
            </a:pPr>
            <a:r>
              <a:rPr lang="en-US" dirty="0">
                <a:ea typeface="ＭＳ Ｐゴシック" charset="-128"/>
              </a:rPr>
              <a:t>Biotic solids dissolution rate multiplier</a:t>
            </a:r>
          </a:p>
        </p:txBody>
      </p:sp>
    </p:spTree>
    <p:extLst>
      <p:ext uri="{BB962C8B-B14F-4D97-AF65-F5344CB8AC3E}">
        <p14:creationId xmlns:p14="http://schemas.microsoft.com/office/powerpoint/2010/main" val="32223696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River -&gt; Lake - with Sediments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10 layer system, depths</a:t>
            </a:r>
          </a:p>
          <a:p>
            <a:pPr lvl="1"/>
            <a:r>
              <a:rPr lang="en-US" dirty="0"/>
              <a:t>3 surface water, 1.5 m</a:t>
            </a:r>
          </a:p>
          <a:p>
            <a:pPr lvl="1"/>
            <a:r>
              <a:rPr lang="en-US" dirty="0"/>
              <a:t>1 subsurface water, 1 m</a:t>
            </a:r>
          </a:p>
          <a:p>
            <a:pPr lvl="1"/>
            <a:r>
              <a:rPr lang="en-US" dirty="0"/>
              <a:t>3 surface sediment, 2 cm</a:t>
            </a:r>
          </a:p>
          <a:p>
            <a:pPr lvl="1"/>
            <a:r>
              <a:rPr lang="en-US" dirty="0"/>
              <a:t>3 subsurface sediment, 5 cm</a:t>
            </a:r>
          </a:p>
          <a:p>
            <a:r>
              <a:rPr lang="en-US" dirty="0"/>
              <a:t>Inflow</a:t>
            </a:r>
          </a:p>
          <a:p>
            <a:pPr lvl="1"/>
            <a:r>
              <a:rPr lang="en-US" dirty="0"/>
              <a:t>Water, 10</a:t>
            </a:r>
            <a:r>
              <a:rPr lang="en-US" baseline="30000" dirty="0"/>
              <a:t>4</a:t>
            </a:r>
            <a:r>
              <a:rPr lang="en-US" dirty="0"/>
              <a:t> m</a:t>
            </a:r>
            <a:r>
              <a:rPr lang="en-US" baseline="30000" dirty="0"/>
              <a:t>3</a:t>
            </a:r>
            <a:r>
              <a:rPr lang="en-US" dirty="0"/>
              <a:t>/d</a:t>
            </a:r>
          </a:p>
          <a:p>
            <a:pPr lvl="1"/>
            <a:r>
              <a:rPr lang="en-US" dirty="0"/>
              <a:t>Silt, 10 mg/L (BC)</a:t>
            </a:r>
          </a:p>
          <a:p>
            <a:pPr lvl="1"/>
            <a:r>
              <a:rPr lang="en-US" dirty="0"/>
              <a:t>Sand, 40 kg/d</a:t>
            </a:r>
          </a:p>
          <a:p>
            <a:r>
              <a:rPr lang="en-US" dirty="0"/>
              <a:t>Ponded weir at lake boundary</a:t>
            </a:r>
          </a:p>
          <a:p>
            <a:r>
              <a:rPr lang="en-US" dirty="0"/>
              <a:t>Settling, 0.5 m/d</a:t>
            </a:r>
          </a:p>
          <a:p>
            <a:r>
              <a:rPr lang="en-US" dirty="0"/>
              <a:t>Resuspension, 0.05 mm/d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2CE32562-4BE0-4ECA-B4C0-2EBBCB8F0CD9}"/>
              </a:ext>
            </a:extLst>
          </p:cNvPr>
          <p:cNvGrpSpPr/>
          <p:nvPr/>
        </p:nvGrpSpPr>
        <p:grpSpPr>
          <a:xfrm>
            <a:off x="4683222" y="1682939"/>
            <a:ext cx="6610397" cy="3175651"/>
            <a:chOff x="4683222" y="1682939"/>
            <a:chExt cx="6610397" cy="3175651"/>
          </a:xfrm>
        </p:grpSpPr>
        <p:sp>
          <p:nvSpPr>
            <p:cNvPr id="5" name="Rectangle 4"/>
            <p:cNvSpPr/>
            <p:nvPr/>
          </p:nvSpPr>
          <p:spPr>
            <a:xfrm>
              <a:off x="4933060" y="2010135"/>
              <a:ext cx="1906954" cy="114886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933059" y="3158857"/>
              <a:ext cx="1906954" cy="1828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933059" y="3341719"/>
              <a:ext cx="1906954" cy="36576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840014" y="2010135"/>
              <a:ext cx="1906954" cy="114886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746968" y="2010135"/>
              <a:ext cx="1906954" cy="114886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8746968" y="3158997"/>
              <a:ext cx="1906954" cy="114886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11"/>
            <p:cNvSpPr/>
            <p:nvPr/>
          </p:nvSpPr>
          <p:spPr>
            <a:xfrm>
              <a:off x="10653921" y="1831926"/>
              <a:ext cx="639698" cy="3026664"/>
            </a:xfrm>
            <a:custGeom>
              <a:avLst/>
              <a:gdLst>
                <a:gd name="connsiteX0" fmla="*/ 0 w 367324"/>
                <a:gd name="connsiteY0" fmla="*/ 0 h 2468880"/>
                <a:gd name="connsiteX1" fmla="*/ 367324 w 367324"/>
                <a:gd name="connsiteY1" fmla="*/ 0 h 2468880"/>
                <a:gd name="connsiteX2" fmla="*/ 367324 w 367324"/>
                <a:gd name="connsiteY2" fmla="*/ 2468880 h 2468880"/>
                <a:gd name="connsiteX3" fmla="*/ 0 w 367324"/>
                <a:gd name="connsiteY3" fmla="*/ 2468880 h 2468880"/>
                <a:gd name="connsiteX4" fmla="*/ 0 w 367324"/>
                <a:gd name="connsiteY4" fmla="*/ 0 h 2468880"/>
                <a:gd name="connsiteX0" fmla="*/ 0 w 639698"/>
                <a:gd name="connsiteY0" fmla="*/ 0 h 2468880"/>
                <a:gd name="connsiteX1" fmla="*/ 367324 w 639698"/>
                <a:gd name="connsiteY1" fmla="*/ 0 h 2468880"/>
                <a:gd name="connsiteX2" fmla="*/ 639698 w 639698"/>
                <a:gd name="connsiteY2" fmla="*/ 2459152 h 2468880"/>
                <a:gd name="connsiteX3" fmla="*/ 0 w 639698"/>
                <a:gd name="connsiteY3" fmla="*/ 2468880 h 2468880"/>
                <a:gd name="connsiteX4" fmla="*/ 0 w 639698"/>
                <a:gd name="connsiteY4" fmla="*/ 0 h 2468880"/>
                <a:gd name="connsiteX0" fmla="*/ 0 w 639698"/>
                <a:gd name="connsiteY0" fmla="*/ 0 h 2473007"/>
                <a:gd name="connsiteX1" fmla="*/ 367324 w 639698"/>
                <a:gd name="connsiteY1" fmla="*/ 0 h 2473007"/>
                <a:gd name="connsiteX2" fmla="*/ 639698 w 639698"/>
                <a:gd name="connsiteY2" fmla="*/ 2473007 h 2473007"/>
                <a:gd name="connsiteX3" fmla="*/ 0 w 639698"/>
                <a:gd name="connsiteY3" fmla="*/ 2468880 h 2473007"/>
                <a:gd name="connsiteX4" fmla="*/ 0 w 639698"/>
                <a:gd name="connsiteY4" fmla="*/ 0 h 2473007"/>
                <a:gd name="connsiteX0" fmla="*/ 0 w 639698"/>
                <a:gd name="connsiteY0" fmla="*/ 0 h 2468880"/>
                <a:gd name="connsiteX1" fmla="*/ 367324 w 639698"/>
                <a:gd name="connsiteY1" fmla="*/ 0 h 2468880"/>
                <a:gd name="connsiteX2" fmla="*/ 639698 w 639698"/>
                <a:gd name="connsiteY2" fmla="*/ 2466079 h 2468880"/>
                <a:gd name="connsiteX3" fmla="*/ 0 w 639698"/>
                <a:gd name="connsiteY3" fmla="*/ 2468880 h 2468880"/>
                <a:gd name="connsiteX4" fmla="*/ 0 w 639698"/>
                <a:gd name="connsiteY4" fmla="*/ 0 h 2468880"/>
                <a:gd name="connsiteX0" fmla="*/ 0 w 639698"/>
                <a:gd name="connsiteY0" fmla="*/ 0 h 2479933"/>
                <a:gd name="connsiteX1" fmla="*/ 367324 w 639698"/>
                <a:gd name="connsiteY1" fmla="*/ 0 h 2479933"/>
                <a:gd name="connsiteX2" fmla="*/ 639698 w 639698"/>
                <a:gd name="connsiteY2" fmla="*/ 2479933 h 2479933"/>
                <a:gd name="connsiteX3" fmla="*/ 0 w 639698"/>
                <a:gd name="connsiteY3" fmla="*/ 2468880 h 2479933"/>
                <a:gd name="connsiteX4" fmla="*/ 0 w 639698"/>
                <a:gd name="connsiteY4" fmla="*/ 0 h 2479933"/>
                <a:gd name="connsiteX0" fmla="*/ 0 w 639698"/>
                <a:gd name="connsiteY0" fmla="*/ 0 h 2472676"/>
                <a:gd name="connsiteX1" fmla="*/ 367324 w 639698"/>
                <a:gd name="connsiteY1" fmla="*/ 0 h 2472676"/>
                <a:gd name="connsiteX2" fmla="*/ 639698 w 639698"/>
                <a:gd name="connsiteY2" fmla="*/ 2472676 h 2472676"/>
                <a:gd name="connsiteX3" fmla="*/ 0 w 639698"/>
                <a:gd name="connsiteY3" fmla="*/ 2468880 h 2472676"/>
                <a:gd name="connsiteX4" fmla="*/ 0 w 639698"/>
                <a:gd name="connsiteY4" fmla="*/ 0 h 247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698" h="2472676">
                  <a:moveTo>
                    <a:pt x="0" y="0"/>
                  </a:moveTo>
                  <a:lnTo>
                    <a:pt x="367324" y="0"/>
                  </a:lnTo>
                  <a:lnTo>
                    <a:pt x="639698" y="2472676"/>
                  </a:lnTo>
                  <a:lnTo>
                    <a:pt x="0" y="2468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Arrow: U-Turn 9"/>
            <p:cNvSpPr/>
            <p:nvPr/>
          </p:nvSpPr>
          <p:spPr>
            <a:xfrm>
              <a:off x="10456584" y="1682939"/>
              <a:ext cx="761512" cy="325071"/>
            </a:xfrm>
            <a:prstGeom prst="uturnArrow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350987" y="2236780"/>
              <a:ext cx="91440" cy="9144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5643479" y="2489217"/>
              <a:ext cx="91440" cy="9144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533650" y="2191060"/>
              <a:ext cx="91440" cy="9144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5211677" y="2824107"/>
              <a:ext cx="91440" cy="9144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6381251" y="2824107"/>
              <a:ext cx="91440" cy="9144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6124115" y="2930415"/>
              <a:ext cx="91440" cy="9144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840013" y="3158827"/>
              <a:ext cx="1906954" cy="1828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746967" y="4308666"/>
              <a:ext cx="1906954" cy="1828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840013" y="3341689"/>
              <a:ext cx="1906954" cy="36576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746713" y="4487295"/>
              <a:ext cx="1906954" cy="36576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3FAF1F40-1229-4CB3-80A2-1F7FE9D8D2B1}"/>
                </a:ext>
              </a:extLst>
            </p:cNvPr>
            <p:cNvGrpSpPr/>
            <p:nvPr/>
          </p:nvGrpSpPr>
          <p:grpSpPr>
            <a:xfrm>
              <a:off x="9566331" y="4220398"/>
              <a:ext cx="351102" cy="168786"/>
              <a:chOff x="9566331" y="4220398"/>
              <a:chExt cx="351102" cy="168786"/>
            </a:xfrm>
          </p:grpSpPr>
          <p:sp>
            <p:nvSpPr>
              <p:cNvPr id="31" name="Arrow: Right 30"/>
              <p:cNvSpPr/>
              <p:nvPr/>
            </p:nvSpPr>
            <p:spPr>
              <a:xfrm rot="5400000">
                <a:off x="9573588" y="4213141"/>
                <a:ext cx="161038" cy="175551"/>
              </a:xfrm>
              <a:prstGeom prst="rightArrow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Arrow: Right 31"/>
              <p:cNvSpPr/>
              <p:nvPr/>
            </p:nvSpPr>
            <p:spPr>
              <a:xfrm rot="16200000" flipV="1">
                <a:off x="9749139" y="4220889"/>
                <a:ext cx="161038" cy="175551"/>
              </a:xfrm>
              <a:prstGeom prst="rightArrow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D7352EE0-7832-4FFD-A79D-FB36B345F8F0}"/>
                </a:ext>
              </a:extLst>
            </p:cNvPr>
            <p:cNvGrpSpPr/>
            <p:nvPr/>
          </p:nvGrpSpPr>
          <p:grpSpPr>
            <a:xfrm>
              <a:off x="5720463" y="3074582"/>
              <a:ext cx="351102" cy="161039"/>
              <a:chOff x="5720463" y="3074582"/>
              <a:chExt cx="351102" cy="161039"/>
            </a:xfrm>
          </p:grpSpPr>
          <p:sp>
            <p:nvSpPr>
              <p:cNvPr id="34" name="Arrow: Right 33"/>
              <p:cNvSpPr/>
              <p:nvPr/>
            </p:nvSpPr>
            <p:spPr>
              <a:xfrm rot="5400000">
                <a:off x="5727720" y="3067326"/>
                <a:ext cx="161038" cy="175551"/>
              </a:xfrm>
              <a:prstGeom prst="rightArrow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Arrow: Right 34"/>
              <p:cNvSpPr/>
              <p:nvPr/>
            </p:nvSpPr>
            <p:spPr>
              <a:xfrm rot="16200000" flipV="1">
                <a:off x="5903271" y="3067325"/>
                <a:ext cx="161038" cy="175551"/>
              </a:xfrm>
              <a:prstGeom prst="rightArrow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7563392" y="3074581"/>
              <a:ext cx="351102" cy="161039"/>
              <a:chOff x="7324867" y="4241154"/>
              <a:chExt cx="459686" cy="256541"/>
            </a:xfrm>
          </p:grpSpPr>
          <p:sp>
            <p:nvSpPr>
              <p:cNvPr id="37" name="Arrow: Right 36"/>
              <p:cNvSpPr/>
              <p:nvPr/>
            </p:nvSpPr>
            <p:spPr>
              <a:xfrm rot="5400000">
                <a:off x="7311519" y="4254503"/>
                <a:ext cx="256540" cy="229843"/>
              </a:xfrm>
              <a:prstGeom prst="rightArrow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Arrow: Right 37"/>
              <p:cNvSpPr/>
              <p:nvPr/>
            </p:nvSpPr>
            <p:spPr>
              <a:xfrm rot="16200000" flipV="1">
                <a:off x="7541362" y="4254502"/>
                <a:ext cx="256540" cy="229843"/>
              </a:xfrm>
              <a:prstGeom prst="rightArrow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2" name="Oval 41"/>
            <p:cNvSpPr/>
            <p:nvPr/>
          </p:nvSpPr>
          <p:spPr>
            <a:xfrm>
              <a:off x="5052853" y="3842416"/>
              <a:ext cx="91440" cy="9144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140993" y="3694937"/>
              <a:ext cx="5794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Silt</a:t>
              </a:r>
            </a:p>
          </p:txBody>
        </p:sp>
        <p:sp>
          <p:nvSpPr>
            <p:cNvPr id="49" name="Arrow: Right 48">
              <a:extLst>
                <a:ext uri="{FF2B5EF4-FFF2-40B4-BE49-F238E27FC236}">
                  <a16:creationId xmlns:a16="http://schemas.microsoft.com/office/drawing/2014/main" id="{A1AE1717-3126-4226-9A2D-334A28F539F1}"/>
                </a:ext>
              </a:extLst>
            </p:cNvPr>
            <p:cNvSpPr/>
            <p:nvPr/>
          </p:nvSpPr>
          <p:spPr>
            <a:xfrm>
              <a:off x="4683222" y="2428258"/>
              <a:ext cx="414215" cy="312616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Arrow: Right 49">
              <a:extLst>
                <a:ext uri="{FF2B5EF4-FFF2-40B4-BE49-F238E27FC236}">
                  <a16:creationId xmlns:a16="http://schemas.microsoft.com/office/drawing/2014/main" id="{FDFA636C-7494-4471-A7FF-33B7B8E1AF71}"/>
                </a:ext>
              </a:extLst>
            </p:cNvPr>
            <p:cNvSpPr/>
            <p:nvPr/>
          </p:nvSpPr>
          <p:spPr>
            <a:xfrm>
              <a:off x="6587045" y="2428319"/>
              <a:ext cx="414215" cy="312616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Arrow: Right 50">
              <a:extLst>
                <a:ext uri="{FF2B5EF4-FFF2-40B4-BE49-F238E27FC236}">
                  <a16:creationId xmlns:a16="http://schemas.microsoft.com/office/drawing/2014/main" id="{321D9540-9B32-47F9-90AD-07A8050D3CE3}"/>
                </a:ext>
              </a:extLst>
            </p:cNvPr>
            <p:cNvSpPr/>
            <p:nvPr/>
          </p:nvSpPr>
          <p:spPr>
            <a:xfrm>
              <a:off x="8487119" y="2428258"/>
              <a:ext cx="414215" cy="312616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2F72053-2307-4191-A38C-B9A1715B02C0}"/>
                </a:ext>
              </a:extLst>
            </p:cNvPr>
            <p:cNvGrpSpPr/>
            <p:nvPr/>
          </p:nvGrpSpPr>
          <p:grpSpPr>
            <a:xfrm>
              <a:off x="9470347" y="3011382"/>
              <a:ext cx="459686" cy="297089"/>
              <a:chOff x="9470347" y="3011382"/>
              <a:chExt cx="459686" cy="297089"/>
            </a:xfrm>
          </p:grpSpPr>
          <p:sp>
            <p:nvSpPr>
              <p:cNvPr id="53" name="Arrow: Right 52">
                <a:extLst>
                  <a:ext uri="{FF2B5EF4-FFF2-40B4-BE49-F238E27FC236}">
                    <a16:creationId xmlns:a16="http://schemas.microsoft.com/office/drawing/2014/main" id="{30E50069-BFF1-446A-ABBC-CFDBC937102B}"/>
                  </a:ext>
                </a:extLst>
              </p:cNvPr>
              <p:cNvSpPr/>
              <p:nvPr/>
            </p:nvSpPr>
            <p:spPr>
              <a:xfrm rot="5400000">
                <a:off x="9456999" y="3024730"/>
                <a:ext cx="256540" cy="229843"/>
              </a:xfrm>
              <a:prstGeom prst="rightArrow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Arrow: Right 53">
                <a:extLst>
                  <a:ext uri="{FF2B5EF4-FFF2-40B4-BE49-F238E27FC236}">
                    <a16:creationId xmlns:a16="http://schemas.microsoft.com/office/drawing/2014/main" id="{EFD47F67-6161-42B8-813D-C4017E05F4E0}"/>
                  </a:ext>
                </a:extLst>
              </p:cNvPr>
              <p:cNvSpPr/>
              <p:nvPr/>
            </p:nvSpPr>
            <p:spPr>
              <a:xfrm rot="16200000" flipV="1">
                <a:off x="9686842" y="3065279"/>
                <a:ext cx="256540" cy="229843"/>
              </a:xfrm>
              <a:prstGeom prst="rightArrow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329619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6F28C-A972-4C52-AD04-ECC196CB7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Simulated Surface Sediment – River1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56F4E9D-AA50-4C9A-87EA-6137B4BE8E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4071" y="1580091"/>
            <a:ext cx="780385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8193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6F28C-A972-4C52-AD04-ECC196CB7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Simulated Surface Sediment – River2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FFC90F2-772A-4324-86BB-75D0A52572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4071" y="1546225"/>
            <a:ext cx="780385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8098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6F28C-A972-4C52-AD04-ECC196CB7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Simulated Surface Sediment – Lake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9A550C1-B78F-405F-A97E-5D644EF677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4071" y="1690688"/>
            <a:ext cx="780385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8571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DD80E-4298-4B12-85A5-D7DF3937A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Simulated Subsurface Sediment – River1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EBD0736-FCB2-481F-9D55-DE478A7C31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4071" y="1690688"/>
            <a:ext cx="780385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5219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FE1E6-A71B-4BFC-B6D3-D011FAF91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Simulated Subsurface Sediment – River2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620AA34-8EFF-40FA-83FD-88A462704E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4071" y="1571625"/>
            <a:ext cx="780385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0800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D03F2-43EB-4D4E-853F-C481AEB3E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Simulated Subsurface Sediment – Lake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9F609A4-E5E6-435B-B914-B18F7E7E4A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4071" y="1580092"/>
            <a:ext cx="780385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1202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River -&gt; Lake - Dataset Parameters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703" t="8330" r="91965" b="12305"/>
          <a:stretch/>
        </p:blipFill>
        <p:spPr>
          <a:xfrm>
            <a:off x="8959175" y="782555"/>
            <a:ext cx="548640" cy="490702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C5E889C-25A9-4946-B89D-C3CC135477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80762" y="1537758"/>
            <a:ext cx="503047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243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74BA204-610E-5646-B5DD-22FD688FD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Solids Effects on Toxicants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0DE18408-36C7-F941-BDAC-A0F86213D469}"/>
              </a:ext>
            </a:extLst>
          </p:cNvPr>
          <p:cNvSpPr txBox="1">
            <a:spLocks noChangeArrowheads="1"/>
          </p:cNvSpPr>
          <p:nvPr/>
        </p:nvSpPr>
        <p:spPr>
          <a:xfrm>
            <a:off x="838200" y="1514475"/>
            <a:ext cx="9875044" cy="4643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ea typeface="ＭＳ Ｐゴシック" charset="-128"/>
              </a:rPr>
              <a:t>Sorption reduces dissolved fraction and bioavailability</a:t>
            </a:r>
          </a:p>
          <a:p>
            <a:r>
              <a:rPr lang="en-US" dirty="0">
                <a:ea typeface="ＭＳ Ｐゴシック" charset="-128"/>
              </a:rPr>
              <a:t>Deposition removes some peak loading from water</a:t>
            </a:r>
          </a:p>
          <a:p>
            <a:r>
              <a:rPr lang="en-US" dirty="0">
                <a:ea typeface="ＭＳ Ｐゴシック" charset="-128"/>
              </a:rPr>
              <a:t>Pore water diffusion, resuspension return chemical to water column between loading events</a:t>
            </a:r>
          </a:p>
          <a:p>
            <a:r>
              <a:rPr lang="en-US" dirty="0">
                <a:ea typeface="ＭＳ Ｐゴシック" charset="-128"/>
              </a:rPr>
              <a:t>Large flood events scour significant amounts of sediment and chemical from the upper sediment to the water column</a:t>
            </a:r>
          </a:p>
          <a:p>
            <a:r>
              <a:rPr lang="en-US" dirty="0">
                <a:ea typeface="ＭＳ Ｐゴシック" charset="-128"/>
              </a:rPr>
              <a:t>Net deposition stores chemical in sediments for long periods</a:t>
            </a:r>
          </a:p>
          <a:p>
            <a:r>
              <a:rPr lang="en-US" dirty="0">
                <a:ea typeface="ＭＳ Ｐゴシック" charset="-128"/>
              </a:rPr>
              <a:t>Burial below bioturbation depth potentially sequesters chemical from biota</a:t>
            </a:r>
          </a:p>
        </p:txBody>
      </p:sp>
    </p:spTree>
    <p:extLst>
      <p:ext uri="{BB962C8B-B14F-4D97-AF65-F5344CB8AC3E}">
        <p14:creationId xmlns:p14="http://schemas.microsoft.com/office/powerpoint/2010/main" val="10793727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DE0A9-2194-4F33-9F08-4710EE3B1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River -&gt; Lake - State Variables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515EB5C-105E-40AE-AC68-B6CD504F69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8400" y="2745631"/>
            <a:ext cx="7315200" cy="17470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1362BE-1C05-4BB8-A695-8F64410F3A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174" t="13856" r="85937" b="14478"/>
          <a:stretch/>
        </p:blipFill>
        <p:spPr>
          <a:xfrm>
            <a:off x="8045739" y="792092"/>
            <a:ext cx="548640" cy="471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5812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River -&gt; Lake - Segments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3374" t="10313" r="79565" b="13188"/>
          <a:stretch/>
        </p:blipFill>
        <p:spPr>
          <a:xfrm>
            <a:off x="6878066" y="782327"/>
            <a:ext cx="548640" cy="491157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7F4E0E4-1B1A-474D-BB72-A3C6BC3AF7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349664" y="1690686"/>
            <a:ext cx="549267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8071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River -&gt; Lake - Initial Conditions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3374" t="10313" r="79565" b="13188"/>
          <a:stretch/>
        </p:blipFill>
        <p:spPr>
          <a:xfrm>
            <a:off x="8367141" y="782327"/>
            <a:ext cx="548640" cy="491157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219202" y="1637734"/>
            <a:ext cx="575359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7611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River -&gt; Lake Example - Parameters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098" r="50329" b="7512"/>
          <a:stretch/>
        </p:blipFill>
        <p:spPr>
          <a:xfrm>
            <a:off x="9047019" y="755521"/>
            <a:ext cx="548640" cy="544769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299791A-3199-404F-B007-1C896C5537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2081084"/>
            <a:ext cx="10515600" cy="3237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0305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River -&gt; Lake Example - Constants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8968" r="5211" b="7512"/>
          <a:stretch/>
        </p:blipFill>
        <p:spPr>
          <a:xfrm>
            <a:off x="8742217" y="751057"/>
            <a:ext cx="548640" cy="553698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64932" y="1643998"/>
            <a:ext cx="746213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7415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River -&gt; Lake - Exchanges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9146"/>
          <a:stretch/>
        </p:blipFill>
        <p:spPr>
          <a:xfrm>
            <a:off x="8892014" y="759501"/>
            <a:ext cx="548640" cy="53681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A0DEF18-37B6-440D-B853-A614A774A68A}"/>
              </a:ext>
            </a:extLst>
          </p:cNvPr>
          <p:cNvGrpSpPr/>
          <p:nvPr/>
        </p:nvGrpSpPr>
        <p:grpSpPr>
          <a:xfrm>
            <a:off x="1524000" y="1580621"/>
            <a:ext cx="9144000" cy="4278431"/>
            <a:chOff x="1524000" y="1772106"/>
            <a:chExt cx="9144000" cy="427843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4C28CCF-620E-46F0-A679-E40EDF4C16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24000" y="1772106"/>
              <a:ext cx="9144000" cy="4278431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48A0283-736E-49CA-8F8E-33DA2251C4F3}"/>
                </a:ext>
              </a:extLst>
            </p:cNvPr>
            <p:cNvSpPr/>
            <p:nvPr/>
          </p:nvSpPr>
          <p:spPr>
            <a:xfrm>
              <a:off x="6139841" y="2265683"/>
              <a:ext cx="540424" cy="31149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882215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River -&gt; Lake - Channel Geometry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0746" t="6984" r="42193" b="11633"/>
          <a:stretch/>
        </p:blipFill>
        <p:spPr>
          <a:xfrm>
            <a:off x="8764767" y="766649"/>
            <a:ext cx="548640" cy="522513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79D96438-45AF-46BA-9595-7582259B23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934847"/>
            <a:ext cx="10515600" cy="301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2517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River -&gt; Lake - Flow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0746" t="6984" r="42193" b="11633"/>
          <a:stretch/>
        </p:blipFill>
        <p:spPr>
          <a:xfrm>
            <a:off x="5547360" y="766649"/>
            <a:ext cx="548640" cy="522513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A3BCDD3-986F-4B75-92CA-F0A246FE7C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57948" y="1605491"/>
            <a:ext cx="707610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0133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River -&gt; Lake - Boundary Conditions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00924" y="1590095"/>
            <a:ext cx="5990153" cy="43513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4968"/>
          <a:stretch/>
        </p:blipFill>
        <p:spPr>
          <a:xfrm>
            <a:off x="9091076" y="787269"/>
            <a:ext cx="548640" cy="48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5662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River -&gt; Lake - Loads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48385" y="1583170"/>
            <a:ext cx="5695229" cy="4351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4968"/>
          <a:stretch/>
        </p:blipFill>
        <p:spPr>
          <a:xfrm>
            <a:off x="6012873" y="787269"/>
            <a:ext cx="548640" cy="48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472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WASP8 Solids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3544" y="1690688"/>
            <a:ext cx="4431238" cy="4351338"/>
          </a:xfrm>
        </p:spPr>
        <p:txBody>
          <a:bodyPr/>
          <a:lstStyle/>
          <a:p>
            <a:r>
              <a:rPr lang="en-US" dirty="0"/>
              <a:t>Independently models 1-10 solids state variables</a:t>
            </a:r>
          </a:p>
          <a:p>
            <a:pPr lvl="1"/>
            <a:r>
              <a:rPr lang="en-US" dirty="0"/>
              <a:t>mg/L dry weight</a:t>
            </a:r>
          </a:p>
          <a:p>
            <a:r>
              <a:rPr lang="en-US" dirty="0"/>
              <a:t>Cobbles </a:t>
            </a:r>
          </a:p>
          <a:p>
            <a:pPr lvl="1"/>
            <a:r>
              <a:rPr lang="en-US" dirty="0"/>
              <a:t>benthic segments only</a:t>
            </a:r>
          </a:p>
          <a:p>
            <a:pPr lvl="1"/>
            <a:r>
              <a:rPr lang="en-US" dirty="0"/>
              <a:t>immobile, but can be buried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734F19-2BA2-41A2-9214-4BB9210687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6061" y="1816966"/>
            <a:ext cx="5029200" cy="318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33820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River -&gt; Lake - Output Selection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20367" y="1603952"/>
            <a:ext cx="3151266" cy="4351338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8189702" y="781018"/>
            <a:ext cx="1031936" cy="493777"/>
            <a:chOff x="1491917" y="4026567"/>
            <a:chExt cx="1031936" cy="49377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l="64983" t="8642" r="21324" b="12059"/>
            <a:stretch/>
          </p:blipFill>
          <p:spPr>
            <a:xfrm>
              <a:off x="1491917" y="4026567"/>
              <a:ext cx="1031936" cy="493776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1500113" y="4026568"/>
              <a:ext cx="519187" cy="49377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09381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WASP Solids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622483"/>
          </a:xfrm>
        </p:spPr>
        <p:txBody>
          <a:bodyPr>
            <a:normAutofit/>
          </a:bodyPr>
          <a:lstStyle/>
          <a:p>
            <a:r>
              <a:rPr lang="en-US" dirty="0">
                <a:ea typeface="ＭＳ Ｐゴシック" charset="-128"/>
              </a:rPr>
              <a:t>Transport Processes</a:t>
            </a:r>
          </a:p>
          <a:p>
            <a:pPr lvl="1"/>
            <a:r>
              <a:rPr lang="en-US" dirty="0">
                <a:ea typeface="ＭＳ Ｐゴシック" charset="-128"/>
              </a:rPr>
              <a:t>Settling and deposition</a:t>
            </a:r>
          </a:p>
          <a:p>
            <a:pPr lvl="1"/>
            <a:r>
              <a:rPr lang="en-US" dirty="0">
                <a:ea typeface="ＭＳ Ｐゴシック" charset="-128"/>
              </a:rPr>
              <a:t>Scour (entrainment, resuspension)</a:t>
            </a:r>
          </a:p>
          <a:p>
            <a:pPr lvl="1"/>
            <a:r>
              <a:rPr lang="en-US" dirty="0">
                <a:ea typeface="ＭＳ Ｐゴシック" charset="-128"/>
              </a:rPr>
              <a:t>Bed load</a:t>
            </a:r>
          </a:p>
          <a:p>
            <a:pPr lvl="1"/>
            <a:r>
              <a:rPr lang="en-US" dirty="0">
                <a:ea typeface="ＭＳ Ｐゴシック" charset="-128"/>
              </a:rPr>
              <a:t>Burial</a:t>
            </a:r>
          </a:p>
          <a:p>
            <a:r>
              <a:rPr lang="en-US" dirty="0">
                <a:ea typeface="ＭＳ Ｐゴシック" charset="-128"/>
              </a:rPr>
              <a:t>Kinetic Transformation Processes</a:t>
            </a:r>
          </a:p>
          <a:p>
            <a:pPr lvl="1"/>
            <a:r>
              <a:rPr lang="en-US" dirty="0">
                <a:ea typeface="ＭＳ Ｐゴシック" charset="-128"/>
              </a:rPr>
              <a:t>Production of biomass</a:t>
            </a:r>
          </a:p>
          <a:p>
            <a:pPr lvl="1"/>
            <a:r>
              <a:rPr lang="en-US" dirty="0">
                <a:ea typeface="ＭＳ Ｐゴシック" charset="-128"/>
              </a:rPr>
              <a:t>Respiration and death</a:t>
            </a:r>
          </a:p>
          <a:p>
            <a:pPr lvl="1"/>
            <a:r>
              <a:rPr lang="en-US" dirty="0">
                <a:ea typeface="ＭＳ Ｐゴシック" charset="-128"/>
              </a:rPr>
              <a:t>Dissolution of detritus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968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Particle Size Classification</a:t>
            </a:r>
            <a:br>
              <a:rPr lang="en-US" dirty="0">
                <a:ea typeface="ＭＳ Ｐゴシック" charset="-128"/>
              </a:rPr>
            </a:b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4366369-D28E-4790-BD00-4965B7A3D2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093340"/>
              </p:ext>
            </p:extLst>
          </p:nvPr>
        </p:nvGraphicFramePr>
        <p:xfrm>
          <a:off x="3305995" y="959785"/>
          <a:ext cx="5580010" cy="5151120"/>
        </p:xfrm>
        <a:graphic>
          <a:graphicData uri="http://schemas.openxmlformats.org/drawingml/2006/table">
            <a:tbl>
              <a:tblPr firstRow="1">
                <a:tableStyleId>{616DA210-FB5B-4158-B5E0-FEB733F419BA}</a:tableStyleId>
              </a:tblPr>
              <a:tblGrid>
                <a:gridCol w="17416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55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28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14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Size Range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Wentworth Name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Other Names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3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&lt; 100 nm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nanoparticle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nanomaterial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3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&lt; 1 </a:t>
                      </a:r>
                      <a:r>
                        <a:rPr kumimoji="0" lang="en-US" sz="18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μm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colloid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mud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3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1.0 – 3.9 </a:t>
                      </a:r>
                      <a:r>
                        <a:rPr kumimoji="0" lang="en-US" sz="18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μm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clay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mud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13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3.9 – 62.5 </a:t>
                      </a:r>
                      <a:r>
                        <a:rPr kumimoji="0" lang="en-US" sz="18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μm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silt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mud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13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62.5 - 125 </a:t>
                      </a:r>
                      <a:r>
                        <a:rPr kumimoji="0" lang="en-US" sz="18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μm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very fine sand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sand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13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125 - 250 </a:t>
                      </a:r>
                      <a:r>
                        <a:rPr kumimoji="0" lang="en-US" sz="18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μm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fine sand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sand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13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0.25 – 0.5 mm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medium sand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sand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13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0.5 – 1 mm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coarse sand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sand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13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 – 2 mm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very coarse sand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sand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13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2 – 4 mm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granule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gravel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13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4 – 64 mm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pebble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gravel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13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64 – 256 mm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cobble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gravel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13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&gt; 256 mm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boulder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gravel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268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Particle Densities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687BFA2-FAC6-4558-AFEE-965ADEEEDD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654623"/>
              </p:ext>
            </p:extLst>
          </p:nvPr>
        </p:nvGraphicFramePr>
        <p:xfrm>
          <a:off x="3828850" y="2329841"/>
          <a:ext cx="4534300" cy="1493520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2768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61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989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Substance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Density [g/mL]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334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Organic matter (dry weight)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1.27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334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Siliceous minerals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2.65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334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Garnet sands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5065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Benthic Parameter Equations</a:t>
            </a:r>
          </a:p>
        </p:txBody>
      </p:sp>
      <p:sp>
        <p:nvSpPr>
          <p:cNvPr id="7" name="TextBox 10"/>
          <p:cNvSpPr txBox="1">
            <a:spLocks noGrp="1" noChangeArrowheads="1"/>
          </p:cNvSpPr>
          <p:nvPr>
            <p:ph idx="1"/>
          </p:nvPr>
        </p:nvSpPr>
        <p:spPr bwMode="auto">
          <a:xfrm>
            <a:off x="2747178" y="4926382"/>
            <a:ext cx="4785986" cy="108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800" dirty="0"/>
              <a:t>Where: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i="1" dirty="0"/>
              <a:t>n</a:t>
            </a:r>
            <a:r>
              <a:rPr lang="en-US" sz="1800" dirty="0"/>
              <a:t> = porosity [L</a:t>
            </a:r>
            <a:r>
              <a:rPr lang="en-US" sz="1800" baseline="-25000" dirty="0"/>
              <a:t>W</a:t>
            </a:r>
            <a:r>
              <a:rPr lang="en-US" sz="1800" dirty="0"/>
              <a:t>/L]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i="1" dirty="0" err="1"/>
              <a:t>ρ</a:t>
            </a:r>
            <a:r>
              <a:rPr lang="en-US" sz="1800" i="1" baseline="-25000" dirty="0" err="1"/>
              <a:t>S</a:t>
            </a:r>
            <a:r>
              <a:rPr lang="en-US" sz="1800" dirty="0"/>
              <a:t> = particle density, about 2.7 [</a:t>
            </a:r>
            <a:r>
              <a:rPr lang="en-US" sz="1800" dirty="0" err="1"/>
              <a:t>g</a:t>
            </a:r>
            <a:r>
              <a:rPr lang="en-US" sz="1800" baseline="-25000" dirty="0" err="1"/>
              <a:t>S</a:t>
            </a:r>
            <a:r>
              <a:rPr lang="en-US" sz="1800" dirty="0"/>
              <a:t>/</a:t>
            </a:r>
            <a:r>
              <a:rPr lang="en-US" sz="1800" dirty="0" err="1"/>
              <a:t>mL</a:t>
            </a:r>
            <a:r>
              <a:rPr lang="en-US" sz="1800" baseline="-25000" dirty="0" err="1"/>
              <a:t>S</a:t>
            </a:r>
            <a:r>
              <a:rPr lang="en-US" sz="1800" dirty="0"/>
              <a:t>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i="1" dirty="0" err="1"/>
              <a:t>ρ</a:t>
            </a:r>
            <a:r>
              <a:rPr lang="en-US" sz="1800" i="1" baseline="-25000" dirty="0" err="1"/>
              <a:t>W</a:t>
            </a:r>
            <a:r>
              <a:rPr lang="en-US" sz="1800" dirty="0"/>
              <a:t> = water density, about 1.0 [</a:t>
            </a:r>
            <a:r>
              <a:rPr lang="en-US" sz="1800" dirty="0" err="1"/>
              <a:t>g</a:t>
            </a:r>
            <a:r>
              <a:rPr lang="en-US" sz="1800" baseline="-25000" dirty="0" err="1"/>
              <a:t>W</a:t>
            </a:r>
            <a:r>
              <a:rPr lang="en-US" sz="1800" dirty="0"/>
              <a:t>/</a:t>
            </a:r>
            <a:r>
              <a:rPr lang="en-US" sz="1800" dirty="0" err="1"/>
              <a:t>mL</a:t>
            </a:r>
            <a:r>
              <a:rPr lang="en-US" sz="1800" baseline="-25000" dirty="0" err="1"/>
              <a:t>W</a:t>
            </a:r>
            <a:r>
              <a:rPr lang="en-US" sz="1800" dirty="0"/>
              <a:t>]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747180" y="1637107"/>
            <a:ext cx="7016750" cy="914400"/>
          </a:xfrm>
          <a:prstGeom prst="rect">
            <a:avLst/>
          </a:prstGeom>
          <a:noFill/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747180" y="2619917"/>
            <a:ext cx="7016750" cy="914400"/>
          </a:xfrm>
          <a:prstGeom prst="rect">
            <a:avLst/>
          </a:prstGeom>
          <a:noFill/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747179" y="3610474"/>
            <a:ext cx="7016750" cy="1239751"/>
          </a:xfrm>
          <a:prstGeom prst="rect">
            <a:avLst/>
          </a:prstGeom>
          <a:noFill/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aphicFrame>
        <p:nvGraphicFramePr>
          <p:cNvPr id="12" name="Object 2"/>
          <p:cNvGraphicFramePr>
            <a:graphicFrameLocks noChangeAspect="1"/>
          </p:cNvGraphicFramePr>
          <p:nvPr>
            <p:extLst/>
          </p:nvPr>
        </p:nvGraphicFramePr>
        <p:xfrm>
          <a:off x="3064679" y="2099143"/>
          <a:ext cx="2192337" cy="37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9" name="Equation" r:id="rId3" imgW="1028700" imgH="177800" progId="Equation.3">
                  <p:embed/>
                </p:oleObj>
              </mc:Choice>
              <mc:Fallback>
                <p:oleObj name="Equation" r:id="rId3" imgW="1028700" imgH="177800" progId="Equation.3">
                  <p:embed/>
                  <p:pic>
                    <p:nvPicPr>
                      <p:cNvPr id="1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4679" y="2099143"/>
                        <a:ext cx="2192337" cy="3794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3"/>
          <p:cNvGraphicFramePr>
            <a:graphicFrameLocks noChangeAspect="1"/>
          </p:cNvGraphicFramePr>
          <p:nvPr>
            <p:extLst/>
          </p:nvPr>
        </p:nvGraphicFramePr>
        <p:xfrm>
          <a:off x="3064679" y="3066705"/>
          <a:ext cx="1949450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0" name="Equation" r:id="rId5" imgW="914400" imgH="203200" progId="Equation.3">
                  <p:embed/>
                </p:oleObj>
              </mc:Choice>
              <mc:Fallback>
                <p:oleObj name="Equation" r:id="rId5" imgW="914400" imgH="203200" progId="Equation.3">
                  <p:embed/>
                  <p:pic>
                    <p:nvPicPr>
                      <p:cNvPr id="1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4679" y="3066705"/>
                        <a:ext cx="1949450" cy="4333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4"/>
          <p:cNvGraphicFramePr>
            <a:graphicFrameLocks noChangeAspect="1"/>
          </p:cNvGraphicFramePr>
          <p:nvPr>
            <p:extLst/>
          </p:nvPr>
        </p:nvGraphicFramePr>
        <p:xfrm>
          <a:off x="3064679" y="3965680"/>
          <a:ext cx="3872825" cy="8659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1" name="Equation" r:id="rId7" imgW="2044700" imgH="457200" progId="Equation.3">
                  <p:embed/>
                </p:oleObj>
              </mc:Choice>
              <mc:Fallback>
                <p:oleObj name="Equation" r:id="rId7" imgW="2044700" imgH="457200" progId="Equation.3">
                  <p:embed/>
                  <p:pic>
                    <p:nvPicPr>
                      <p:cNvPr id="1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4679" y="3965680"/>
                        <a:ext cx="3872825" cy="86595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2747179" y="1641943"/>
            <a:ext cx="32654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Bulk Density [g/mL]</a:t>
            </a: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2747179" y="2627664"/>
            <a:ext cx="32654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Dry Density [</a:t>
            </a:r>
            <a:r>
              <a:rPr lang="en-US" dirty="0" err="1">
                <a:solidFill>
                  <a:schemeClr val="bg1"/>
                </a:solidFill>
              </a:rPr>
              <a:t>g</a:t>
            </a:r>
            <a:r>
              <a:rPr lang="en-US" baseline="-25000" dirty="0" err="1">
                <a:solidFill>
                  <a:schemeClr val="bg1"/>
                </a:solidFill>
              </a:rPr>
              <a:t>S</a:t>
            </a:r>
            <a:r>
              <a:rPr lang="en-US" dirty="0">
                <a:solidFill>
                  <a:schemeClr val="bg1"/>
                </a:solidFill>
              </a:rPr>
              <a:t>/mL]</a:t>
            </a:r>
          </a:p>
        </p:txBody>
      </p:sp>
      <p:sp>
        <p:nvSpPr>
          <p:cNvPr id="17" name="TextBox 9"/>
          <p:cNvSpPr txBox="1">
            <a:spLocks noChangeArrowheads="1"/>
          </p:cNvSpPr>
          <p:nvPr/>
        </p:nvSpPr>
        <p:spPr bwMode="auto">
          <a:xfrm>
            <a:off x="2747178" y="3610790"/>
            <a:ext cx="3670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Percent Water [g/</a:t>
            </a:r>
            <a:r>
              <a:rPr lang="en-US" dirty="0" err="1">
                <a:solidFill>
                  <a:schemeClr val="bg1"/>
                </a:solidFill>
              </a:rPr>
              <a:t>g</a:t>
            </a:r>
            <a:r>
              <a:rPr lang="en-US" baseline="-25000" dirty="0" err="1">
                <a:solidFill>
                  <a:schemeClr val="bg1"/>
                </a:solidFill>
              </a:rPr>
              <a:t>S</a:t>
            </a:r>
            <a:r>
              <a:rPr lang="en-US" dirty="0">
                <a:solidFill>
                  <a:schemeClr val="bg1"/>
                </a:solidFill>
              </a:rPr>
              <a:t>]</a:t>
            </a:r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7119991" y="1811606"/>
            <a:ext cx="243329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FF00"/>
                </a:solidFill>
              </a:rPr>
              <a:t>sediment fresh weight / sediment volume</a:t>
            </a:r>
          </a:p>
        </p:txBody>
      </p:sp>
      <p:sp>
        <p:nvSpPr>
          <p:cNvPr id="19" name="TextBox 12"/>
          <p:cNvSpPr txBox="1">
            <a:spLocks noChangeArrowheads="1"/>
          </p:cNvSpPr>
          <p:nvPr/>
        </p:nvSpPr>
        <p:spPr bwMode="auto">
          <a:xfrm>
            <a:off x="7119991" y="2834168"/>
            <a:ext cx="2316076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FF00"/>
                </a:solidFill>
              </a:rPr>
              <a:t>sediment dry weight / sediment volume</a:t>
            </a: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7119991" y="3983230"/>
            <a:ext cx="253186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FF00"/>
                </a:solidFill>
              </a:rPr>
              <a:t>sediment fresh weight / sediment dry weight</a:t>
            </a:r>
          </a:p>
        </p:txBody>
      </p:sp>
    </p:spTree>
    <p:extLst>
      <p:ext uri="{BB962C8B-B14F-4D97-AF65-F5344CB8AC3E}">
        <p14:creationId xmlns:p14="http://schemas.microsoft.com/office/powerpoint/2010/main" val="20492803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Solids Transport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Solid flow fields (legacy approach)</a:t>
            </a:r>
          </a:p>
          <a:p>
            <a:r>
              <a:rPr lang="en-US" dirty="0"/>
              <a:t>Descriptive (option 0); user specified settling and resuspension</a:t>
            </a:r>
          </a:p>
          <a:p>
            <a:r>
              <a:rPr lang="en-US" dirty="0"/>
              <a:t>Process Based </a:t>
            </a:r>
          </a:p>
          <a:p>
            <a:pPr lvl="1"/>
            <a:r>
              <a:rPr lang="en-US" dirty="0"/>
              <a:t>option 1: van Rijn equation</a:t>
            </a:r>
          </a:p>
          <a:p>
            <a:pPr lvl="1"/>
            <a:r>
              <a:rPr lang="en-US" dirty="0"/>
              <a:t>option 2: Roberts equation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666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mokey Glas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D1462E27-66FC-413C-949A-E8766750B8C8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DD9E0FC7-C561-415D-B359-094AD3CDBFE7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C7C685B6-E92F-4FD2-B7D0-CF5C21C9D1B5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13A893CC-8FF8-4DA9-85F0-82CE8A80D6BD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1E805F65-B0D3-48A9-BA44-469B1B562807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69FF0988-7F59-4B9B-BF57-3785629F658B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B2533C0F-642F-4DC6-A6EA-FFE12ADC31DB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B4EE0950-AE89-4699-9641-E7615D2B5804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59CB16A1-4EF7-4D92-88DC-5C78C0B6354F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F1EF54C6-EB01-4909-BF51-0C58043B8EC3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976C1B27-3F17-4A8E-A327-7F043726CB4D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4794</TotalTime>
  <Words>1138</Words>
  <Application>Microsoft Macintosh PowerPoint</Application>
  <PresentationFormat>Widescreen</PresentationFormat>
  <Paragraphs>268</Paragraphs>
  <Slides>40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9" baseType="lpstr">
      <vt:lpstr>ＭＳ Ｐゴシック</vt:lpstr>
      <vt:lpstr>Arial</vt:lpstr>
      <vt:lpstr>Calibri</vt:lpstr>
      <vt:lpstr>Calibri Light</vt:lpstr>
      <vt:lpstr>Cambria Math</vt:lpstr>
      <vt:lpstr>Symbol</vt:lpstr>
      <vt:lpstr>Times New Roman</vt:lpstr>
      <vt:lpstr>Office Theme</vt:lpstr>
      <vt:lpstr>Equation</vt:lpstr>
      <vt:lpstr>Sediment Transport</vt:lpstr>
      <vt:lpstr>Solids Effects on Water Quality</vt:lpstr>
      <vt:lpstr>Solids Effects on Toxicants</vt:lpstr>
      <vt:lpstr>WASP8 Solids Modeling</vt:lpstr>
      <vt:lpstr>WASP Solids Processes</vt:lpstr>
      <vt:lpstr>Particle Size Classification </vt:lpstr>
      <vt:lpstr>Particle Densities</vt:lpstr>
      <vt:lpstr>Benthic Parameter Equations</vt:lpstr>
      <vt:lpstr>Solids Transport Methods</vt:lpstr>
      <vt:lpstr>Solid Flow Field Method</vt:lpstr>
      <vt:lpstr>Descriptive Settling Method</vt:lpstr>
      <vt:lpstr>Stokes Settling Velocities, m/day</vt:lpstr>
      <vt:lpstr>Process Based Solids Transport</vt:lpstr>
      <vt:lpstr>Noncohesive Deposition</vt:lpstr>
      <vt:lpstr>Noncohesive Erosion and Resuspension</vt:lpstr>
      <vt:lpstr>Sediment Transport Processes -  Burial</vt:lpstr>
      <vt:lpstr>Sediment Transport Processes -  Burial</vt:lpstr>
      <vt:lpstr>Basic Solids Transport Data</vt:lpstr>
      <vt:lpstr>Biotic Solids Toxicant Model</vt:lpstr>
      <vt:lpstr>Biotic Solids Eutrophication Model</vt:lpstr>
      <vt:lpstr>Biotic Solids Kinetic Data</vt:lpstr>
      <vt:lpstr>River -&gt; Lake - with Sediments</vt:lpstr>
      <vt:lpstr>Simulated Surface Sediment – River1</vt:lpstr>
      <vt:lpstr>Simulated Surface Sediment – River2</vt:lpstr>
      <vt:lpstr>Simulated Surface Sediment – Lake</vt:lpstr>
      <vt:lpstr>Simulated Subsurface Sediment – River1</vt:lpstr>
      <vt:lpstr>Simulated Subsurface Sediment – River2</vt:lpstr>
      <vt:lpstr>Simulated Subsurface Sediment – Lake</vt:lpstr>
      <vt:lpstr>River -&gt; Lake - Dataset Parameters </vt:lpstr>
      <vt:lpstr>River -&gt; Lake - State Variables</vt:lpstr>
      <vt:lpstr>River -&gt; Lake - Segments</vt:lpstr>
      <vt:lpstr>River -&gt; Lake - Initial Conditions</vt:lpstr>
      <vt:lpstr>River -&gt; Lake Example - Parameters</vt:lpstr>
      <vt:lpstr>River -&gt; Lake Example - Constants</vt:lpstr>
      <vt:lpstr>River -&gt; Lake - Exchanges</vt:lpstr>
      <vt:lpstr>River -&gt; Lake - Channel Geometry</vt:lpstr>
      <vt:lpstr>River -&gt; Lake - Flow</vt:lpstr>
      <vt:lpstr>River -&gt; Lake - Boundary Conditions</vt:lpstr>
      <vt:lpstr>River -&gt; Lake - Loads</vt:lpstr>
      <vt:lpstr>River -&gt; Lake - Output Selection</vt:lpstr>
    </vt:vector>
  </TitlesOfParts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Wool, Tim</dc:creator>
  <cp:lastModifiedBy>Robert Ambrose</cp:lastModifiedBy>
  <cp:revision>137</cp:revision>
  <dcterms:created xsi:type="dcterms:W3CDTF">2015-07-25T19:44:33Z</dcterms:created>
  <dcterms:modified xsi:type="dcterms:W3CDTF">2018-06-08T21:23:35Z</dcterms:modified>
</cp:coreProperties>
</file>