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6"/>
  </p:sldMasterIdLst>
  <p:notesMasterIdLst>
    <p:notesMasterId r:id="rId31"/>
  </p:notesMasterIdLst>
  <p:sldIdLst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2" r:id="rId25"/>
    <p:sldId id="413" r:id="rId26"/>
    <p:sldId id="414" r:id="rId27"/>
    <p:sldId id="415" r:id="rId28"/>
    <p:sldId id="416" r:id="rId29"/>
    <p:sldId id="41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34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8.xml"/><Relationship Id="rId32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10" Type="http://schemas.openxmlformats.org/officeDocument/2006/relationships/customXml" Target="../customXml/item10.xml"/><Relationship Id="rId19" Type="http://schemas.openxmlformats.org/officeDocument/2006/relationships/slide" Target="slides/slide3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4E9D6-3092-4783-A03C-0CE532E47579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77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-112" charset="-128"/>
              </a:rPr>
              <a:t>Standard eutrophication module lumps particulate and dissolved organic matter (CBOD and nutrients), with specified dissolved fractions.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486D959-CBE7-43F3-8C88-B11AEA7BC19E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07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5C1593-2EF6-4402-9929-73DE11573AF0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43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FC8D3F-231F-4C17-AC66-0952D31FFA5F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96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ea typeface="ＭＳ Ｐゴシック" pitchFamily="-112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94FD8A-2C04-494C-9755-4F461C98F490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exec/obidos/tg/detail/-/0070113645/ref=qid=1071154186/sr=50-pd_sr_ec_cs_b/ref=sr_50_pd_sr_ec_cs_b_b-koth-pa1/103-4324876-3705464?v=glance&amp;s=books&amp;st=*" TargetMode="External"/><Relationship Id="rId2" Type="http://schemas.openxmlformats.org/officeDocument/2006/relationships/hyperlink" Target="http://www.epa.gov/ORD/WebPubs/surfaceH2O/surfac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mazon.com/exec/obidos/tg/detail/-/0060466774/qid=1055344512/sr=1-3/ref=sr_1_3/102-9350222-6776163?v=glance&amp;s=books" TargetMode="External"/><Relationship Id="rId4" Type="http://schemas.openxmlformats.org/officeDocument/2006/relationships/hyperlink" Target="http://www.amazon.com/exec/obidos/tg/detail/-/0873716124/ref=pd_bxgy_text_1/102-9350222-6776163?v=glance&amp;s=books&amp;st=*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854200"/>
            <a:ext cx="7772400" cy="1746250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The WASP8 Advanced Eutrophication Module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79978"/>
            <a:ext cx="7854696" cy="1473072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en-US" dirty="0">
                <a:latin typeface="Franklin Gothic Demi" pitchFamily="34" charset="0"/>
              </a:rPr>
              <a:t>Theory and Implementation in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8020050" y="5913439"/>
            <a:ext cx="2605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Prepared by</a:t>
            </a:r>
          </a:p>
          <a:p>
            <a:r>
              <a:rPr lang="en-US" dirty="0"/>
              <a:t>Robert B. Ambrose, Jr.</a:t>
            </a:r>
          </a:p>
          <a:p>
            <a:r>
              <a:rPr lang="en-US" dirty="0"/>
              <a:t>August, 2016</a:t>
            </a:r>
          </a:p>
        </p:txBody>
      </p:sp>
    </p:spTree>
    <p:extLst>
      <p:ext uri="{BB962C8B-B14F-4D97-AF65-F5344CB8AC3E}">
        <p14:creationId xmlns:p14="http://schemas.microsoft.com/office/powerpoint/2010/main" val="210294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23888"/>
            <a:ext cx="8534400" cy="1143000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Advanced Eutrophication Module</a:t>
            </a:r>
            <a:br>
              <a:rPr lang="en-US" sz="4400" dirty="0">
                <a:ea typeface="ＭＳ Ｐゴシック" pitchFamily="-112" charset="-128"/>
              </a:rPr>
            </a:br>
            <a:r>
              <a:rPr lang="en-US" sz="4400" dirty="0">
                <a:ea typeface="ＭＳ Ｐゴシック" pitchFamily="-112" charset="-128"/>
              </a:rPr>
              <a:t>Environmental Input Data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924051" y="2274888"/>
            <a:ext cx="6594475" cy="45831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Atmospheric conditions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Air temperature [C]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Wind speed [m/sec]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Solar radiation [Ly/day]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Daylight [fraction]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Water body conditions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Water temperature [C]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Current velocity [m/sec]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Salinity [PSU] (can be input or simulated)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Ice cover [fraction]</a:t>
            </a:r>
          </a:p>
        </p:txBody>
      </p:sp>
    </p:spTree>
    <p:extLst>
      <p:ext uri="{BB962C8B-B14F-4D97-AF65-F5344CB8AC3E}">
        <p14:creationId xmlns:p14="http://schemas.microsoft.com/office/powerpoint/2010/main" val="3029964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74815"/>
            <a:ext cx="8534400" cy="1143000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Advanced Eutrophication Module </a:t>
            </a:r>
            <a:br>
              <a:rPr lang="en-US" sz="4400" dirty="0">
                <a:ea typeface="ＭＳ Ｐゴシック" pitchFamily="-112" charset="-128"/>
              </a:rPr>
            </a:br>
            <a:r>
              <a:rPr lang="en-US" sz="4400" dirty="0">
                <a:ea typeface="ＭＳ Ｐゴシック" pitchFamily="-112" charset="-128"/>
              </a:rPr>
              <a:t>Time Functions and Parameters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828801" y="1905000"/>
            <a:ext cx="8613775" cy="4953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Water temperature [°C]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Wind speed [m/sec]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Ice cover [fraction]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Solar radiation [Ly/day]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Canopy shading [fraction </a:t>
            </a:r>
            <a:r>
              <a:rPr lang="en-US" sz="2400" i="1">
                <a:ea typeface="ＭＳ Ｐゴシック" pitchFamily="-112" charset="-128"/>
              </a:rPr>
              <a:t>unshaded</a:t>
            </a:r>
            <a:r>
              <a:rPr lang="en-US" sz="2400">
                <a:ea typeface="ＭＳ Ｐゴシック" pitchFamily="-112" charset="-128"/>
              </a:rPr>
              <a:t>]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Air temperature [°C]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Daylight [fraction]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112" charset="-128"/>
              </a:rPr>
              <a:t>Cloud cover [fraction]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112" charset="-128"/>
            </a:endParaRPr>
          </a:p>
        </p:txBody>
      </p:sp>
      <p:sp>
        <p:nvSpPr>
          <p:cNvPr id="35844" name="TextBox 3"/>
          <p:cNvSpPr txBox="1">
            <a:spLocks noChangeArrowheads="1"/>
          </p:cNvSpPr>
          <p:nvPr/>
        </p:nvSpPr>
        <p:spPr bwMode="auto">
          <a:xfrm>
            <a:off x="7316788" y="1901825"/>
            <a:ext cx="2887662" cy="1016000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Time functions Parameter pointer Parameter multiplier</a:t>
            </a:r>
          </a:p>
        </p:txBody>
      </p:sp>
      <p:sp>
        <p:nvSpPr>
          <p:cNvPr id="35845" name="TextBox 4"/>
          <p:cNvSpPr txBox="1">
            <a:spLocks noChangeArrowheads="1"/>
          </p:cNvSpPr>
          <p:nvPr/>
        </p:nvSpPr>
        <p:spPr bwMode="auto">
          <a:xfrm>
            <a:off x="7313613" y="4402139"/>
            <a:ext cx="2887662" cy="708025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0000FF"/>
                </a:solidFill>
              </a:defRPr>
            </a:lvl1pPr>
          </a:lstStyle>
          <a:p>
            <a:r>
              <a:rPr lang="en-US" dirty="0">
                <a:solidFill>
                  <a:srgbClr val="FFFF00"/>
                </a:solidFill>
              </a:rPr>
              <a:t>Time function (1 only) Parameter multiplier</a:t>
            </a:r>
          </a:p>
        </p:txBody>
      </p:sp>
      <p:sp>
        <p:nvSpPr>
          <p:cNvPr id="35846" name="TextBox 5"/>
          <p:cNvSpPr txBox="1">
            <a:spLocks noChangeArrowheads="1"/>
          </p:cNvSpPr>
          <p:nvPr/>
        </p:nvSpPr>
        <p:spPr bwMode="auto">
          <a:xfrm>
            <a:off x="7313612" y="5584032"/>
            <a:ext cx="2887663" cy="400050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0000FF"/>
                </a:solidFill>
              </a:defRPr>
            </a:lvl1pPr>
          </a:lstStyle>
          <a:p>
            <a:r>
              <a:rPr lang="en-US" dirty="0">
                <a:solidFill>
                  <a:srgbClr val="FFFF00"/>
                </a:solidFill>
              </a:rPr>
              <a:t>Time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function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only</a:t>
            </a:r>
          </a:p>
        </p:txBody>
      </p:sp>
      <p:sp>
        <p:nvSpPr>
          <p:cNvPr id="35847" name="TextBox 3"/>
          <p:cNvSpPr txBox="1">
            <a:spLocks noChangeArrowheads="1"/>
          </p:cNvSpPr>
          <p:nvPr/>
        </p:nvSpPr>
        <p:spPr bwMode="auto">
          <a:xfrm>
            <a:off x="7321551" y="3338514"/>
            <a:ext cx="2887663" cy="708025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0000FF"/>
                </a:solidFill>
              </a:defRPr>
            </a:lvl1pPr>
          </a:lstStyle>
          <a:p>
            <a:r>
              <a:rPr lang="en-US" dirty="0">
                <a:solidFill>
                  <a:srgbClr val="FFFF00"/>
                </a:solidFill>
              </a:rPr>
              <a:t>Time functions Parameter pointer</a:t>
            </a:r>
          </a:p>
        </p:txBody>
      </p:sp>
    </p:spTree>
    <p:extLst>
      <p:ext uri="{BB962C8B-B14F-4D97-AF65-F5344CB8AC3E}">
        <p14:creationId xmlns:p14="http://schemas.microsoft.com/office/powerpoint/2010/main" val="3559065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23888"/>
            <a:ext cx="8534400" cy="1143000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Advanced Eutrophication Module</a:t>
            </a:r>
            <a:br>
              <a:rPr lang="en-US" sz="4400" dirty="0">
                <a:ea typeface="ＭＳ Ｐゴシック" pitchFamily="-112" charset="-128"/>
              </a:rPr>
            </a:br>
            <a:r>
              <a:rPr lang="en-US" sz="4400" dirty="0">
                <a:ea typeface="ＭＳ Ｐゴシック" pitchFamily="-112" charset="-128"/>
              </a:rPr>
              <a:t>Constants Groups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924051" y="1766888"/>
            <a:ext cx="8613775" cy="50149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err="1">
                <a:ea typeface="ＭＳ Ｐゴシック" pitchFamily="-112" charset="-128"/>
              </a:rPr>
              <a:t>Globals</a:t>
            </a:r>
            <a:endParaRPr lang="en-US" dirty="0">
              <a:ea typeface="ＭＳ Ｐゴシック" pitchFamily="-112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Inorganic Nutrient Kinetics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Inorganic Nutrient Partitioning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Organic Nutrients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CBOD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Dissolved Oxygen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Light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Solids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Benthic Algae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Phytoplankton 1, 2, and 3</a:t>
            </a:r>
          </a:p>
        </p:txBody>
      </p:sp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6913564" y="3738563"/>
            <a:ext cx="4850691" cy="1938992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Note: constants detailed in process lectures: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General Water Quality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Nutrient Cycling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Dissolved Oxygen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Phytoplankton 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 Benthic/Macro Algae </a:t>
            </a:r>
          </a:p>
        </p:txBody>
      </p:sp>
    </p:spTree>
    <p:extLst>
      <p:ext uri="{BB962C8B-B14F-4D97-AF65-F5344CB8AC3E}">
        <p14:creationId xmlns:p14="http://schemas.microsoft.com/office/powerpoint/2010/main" val="2415164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768424"/>
            <a:ext cx="8534400" cy="1143000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Advanced Eutrophication Module</a:t>
            </a:r>
            <a:br>
              <a:rPr lang="en-US" sz="4400" dirty="0">
                <a:ea typeface="ＭＳ Ｐゴシック" pitchFamily="-112" charset="-128"/>
              </a:rPr>
            </a:br>
            <a:r>
              <a:rPr lang="en-US" dirty="0">
                <a:ea typeface="ＭＳ Ｐゴシック" pitchFamily="-112" charset="-128"/>
              </a:rPr>
              <a:t>Output Display Variables</a:t>
            </a:r>
            <a:endParaRPr lang="en-US" sz="4400" dirty="0">
              <a:ea typeface="ＭＳ Ｐゴシック" pitchFamily="-112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924050" y="2820988"/>
            <a:ext cx="6599238" cy="39608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Environmental properties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Transport information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Sediment transport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Nutrients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Dissolved Oxygen – CBOD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Phytoplankton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112" charset="-128"/>
              </a:rPr>
              <a:t>Benthic algae</a:t>
            </a: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7164389" y="3797301"/>
            <a:ext cx="3449637" cy="2246769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</a:defRPr>
            </a:lvl1pPr>
          </a:lstStyle>
          <a:p>
            <a:r>
              <a:rPr lang="en-US"/>
              <a:t>Note: output display variables detailed in process lectures:</a:t>
            </a:r>
          </a:p>
          <a:p>
            <a:r>
              <a:rPr lang="en-US"/>
              <a:t> Sediment Transport</a:t>
            </a:r>
          </a:p>
          <a:p>
            <a:r>
              <a:rPr lang="en-US"/>
              <a:t> Nutrient Cycling</a:t>
            </a:r>
          </a:p>
          <a:p>
            <a:r>
              <a:rPr lang="en-US"/>
              <a:t> Dissolved Oxygen</a:t>
            </a:r>
          </a:p>
          <a:p>
            <a:r>
              <a:rPr lang="en-US"/>
              <a:t> Phytoplankton </a:t>
            </a:r>
          </a:p>
          <a:p>
            <a:r>
              <a:rPr lang="en-US"/>
              <a:t> Benthic Algae </a:t>
            </a:r>
          </a:p>
        </p:txBody>
      </p:sp>
      <p:sp>
        <p:nvSpPr>
          <p:cNvPr id="5" name="Text Placeholder 9"/>
          <p:cNvSpPr txBox="1">
            <a:spLocks/>
          </p:cNvSpPr>
          <p:nvPr/>
        </p:nvSpPr>
        <p:spPr bwMode="auto">
          <a:xfrm>
            <a:off x="1892300" y="2036763"/>
            <a:ext cx="40401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pitchFamily="-112" charset="0"/>
              <a:buNone/>
              <a:defRPr/>
            </a:pPr>
            <a:r>
              <a:rPr lang="en-US" sz="2800" b="1" dirty="0">
                <a:cs typeface="ＭＳ Ｐゴシック" pitchFamily="-112" charset="-128"/>
              </a:rPr>
              <a:t>General Groupings</a:t>
            </a:r>
          </a:p>
        </p:txBody>
      </p:sp>
      <p:sp>
        <p:nvSpPr>
          <p:cNvPr id="6" name="Right Brace 5"/>
          <p:cNvSpPr>
            <a:spLocks/>
          </p:cNvSpPr>
          <p:nvPr/>
        </p:nvSpPr>
        <p:spPr bwMode="auto">
          <a:xfrm>
            <a:off x="6175375" y="3884613"/>
            <a:ext cx="671099" cy="2508503"/>
          </a:xfrm>
          <a:prstGeom prst="rightBrace">
            <a:avLst>
              <a:gd name="adj1" fmla="val 8339"/>
              <a:gd name="adj2" fmla="val 50000"/>
            </a:avLst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0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487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81200" y="327249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ea typeface="ＭＳ Ｐゴシック" pitchFamily="-112" charset="-128"/>
              </a:rPr>
              <a:t>Advanced Eutrophication Module</a:t>
            </a:r>
            <a:br>
              <a:rPr lang="en-US" dirty="0">
                <a:ea typeface="ＭＳ Ｐゴシック" pitchFamily="-112" charset="-128"/>
              </a:rPr>
            </a:br>
            <a:r>
              <a:rPr lang="en-US" sz="3600" dirty="0">
                <a:ea typeface="ＭＳ Ｐゴシック" pitchFamily="-112" charset="-128"/>
              </a:rPr>
              <a:t>General Output Display Variables</a:t>
            </a:r>
          </a:p>
        </p:txBody>
      </p:sp>
      <p:sp>
        <p:nvSpPr>
          <p:cNvPr id="40963" name="Text Placeholder 9"/>
          <p:cNvSpPr>
            <a:spLocks noGrp="1"/>
          </p:cNvSpPr>
          <p:nvPr>
            <p:ph type="body" idx="1"/>
          </p:nvPr>
        </p:nvSpPr>
        <p:spPr>
          <a:xfrm>
            <a:off x="1981200" y="1422846"/>
            <a:ext cx="4040188" cy="659352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Environmental Properties</a:t>
            </a:r>
          </a:p>
        </p:txBody>
      </p:sp>
      <p:sp>
        <p:nvSpPr>
          <p:cNvPr id="40965" name="Text Placeholder 10"/>
          <p:cNvSpPr>
            <a:spLocks noGrp="1"/>
          </p:cNvSpPr>
          <p:nvPr>
            <p:ph type="body" sz="half" idx="3"/>
          </p:nvPr>
        </p:nvSpPr>
        <p:spPr>
          <a:xfrm>
            <a:off x="6169025" y="1473694"/>
            <a:ext cx="4041775" cy="654843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Transport Information</a:t>
            </a:r>
          </a:p>
        </p:txBody>
      </p:sp>
      <p:sp>
        <p:nvSpPr>
          <p:cNvPr id="40964" name="Content Placeholder 7"/>
          <p:cNvSpPr>
            <a:spLocks noGrp="1"/>
          </p:cNvSpPr>
          <p:nvPr>
            <p:ph sz="quarter" idx="2"/>
          </p:nvPr>
        </p:nvSpPr>
        <p:spPr>
          <a:xfrm>
            <a:off x="1981201" y="2174876"/>
            <a:ext cx="4416425" cy="468312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a typeface="ＭＳ Ｐゴシック" pitchFamily="-112" charset="-128"/>
              </a:rPr>
              <a:t>Temperature</a:t>
            </a:r>
          </a:p>
          <a:p>
            <a:r>
              <a:rPr lang="en-US" dirty="0">
                <a:ea typeface="ＭＳ Ｐゴシック" pitchFamily="-112" charset="-128"/>
              </a:rPr>
              <a:t>Salinity; TDS</a:t>
            </a:r>
          </a:p>
          <a:p>
            <a:r>
              <a:rPr lang="en-US" dirty="0">
                <a:ea typeface="ＭＳ Ｐゴシック" pitchFamily="-112" charset="-128"/>
              </a:rPr>
              <a:t>Water density</a:t>
            </a:r>
          </a:p>
          <a:p>
            <a:r>
              <a:rPr lang="en-US" dirty="0">
                <a:ea typeface="ＭＳ Ｐゴシック" pitchFamily="-112" charset="-128"/>
              </a:rPr>
              <a:t>Total Solids</a:t>
            </a:r>
          </a:p>
          <a:p>
            <a:r>
              <a:rPr lang="en-US" dirty="0">
                <a:ea typeface="ＭＳ Ｐゴシック" pitchFamily="-112" charset="-128"/>
              </a:rPr>
              <a:t>Cobbles</a:t>
            </a:r>
          </a:p>
          <a:p>
            <a:r>
              <a:rPr lang="en-US" dirty="0">
                <a:ea typeface="ＭＳ Ｐゴシック" pitchFamily="-112" charset="-128"/>
              </a:rPr>
              <a:t>Solids 1, 2, and 3</a:t>
            </a:r>
          </a:p>
          <a:p>
            <a:r>
              <a:rPr lang="en-US" dirty="0">
                <a:ea typeface="ＭＳ Ｐゴシック" pitchFamily="-112" charset="-128"/>
              </a:rPr>
              <a:t>Daily light</a:t>
            </a:r>
          </a:p>
          <a:p>
            <a:r>
              <a:rPr lang="en-US" dirty="0">
                <a:ea typeface="ＭＳ Ｐゴシック" pitchFamily="-112" charset="-128"/>
              </a:rPr>
              <a:t>Light extinction coefficient</a:t>
            </a:r>
          </a:p>
          <a:p>
            <a:r>
              <a:rPr lang="en-US" dirty="0">
                <a:ea typeface="ＭＳ Ｐゴシック" pitchFamily="-112" charset="-128"/>
              </a:rPr>
              <a:t>Light at segment top, bottom</a:t>
            </a:r>
          </a:p>
          <a:p>
            <a:r>
              <a:rPr lang="en-US" dirty="0">
                <a:ea typeface="ＭＳ Ｐゴシック" pitchFamily="-112" charset="-128"/>
              </a:rPr>
              <a:t>pH; Alkalinity, TIC</a:t>
            </a:r>
          </a:p>
          <a:p>
            <a:endParaRPr lang="en-US" dirty="0">
              <a:ea typeface="ＭＳ Ｐゴシック" pitchFamily="-112" charset="-128"/>
            </a:endParaRPr>
          </a:p>
          <a:p>
            <a:endParaRPr lang="en-US" dirty="0">
              <a:ea typeface="ＭＳ Ｐゴシック" pitchFamily="-112" charset="-128"/>
            </a:endParaRPr>
          </a:p>
        </p:txBody>
      </p:sp>
      <p:sp>
        <p:nvSpPr>
          <p:cNvPr id="40966" name="Content Placeholder 11"/>
          <p:cNvSpPr>
            <a:spLocks noGrp="1"/>
          </p:cNvSpPr>
          <p:nvPr>
            <p:ph sz="quarter" idx="4"/>
          </p:nvPr>
        </p:nvSpPr>
        <p:spPr>
          <a:xfrm>
            <a:off x="6169026" y="2174876"/>
            <a:ext cx="4259263" cy="4683125"/>
          </a:xfrm>
        </p:spPr>
        <p:txBody>
          <a:bodyPr>
            <a:normAutofit lnSpcReduction="10000"/>
          </a:bodyPr>
          <a:lstStyle/>
          <a:p>
            <a:r>
              <a:rPr lang="en-US" dirty="0">
                <a:ea typeface="ＭＳ Ｐゴシック" pitchFamily="-112" charset="-128"/>
              </a:rPr>
              <a:t>Maximum </a:t>
            </a:r>
            <a:r>
              <a:rPr lang="en-US" dirty="0" err="1">
                <a:ea typeface="ＭＳ Ｐゴシック" pitchFamily="-112" charset="-128"/>
              </a:rPr>
              <a:t>timestep</a:t>
            </a:r>
            <a:endParaRPr lang="en-US" dirty="0">
              <a:ea typeface="ＭＳ Ｐゴシック" pitchFamily="-112" charset="-128"/>
            </a:endParaRPr>
          </a:p>
          <a:p>
            <a:r>
              <a:rPr lang="en-US" dirty="0">
                <a:ea typeface="ＭＳ Ｐゴシック" pitchFamily="-112" charset="-128"/>
              </a:rPr>
              <a:t>Actual </a:t>
            </a:r>
            <a:r>
              <a:rPr lang="en-US" dirty="0" err="1">
                <a:ea typeface="ＭＳ Ｐゴシック" pitchFamily="-112" charset="-128"/>
              </a:rPr>
              <a:t>timestep</a:t>
            </a:r>
            <a:endParaRPr lang="en-US" dirty="0">
              <a:ea typeface="ＭＳ Ｐゴシック" pitchFamily="-112" charset="-128"/>
            </a:endParaRPr>
          </a:p>
          <a:p>
            <a:r>
              <a:rPr lang="en-US" dirty="0">
                <a:ea typeface="ＭＳ Ｐゴシック" pitchFamily="-112" charset="-128"/>
              </a:rPr>
              <a:t>Volume</a:t>
            </a:r>
          </a:p>
          <a:p>
            <a:r>
              <a:rPr lang="en-US" dirty="0">
                <a:ea typeface="ＭＳ Ｐゴシック" pitchFamily="-112" charset="-128"/>
              </a:rPr>
              <a:t>Depth</a:t>
            </a:r>
          </a:p>
          <a:p>
            <a:r>
              <a:rPr lang="en-US" dirty="0">
                <a:ea typeface="ＭＳ Ｐゴシック" pitchFamily="-112" charset="-128"/>
              </a:rPr>
              <a:t>Top width</a:t>
            </a:r>
          </a:p>
          <a:p>
            <a:r>
              <a:rPr lang="en-US" dirty="0">
                <a:ea typeface="ＭＳ Ｐゴシック" pitchFamily="-112" charset="-128"/>
              </a:rPr>
              <a:t>Residence time</a:t>
            </a:r>
          </a:p>
          <a:p>
            <a:r>
              <a:rPr lang="en-US" dirty="0">
                <a:ea typeface="ＭＳ Ｐゴシック" pitchFamily="-112" charset="-128"/>
              </a:rPr>
              <a:t>Flow in; Flow out</a:t>
            </a:r>
          </a:p>
          <a:p>
            <a:r>
              <a:rPr lang="en-US" dirty="0">
                <a:ea typeface="ＭＳ Ｐゴシック" pitchFamily="-112" charset="-128"/>
              </a:rPr>
              <a:t>Dispersive flow</a:t>
            </a:r>
          </a:p>
          <a:p>
            <a:r>
              <a:rPr lang="en-US" dirty="0">
                <a:ea typeface="ＭＳ Ｐゴシック" pitchFamily="-112" charset="-128"/>
              </a:rPr>
              <a:t>Water velocity</a:t>
            </a:r>
          </a:p>
          <a:p>
            <a:r>
              <a:rPr lang="en-US" dirty="0">
                <a:ea typeface="ＭＳ Ｐゴシック" pitchFamily="-112" charset="-128"/>
              </a:rPr>
              <a:t>Bottom shear stress</a:t>
            </a:r>
          </a:p>
        </p:txBody>
      </p:sp>
    </p:spTree>
    <p:extLst>
      <p:ext uri="{BB962C8B-B14F-4D97-AF65-F5344CB8AC3E}">
        <p14:creationId xmlns:p14="http://schemas.microsoft.com/office/powerpoint/2010/main" val="369367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32919"/>
            <a:ext cx="8229600" cy="769726"/>
          </a:xfr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en-US" sz="4400" dirty="0"/>
              <a:t>Good Reference Materials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205167"/>
            <a:ext cx="8229600" cy="411943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Rates, Constants, and Kinetics</a:t>
            </a:r>
          </a:p>
          <a:p>
            <a:pPr lvl="1" eaLnBrk="1" hangingPunct="1">
              <a:lnSpc>
                <a:spcPct val="90000"/>
              </a:lnSpc>
              <a:buFont typeface="Arial" pitchFamily="-110" charset="0"/>
              <a:buChar char="–"/>
              <a:defRPr/>
            </a:pPr>
            <a:r>
              <a:rPr lang="en-US" sz="2000" dirty="0">
                <a:solidFill>
                  <a:srgbClr val="FFFF00"/>
                </a:solidFill>
                <a:hlinkClick r:id="rId2"/>
              </a:rPr>
              <a:t>http://www.epa.gov/ORD/WebPubs/surfaceH2O/surface.html</a:t>
            </a:r>
            <a:endParaRPr lang="en-US" sz="20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Steve </a:t>
            </a:r>
            <a:r>
              <a:rPr lang="en-US" dirty="0" err="1">
                <a:ea typeface="+mn-ea"/>
                <a:cs typeface="+mn-cs"/>
              </a:rPr>
              <a:t>Chapra</a:t>
            </a:r>
            <a:endParaRPr lang="en-US" dirty="0">
              <a:ea typeface="+mn-ea"/>
              <a:cs typeface="+mn-cs"/>
            </a:endParaRPr>
          </a:p>
          <a:p>
            <a:pPr lvl="1">
              <a:lnSpc>
                <a:spcPct val="90000"/>
              </a:lnSpc>
              <a:buFont typeface="Arial" pitchFamily="-110" charset="0"/>
              <a:buChar char="–"/>
              <a:defRPr/>
            </a:pPr>
            <a:r>
              <a:rPr lang="en-US" sz="2000" dirty="0">
                <a:hlinkClick r:id="rId3"/>
              </a:rPr>
              <a:t>Surface Water Quality Modeling</a:t>
            </a:r>
            <a:endParaRPr lang="en-US" sz="2000" dirty="0">
              <a:hlinkClick r:id="rId2"/>
            </a:endParaRPr>
          </a:p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James Martin</a:t>
            </a:r>
          </a:p>
          <a:p>
            <a:pPr lvl="1" eaLnBrk="1" hangingPunct="1">
              <a:lnSpc>
                <a:spcPct val="90000"/>
              </a:lnSpc>
              <a:buFont typeface="Arial" pitchFamily="-110" charset="0"/>
              <a:buChar char="–"/>
              <a:defRPr/>
            </a:pPr>
            <a:r>
              <a:rPr lang="en-US" sz="2000" i="1" dirty="0">
                <a:hlinkClick r:id="rId4"/>
              </a:rPr>
              <a:t>Hydrodynamics and Transport for Water Quality Modeling</a:t>
            </a:r>
            <a:r>
              <a:rPr lang="en-US" sz="2000" dirty="0"/>
              <a:t> </a:t>
            </a:r>
          </a:p>
          <a:p>
            <a:pPr eaLnBrk="1" hangingPunct="1">
              <a:lnSpc>
                <a:spcPct val="90000"/>
              </a:lnSpc>
              <a:buFont typeface="Arial" pitchFamily="-110" charset="0"/>
              <a:buChar char="•"/>
              <a:defRPr/>
            </a:pPr>
            <a:r>
              <a:rPr lang="en-US" dirty="0" err="1">
                <a:ea typeface="+mn-ea"/>
                <a:cs typeface="+mn-cs"/>
              </a:rPr>
              <a:t>Thomann</a:t>
            </a:r>
            <a:r>
              <a:rPr lang="en-US" dirty="0">
                <a:ea typeface="+mn-ea"/>
                <a:cs typeface="+mn-cs"/>
              </a:rPr>
              <a:t> and Mueller</a:t>
            </a:r>
          </a:p>
          <a:p>
            <a:pPr lvl="1" eaLnBrk="1" hangingPunct="1">
              <a:lnSpc>
                <a:spcPct val="90000"/>
              </a:lnSpc>
              <a:buFont typeface="Arial" pitchFamily="-110" charset="0"/>
              <a:buChar char="–"/>
              <a:defRPr/>
            </a:pPr>
            <a:r>
              <a:rPr lang="en-US" sz="2000" i="1" dirty="0">
                <a:solidFill>
                  <a:srgbClr val="FFFF00"/>
                </a:solidFill>
                <a:hlinkClick r:id="rId5"/>
              </a:rPr>
              <a:t>Principles of Surface Water: Quality Modeling and Control</a:t>
            </a:r>
            <a:r>
              <a:rPr lang="en-US" sz="2000" i="1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2701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5442" y="195754"/>
            <a:ext cx="9343932" cy="1192679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Eutrophication – Water Quality Issues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279393" y="1388433"/>
            <a:ext cx="7535863" cy="4324333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12" charset="-128"/>
              </a:rPr>
              <a:t>General Water Quality </a:t>
            </a:r>
          </a:p>
          <a:p>
            <a:pPr lvl="1" eaLnBrk="1" hangingPunct="1"/>
            <a:r>
              <a:rPr lang="en-US" dirty="0">
                <a:ea typeface="ＭＳ Ｐゴシック" pitchFamily="-112" charset="-128"/>
              </a:rPr>
              <a:t>salinity, pH, solids, temperature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Nutrient Enrichment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Dissolved Oxygen Depletion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Algal Production</a:t>
            </a:r>
          </a:p>
          <a:p>
            <a:pPr lvl="1" eaLnBrk="1" hangingPunct="1"/>
            <a:r>
              <a:rPr lang="en-US" dirty="0">
                <a:ea typeface="ＭＳ Ｐゴシック" pitchFamily="-112" charset="-128"/>
              </a:rPr>
              <a:t>Phytoplankton (lakes, reservoirs, estuaries)</a:t>
            </a:r>
          </a:p>
          <a:p>
            <a:pPr lvl="1" eaLnBrk="1" hangingPunct="1"/>
            <a:r>
              <a:rPr lang="en-US" dirty="0">
                <a:ea typeface="ＭＳ Ｐゴシック" pitchFamily="-112" charset="-128"/>
              </a:rPr>
              <a:t>Periphyton (streams)</a:t>
            </a:r>
          </a:p>
          <a:p>
            <a:pPr lvl="1" eaLnBrk="1" hangingPunct="1"/>
            <a:r>
              <a:rPr lang="en-US" dirty="0">
                <a:ea typeface="ＭＳ Ｐゴシック" pitchFamily="-112" charset="-128"/>
              </a:rPr>
              <a:t>Macro Algae </a:t>
            </a:r>
          </a:p>
        </p:txBody>
      </p:sp>
    </p:spTree>
    <p:extLst>
      <p:ext uri="{BB962C8B-B14F-4D97-AF65-F5344CB8AC3E}">
        <p14:creationId xmlns:p14="http://schemas.microsoft.com/office/powerpoint/2010/main" val="3664240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13"/>
          <p:cNvGrpSpPr>
            <a:grpSpLocks/>
          </p:cNvGrpSpPr>
          <p:nvPr/>
        </p:nvGrpSpPr>
        <p:grpSpPr bwMode="auto">
          <a:xfrm>
            <a:off x="2441317" y="1614922"/>
            <a:ext cx="2400428" cy="1232943"/>
            <a:chOff x="1204755" y="1204253"/>
            <a:chExt cx="2286000" cy="1233011"/>
          </a:xfrm>
        </p:grpSpPr>
        <p:sp>
          <p:nvSpPr>
            <p:cNvPr id="19571" name="TextBox 3"/>
            <p:cNvSpPr txBox="1">
              <a:spLocks/>
            </p:cNvSpPr>
            <p:nvPr/>
          </p:nvSpPr>
          <p:spPr bwMode="auto">
            <a:xfrm>
              <a:off x="1204755" y="1204253"/>
              <a:ext cx="2286000" cy="277014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200" dirty="0" err="1">
                  <a:latin typeface="Calibri" pitchFamily="-112" charset="0"/>
                </a:rPr>
                <a:t>Periphyton</a:t>
              </a:r>
              <a:r>
                <a:rPr lang="en-US" sz="1200" dirty="0">
                  <a:latin typeface="Calibri" pitchFamily="-112" charset="0"/>
                </a:rPr>
                <a:t>/</a:t>
              </a:r>
              <a:r>
                <a:rPr lang="en-US" sz="1200" dirty="0" err="1">
                  <a:latin typeface="Calibri" pitchFamily="-112" charset="0"/>
                </a:rPr>
                <a:t>Macroalgae</a:t>
              </a:r>
              <a:r>
                <a:rPr lang="en-US" sz="1200" dirty="0">
                  <a:latin typeface="Calibri" pitchFamily="-112" charset="0"/>
                </a:rPr>
                <a:t> Biomass</a:t>
              </a:r>
            </a:p>
          </p:txBody>
        </p:sp>
        <p:sp>
          <p:nvSpPr>
            <p:cNvPr id="19572" name="TextBox 4"/>
            <p:cNvSpPr txBox="1">
              <a:spLocks noChangeAspect="1"/>
            </p:cNvSpPr>
            <p:nvPr/>
          </p:nvSpPr>
          <p:spPr bwMode="auto">
            <a:xfrm>
              <a:off x="1204755" y="1522864"/>
              <a:ext cx="1548893" cy="9144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alibri" pitchFamily="-112" charset="0"/>
                </a:rPr>
                <a:t>D : C : N : P : Chl</a:t>
              </a:r>
            </a:p>
          </p:txBody>
        </p:sp>
        <p:sp>
          <p:nvSpPr>
            <p:cNvPr id="19573" name="TextBox 6"/>
            <p:cNvSpPr txBox="1">
              <a:spLocks/>
            </p:cNvSpPr>
            <p:nvPr/>
          </p:nvSpPr>
          <p:spPr bwMode="auto">
            <a:xfrm>
              <a:off x="2753644" y="1572157"/>
              <a:ext cx="72994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IP</a:t>
              </a:r>
            </a:p>
          </p:txBody>
        </p:sp>
        <p:sp>
          <p:nvSpPr>
            <p:cNvPr id="19574" name="TextBox 7"/>
            <p:cNvSpPr txBox="1">
              <a:spLocks/>
            </p:cNvSpPr>
            <p:nvPr/>
          </p:nvSpPr>
          <p:spPr bwMode="auto">
            <a:xfrm>
              <a:off x="2753648" y="2029357"/>
              <a:ext cx="73152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</a:t>
              </a:r>
            </a:p>
          </p:txBody>
        </p: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 rot="10800000">
              <a:off x="2515189" y="176582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10800000">
              <a:off x="2515189" y="223575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19461" name="TextBox 15"/>
          <p:cNvSpPr txBox="1">
            <a:spLocks/>
          </p:cNvSpPr>
          <p:nvPr/>
        </p:nvSpPr>
        <p:spPr bwMode="auto">
          <a:xfrm>
            <a:off x="5189140" y="1602672"/>
            <a:ext cx="2743446" cy="369332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Phytoplankton Biomass</a:t>
            </a:r>
          </a:p>
        </p:txBody>
      </p:sp>
      <p:sp>
        <p:nvSpPr>
          <p:cNvPr id="19462" name="TextBox 16"/>
          <p:cNvSpPr txBox="1">
            <a:spLocks noChangeAspect="1"/>
          </p:cNvSpPr>
          <p:nvPr/>
        </p:nvSpPr>
        <p:spPr bwMode="auto">
          <a:xfrm>
            <a:off x="5250521" y="1946215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3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3" name="TextBox 17"/>
          <p:cNvSpPr txBox="1">
            <a:spLocks/>
          </p:cNvSpPr>
          <p:nvPr/>
        </p:nvSpPr>
        <p:spPr bwMode="auto">
          <a:xfrm>
            <a:off x="8701864" y="2251262"/>
            <a:ext cx="685861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DO</a:t>
            </a:r>
          </a:p>
        </p:txBody>
      </p:sp>
      <p:sp>
        <p:nvSpPr>
          <p:cNvPr id="19464" name="TextBox 21"/>
          <p:cNvSpPr txBox="1">
            <a:spLocks/>
          </p:cNvSpPr>
          <p:nvPr/>
        </p:nvSpPr>
        <p:spPr bwMode="auto">
          <a:xfrm>
            <a:off x="5656958" y="2263697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2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Si: Chl</a:t>
            </a:r>
          </a:p>
        </p:txBody>
      </p:sp>
      <p:sp>
        <p:nvSpPr>
          <p:cNvPr id="19465" name="TextBox 22"/>
          <p:cNvSpPr txBox="1">
            <a:spLocks/>
          </p:cNvSpPr>
          <p:nvPr/>
        </p:nvSpPr>
        <p:spPr bwMode="auto">
          <a:xfrm>
            <a:off x="6050693" y="2568481"/>
            <a:ext cx="1828964" cy="54861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Group 1</a:t>
            </a:r>
          </a:p>
          <a:p>
            <a:pPr algn="ctr"/>
            <a:r>
              <a:rPr lang="en-US">
                <a:latin typeface="Calibri" pitchFamily="-112" charset="0"/>
              </a:rPr>
              <a:t>D : C : N : P : Si : Chl</a:t>
            </a:r>
          </a:p>
        </p:txBody>
      </p:sp>
      <p:sp>
        <p:nvSpPr>
          <p:cNvPr id="19466" name="TextBox 25"/>
          <p:cNvSpPr txBox="1">
            <a:spLocks noChangeAspect="1"/>
          </p:cNvSpPr>
          <p:nvPr/>
        </p:nvSpPr>
        <p:spPr bwMode="auto">
          <a:xfrm>
            <a:off x="8135805" y="3218680"/>
            <a:ext cx="1959709" cy="73656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alibri" pitchFamily="-112" charset="0"/>
              </a:rPr>
              <a:t>TIC</a:t>
            </a:r>
          </a:p>
          <a:p>
            <a:pPr algn="ctr"/>
            <a:r>
              <a:rPr lang="en-US" sz="1600">
                <a:latin typeface="Calibri" pitchFamily="-112" charset="0"/>
              </a:rPr>
              <a:t>H</a:t>
            </a:r>
            <a:r>
              <a:rPr lang="en-US" sz="1600" baseline="-25000">
                <a:latin typeface="Calibri" pitchFamily="-112" charset="0"/>
              </a:rPr>
              <a:t>2</a:t>
            </a:r>
            <a:r>
              <a:rPr lang="en-US" sz="1600">
                <a:latin typeface="Calibri" pitchFamily="-112" charset="0"/>
              </a:rPr>
              <a:t>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>
                <a:latin typeface="Calibri" pitchFamily="-112" charset="0"/>
              </a:rPr>
              <a:t> – HCO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-</a:t>
            </a:r>
            <a:r>
              <a:rPr lang="en-US" sz="1600">
                <a:latin typeface="Calibri" pitchFamily="-112" charset="0"/>
              </a:rPr>
              <a:t> – CO</a:t>
            </a:r>
            <a:r>
              <a:rPr lang="en-US" sz="1600" baseline="-25000">
                <a:latin typeface="Calibri" pitchFamily="-112" charset="0"/>
              </a:rPr>
              <a:t>3</a:t>
            </a:r>
            <a:r>
              <a:rPr lang="en-US" sz="1600" baseline="30000">
                <a:latin typeface="Calibri" pitchFamily="-112" charset="0"/>
              </a:rPr>
              <a:t>2</a:t>
            </a:r>
            <a:r>
              <a:rPr lang="en-US" baseline="30000">
                <a:latin typeface="Calibri" pitchFamily="-112" charset="0"/>
              </a:rPr>
              <a:t>-</a:t>
            </a:r>
          </a:p>
        </p:txBody>
      </p:sp>
      <p:sp>
        <p:nvSpPr>
          <p:cNvPr id="19467" name="TextBox 26"/>
          <p:cNvSpPr txBox="1">
            <a:spLocks/>
          </p:cNvSpPr>
          <p:nvPr/>
        </p:nvSpPr>
        <p:spPr bwMode="auto">
          <a:xfrm>
            <a:off x="8140473" y="4477896"/>
            <a:ext cx="1097378" cy="64633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Total</a:t>
            </a:r>
          </a:p>
          <a:p>
            <a:pPr algn="ctr"/>
            <a:r>
              <a:rPr lang="en-US">
                <a:latin typeface="Calibri" pitchFamily="-112" charset="0"/>
              </a:rPr>
              <a:t>Alkalinity</a:t>
            </a:r>
          </a:p>
        </p:txBody>
      </p:sp>
      <p:grpSp>
        <p:nvGrpSpPr>
          <p:cNvPr id="19468" name="Group 35"/>
          <p:cNvGrpSpPr>
            <a:grpSpLocks/>
          </p:cNvGrpSpPr>
          <p:nvPr/>
        </p:nvGrpSpPr>
        <p:grpSpPr bwMode="auto">
          <a:xfrm>
            <a:off x="2435729" y="3403600"/>
            <a:ext cx="2407848" cy="929896"/>
            <a:chOff x="1199168" y="3064635"/>
            <a:chExt cx="2322573" cy="859453"/>
          </a:xfrm>
        </p:grpSpPr>
        <p:sp>
          <p:nvSpPr>
            <p:cNvPr id="19565" name="TextBox 24"/>
            <p:cNvSpPr txBox="1">
              <a:spLocks/>
            </p:cNvSpPr>
            <p:nvPr/>
          </p:nvSpPr>
          <p:spPr bwMode="auto">
            <a:xfrm>
              <a:off x="1199168" y="3064635"/>
              <a:ext cx="2322573" cy="341354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Particulate </a:t>
              </a:r>
              <a:r>
                <a:rPr lang="en-US" dirty="0" err="1">
                  <a:latin typeface="Calibri" pitchFamily="-112" charset="0"/>
                </a:rPr>
                <a:t>Detrital</a:t>
              </a:r>
              <a:r>
                <a:rPr lang="en-US" dirty="0">
                  <a:latin typeface="Calibri" pitchFamily="-112" charset="0"/>
                </a:rPr>
                <a:t> OM</a:t>
              </a:r>
            </a:p>
          </p:txBody>
        </p:sp>
        <p:sp>
          <p:nvSpPr>
            <p:cNvPr id="19566" name="TextBox 27"/>
            <p:cNvSpPr txBox="1">
              <a:spLocks/>
            </p:cNvSpPr>
            <p:nvPr/>
          </p:nvSpPr>
          <p:spPr bwMode="auto">
            <a:xfrm>
              <a:off x="3065884" y="3574552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67" name="TextBox 30"/>
            <p:cNvSpPr txBox="1">
              <a:spLocks/>
            </p:cNvSpPr>
            <p:nvPr/>
          </p:nvSpPr>
          <p:spPr bwMode="auto">
            <a:xfrm>
              <a:off x="25961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68" name="TextBox 31"/>
            <p:cNvSpPr txBox="1">
              <a:spLocks/>
            </p:cNvSpPr>
            <p:nvPr/>
          </p:nvSpPr>
          <p:spPr bwMode="auto">
            <a:xfrm>
              <a:off x="21389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69" name="TextBox 32"/>
            <p:cNvSpPr txBox="1">
              <a:spLocks/>
            </p:cNvSpPr>
            <p:nvPr/>
          </p:nvSpPr>
          <p:spPr bwMode="auto">
            <a:xfrm>
              <a:off x="1694467" y="3582734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</a:t>
              </a:r>
            </a:p>
          </p:txBody>
        </p:sp>
        <p:sp>
          <p:nvSpPr>
            <p:cNvPr id="19570" name="TextBox 33"/>
            <p:cNvSpPr txBox="1">
              <a:spLocks/>
            </p:cNvSpPr>
            <p:nvPr/>
          </p:nvSpPr>
          <p:spPr bwMode="auto">
            <a:xfrm>
              <a:off x="1237267" y="3574550"/>
              <a:ext cx="411478" cy="34135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</a:t>
              </a:r>
            </a:p>
          </p:txBody>
        </p:sp>
      </p:grpSp>
      <p:grpSp>
        <p:nvGrpSpPr>
          <p:cNvPr id="19469" name="Group 47"/>
          <p:cNvGrpSpPr>
            <a:grpSpLocks/>
          </p:cNvGrpSpPr>
          <p:nvPr/>
        </p:nvGrpSpPr>
        <p:grpSpPr bwMode="auto">
          <a:xfrm>
            <a:off x="2188181" y="5020586"/>
            <a:ext cx="2507858" cy="1561463"/>
            <a:chOff x="951642" y="4775202"/>
            <a:chExt cx="2507633" cy="1561548"/>
          </a:xfrm>
        </p:grpSpPr>
        <p:sp>
          <p:nvSpPr>
            <p:cNvPr id="19555" name="TextBox 37"/>
            <p:cNvSpPr txBox="1">
              <a:spLocks/>
            </p:cNvSpPr>
            <p:nvPr/>
          </p:nvSpPr>
          <p:spPr bwMode="auto">
            <a:xfrm>
              <a:off x="1173480" y="4775202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Dissolved OM</a:t>
              </a:r>
            </a:p>
          </p:txBody>
        </p:sp>
        <p:sp>
          <p:nvSpPr>
            <p:cNvPr id="19556" name="TextBox 38"/>
            <p:cNvSpPr txBox="1">
              <a:spLocks/>
            </p:cNvSpPr>
            <p:nvPr/>
          </p:nvSpPr>
          <p:spPr bwMode="auto">
            <a:xfrm>
              <a:off x="2336800" y="515638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</a:t>
              </a:r>
            </a:p>
          </p:txBody>
        </p:sp>
        <p:sp>
          <p:nvSpPr>
            <p:cNvPr id="19557" name="TextBox 39"/>
            <p:cNvSpPr txBox="1">
              <a:spLocks/>
            </p:cNvSpPr>
            <p:nvPr/>
          </p:nvSpPr>
          <p:spPr bwMode="auto">
            <a:xfrm>
              <a:off x="23368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</a:t>
              </a:r>
            </a:p>
          </p:txBody>
        </p:sp>
        <p:sp>
          <p:nvSpPr>
            <p:cNvPr id="19558" name="TextBox 40"/>
            <p:cNvSpPr txBox="1">
              <a:spLocks/>
            </p:cNvSpPr>
            <p:nvPr/>
          </p:nvSpPr>
          <p:spPr bwMode="auto">
            <a:xfrm>
              <a:off x="2336800" y="5962124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</a:t>
              </a:r>
            </a:p>
          </p:txBody>
        </p:sp>
        <p:sp>
          <p:nvSpPr>
            <p:cNvPr id="19559" name="TextBox 42"/>
            <p:cNvSpPr txBox="1">
              <a:spLocks/>
            </p:cNvSpPr>
            <p:nvPr/>
          </p:nvSpPr>
          <p:spPr bwMode="auto">
            <a:xfrm>
              <a:off x="1211580" y="515713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60" name="TextBox 43"/>
            <p:cNvSpPr txBox="1">
              <a:spLocks/>
            </p:cNvSpPr>
            <p:nvPr/>
          </p:nvSpPr>
          <p:spPr bwMode="auto">
            <a:xfrm>
              <a:off x="1206500" y="5560805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61" name="TextBox 44"/>
            <p:cNvSpPr txBox="1">
              <a:spLocks/>
            </p:cNvSpPr>
            <p:nvPr/>
          </p:nvSpPr>
          <p:spPr bwMode="auto">
            <a:xfrm>
              <a:off x="1211580" y="5967398"/>
              <a:ext cx="109728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CBOD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 rot="10800000">
              <a:off x="956404" y="5347411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6" name="Straight Arrow Connector 45"/>
            <p:cNvCxnSpPr>
              <a:cxnSpLocks noChangeShapeType="1"/>
            </p:cNvCxnSpPr>
            <p:nvPr/>
          </p:nvCxnSpPr>
          <p:spPr bwMode="auto">
            <a:xfrm rot="10800000">
              <a:off x="951642" y="575383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rot="10800000">
              <a:off x="956404" y="6160255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9470" name="Group 59"/>
          <p:cNvGrpSpPr>
            <a:grpSpLocks/>
          </p:cNvGrpSpPr>
          <p:nvPr/>
        </p:nvGrpSpPr>
        <p:grpSpPr bwMode="auto">
          <a:xfrm>
            <a:off x="5199718" y="4535469"/>
            <a:ext cx="2679651" cy="877348"/>
            <a:chOff x="3962908" y="3883660"/>
            <a:chExt cx="2495277" cy="877396"/>
          </a:xfrm>
        </p:grpSpPr>
        <p:sp>
          <p:nvSpPr>
            <p:cNvPr id="19548" name="TextBox 49"/>
            <p:cNvSpPr txBox="1">
              <a:spLocks/>
            </p:cNvSpPr>
            <p:nvPr/>
          </p:nvSpPr>
          <p:spPr bwMode="auto">
            <a:xfrm>
              <a:off x="3962908" y="3883660"/>
              <a:ext cx="2285795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Nutrients</a:t>
              </a:r>
            </a:p>
          </p:txBody>
        </p:sp>
        <p:sp>
          <p:nvSpPr>
            <p:cNvPr id="19549" name="TextBox 50"/>
            <p:cNvSpPr txBox="1">
              <a:spLocks noChangeAspect="1"/>
            </p:cNvSpPr>
            <p:nvPr/>
          </p:nvSpPr>
          <p:spPr bwMode="auto">
            <a:xfrm>
              <a:off x="5672040" y="4391704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dirty="0">
                  <a:latin typeface="Calibri" pitchFamily="-112" charset="0"/>
                </a:rPr>
                <a:t>NO</a:t>
              </a:r>
              <a:r>
                <a:rPr lang="en-US" baseline="-25000" dirty="0">
                  <a:latin typeface="Calibri" pitchFamily="-112" charset="0"/>
                </a:rPr>
                <a:t>3</a:t>
              </a:r>
            </a:p>
          </p:txBody>
        </p:sp>
        <p:sp>
          <p:nvSpPr>
            <p:cNvPr id="19550" name="TextBox 52"/>
            <p:cNvSpPr txBox="1">
              <a:spLocks noChangeAspect="1"/>
            </p:cNvSpPr>
            <p:nvPr/>
          </p:nvSpPr>
          <p:spPr bwMode="auto">
            <a:xfrm>
              <a:off x="4572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PO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sp>
          <p:nvSpPr>
            <p:cNvPr id="19551" name="TextBox 53"/>
            <p:cNvSpPr txBox="1">
              <a:spLocks/>
            </p:cNvSpPr>
            <p:nvPr/>
          </p:nvSpPr>
          <p:spPr bwMode="auto">
            <a:xfrm>
              <a:off x="3983228" y="4387186"/>
              <a:ext cx="566928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SiO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sp>
          <p:nvSpPr>
            <p:cNvPr id="19552" name="TextBox 51"/>
            <p:cNvSpPr txBox="1">
              <a:spLocks noChangeAspect="1"/>
            </p:cNvSpPr>
            <p:nvPr/>
          </p:nvSpPr>
          <p:spPr bwMode="auto">
            <a:xfrm>
              <a:off x="5080508" y="4390619"/>
              <a:ext cx="557784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NH</a:t>
              </a:r>
              <a:r>
                <a:rPr lang="en-US" baseline="-25000">
                  <a:latin typeface="Calibri" pitchFamily="-112" charset="0"/>
                </a:rPr>
                <a:t>4</a:t>
              </a:r>
            </a:p>
          </p:txBody>
        </p:sp>
        <p:cxnSp>
          <p:nvCxnSpPr>
            <p:cNvPr id="30" name="Straight Arrow Connector 29"/>
            <p:cNvCxnSpPr>
              <a:cxnSpLocks noChangeAspect="1"/>
            </p:cNvCxnSpPr>
            <p:nvPr/>
          </p:nvCxnSpPr>
          <p:spPr bwMode="auto">
            <a:xfrm>
              <a:off x="5443864" y="4458385"/>
              <a:ext cx="457159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9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6001026" y="4459973"/>
              <a:ext cx="45715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sp>
        <p:nvSpPr>
          <p:cNvPr id="61" name="Oval 60"/>
          <p:cNvSpPr>
            <a:spLocks noChangeArrowheads="1"/>
          </p:cNvSpPr>
          <p:nvPr/>
        </p:nvSpPr>
        <p:spPr bwMode="auto">
          <a:xfrm>
            <a:off x="9489092" y="4433887"/>
            <a:ext cx="694944" cy="694944"/>
          </a:xfrm>
          <a:prstGeom prst="ellipse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pH</a:t>
            </a:r>
          </a:p>
        </p:txBody>
      </p:sp>
      <p:sp>
        <p:nvSpPr>
          <p:cNvPr id="62" name="Oval 61"/>
          <p:cNvSpPr>
            <a:spLocks noChangeArrowheads="1"/>
          </p:cNvSpPr>
          <p:nvPr/>
        </p:nvSpPr>
        <p:spPr bwMode="auto">
          <a:xfrm>
            <a:off x="8050818" y="949326"/>
            <a:ext cx="1968500" cy="650875"/>
          </a:xfrm>
          <a:prstGeom prst="ellipse">
            <a:avLst/>
          </a:prstGeom>
          <a:solidFill>
            <a:schemeClr val="accent1">
              <a:alpha val="25098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/>
              <a:t>atmosphere</a:t>
            </a:r>
          </a:p>
        </p:txBody>
      </p:sp>
      <p:sp>
        <p:nvSpPr>
          <p:cNvPr id="72" name="Oval 71"/>
          <p:cNvSpPr>
            <a:spLocks noChangeArrowheads="1"/>
          </p:cNvSpPr>
          <p:nvPr/>
        </p:nvSpPr>
        <p:spPr bwMode="auto">
          <a:xfrm>
            <a:off x="5333018" y="3563939"/>
            <a:ext cx="1968500" cy="6508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uptake</a:t>
            </a:r>
          </a:p>
          <a:p>
            <a:pPr algn="ctr">
              <a:defRPr/>
            </a:pP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excretion</a:t>
            </a:r>
          </a:p>
        </p:txBody>
      </p:sp>
      <p:grpSp>
        <p:nvGrpSpPr>
          <p:cNvPr id="19474" name="Group 98"/>
          <p:cNvGrpSpPr>
            <a:grpSpLocks/>
          </p:cNvGrpSpPr>
          <p:nvPr/>
        </p:nvGrpSpPr>
        <p:grpSpPr bwMode="auto">
          <a:xfrm>
            <a:off x="8123121" y="5538578"/>
            <a:ext cx="1645920" cy="1198772"/>
            <a:chOff x="6466950" y="5394823"/>
            <a:chExt cx="1645773" cy="1198838"/>
          </a:xfrm>
        </p:grpSpPr>
        <p:sp>
          <p:nvSpPr>
            <p:cNvPr id="19529" name="TextBox 64"/>
            <p:cNvSpPr txBox="1">
              <a:spLocks/>
            </p:cNvSpPr>
            <p:nvPr/>
          </p:nvSpPr>
          <p:spPr bwMode="auto">
            <a:xfrm>
              <a:off x="6466950" y="5394823"/>
              <a:ext cx="1645773" cy="36935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Inorganic Solids</a:t>
              </a:r>
            </a:p>
          </p:txBody>
        </p:sp>
        <p:sp>
          <p:nvSpPr>
            <p:cNvPr id="19530" name="TextBox 65"/>
            <p:cNvSpPr txBox="1">
              <a:spLocks/>
            </p:cNvSpPr>
            <p:nvPr/>
          </p:nvSpPr>
          <p:spPr bwMode="auto">
            <a:xfrm>
              <a:off x="7566482" y="5845200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3</a:t>
              </a:r>
            </a:p>
          </p:txBody>
        </p:sp>
        <p:sp>
          <p:nvSpPr>
            <p:cNvPr id="19531" name="TextBox 66"/>
            <p:cNvSpPr txBox="1">
              <a:spLocks/>
            </p:cNvSpPr>
            <p:nvPr/>
          </p:nvSpPr>
          <p:spPr bwMode="auto">
            <a:xfrm>
              <a:off x="65177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1</a:t>
              </a:r>
            </a:p>
          </p:txBody>
        </p:sp>
        <p:sp>
          <p:nvSpPr>
            <p:cNvPr id="19532" name="TextBox 68"/>
            <p:cNvSpPr txBox="1">
              <a:spLocks/>
            </p:cNvSpPr>
            <p:nvPr/>
          </p:nvSpPr>
          <p:spPr bwMode="auto">
            <a:xfrm>
              <a:off x="7038450" y="5844115"/>
              <a:ext cx="457200" cy="369352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>
                  <a:latin typeface="Calibri" pitchFamily="-112" charset="0"/>
                </a:rPr>
                <a:t>S</a:t>
              </a:r>
              <a:r>
                <a:rPr lang="en-US" baseline="-25000">
                  <a:latin typeface="Calibri" pitchFamily="-112" charset="0"/>
                </a:rPr>
                <a:t>2</a:t>
              </a:r>
            </a:p>
          </p:txBody>
        </p:sp>
        <p:grpSp>
          <p:nvGrpSpPr>
            <p:cNvPr id="19533" name="Group 83"/>
            <p:cNvGrpSpPr>
              <a:grpSpLocks/>
            </p:cNvGrpSpPr>
            <p:nvPr/>
          </p:nvGrpSpPr>
          <p:grpSpPr bwMode="auto">
            <a:xfrm>
              <a:off x="659860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85" name="Straight Arrow Connector 84"/>
              <p:cNvCxnSpPr>
                <a:cxnSpLocks noChangeAspect="1"/>
              </p:cNvCxnSpPr>
              <p:nvPr/>
            </p:nvCxnSpPr>
            <p:spPr bwMode="auto">
              <a:xfrm rot="5400000">
                <a:off x="5261044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6" name="Straight Arrow Connector 85"/>
              <p:cNvCxnSpPr>
                <a:cxnSpLocks noChangeShapeType="1"/>
              </p:cNvCxnSpPr>
              <p:nvPr/>
            </p:nvCxnSpPr>
            <p:spPr bwMode="auto">
              <a:xfrm flipV="1">
                <a:off x="5261064" y="6258422"/>
                <a:ext cx="274612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7" name="Straight Arrow Connector 86"/>
              <p:cNvCxnSpPr>
                <a:cxnSpLocks noChangeShapeType="1"/>
              </p:cNvCxnSpPr>
              <p:nvPr/>
            </p:nvCxnSpPr>
            <p:spPr bwMode="auto">
              <a:xfrm flipV="1">
                <a:off x="5310271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88" name="Straight Arrow Connector 87"/>
              <p:cNvCxnSpPr>
                <a:cxnSpLocks noChangeShapeType="1"/>
              </p:cNvCxnSpPr>
              <p:nvPr/>
            </p:nvCxnSpPr>
            <p:spPr bwMode="auto">
              <a:xfrm flipV="1">
                <a:off x="5349956" y="6385429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19534" name="Group 88"/>
            <p:cNvGrpSpPr>
              <a:grpSpLocks/>
            </p:cNvGrpSpPr>
            <p:nvPr/>
          </p:nvGrpSpPr>
          <p:grpSpPr bwMode="auto">
            <a:xfrm>
              <a:off x="7111267" y="6172159"/>
              <a:ext cx="274320" cy="416470"/>
              <a:chOff x="5257067" y="5968959"/>
              <a:chExt cx="274320" cy="416470"/>
            </a:xfrm>
          </p:grpSpPr>
          <p:cxnSp>
            <p:nvCxnSpPr>
              <p:cNvPr id="90" name="Straight Arrow Connector 89"/>
              <p:cNvCxnSpPr>
                <a:cxnSpLocks noChangeAspect="1"/>
              </p:cNvCxnSpPr>
              <p:nvPr/>
            </p:nvCxnSpPr>
            <p:spPr bwMode="auto">
              <a:xfrm rot="5400000">
                <a:off x="5256332" y="6106284"/>
                <a:ext cx="274652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1" name="Straight Arrow Connector 90"/>
              <p:cNvCxnSpPr>
                <a:cxnSpLocks noChangeShapeType="1"/>
              </p:cNvCxnSpPr>
              <p:nvPr/>
            </p:nvCxnSpPr>
            <p:spPr bwMode="auto">
              <a:xfrm flipV="1">
                <a:off x="5261114" y="625869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2" name="Straight Arrow Connector 91"/>
              <p:cNvCxnSpPr>
                <a:cxnSpLocks noChangeShapeType="1"/>
              </p:cNvCxnSpPr>
              <p:nvPr/>
            </p:nvCxnSpPr>
            <p:spPr bwMode="auto">
              <a:xfrm flipV="1">
                <a:off x="5305560" y="632537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3" name="Straight Arrow Connector 92"/>
              <p:cNvCxnSpPr>
                <a:cxnSpLocks noChangeShapeType="1"/>
              </p:cNvCxnSpPr>
              <p:nvPr/>
            </p:nvCxnSpPr>
            <p:spPr bwMode="auto">
              <a:xfrm flipV="1">
                <a:off x="5346831" y="638569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grpSp>
          <p:nvGrpSpPr>
            <p:cNvPr id="19535" name="Group 93"/>
            <p:cNvGrpSpPr>
              <a:grpSpLocks/>
            </p:cNvGrpSpPr>
            <p:nvPr/>
          </p:nvGrpSpPr>
          <p:grpSpPr bwMode="auto">
            <a:xfrm>
              <a:off x="7645081" y="6177191"/>
              <a:ext cx="274320" cy="416470"/>
              <a:chOff x="5257067" y="5968959"/>
              <a:chExt cx="274320" cy="416470"/>
            </a:xfrm>
          </p:grpSpPr>
          <p:cxnSp>
            <p:nvCxnSpPr>
              <p:cNvPr id="95" name="Straight Arrow Connector 94"/>
              <p:cNvCxnSpPr>
                <a:cxnSpLocks noChangeAspect="1"/>
              </p:cNvCxnSpPr>
              <p:nvPr/>
            </p:nvCxnSpPr>
            <p:spPr bwMode="auto">
              <a:xfrm rot="5400000">
                <a:off x="5255871" y="6106014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6" name="Straight Arrow Connector 95"/>
              <p:cNvCxnSpPr>
                <a:cxnSpLocks noChangeShapeType="1"/>
              </p:cNvCxnSpPr>
              <p:nvPr/>
            </p:nvCxnSpPr>
            <p:spPr bwMode="auto">
              <a:xfrm flipV="1">
                <a:off x="5257478" y="6258422"/>
                <a:ext cx="26985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7" name="Straight Arrow Connector 96"/>
              <p:cNvCxnSpPr>
                <a:cxnSpLocks noChangeShapeType="1"/>
              </p:cNvCxnSpPr>
              <p:nvPr/>
            </p:nvCxnSpPr>
            <p:spPr bwMode="auto">
              <a:xfrm flipV="1">
                <a:off x="5305099" y="6325101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98" name="Straight Arrow Connector 97"/>
              <p:cNvCxnSpPr>
                <a:cxnSpLocks noChangeShapeType="1"/>
              </p:cNvCxnSpPr>
              <p:nvPr/>
            </p:nvCxnSpPr>
            <p:spPr bwMode="auto">
              <a:xfrm flipV="1">
                <a:off x="5346370" y="6385429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</p:grpSp>
      <p:cxnSp>
        <p:nvCxnSpPr>
          <p:cNvPr id="113" name="Straight Arrow Connector 112"/>
          <p:cNvCxnSpPr>
            <a:cxnSpLocks noChangeShapeType="1"/>
          </p:cNvCxnSpPr>
          <p:nvPr/>
        </p:nvCxnSpPr>
        <p:spPr bwMode="auto">
          <a:xfrm rot="10800000">
            <a:off x="7531707" y="4749800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9476" name="Group 115"/>
          <p:cNvGrpSpPr>
            <a:grpSpLocks/>
          </p:cNvGrpSpPr>
          <p:nvPr/>
        </p:nvGrpSpPr>
        <p:grpSpPr bwMode="auto">
          <a:xfrm>
            <a:off x="2113990" y="3845463"/>
            <a:ext cx="301352" cy="432294"/>
            <a:chOff x="598058" y="3434916"/>
            <a:chExt cx="301325" cy="432318"/>
          </a:xfrm>
        </p:grpSpPr>
        <p:grpSp>
          <p:nvGrpSpPr>
            <p:cNvPr id="19523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01" name="Straight Arrow Connector 100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2" name="Straight Arrow Connector 101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3" name="Straight Arrow Connector 102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4" name="Straight Arrow Connector 103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4" name="Straight Arrow Connector 113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9477" name="Group 116"/>
          <p:cNvGrpSpPr>
            <a:grpSpLocks/>
          </p:cNvGrpSpPr>
          <p:nvPr/>
        </p:nvGrpSpPr>
        <p:grpSpPr bwMode="auto">
          <a:xfrm>
            <a:off x="7930046" y="1974242"/>
            <a:ext cx="302287" cy="416448"/>
            <a:chOff x="6413592" y="1563593"/>
            <a:chExt cx="302260" cy="416471"/>
          </a:xfrm>
        </p:grpSpPr>
        <p:grpSp>
          <p:nvGrpSpPr>
            <p:cNvPr id="19517" name="Group 104"/>
            <p:cNvGrpSpPr>
              <a:grpSpLocks/>
            </p:cNvGrpSpPr>
            <p:nvPr/>
          </p:nvGrpSpPr>
          <p:grpSpPr bwMode="auto">
            <a:xfrm>
              <a:off x="6441532" y="1563594"/>
              <a:ext cx="274320" cy="416470"/>
              <a:chOff x="5257067" y="5968959"/>
              <a:chExt cx="274320" cy="416470"/>
            </a:xfrm>
          </p:grpSpPr>
          <p:cxnSp>
            <p:nvCxnSpPr>
              <p:cNvPr id="106" name="Straight Arrow Connector 105"/>
              <p:cNvCxnSpPr>
                <a:cxnSpLocks noChangeAspect="1"/>
              </p:cNvCxnSpPr>
              <p:nvPr/>
            </p:nvCxnSpPr>
            <p:spPr bwMode="auto">
              <a:xfrm rot="5400000">
                <a:off x="5256216" y="6106099"/>
                <a:ext cx="274653" cy="158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7" name="Straight Arrow Connector 106"/>
              <p:cNvCxnSpPr>
                <a:cxnSpLocks noChangeShapeType="1"/>
              </p:cNvCxnSpPr>
              <p:nvPr/>
            </p:nvCxnSpPr>
            <p:spPr bwMode="auto">
              <a:xfrm flipV="1">
                <a:off x="5257823" y="6258507"/>
                <a:ext cx="27302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8" name="Straight Arrow Connector 107"/>
              <p:cNvCxnSpPr>
                <a:cxnSpLocks noChangeShapeType="1"/>
              </p:cNvCxnSpPr>
              <p:nvPr/>
            </p:nvCxnSpPr>
            <p:spPr bwMode="auto">
              <a:xfrm flipV="1">
                <a:off x="5305444" y="6325186"/>
                <a:ext cx="182546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09" name="Straight Arrow Connector 108"/>
              <p:cNvCxnSpPr>
                <a:cxnSpLocks noChangeShapeType="1"/>
              </p:cNvCxnSpPr>
              <p:nvPr/>
            </p:nvCxnSpPr>
            <p:spPr bwMode="auto">
              <a:xfrm flipV="1">
                <a:off x="5346715" y="6385514"/>
                <a:ext cx="9048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15" name="Straight Arrow Connector 114"/>
            <p:cNvCxnSpPr>
              <a:cxnSpLocks noChangeShapeType="1"/>
            </p:cNvCxnSpPr>
            <p:nvPr/>
          </p:nvCxnSpPr>
          <p:spPr bwMode="auto">
            <a:xfrm rot="10800000">
              <a:off x="6413715" y="1564201"/>
              <a:ext cx="18254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18" name="Straight Arrow Connector 117"/>
          <p:cNvCxnSpPr>
            <a:cxnSpLocks noChangeShapeType="1"/>
          </p:cNvCxnSpPr>
          <p:nvPr/>
        </p:nvCxnSpPr>
        <p:spPr bwMode="auto">
          <a:xfrm rot="5400000">
            <a:off x="3262125" y="4725194"/>
            <a:ext cx="5572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9" name="Straight Arrow Connector 118"/>
          <p:cNvCxnSpPr>
            <a:cxnSpLocks noChangeShapeType="1"/>
          </p:cNvCxnSpPr>
          <p:nvPr/>
        </p:nvCxnSpPr>
        <p:spPr bwMode="auto">
          <a:xfrm rot="5400000">
            <a:off x="3262919" y="312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0" name="Straight Arrow Connector 119"/>
          <p:cNvCxnSpPr>
            <a:cxnSpLocks noChangeShapeType="1"/>
          </p:cNvCxnSpPr>
          <p:nvPr/>
        </p:nvCxnSpPr>
        <p:spPr bwMode="auto">
          <a:xfrm rot="5400000">
            <a:off x="7453125" y="2361407"/>
            <a:ext cx="173672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1" name="Straight Arrow Connector 120"/>
          <p:cNvCxnSpPr>
            <a:cxnSpLocks noChangeShapeType="1"/>
          </p:cNvCxnSpPr>
          <p:nvPr/>
        </p:nvCxnSpPr>
        <p:spPr bwMode="auto">
          <a:xfrm rot="5400000">
            <a:off x="9068406" y="1855788"/>
            <a:ext cx="5556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9" name="Straight Arrow Connector 128"/>
          <p:cNvCxnSpPr>
            <a:cxnSpLocks noChangeShapeType="1"/>
          </p:cNvCxnSpPr>
          <p:nvPr/>
        </p:nvCxnSpPr>
        <p:spPr bwMode="auto">
          <a:xfrm rot="10800000">
            <a:off x="7422169" y="5538788"/>
            <a:ext cx="701675" cy="457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0" name="Straight Arrow Connector 129"/>
          <p:cNvCxnSpPr>
            <a:cxnSpLocks noChangeShapeType="1"/>
            <a:stCxn id="19466" idx="1"/>
            <a:endCxn id="72" idx="7"/>
          </p:cNvCxnSpPr>
          <p:nvPr/>
        </p:nvCxnSpPr>
        <p:spPr bwMode="auto">
          <a:xfrm rot="10800000" flipV="1">
            <a:off x="7012593" y="3587750"/>
            <a:ext cx="1123950" cy="714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1" name="Straight Arrow Connector 130"/>
          <p:cNvCxnSpPr>
            <a:cxnSpLocks noChangeShapeType="1"/>
          </p:cNvCxnSpPr>
          <p:nvPr/>
        </p:nvCxnSpPr>
        <p:spPr bwMode="auto">
          <a:xfrm rot="5400000">
            <a:off x="6133912" y="4360069"/>
            <a:ext cx="36671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2" name="Straight Arrow Connector 131"/>
          <p:cNvCxnSpPr>
            <a:cxnSpLocks noChangeShapeType="1"/>
          </p:cNvCxnSpPr>
          <p:nvPr/>
        </p:nvCxnSpPr>
        <p:spPr bwMode="auto">
          <a:xfrm rot="5400000">
            <a:off x="6134706" y="3360738"/>
            <a:ext cx="3651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5" name="Straight Arrow Connector 134"/>
          <p:cNvCxnSpPr>
            <a:cxnSpLocks noChangeShapeType="1"/>
            <a:endCxn id="72" idx="5"/>
          </p:cNvCxnSpPr>
          <p:nvPr/>
        </p:nvCxnSpPr>
        <p:spPr bwMode="auto">
          <a:xfrm rot="10800000">
            <a:off x="7012593" y="4119564"/>
            <a:ext cx="1111250" cy="223837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4" name="Straight Arrow Connector 143"/>
          <p:cNvCxnSpPr>
            <a:cxnSpLocks noChangeShapeType="1"/>
          </p:cNvCxnSpPr>
          <p:nvPr/>
        </p:nvCxnSpPr>
        <p:spPr bwMode="auto">
          <a:xfrm rot="16200000" flipH="1">
            <a:off x="4540856" y="3001963"/>
            <a:ext cx="981075" cy="603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6" name="Straight Arrow Connector 145"/>
          <p:cNvCxnSpPr>
            <a:cxnSpLocks noChangeShapeType="1"/>
          </p:cNvCxnSpPr>
          <p:nvPr/>
        </p:nvCxnSpPr>
        <p:spPr bwMode="auto">
          <a:xfrm rot="5400000">
            <a:off x="4468625" y="4156870"/>
            <a:ext cx="1066800" cy="6619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4" name="Straight Arrow Connector 163"/>
          <p:cNvCxnSpPr>
            <a:cxnSpLocks noChangeShapeType="1"/>
            <a:stCxn id="61" idx="0"/>
          </p:cNvCxnSpPr>
          <p:nvPr/>
        </p:nvCxnSpPr>
        <p:spPr bwMode="auto">
          <a:xfrm rot="16200000" flipV="1">
            <a:off x="9591394" y="4188717"/>
            <a:ext cx="478628" cy="11712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5" name="Straight Arrow Connector 164"/>
          <p:cNvCxnSpPr>
            <a:cxnSpLocks noChangeShapeType="1"/>
          </p:cNvCxnSpPr>
          <p:nvPr/>
        </p:nvCxnSpPr>
        <p:spPr bwMode="auto">
          <a:xfrm rot="10800000">
            <a:off x="9231918" y="4749800"/>
            <a:ext cx="27463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19491" name="Group 172"/>
          <p:cNvGrpSpPr>
            <a:grpSpLocks/>
          </p:cNvGrpSpPr>
          <p:nvPr/>
        </p:nvGrpSpPr>
        <p:grpSpPr bwMode="auto">
          <a:xfrm>
            <a:off x="4670843" y="5343562"/>
            <a:ext cx="823034" cy="274306"/>
            <a:chOff x="3154682" y="4933097"/>
            <a:chExt cx="822960" cy="274321"/>
          </a:xfrm>
        </p:grpSpPr>
        <p:cxnSp>
          <p:nvCxnSpPr>
            <p:cNvPr id="128" name="Straight Arrow Connector 127"/>
            <p:cNvCxnSpPr>
              <a:cxnSpLocks noChangeShapeType="1"/>
            </p:cNvCxnSpPr>
            <p:nvPr/>
          </p:nvCxnSpPr>
          <p:spPr bwMode="auto">
            <a:xfrm rot="16200000" flipV="1">
              <a:off x="3836620" y="5070387"/>
              <a:ext cx="274653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0" name="Straight Arrow Connector 169"/>
            <p:cNvCxnSpPr>
              <a:cxnSpLocks noChangeShapeType="1"/>
            </p:cNvCxnSpPr>
            <p:nvPr/>
          </p:nvCxnSpPr>
          <p:spPr bwMode="auto">
            <a:xfrm>
              <a:off x="3154870" y="5207713"/>
              <a:ext cx="822251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9492" name="Group 173"/>
          <p:cNvGrpSpPr>
            <a:grpSpLocks/>
          </p:cNvGrpSpPr>
          <p:nvPr/>
        </p:nvGrpSpPr>
        <p:grpSpPr bwMode="auto">
          <a:xfrm>
            <a:off x="4670845" y="5353215"/>
            <a:ext cx="1379849" cy="658332"/>
            <a:chOff x="3154683" y="4942750"/>
            <a:chExt cx="1379725" cy="658368"/>
          </a:xfrm>
        </p:grpSpPr>
        <p:cxnSp>
          <p:nvCxnSpPr>
            <p:cNvPr id="168" name="Straight Arrow Connector 167"/>
            <p:cNvCxnSpPr>
              <a:cxnSpLocks noChangeShapeType="1"/>
            </p:cNvCxnSpPr>
            <p:nvPr/>
          </p:nvCxnSpPr>
          <p:spPr bwMode="auto">
            <a:xfrm rot="16200000" flipV="1">
              <a:off x="4204858" y="5272010"/>
              <a:ext cx="658849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1" name="Straight Arrow Connector 170"/>
            <p:cNvCxnSpPr>
              <a:cxnSpLocks noChangeShapeType="1"/>
            </p:cNvCxnSpPr>
            <p:nvPr/>
          </p:nvCxnSpPr>
          <p:spPr bwMode="auto">
            <a:xfrm>
              <a:off x="3154870" y="5588733"/>
              <a:ext cx="137147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9493" name="Group 174"/>
          <p:cNvGrpSpPr>
            <a:grpSpLocks/>
          </p:cNvGrpSpPr>
          <p:nvPr/>
        </p:nvGrpSpPr>
        <p:grpSpPr bwMode="auto">
          <a:xfrm>
            <a:off x="4670844" y="5362297"/>
            <a:ext cx="1925992" cy="1051503"/>
            <a:chOff x="3154683" y="4951832"/>
            <a:chExt cx="1925819" cy="1051560"/>
          </a:xfrm>
        </p:grpSpPr>
        <p:cxnSp>
          <p:nvCxnSpPr>
            <p:cNvPr id="169" name="Straight Arrow Connector 168"/>
            <p:cNvCxnSpPr>
              <a:cxnSpLocks noChangeShapeType="1"/>
            </p:cNvCxnSpPr>
            <p:nvPr/>
          </p:nvCxnSpPr>
          <p:spPr bwMode="auto">
            <a:xfrm rot="16200000" flipV="1">
              <a:off x="4554843" y="5477602"/>
              <a:ext cx="105098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2" name="Straight Arrow Connector 171"/>
            <p:cNvCxnSpPr>
              <a:cxnSpLocks noChangeShapeType="1"/>
            </p:cNvCxnSpPr>
            <p:nvPr/>
          </p:nvCxnSpPr>
          <p:spPr bwMode="auto">
            <a:xfrm>
              <a:off x="3154870" y="5990392"/>
              <a:ext cx="1919115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cxnSp>
        <p:nvCxnSpPr>
          <p:cNvPr id="176" name="Straight Arrow Connector 175"/>
          <p:cNvCxnSpPr>
            <a:cxnSpLocks noChangeShapeType="1"/>
          </p:cNvCxnSpPr>
          <p:nvPr/>
        </p:nvCxnSpPr>
        <p:spPr bwMode="auto">
          <a:xfrm>
            <a:off x="3540732" y="1279525"/>
            <a:ext cx="43386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1" name="Straight Arrow Connector 180"/>
          <p:cNvCxnSpPr>
            <a:cxnSpLocks noChangeShapeType="1"/>
            <a:endCxn id="19463" idx="1"/>
          </p:cNvCxnSpPr>
          <p:nvPr/>
        </p:nvCxnSpPr>
        <p:spPr bwMode="auto">
          <a:xfrm>
            <a:off x="7879369" y="1281114"/>
            <a:ext cx="822495" cy="115481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3" name="Straight Arrow Connector 182"/>
          <p:cNvCxnSpPr>
            <a:cxnSpLocks noChangeShapeType="1"/>
          </p:cNvCxnSpPr>
          <p:nvPr/>
        </p:nvCxnSpPr>
        <p:spPr bwMode="auto">
          <a:xfrm rot="5400000">
            <a:off x="3380394" y="14303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4" name="Straight Arrow Connector 183"/>
          <p:cNvCxnSpPr>
            <a:cxnSpLocks noChangeShapeType="1"/>
          </p:cNvCxnSpPr>
          <p:nvPr/>
        </p:nvCxnSpPr>
        <p:spPr bwMode="auto">
          <a:xfrm rot="5400000">
            <a:off x="6431569" y="1455738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6" name="Straight Arrow Connector 185"/>
          <p:cNvCxnSpPr>
            <a:cxnSpLocks noChangeShapeType="1"/>
          </p:cNvCxnSpPr>
          <p:nvPr/>
        </p:nvCxnSpPr>
        <p:spPr bwMode="auto">
          <a:xfrm rot="5400000">
            <a:off x="9587519" y="3059113"/>
            <a:ext cx="3206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7" name="Straight Arrow Connector 186"/>
          <p:cNvCxnSpPr>
            <a:cxnSpLocks noChangeShapeType="1"/>
          </p:cNvCxnSpPr>
          <p:nvPr/>
        </p:nvCxnSpPr>
        <p:spPr bwMode="auto">
          <a:xfrm rot="10800000" flipH="1">
            <a:off x="9400193" y="24542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0" name="TextBox 187"/>
          <p:cNvSpPr txBox="1">
            <a:spLocks noChangeArrowheads="1"/>
          </p:cNvSpPr>
          <p:nvPr/>
        </p:nvSpPr>
        <p:spPr bwMode="auto">
          <a:xfrm rot="16200000">
            <a:off x="1380711" y="5826865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1" name="TextBox 188"/>
          <p:cNvSpPr txBox="1">
            <a:spLocks noChangeArrowheads="1"/>
          </p:cNvSpPr>
          <p:nvPr/>
        </p:nvSpPr>
        <p:spPr bwMode="auto">
          <a:xfrm rot="16200000">
            <a:off x="9077381" y="2234077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oxidation</a:t>
            </a:r>
          </a:p>
        </p:txBody>
      </p:sp>
      <p:sp>
        <p:nvSpPr>
          <p:cNvPr id="19502" name="TextBox 189"/>
          <p:cNvSpPr txBox="1">
            <a:spLocks noChangeArrowheads="1"/>
          </p:cNvSpPr>
          <p:nvPr/>
        </p:nvSpPr>
        <p:spPr bwMode="auto">
          <a:xfrm rot="16200000">
            <a:off x="9307033" y="2335542"/>
            <a:ext cx="1269931" cy="36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nitrification</a:t>
            </a:r>
          </a:p>
        </p:txBody>
      </p:sp>
      <p:cxnSp>
        <p:nvCxnSpPr>
          <p:cNvPr id="191" name="Straight Arrow Connector 190"/>
          <p:cNvCxnSpPr>
            <a:cxnSpLocks noChangeShapeType="1"/>
          </p:cNvCxnSpPr>
          <p:nvPr/>
        </p:nvCxnSpPr>
        <p:spPr bwMode="auto">
          <a:xfrm rot="10800000" flipH="1">
            <a:off x="9400193" y="2263775"/>
            <a:ext cx="22860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4" name="TextBox 191"/>
          <p:cNvSpPr txBox="1">
            <a:spLocks noChangeArrowheads="1"/>
          </p:cNvSpPr>
          <p:nvPr/>
        </p:nvSpPr>
        <p:spPr bwMode="auto">
          <a:xfrm>
            <a:off x="3355292" y="936625"/>
            <a:ext cx="3431532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photosynthesis and respiration</a:t>
            </a:r>
          </a:p>
        </p:txBody>
      </p:sp>
      <p:cxnSp>
        <p:nvCxnSpPr>
          <p:cNvPr id="193" name="Straight Arrow Connector 192"/>
          <p:cNvCxnSpPr>
            <a:cxnSpLocks noChangeShapeType="1"/>
          </p:cNvCxnSpPr>
          <p:nvPr/>
        </p:nvCxnSpPr>
        <p:spPr bwMode="auto">
          <a:xfrm rot="10800000" flipV="1">
            <a:off x="3989994" y="2898776"/>
            <a:ext cx="1198563" cy="5254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506" name="TextBox 196"/>
          <p:cNvSpPr txBox="1">
            <a:spLocks noChangeArrowheads="1"/>
          </p:cNvSpPr>
          <p:nvPr/>
        </p:nvSpPr>
        <p:spPr bwMode="auto">
          <a:xfrm>
            <a:off x="3509958" y="2914032"/>
            <a:ext cx="90178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death</a:t>
            </a:r>
          </a:p>
        </p:txBody>
      </p:sp>
      <p:sp>
        <p:nvSpPr>
          <p:cNvPr id="19507" name="TextBox 197"/>
          <p:cNvSpPr txBox="1">
            <a:spLocks noChangeArrowheads="1"/>
          </p:cNvSpPr>
          <p:nvPr/>
        </p:nvSpPr>
        <p:spPr bwMode="auto">
          <a:xfrm>
            <a:off x="2288397" y="4535470"/>
            <a:ext cx="1323171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dissolution</a:t>
            </a:r>
          </a:p>
        </p:txBody>
      </p:sp>
      <p:sp>
        <p:nvSpPr>
          <p:cNvPr id="19508" name="TextBox 198"/>
          <p:cNvSpPr txBox="1">
            <a:spLocks noChangeArrowheads="1"/>
          </p:cNvSpPr>
          <p:nvPr/>
        </p:nvSpPr>
        <p:spPr bwMode="auto">
          <a:xfrm>
            <a:off x="4843578" y="5990810"/>
            <a:ext cx="1620665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mineralization</a:t>
            </a:r>
          </a:p>
        </p:txBody>
      </p:sp>
      <p:sp>
        <p:nvSpPr>
          <p:cNvPr id="19509" name="TextBox 199"/>
          <p:cNvSpPr txBox="1">
            <a:spLocks noChangeArrowheads="1"/>
          </p:cNvSpPr>
          <p:nvPr/>
        </p:nvSpPr>
        <p:spPr bwMode="auto">
          <a:xfrm>
            <a:off x="6911510" y="5642850"/>
            <a:ext cx="993359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-112" charset="0"/>
              </a:rPr>
              <a:t>sorption</a:t>
            </a:r>
          </a:p>
        </p:txBody>
      </p:sp>
      <p:sp>
        <p:nvSpPr>
          <p:cNvPr id="201" name="TextBox 200"/>
          <p:cNvSpPr txBox="1"/>
          <p:nvPr/>
        </p:nvSpPr>
        <p:spPr bwMode="auto">
          <a:xfrm>
            <a:off x="8186198" y="1526489"/>
            <a:ext cx="1295048" cy="3693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noFill/>
              </a:rPr>
              <a:t>reaeration</a:t>
            </a:r>
          </a:p>
        </p:txBody>
      </p:sp>
      <p:sp>
        <p:nvSpPr>
          <p:cNvPr id="19459" name="Title 121"/>
          <p:cNvSpPr>
            <a:spLocks noGrp="1"/>
          </p:cNvSpPr>
          <p:nvPr>
            <p:ph type="title"/>
          </p:nvPr>
        </p:nvSpPr>
        <p:spPr>
          <a:xfrm>
            <a:off x="2873375" y="149024"/>
            <a:ext cx="5898168" cy="661988"/>
          </a:xfrm>
        </p:spPr>
        <p:txBody>
          <a:bodyPr anchor="ctr">
            <a:noAutofit/>
          </a:bodyPr>
          <a:lstStyle/>
          <a:p>
            <a:pPr algn="ctr"/>
            <a:r>
              <a:rPr lang="en-US" sz="4400" dirty="0">
                <a:ea typeface="ＭＳ Ｐゴシック" pitchFamily="-112" charset="-128"/>
              </a:rPr>
              <a:t>Variables and Processes</a:t>
            </a:r>
          </a:p>
        </p:txBody>
      </p:sp>
      <p:grpSp>
        <p:nvGrpSpPr>
          <p:cNvPr id="138" name="Group 83"/>
          <p:cNvGrpSpPr>
            <a:grpSpLocks/>
          </p:cNvGrpSpPr>
          <p:nvPr/>
        </p:nvGrpSpPr>
        <p:grpSpPr bwMode="auto">
          <a:xfrm>
            <a:off x="6743301" y="5541377"/>
            <a:ext cx="292268" cy="1191211"/>
            <a:chOff x="5261064" y="5398978"/>
            <a:chExt cx="274612" cy="986451"/>
          </a:xfrm>
        </p:grpSpPr>
        <p:cxnSp>
          <p:nvCxnSpPr>
            <p:cNvPr id="139" name="Straight Arrow Connector 138"/>
            <p:cNvCxnSpPr>
              <a:cxnSpLocks noChangeAspect="1"/>
            </p:cNvCxnSpPr>
            <p:nvPr/>
          </p:nvCxnSpPr>
          <p:spPr bwMode="auto">
            <a:xfrm>
              <a:off x="5397577" y="5398978"/>
              <a:ext cx="0" cy="84515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arrow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40" name="Straight Arrow Connector 139"/>
            <p:cNvCxnSpPr>
              <a:cxnSpLocks noChangeShapeType="1"/>
            </p:cNvCxnSpPr>
            <p:nvPr/>
          </p:nvCxnSpPr>
          <p:spPr bwMode="auto">
            <a:xfrm flipV="1">
              <a:off x="5261064" y="6258422"/>
              <a:ext cx="274612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41" name="Straight Arrow Connector 140"/>
            <p:cNvCxnSpPr>
              <a:cxnSpLocks noChangeShapeType="1"/>
            </p:cNvCxnSpPr>
            <p:nvPr/>
          </p:nvCxnSpPr>
          <p:spPr bwMode="auto">
            <a:xfrm flipV="1">
              <a:off x="5310271" y="6325101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42" name="Straight Arrow Connector 141"/>
            <p:cNvCxnSpPr>
              <a:cxnSpLocks noChangeShapeType="1"/>
            </p:cNvCxnSpPr>
            <p:nvPr/>
          </p:nvCxnSpPr>
          <p:spPr bwMode="auto">
            <a:xfrm flipV="1">
              <a:off x="5349956" y="6385429"/>
              <a:ext cx="9206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grpSp>
        <p:nvGrpSpPr>
          <p:cNvPr id="143" name="Group 115"/>
          <p:cNvGrpSpPr>
            <a:grpSpLocks/>
          </p:cNvGrpSpPr>
          <p:nvPr/>
        </p:nvGrpSpPr>
        <p:grpSpPr bwMode="auto">
          <a:xfrm>
            <a:off x="8439756" y="2538002"/>
            <a:ext cx="301352" cy="432294"/>
            <a:chOff x="598058" y="3434916"/>
            <a:chExt cx="301325" cy="432318"/>
          </a:xfrm>
        </p:grpSpPr>
        <p:grpSp>
          <p:nvGrpSpPr>
            <p:cNvPr id="145" name="Group 99"/>
            <p:cNvGrpSpPr>
              <a:grpSpLocks/>
            </p:cNvGrpSpPr>
            <p:nvPr/>
          </p:nvGrpSpPr>
          <p:grpSpPr bwMode="auto">
            <a:xfrm>
              <a:off x="598058" y="3450764"/>
              <a:ext cx="274320" cy="416470"/>
              <a:chOff x="5257067" y="5968959"/>
              <a:chExt cx="274320" cy="416470"/>
            </a:xfrm>
          </p:grpSpPr>
          <p:cxnSp>
            <p:nvCxnSpPr>
              <p:cNvPr id="148" name="Straight Arrow Connector 147"/>
              <p:cNvCxnSpPr>
                <a:cxnSpLocks noChangeAspect="1"/>
              </p:cNvCxnSpPr>
              <p:nvPr/>
            </p:nvCxnSpPr>
            <p:spPr bwMode="auto">
              <a:xfrm rot="5400000">
                <a:off x="5256625" y="6104982"/>
                <a:ext cx="274653" cy="1588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49" name="Straight Arrow Connector 148"/>
              <p:cNvCxnSpPr>
                <a:cxnSpLocks noChangeShapeType="1"/>
              </p:cNvCxnSpPr>
              <p:nvPr/>
            </p:nvCxnSpPr>
            <p:spPr bwMode="auto">
              <a:xfrm flipV="1">
                <a:off x="5256645" y="6258978"/>
                <a:ext cx="27461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50" name="Straight Arrow Connector 149"/>
              <p:cNvCxnSpPr>
                <a:cxnSpLocks noChangeShapeType="1"/>
              </p:cNvCxnSpPr>
              <p:nvPr/>
            </p:nvCxnSpPr>
            <p:spPr bwMode="auto">
              <a:xfrm flipV="1">
                <a:off x="5305854" y="6325657"/>
                <a:ext cx="182545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151" name="Straight Arrow Connector 150"/>
              <p:cNvCxnSpPr>
                <a:cxnSpLocks noChangeShapeType="1"/>
              </p:cNvCxnSpPr>
              <p:nvPr/>
            </p:nvCxnSpPr>
            <p:spPr bwMode="auto">
              <a:xfrm flipV="1">
                <a:off x="5345537" y="6385985"/>
                <a:ext cx="9206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cxnSp>
          <p:nvCxnSpPr>
            <p:cNvPr id="147" name="Straight Arrow Connector 146"/>
            <p:cNvCxnSpPr>
              <a:cxnSpLocks noChangeShapeType="1"/>
            </p:cNvCxnSpPr>
            <p:nvPr/>
          </p:nvCxnSpPr>
          <p:spPr bwMode="auto">
            <a:xfrm rot="10800000">
              <a:off x="716688" y="3434378"/>
              <a:ext cx="182546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1153451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42615"/>
            <a:ext cx="8229600" cy="860260"/>
          </a:xfr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en-US" sz="4400" dirty="0"/>
              <a:t>WASP8 Eutrophication Module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870205"/>
            <a:ext cx="8229600" cy="483539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Eutrophication Process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5 phytoplankton classes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3 </a:t>
            </a:r>
            <a:r>
              <a:rPr lang="en-US" dirty="0" err="1">
                <a:ea typeface="ＭＳ Ｐゴシック" pitchFamily="-112" charset="-128"/>
              </a:rPr>
              <a:t>Periphyton</a:t>
            </a:r>
            <a:r>
              <a:rPr lang="en-US" dirty="0">
                <a:ea typeface="ＭＳ Ｐゴシック" pitchFamily="-112" charset="-128"/>
              </a:rPr>
              <a:t>/</a:t>
            </a:r>
            <a:r>
              <a:rPr lang="en-US" dirty="0" err="1">
                <a:ea typeface="ＭＳ Ｐゴシック" pitchFamily="-112" charset="-128"/>
              </a:rPr>
              <a:t>Macroalgae</a:t>
            </a:r>
            <a:r>
              <a:rPr lang="en-US" dirty="0">
                <a:ea typeface="ＭＳ Ｐゴシック" pitchFamily="-112" charset="-128"/>
              </a:rPr>
              <a:t> (benthic algae)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Nutrient cycling – N, P, Si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3 CBOD and dissolved oxygen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pH and alkalinity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a typeface="ＭＳ Ｐゴシック" pitchFamily="-112" charset="-128"/>
              </a:rPr>
              <a:t>Water Temperature</a:t>
            </a:r>
          </a:p>
        </p:txBody>
      </p:sp>
    </p:spTree>
    <p:extLst>
      <p:ext uri="{BB962C8B-B14F-4D97-AF65-F5344CB8AC3E}">
        <p14:creationId xmlns:p14="http://schemas.microsoft.com/office/powerpoint/2010/main" val="3606642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62050"/>
          </a:xfrm>
        </p:spPr>
        <p:txBody>
          <a:bodyPr anchor="ctr">
            <a:normAutofit/>
          </a:bodyPr>
          <a:lstStyle/>
          <a:p>
            <a:pPr algn="ctr" eaLnBrk="1" hangingPunct="1"/>
            <a:r>
              <a:rPr lang="en-US" sz="4400" dirty="0">
                <a:ea typeface="ＭＳ Ｐゴシック" pitchFamily="-112" charset="-128"/>
              </a:rPr>
              <a:t>Eutrophication State Variables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981200" y="1530817"/>
            <a:ext cx="4038600" cy="42275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Ammonia </a:t>
            </a:r>
            <a:r>
              <a:rPr lang="en-US" sz="2000" dirty="0">
                <a:ea typeface="ＭＳ Ｐゴシック" pitchFamily="-112" charset="-128"/>
              </a:rPr>
              <a:t>(NH3 / NH4+)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Nitrate </a:t>
            </a:r>
            <a:r>
              <a:rPr lang="en-US" sz="2000" dirty="0">
                <a:ea typeface="ＭＳ Ｐゴシック" pitchFamily="-112" charset="-128"/>
              </a:rPr>
              <a:t>(NO</a:t>
            </a:r>
            <a:r>
              <a:rPr lang="en-US" sz="2000" baseline="-25000" dirty="0">
                <a:ea typeface="ＭＳ Ｐゴシック" pitchFamily="-112" charset="-128"/>
              </a:rPr>
              <a:t>2</a:t>
            </a:r>
            <a:r>
              <a:rPr lang="en-US" sz="2000" baseline="30000" dirty="0">
                <a:ea typeface="ＭＳ Ｐゴシック" pitchFamily="-112" charset="-128"/>
              </a:rPr>
              <a:t>-</a:t>
            </a:r>
            <a:r>
              <a:rPr lang="en-US" sz="2000" dirty="0">
                <a:ea typeface="ＭＳ Ｐゴシック" pitchFamily="-112" charset="-128"/>
              </a:rPr>
              <a:t> + NO</a:t>
            </a:r>
            <a:r>
              <a:rPr lang="en-US" sz="2000" baseline="-25000" dirty="0">
                <a:ea typeface="ＭＳ Ｐゴシック" pitchFamily="-112" charset="-128"/>
              </a:rPr>
              <a:t>3</a:t>
            </a:r>
            <a:r>
              <a:rPr lang="en-US" sz="2000" baseline="30000" dirty="0">
                <a:ea typeface="ＭＳ Ｐゴシック" pitchFamily="-112" charset="-128"/>
              </a:rPr>
              <a:t>-</a:t>
            </a:r>
            <a:r>
              <a:rPr lang="en-US" sz="2000" dirty="0">
                <a:ea typeface="ＭＳ Ｐゴシック" pitchFamily="-112" charset="-128"/>
              </a:rPr>
              <a:t>)</a:t>
            </a:r>
            <a:endParaRPr lang="en-US" sz="2000" baseline="30000" dirty="0">
              <a:ea typeface="ＭＳ Ｐゴシック" pitchFamily="-112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Phosphate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ea typeface="ＭＳ Ｐゴシック" pitchFamily="-112" charset="-128"/>
              </a:rPr>
              <a:t>       (H2PO4 / HPO4- / PO42-)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Silicate </a:t>
            </a:r>
            <a:r>
              <a:rPr lang="en-US" sz="2000" dirty="0">
                <a:ea typeface="ＭＳ Ｐゴシック" pitchFamily="-112" charset="-128"/>
              </a:rPr>
              <a:t>(SiO4)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DO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Salinity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Alkalinity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TIC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(pH)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Solids (5 classes)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867400" y="1574872"/>
            <a:ext cx="4495800" cy="5249331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Phytoplankton (5 classes)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Biomass D:C:N:P:Si:Chl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err="1">
                <a:ea typeface="ＭＳ Ｐゴシック" pitchFamily="-112" charset="-128"/>
              </a:rPr>
              <a:t>Periphyton</a:t>
            </a:r>
            <a:r>
              <a:rPr lang="en-US" sz="2400" dirty="0">
                <a:ea typeface="ＭＳ Ｐゴシック" pitchFamily="-112" charset="-128"/>
              </a:rPr>
              <a:t>/</a:t>
            </a:r>
            <a:r>
              <a:rPr lang="en-US" sz="2400" dirty="0" err="1">
                <a:ea typeface="ＭＳ Ｐゴシック" pitchFamily="-112" charset="-128"/>
              </a:rPr>
              <a:t>Macroalgae</a:t>
            </a:r>
            <a:endParaRPr lang="en-US" sz="2400" dirty="0">
              <a:ea typeface="ＭＳ Ｐゴシック" pitchFamily="-112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Biomass D:C:Chl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Nitrogen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Phosphorus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Particulate Detritus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POM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POC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PON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POP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err="1">
                <a:ea typeface="ＭＳ Ｐゴシック" pitchFamily="-112" charset="-128"/>
              </a:rPr>
              <a:t>POSi</a:t>
            </a:r>
            <a:endParaRPr lang="en-US" sz="2000" dirty="0">
              <a:ea typeface="ＭＳ Ｐゴシック" pitchFamily="-112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ea typeface="ＭＳ Ｐゴシック" pitchFamily="-112" charset="-128"/>
              </a:rPr>
              <a:t>Dissolved Organic Matter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CBOD (3 classes)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DON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ea typeface="ＭＳ Ｐゴシック" pitchFamily="-112" charset="-128"/>
              </a:rPr>
              <a:t>DOP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err="1">
                <a:ea typeface="ＭＳ Ｐゴシック" pitchFamily="-112" charset="-128"/>
              </a:rPr>
              <a:t>DOSi</a:t>
            </a:r>
            <a:endParaRPr lang="en-US" sz="2000" dirty="0">
              <a:ea typeface="ＭＳ Ｐゴシック" pitchFamily="-112" charset="-128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7477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9391" y="247040"/>
            <a:ext cx="11425805" cy="1436687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en-US" sz="3200" dirty="0">
                <a:ea typeface="ＭＳ Ｐゴシック" pitchFamily="-112" charset="-128"/>
              </a:rPr>
              <a:t>Eutrophication Processes</a:t>
            </a:r>
            <a:br>
              <a:rPr lang="en-US" sz="3200" dirty="0">
                <a:ea typeface="ＭＳ Ｐゴシック" pitchFamily="-112" charset="-128"/>
              </a:rPr>
            </a:br>
            <a:r>
              <a:rPr lang="en-US" sz="3200" dirty="0">
                <a:ea typeface="ＭＳ Ｐゴシック" pitchFamily="-112" charset="-128"/>
              </a:rPr>
              <a:t>Covered in Separate Lectures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24723" y="1868285"/>
            <a:ext cx="7898703" cy="4881766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12" charset="-128"/>
              </a:rPr>
              <a:t>Nutrient Cycling</a:t>
            </a:r>
          </a:p>
          <a:p>
            <a:pPr lvl="1" eaLnBrk="1" hangingPunct="1"/>
            <a:r>
              <a:rPr lang="en-US" dirty="0">
                <a:ea typeface="ＭＳ Ｐゴシック" pitchFamily="-112" charset="-128"/>
              </a:rPr>
              <a:t>Nitrogen, Phosphorus, Silicon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Dissolved Oxygen Balance</a:t>
            </a:r>
          </a:p>
          <a:p>
            <a:pPr lvl="1" eaLnBrk="1" hangingPunct="1"/>
            <a:r>
              <a:rPr lang="en-US" dirty="0">
                <a:ea typeface="ＭＳ Ｐゴシック" pitchFamily="-112" charset="-128"/>
              </a:rPr>
              <a:t>CBOD/Organic Matter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Solar Radiation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Phytoplankton Kinetics</a:t>
            </a:r>
          </a:p>
          <a:p>
            <a:pPr eaLnBrk="1" hangingPunct="1"/>
            <a:r>
              <a:rPr lang="en-US" dirty="0" err="1">
                <a:ea typeface="ＭＳ Ｐゴシック" pitchFamily="-112" charset="-128"/>
              </a:rPr>
              <a:t>Periphyton</a:t>
            </a:r>
            <a:r>
              <a:rPr lang="en-US" dirty="0">
                <a:ea typeface="ＭＳ Ｐゴシック" pitchFamily="-112" charset="-128"/>
              </a:rPr>
              <a:t>/</a:t>
            </a:r>
            <a:r>
              <a:rPr lang="en-US" dirty="0" err="1">
                <a:ea typeface="ＭＳ Ｐゴシック" pitchFamily="-112" charset="-128"/>
              </a:rPr>
              <a:t>Macroalgae</a:t>
            </a:r>
            <a:r>
              <a:rPr lang="en-US" dirty="0">
                <a:ea typeface="ＭＳ Ｐゴシック" pitchFamily="-112" charset="-128"/>
              </a:rPr>
              <a:t> Kinetics</a:t>
            </a:r>
          </a:p>
          <a:p>
            <a:pPr eaLnBrk="1" hangingPunct="1"/>
            <a:r>
              <a:rPr lang="en-US" dirty="0">
                <a:ea typeface="ＭＳ Ｐゴシック" pitchFamily="-112" charset="-128"/>
              </a:rPr>
              <a:t>Sediment </a:t>
            </a:r>
            <a:r>
              <a:rPr lang="en-US" dirty="0" err="1">
                <a:ea typeface="ＭＳ Ｐゴシック" pitchFamily="-112" charset="-128"/>
              </a:rPr>
              <a:t>Diagenesis</a:t>
            </a:r>
            <a:r>
              <a:rPr lang="en-US" dirty="0">
                <a:ea typeface="ＭＳ Ｐゴシック" pitchFamily="-112" charset="-128"/>
              </a:rPr>
              <a:t> (separate module)</a:t>
            </a:r>
          </a:p>
        </p:txBody>
      </p:sp>
    </p:spTree>
    <p:extLst>
      <p:ext uri="{BB962C8B-B14F-4D97-AF65-F5344CB8AC3E}">
        <p14:creationId xmlns:p14="http://schemas.microsoft.com/office/powerpoint/2010/main" val="85934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922353" y="1855960"/>
            <a:ext cx="8333306" cy="4594634"/>
            <a:chOff x="1056" y="240"/>
            <a:chExt cx="3606" cy="2651"/>
          </a:xfrm>
        </p:grpSpPr>
        <p:pic>
          <p:nvPicPr>
            <p:cNvPr id="2560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56" y="240"/>
              <a:ext cx="3606" cy="16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560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6" y="1920"/>
              <a:ext cx="3600" cy="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0" y="274638"/>
            <a:ext cx="8991600" cy="1249362"/>
          </a:xfrm>
        </p:spPr>
        <p:txBody>
          <a:bodyPr anchor="ctr">
            <a:noAutofit/>
          </a:bodyPr>
          <a:lstStyle/>
          <a:p>
            <a:pPr algn="ctr" eaLnBrk="1" hangingPunct="1">
              <a:defRPr/>
            </a:pPr>
            <a:r>
              <a:rPr lang="en-US" dirty="0">
                <a:ea typeface="+mj-ea"/>
                <a:cs typeface="+mj-cs"/>
              </a:rPr>
              <a:t>Levels of Complexity in Implementing WASP8 Eutrophication Model</a:t>
            </a:r>
          </a:p>
        </p:txBody>
      </p:sp>
    </p:spTree>
    <p:extLst>
      <p:ext uri="{BB962C8B-B14F-4D97-AF65-F5344CB8AC3E}">
        <p14:creationId xmlns:p14="http://schemas.microsoft.com/office/powerpoint/2010/main" val="287246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981200" y="568326"/>
            <a:ext cx="8229600" cy="1400175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>
                <a:ea typeface="ＭＳ Ｐゴシック" pitchFamily="-112" charset="-128"/>
              </a:rPr>
              <a:t>Advanced Eutrophication Module External Loadings</a:t>
            </a:r>
          </a:p>
        </p:txBody>
      </p:sp>
      <p:sp>
        <p:nvSpPr>
          <p:cNvPr id="29699" name="Content Placeholder 6"/>
          <p:cNvSpPr>
            <a:spLocks noGrp="1"/>
          </p:cNvSpPr>
          <p:nvPr>
            <p:ph idx="1"/>
          </p:nvPr>
        </p:nvSpPr>
        <p:spPr>
          <a:xfrm>
            <a:off x="1774825" y="2135984"/>
            <a:ext cx="8667750" cy="4889500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</a:rPr>
              <a:t>Paired inflows and boundary concentrations are preferred over the use of loadings</a:t>
            </a:r>
          </a:p>
          <a:p>
            <a:r>
              <a:rPr lang="en-US" dirty="0">
                <a:ea typeface="ＭＳ Ｐゴシック" pitchFamily="-112" charset="-128"/>
              </a:rPr>
              <a:t>If loadings are specified for an inflow, the associated boundary conc. should be left at 0</a:t>
            </a:r>
          </a:p>
          <a:p>
            <a:r>
              <a:rPr lang="en-US" dirty="0">
                <a:ea typeface="ＭＳ Ｐゴシック" pitchFamily="-112" charset="-128"/>
              </a:rPr>
              <a:t>Calculation of loadings for Q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in [m</a:t>
            </a:r>
            <a:r>
              <a:rPr lang="en-US" baseline="30000" dirty="0">
                <a:ea typeface="ＭＳ Ｐゴシック" pitchFamily="-112" charset="-128"/>
              </a:rPr>
              <a:t>3</a:t>
            </a:r>
            <a:r>
              <a:rPr lang="en-US" dirty="0">
                <a:ea typeface="ＭＳ Ｐゴシック" pitchFamily="-112" charset="-128"/>
              </a:rPr>
              <a:t>/day]: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For variables in their concentration units: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Std. Variables:   L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=  Q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* C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/1000    [kg/day]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Phytoplankton:  L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=  Q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* </a:t>
            </a:r>
            <a:r>
              <a:rPr lang="en-US" dirty="0" err="1">
                <a:ea typeface="ＭＳ Ｐゴシック" pitchFamily="-112" charset="-128"/>
              </a:rPr>
              <a:t>Chl-a</a:t>
            </a:r>
            <a:r>
              <a:rPr lang="en-US" baseline="-25000" dirty="0" err="1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/10</a:t>
            </a:r>
            <a:r>
              <a:rPr lang="en-US" baseline="30000" dirty="0">
                <a:ea typeface="ＭＳ Ｐゴシック" pitchFamily="-112" charset="-128"/>
              </a:rPr>
              <a:t>6</a:t>
            </a:r>
            <a:r>
              <a:rPr lang="en-US" dirty="0">
                <a:ea typeface="ＭＳ Ｐゴシック" pitchFamily="-112" charset="-128"/>
              </a:rPr>
              <a:t> [kg Chl-a/day]</a:t>
            </a:r>
          </a:p>
          <a:p>
            <a:pPr lvl="1"/>
            <a:r>
              <a:rPr lang="en-US" dirty="0">
                <a:ea typeface="ＭＳ Ｐゴシック" pitchFamily="-112" charset="-128"/>
              </a:rPr>
              <a:t>Periphyton:        L</a:t>
            </a:r>
            <a:r>
              <a:rPr lang="en-US" baseline="-25000" dirty="0">
                <a:ea typeface="ＭＳ Ｐゴシック" pitchFamily="-112" charset="-128"/>
              </a:rPr>
              <a:t>in</a:t>
            </a:r>
            <a:r>
              <a:rPr lang="en-US" dirty="0">
                <a:ea typeface="ＭＳ Ｐゴシック" pitchFamily="-112" charset="-128"/>
              </a:rPr>
              <a:t> =  none</a:t>
            </a:r>
          </a:p>
        </p:txBody>
      </p:sp>
    </p:spTree>
    <p:extLst>
      <p:ext uri="{BB962C8B-B14F-4D97-AF65-F5344CB8AC3E}">
        <p14:creationId xmlns:p14="http://schemas.microsoft.com/office/powerpoint/2010/main" val="331969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40832D40-4280-442D-8D13-46C63748C020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8672D1C4-BE97-407A-8811-C4ECC581F645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2D21AC8A-FFF8-40A3-B652-2C9B08D56CE0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851F544F-0F44-4860-B4FC-14DF168DDDDA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BE551300-BAE7-42C2-8052-2F919CE7C6CB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17EA53A2-C3A8-4995-AC5B-6F7E720F6ECF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D2D5D5CD-8181-44CD-8C46-D7FF3DAD5C8C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B5BF698-6199-4475-BFF9-86A7B0731BD9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85DA466-9D09-45A0-981D-9BC94A9D0204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C41A4041-6AE4-43F2-B8FA-2A96AC4181F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713</Words>
  <Application>Microsoft Office PowerPoint</Application>
  <PresentationFormat>Widescreen</PresentationFormat>
  <Paragraphs>219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Calibri Light</vt:lpstr>
      <vt:lpstr>Franklin Gothic Demi</vt:lpstr>
      <vt:lpstr>Office Theme</vt:lpstr>
      <vt:lpstr>The WASP8 Advanced Eutrophication Module</vt:lpstr>
      <vt:lpstr>Good Reference Materials</vt:lpstr>
      <vt:lpstr>Eutrophication – Water Quality Issues</vt:lpstr>
      <vt:lpstr>Variables and Processes</vt:lpstr>
      <vt:lpstr>WASP8 Eutrophication Module</vt:lpstr>
      <vt:lpstr>Eutrophication State Variables</vt:lpstr>
      <vt:lpstr>Eutrophication Processes Covered in Separate Lectures</vt:lpstr>
      <vt:lpstr>Levels of Complexity in Implementing WASP8 Eutrophication Model</vt:lpstr>
      <vt:lpstr>Advanced Eutrophication Module External Loadings</vt:lpstr>
      <vt:lpstr>Advanced Eutrophication Module Environmental Input Data</vt:lpstr>
      <vt:lpstr>Advanced Eutrophication Module  Time Functions and Parameters</vt:lpstr>
      <vt:lpstr>Advanced Eutrophication Module Constants Groups</vt:lpstr>
      <vt:lpstr>Advanced Eutrophication Module Output Display Variables</vt:lpstr>
      <vt:lpstr>Advanced Eutrophication Module General Output Display Variables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23</cp:revision>
  <dcterms:created xsi:type="dcterms:W3CDTF">2016-07-21T12:20:51Z</dcterms:created>
  <dcterms:modified xsi:type="dcterms:W3CDTF">2017-09-20T16:34:57Z</dcterms:modified>
</cp:coreProperties>
</file>