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4"/>
  </p:sldMasterIdLst>
  <p:notesMasterIdLst>
    <p:notesMasterId r:id="rId49"/>
  </p:notesMasterIdLst>
  <p:sldIdLst>
    <p:sldId id="480" r:id="rId25"/>
    <p:sldId id="451" r:id="rId26"/>
    <p:sldId id="482" r:id="rId27"/>
    <p:sldId id="483" r:id="rId28"/>
    <p:sldId id="484" r:id="rId29"/>
    <p:sldId id="485" r:id="rId30"/>
    <p:sldId id="486" r:id="rId31"/>
    <p:sldId id="487" r:id="rId32"/>
    <p:sldId id="488" r:id="rId33"/>
    <p:sldId id="489" r:id="rId34"/>
    <p:sldId id="490" r:id="rId35"/>
    <p:sldId id="491" r:id="rId36"/>
    <p:sldId id="493" r:id="rId37"/>
    <p:sldId id="494" r:id="rId38"/>
    <p:sldId id="495" r:id="rId39"/>
    <p:sldId id="496" r:id="rId40"/>
    <p:sldId id="497" r:id="rId41"/>
    <p:sldId id="498" r:id="rId42"/>
    <p:sldId id="500" r:id="rId43"/>
    <p:sldId id="501" r:id="rId44"/>
    <p:sldId id="502" r:id="rId45"/>
    <p:sldId id="503" r:id="rId46"/>
    <p:sldId id="504" r:id="rId47"/>
    <p:sldId id="507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88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customXml" Target="../customXml/item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presProps" Target="pres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slide" Target="slides/slide5.xml"/><Relationship Id="rId11" Type="http://schemas.openxmlformats.org/officeDocument/2006/relationships/customXml" Target="../customXml/item11.xml"/><Relationship Id="rId24" Type="http://schemas.openxmlformats.org/officeDocument/2006/relationships/slideMaster" Target="slideMasters/slideMaster1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8" Type="http://schemas.openxmlformats.org/officeDocument/2006/relationships/customXml" Target="../customXml/item8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20" Type="http://schemas.openxmlformats.org/officeDocument/2006/relationships/customXml" Target="../customXml/item20.xml"/><Relationship Id="rId41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C4E9D6-3092-4783-A03C-0CE532E47579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93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854200"/>
            <a:ext cx="7772400" cy="1746250"/>
          </a:xfrm>
        </p:spPr>
        <p:txBody>
          <a:bodyPr rtlCol="0" anchor="ctr">
            <a:normAutofit fontScale="90000"/>
          </a:bodyPr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The WASP8 Advanced </a:t>
            </a:r>
            <a:br>
              <a:rPr lang="en-US" dirty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>Phytoplankton Processes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600451"/>
            <a:ext cx="7854696" cy="1053753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Processes and Equations Implemented in WASP8 Eutrophication Modules</a:t>
            </a:r>
            <a:endParaRPr lang="en-US" dirty="0">
              <a:latin typeface="+mj-lt"/>
              <a:ea typeface="+mn-ea"/>
              <a:cs typeface="+mn-cs"/>
            </a:endParaRP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8020050" y="5913439"/>
            <a:ext cx="26050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Prepared by</a:t>
            </a:r>
          </a:p>
          <a:p>
            <a:r>
              <a:rPr lang="en-US" dirty="0"/>
              <a:t>Robert B. Ambrose, Jr.</a:t>
            </a:r>
          </a:p>
          <a:p>
            <a:r>
              <a:rPr lang="en-US" dirty="0"/>
              <a:t>July, 2017</a:t>
            </a:r>
          </a:p>
        </p:txBody>
      </p:sp>
    </p:spTree>
    <p:extLst>
      <p:ext uri="{BB962C8B-B14F-4D97-AF65-F5344CB8AC3E}">
        <p14:creationId xmlns:p14="http://schemas.microsoft.com/office/powerpoint/2010/main" val="2671856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45831"/>
            <a:ext cx="9144000" cy="839788"/>
          </a:xfrm>
        </p:spPr>
        <p:txBody>
          <a:bodyPr anchor="ctr">
            <a:noAutofit/>
          </a:bodyPr>
          <a:lstStyle/>
          <a:p>
            <a:pPr algn="ctr"/>
            <a:r>
              <a:rPr lang="en-US" sz="4400" dirty="0">
                <a:ea typeface="ＭＳ Ｐゴシック" pitchFamily="-105" charset="-128"/>
              </a:rPr>
              <a:t>Comparison of Temperature Functions</a:t>
            </a:r>
          </a:p>
        </p:txBody>
      </p:sp>
      <p:graphicFrame>
        <p:nvGraphicFramePr>
          <p:cNvPr id="276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573338" y="1362596"/>
          <a:ext cx="6794500" cy="4107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1" name="Chart" r:id="rId3" imgW="5733935" imgH="3467100" progId="Excel.Sheet.8">
                  <p:embed/>
                </p:oleObj>
              </mc:Choice>
              <mc:Fallback>
                <p:oleObj name="Chart" r:id="rId3" imgW="5733935" imgH="34671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3338" y="1362596"/>
                        <a:ext cx="6794500" cy="41079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172051"/>
              </p:ext>
            </p:extLst>
          </p:nvPr>
        </p:nvGraphicFramePr>
        <p:xfrm>
          <a:off x="2573338" y="5540375"/>
          <a:ext cx="7035800" cy="1188720"/>
        </p:xfrm>
        <a:graphic>
          <a:graphicData uri="http://schemas.openxmlformats.org/drawingml/2006/table">
            <a:tbl>
              <a:tblPr/>
              <a:tblGrid>
                <a:gridCol w="111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49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TF1 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 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exponential temperature function,  </a:t>
                      </a:r>
                      <a:r>
                        <a:rPr kumimoji="0" lang="el-G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θ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= 1.08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TF2a 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 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Topt temperature function: </a:t>
                      </a:r>
                      <a:r>
                        <a:rPr kumimoji="0" lang="el-G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κ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, </a:t>
                      </a:r>
                      <a:r>
                        <a:rPr kumimoji="0" lang="el-G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κ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= 0.02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TF2b 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Topt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temperature function: </a:t>
                      </a:r>
                      <a:r>
                        <a:rPr kumimoji="0" lang="el-G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κ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, </a:t>
                      </a:r>
                      <a:r>
                        <a:rPr kumimoji="0" lang="el-G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κ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= 0.002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66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12713"/>
            <a:ext cx="77724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Limitation of Phytoplankton Growth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682750" y="1857375"/>
            <a:ext cx="472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Steele light limitation function:</a:t>
            </a:r>
          </a:p>
        </p:txBody>
      </p:sp>
      <p:grpSp>
        <p:nvGrpSpPr>
          <p:cNvPr id="28679" name="Group 8"/>
          <p:cNvGrpSpPr>
            <a:grpSpLocks/>
          </p:cNvGrpSpPr>
          <p:nvPr/>
        </p:nvGrpSpPr>
        <p:grpSpPr bwMode="auto">
          <a:xfrm>
            <a:off x="6096000" y="1814513"/>
            <a:ext cx="4648200" cy="2667000"/>
            <a:chOff x="344" y="933"/>
            <a:chExt cx="462" cy="264"/>
          </a:xfrm>
        </p:grpSpPr>
        <p:graphicFrame>
          <p:nvGraphicFramePr>
            <p:cNvPr id="28675" name="Object 3"/>
            <p:cNvGraphicFramePr>
              <a:graphicFrameLocks noChangeAspect="1"/>
            </p:cNvGraphicFramePr>
            <p:nvPr/>
          </p:nvGraphicFramePr>
          <p:xfrm>
            <a:off x="344" y="933"/>
            <a:ext cx="462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93" name="Chart" r:id="rId3" imgW="4400573" imgH="2362200" progId="Excel.Sheet.8">
                    <p:embed/>
                  </p:oleObj>
                </mc:Choice>
                <mc:Fallback>
                  <p:oleObj name="Chart" r:id="rId3" imgW="4400573" imgH="2362200" progId="Excel.Sheet.8">
                    <p:embed/>
                    <p:pic>
                      <p:nvPicPr>
                        <p:cNvPr id="0" name=""/>
                        <p:cNvPicPr>
                          <a:picLocks noRot="1"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" y="933"/>
                          <a:ext cx="462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6" name="Object 4"/>
            <p:cNvGraphicFramePr>
              <a:graphicFrameLocks noChangeAspect="1"/>
            </p:cNvGraphicFramePr>
            <p:nvPr/>
          </p:nvGraphicFramePr>
          <p:xfrm>
            <a:off x="756" y="1006"/>
            <a:ext cx="24" cy="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94" name="Equation" r:id="rId5" imgW="152280" imgH="228600" progId="Equation.3">
                    <p:embed/>
                  </p:oleObj>
                </mc:Choice>
                <mc:Fallback>
                  <p:oleObj name="Equation" r:id="rId5" imgW="1522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6" y="1006"/>
                          <a:ext cx="24" cy="34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124606"/>
              </p:ext>
            </p:extLst>
          </p:nvPr>
        </p:nvGraphicFramePr>
        <p:xfrm>
          <a:off x="1485900" y="4572000"/>
          <a:ext cx="9258300" cy="1816418"/>
        </p:xfrm>
        <a:graphic>
          <a:graphicData uri="http://schemas.openxmlformats.org/drawingml/2006/table">
            <a:tbl>
              <a:tblPr/>
              <a:tblGrid>
                <a:gridCol w="1087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0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Where, for total light energy (values are half for photosynthetically active radiation, PAR):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t,z</a:t>
                      </a: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 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light intensity at time </a:t>
                      </a: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and depth </a:t>
                      </a: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z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, W/m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(0 – 200 daily average PAR), (0 – 600 instantaneous)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</a:t>
                      </a: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 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saturating light intensity for phytoplankton “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”, W/m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(60, 25 – 125 PAR)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352423"/>
              </p:ext>
            </p:extLst>
          </p:nvPr>
        </p:nvGraphicFramePr>
        <p:xfrm>
          <a:off x="2012950" y="2654156"/>
          <a:ext cx="3802783" cy="1165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5" name="Equation" r:id="rId7" imgW="1574640" imgH="482400" progId="Equation.3">
                  <p:embed/>
                </p:oleObj>
              </mc:Choice>
              <mc:Fallback>
                <p:oleObj name="Equation" r:id="rId7" imgW="1574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950" y="2654156"/>
                        <a:ext cx="3802783" cy="116536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8550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2"/>
          <p:cNvSpPr>
            <a:spLocks noGrp="1" noChangeArrowheads="1"/>
          </p:cNvSpPr>
          <p:nvPr>
            <p:ph type="title"/>
          </p:nvPr>
        </p:nvSpPr>
        <p:spPr>
          <a:xfrm>
            <a:off x="1693864" y="274638"/>
            <a:ext cx="8734425" cy="1477962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Light Limitation Function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sz="4400" dirty="0">
                <a:ea typeface="ＭＳ Ｐゴシック" pitchFamily="-105" charset="-128"/>
              </a:rPr>
              <a:t>Depth Integrated </a:t>
            </a:r>
            <a:endParaRPr lang="en-US" sz="4800" dirty="0">
              <a:ea typeface="ＭＳ Ｐゴシック" pitchFamily="-105" charset="-128"/>
            </a:endParaRPr>
          </a:p>
        </p:txBody>
      </p:sp>
      <p:sp>
        <p:nvSpPr>
          <p:cNvPr id="29700" name="Text Box 42"/>
          <p:cNvSpPr txBox="1">
            <a:spLocks noChangeArrowheads="1"/>
          </p:cNvSpPr>
          <p:nvPr/>
        </p:nvSpPr>
        <p:spPr bwMode="auto">
          <a:xfrm>
            <a:off x="1693863" y="2147888"/>
            <a:ext cx="85455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Steele function integrated over depth: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572205"/>
              </p:ext>
            </p:extLst>
          </p:nvPr>
        </p:nvGraphicFramePr>
        <p:xfrm>
          <a:off x="1908175" y="4133851"/>
          <a:ext cx="7786688" cy="2056767"/>
        </p:xfrm>
        <a:graphic>
          <a:graphicData uri="http://schemas.openxmlformats.org/drawingml/2006/table">
            <a:tbl>
              <a:tblPr/>
              <a:tblGrid>
                <a:gridCol w="1404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Where: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H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segment depth, 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e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segment light extinction coefficient , 1/m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light intensity at top of segment, W/m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saturating light intensity for phytoplankton “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”, W/m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800419"/>
              </p:ext>
            </p:extLst>
          </p:nvPr>
        </p:nvGraphicFramePr>
        <p:xfrm>
          <a:off x="2927350" y="2994025"/>
          <a:ext cx="5777071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0" name="Equation" r:id="rId3" imgW="3060360" imgH="507960" progId="Equation.3">
                  <p:embed/>
                </p:oleObj>
              </mc:Choice>
              <mc:Fallback>
                <p:oleObj name="Equation" r:id="rId3" imgW="30603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50" y="2994025"/>
                        <a:ext cx="5777071" cy="9588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9704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4"/>
          <p:cNvSpPr>
            <a:spLocks noGrp="1" noChangeArrowheads="1"/>
          </p:cNvSpPr>
          <p:nvPr>
            <p:ph type="title"/>
          </p:nvPr>
        </p:nvSpPr>
        <p:spPr>
          <a:xfrm>
            <a:off x="1695131" y="306393"/>
            <a:ext cx="8665029" cy="1325562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Nutrient Limitation of 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sz="4800" dirty="0">
                <a:ea typeface="ＭＳ Ｐゴシック" pitchFamily="-105" charset="-128"/>
              </a:rPr>
              <a:t>Phytoplankton Growth</a:t>
            </a:r>
          </a:p>
        </p:txBody>
      </p:sp>
      <p:graphicFrame>
        <p:nvGraphicFramePr>
          <p:cNvPr id="1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108284"/>
              </p:ext>
            </p:extLst>
          </p:nvPr>
        </p:nvGraphicFramePr>
        <p:xfrm>
          <a:off x="1762125" y="4700328"/>
          <a:ext cx="8650288" cy="211386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097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30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47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Where, for phytoplankton “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”: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K</a:t>
                      </a:r>
                      <a:r>
                        <a:rPr kumimoji="0" lang="en-US" sz="20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MN,i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 = 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half-saturation constant for N, mg/L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(0.02, 0.005 – 0.40)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K</a:t>
                      </a:r>
                      <a:r>
                        <a:rPr kumimoji="0" lang="en-US" sz="20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MP,i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 = 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half-saturation constant for P, mg/L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(0.008, 0.001 – 0.08)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9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K</a:t>
                      </a:r>
                      <a:r>
                        <a:rPr kumimoji="0" lang="en-US" sz="20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MSi,i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 =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half-saturation constant for Si, mg/L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(0.04, 0.02 – 0.10)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702105"/>
              </p:ext>
            </p:extLst>
          </p:nvPr>
        </p:nvGraphicFramePr>
        <p:xfrm>
          <a:off x="2594494" y="1951560"/>
          <a:ext cx="6594475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0" name="Equation" r:id="rId3" imgW="3149280" imgH="507960" progId="Equation.3">
                  <p:embed/>
                </p:oleObj>
              </mc:Choice>
              <mc:Fallback>
                <p:oleObj name="Equation" r:id="rId3" imgW="31492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4494" y="1951560"/>
                        <a:ext cx="6594475" cy="10636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493175"/>
              </p:ext>
            </p:extLst>
          </p:nvPr>
        </p:nvGraphicFramePr>
        <p:xfrm>
          <a:off x="6499100" y="3280456"/>
          <a:ext cx="2513137" cy="481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1" name="Equation" r:id="rId5" imgW="1193760" imgH="228600" progId="Equation.3">
                  <p:embed/>
                </p:oleObj>
              </mc:Choice>
              <mc:Fallback>
                <p:oleObj name="Equation" r:id="rId5" imgW="1193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9100" y="3280456"/>
                        <a:ext cx="2513137" cy="48123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806946"/>
              </p:ext>
            </p:extLst>
          </p:nvPr>
        </p:nvGraphicFramePr>
        <p:xfrm>
          <a:off x="2909634" y="3280456"/>
          <a:ext cx="3238599" cy="459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2" name="Equation" r:id="rId7" imgW="1612800" imgH="228600" progId="Equation.3">
                  <p:embed/>
                </p:oleObj>
              </mc:Choice>
              <mc:Fallback>
                <p:oleObj name="Equation" r:id="rId7" imgW="1612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634" y="3280456"/>
                        <a:ext cx="3238599" cy="45901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215593"/>
              </p:ext>
            </p:extLst>
          </p:nvPr>
        </p:nvGraphicFramePr>
        <p:xfrm>
          <a:off x="6499099" y="4079875"/>
          <a:ext cx="2513138" cy="497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3" name="Equation" r:id="rId9" imgW="1155600" imgH="228600" progId="Equation.3">
                  <p:embed/>
                </p:oleObj>
              </mc:Choice>
              <mc:Fallback>
                <p:oleObj name="Equation" r:id="rId9" imgW="1155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9099" y="4079875"/>
                        <a:ext cx="2513138" cy="49710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9357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1625"/>
            <a:ext cx="8534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Half-Saturation Nutrient Kinetics</a:t>
            </a: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126" y="2008135"/>
            <a:ext cx="5362084" cy="307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2524" name="Group 3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979679"/>
              </p:ext>
            </p:extLst>
          </p:nvPr>
        </p:nvGraphicFramePr>
        <p:xfrm>
          <a:off x="6226629" y="2505869"/>
          <a:ext cx="3871686" cy="3513139"/>
        </p:xfrm>
        <a:graphic>
          <a:graphicData uri="http://schemas.openxmlformats.org/drawingml/2006/table">
            <a:tbl>
              <a:tblPr/>
              <a:tblGrid>
                <a:gridCol w="1167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6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30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Nutrient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K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, mg/L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Ref.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4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0.001 – 0.40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6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0.025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0.010 – 0.020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1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0.0005 – 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75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0.001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71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0.001 – 0.005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5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0.020 – 0.080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2342" name="Group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641229"/>
              </p:ext>
            </p:extLst>
          </p:nvPr>
        </p:nvGraphicFramePr>
        <p:xfrm>
          <a:off x="1752600" y="5375275"/>
          <a:ext cx="3886200" cy="1097280"/>
        </p:xfrm>
        <a:graphic>
          <a:graphicData uri="http://schemas.openxmlformats.org/drawingml/2006/table">
            <a:tbl>
              <a:tblPr/>
              <a:tblGrid>
                <a:gridCol w="36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4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Bowie, et al., 1985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Potomac River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Thomann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 and Mueller, 1987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498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57388" y="308429"/>
            <a:ext cx="833755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Attenuation</a:t>
            </a:r>
          </a:p>
        </p:txBody>
      </p:sp>
      <p:graphicFrame>
        <p:nvGraphicFramePr>
          <p:cNvPr id="149508" name="Group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50663702"/>
              </p:ext>
            </p:extLst>
          </p:nvPr>
        </p:nvGraphicFramePr>
        <p:xfrm>
          <a:off x="2486819" y="3726943"/>
          <a:ext cx="7278688" cy="205994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1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7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Where, for phytoplankton “i”: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P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c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i 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phytoplankton carbon concentration (mg/L)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R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i 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respiration rate constant (1/day)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D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i 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overall death rate constant (1/day)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i 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settling rate constant (1/day)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34831" name="Group 10"/>
          <p:cNvGrpSpPr>
            <a:grpSpLocks/>
          </p:cNvGrpSpPr>
          <p:nvPr/>
        </p:nvGrpSpPr>
        <p:grpSpPr bwMode="auto">
          <a:xfrm>
            <a:off x="3017365" y="1879702"/>
            <a:ext cx="5911850" cy="1276350"/>
            <a:chOff x="1211263" y="1646238"/>
            <a:chExt cx="5911850" cy="1276350"/>
          </a:xfrm>
          <a:solidFill>
            <a:schemeClr val="accent3">
              <a:lumMod val="20000"/>
              <a:lumOff val="80000"/>
            </a:schemeClr>
          </a:solidFill>
        </p:grpSpPr>
        <p:graphicFrame>
          <p:nvGraphicFramePr>
            <p:cNvPr id="3481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2995511"/>
                </p:ext>
              </p:extLst>
            </p:nvPr>
          </p:nvGraphicFramePr>
          <p:xfrm>
            <a:off x="1211263" y="1646238"/>
            <a:ext cx="5911850" cy="1276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51" name="Equation" r:id="rId3" imgW="1879600" imgH="406400" progId="Equation.3">
                    <p:embed/>
                  </p:oleObj>
                </mc:Choice>
                <mc:Fallback>
                  <p:oleObj name="Equation" r:id="rId3" imgW="1879600" imgH="406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1263" y="1646238"/>
                          <a:ext cx="5911850" cy="1276350"/>
                        </a:xfrm>
                        <a:prstGeom prst="rect">
                          <a:avLst/>
                        </a:prstGeom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Left Brace 9"/>
            <p:cNvSpPr>
              <a:spLocks/>
            </p:cNvSpPr>
            <p:nvPr/>
          </p:nvSpPr>
          <p:spPr bwMode="auto">
            <a:xfrm rot="-5400000">
              <a:off x="4702969" y="1400969"/>
              <a:ext cx="330200" cy="2681288"/>
            </a:xfrm>
            <a:prstGeom prst="leftBrace">
              <a:avLst>
                <a:gd name="adj1" fmla="val 8346"/>
                <a:gd name="adj2" fmla="val 50000"/>
              </a:avLst>
            </a:prstGeom>
            <a:grp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068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8"/>
          <p:cNvSpPr>
            <a:spLocks noGrp="1" noChangeArrowheads="1"/>
          </p:cNvSpPr>
          <p:nvPr>
            <p:ph type="title"/>
          </p:nvPr>
        </p:nvSpPr>
        <p:spPr>
          <a:xfrm>
            <a:off x="1981200" y="236538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Respiration</a:t>
            </a:r>
          </a:p>
        </p:txBody>
      </p:sp>
      <p:sp>
        <p:nvSpPr>
          <p:cNvPr id="35844" name="Text Box 20"/>
          <p:cNvSpPr txBox="1">
            <a:spLocks noChangeArrowheads="1"/>
          </p:cNvSpPr>
          <p:nvPr/>
        </p:nvSpPr>
        <p:spPr bwMode="auto">
          <a:xfrm>
            <a:off x="2181226" y="1501755"/>
            <a:ext cx="75866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00"/>
                </a:solidFill>
              </a:rPr>
              <a:t>Respiration rate constant, including excretion fraction (i.e.,  photorespiration):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120634"/>
              </p:ext>
            </p:extLst>
          </p:nvPr>
        </p:nvGraphicFramePr>
        <p:xfrm>
          <a:off x="2017714" y="4160838"/>
          <a:ext cx="8193087" cy="240982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946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6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Where, for phytoplankton “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”: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1600" u="none" strike="noStrike" cap="none" normalizeH="0" baseline="-25000" dirty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20Ri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 =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respiration rate constant at 20 C, 1/day (0.1, 0.05 – 0.25)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θ</a:t>
                      </a:r>
                      <a:r>
                        <a:rPr kumimoji="0" lang="en-US" sz="16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Ri</a:t>
                      </a: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temperature correction factor for respiration (1.07, 1.05 – 1.08)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f</a:t>
                      </a:r>
                      <a:r>
                        <a:rPr kumimoji="0" lang="en-US" sz="16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ON</a:t>
                      </a: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ON excretion fraction of respiration rate (0.2, 0.05 – 0.5)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f</a:t>
                      </a:r>
                      <a:r>
                        <a:rPr kumimoji="0" lang="en-US" sz="16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OP</a:t>
                      </a: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OP excretion fraction of respiration rate (0.2, 0.05 – 0.5)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f</a:t>
                      </a:r>
                      <a:r>
                        <a:rPr kumimoji="0" lang="en-US" sz="16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OSi</a:t>
                      </a: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OSi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excretion fraction of respiration rate (0.2, 0.05 – 0.5)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046276"/>
              </p:ext>
            </p:extLst>
          </p:nvPr>
        </p:nvGraphicFramePr>
        <p:xfrm>
          <a:off x="4548061" y="2882106"/>
          <a:ext cx="3095877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5" name="Equation" r:id="rId3" imgW="876240" imgH="241200" progId="Equation.3">
                  <p:embed/>
                </p:oleObj>
              </mc:Choice>
              <mc:Fallback>
                <p:oleObj name="Equation" r:id="rId3" imgW="876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8061" y="2882106"/>
                        <a:ext cx="3095877" cy="852488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1233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18"/>
          <p:cNvSpPr>
            <a:spLocks noGrp="1" noChangeArrowheads="1"/>
          </p:cNvSpPr>
          <p:nvPr>
            <p:ph type="title"/>
          </p:nvPr>
        </p:nvSpPr>
        <p:spPr>
          <a:xfrm>
            <a:off x="1763485" y="236538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Death</a:t>
            </a:r>
          </a:p>
        </p:txBody>
      </p:sp>
      <p:sp>
        <p:nvSpPr>
          <p:cNvPr id="36868" name="Text Box 20"/>
          <p:cNvSpPr txBox="1">
            <a:spLocks noChangeArrowheads="1"/>
          </p:cNvSpPr>
          <p:nvPr/>
        </p:nvSpPr>
        <p:spPr bwMode="auto">
          <a:xfrm>
            <a:off x="1981201" y="1665288"/>
            <a:ext cx="43545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Overall death rate constant: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910865"/>
              </p:ext>
            </p:extLst>
          </p:nvPr>
        </p:nvGraphicFramePr>
        <p:xfrm>
          <a:off x="2017713" y="3457575"/>
          <a:ext cx="8197850" cy="329660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3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Where, for phytoplankton “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”: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mi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mortality rate constant, 1/day (0.02, 0.003 – 0.1)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graze,i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grazing rate constant, 1/day (0.1, 0.0 – 0.2)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graze,i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grazing rate constant, m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/gZ-day (0.2, 0.0 – 0.5)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Z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zooplankton biomass (parameter and time function), gZ/m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saltox,i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salt toxicity death rate constant, 1/day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saltox,i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salt toxicity half-saturation constant, PSU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S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i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salinity, PSU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119016"/>
              </p:ext>
            </p:extLst>
          </p:nvPr>
        </p:nvGraphicFramePr>
        <p:xfrm>
          <a:off x="3363913" y="2034620"/>
          <a:ext cx="55054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9" name="Equation" r:id="rId3" imgW="2070000" imgH="482400" progId="Equation.3">
                  <p:embed/>
                </p:oleObj>
              </mc:Choice>
              <mc:Fallback>
                <p:oleObj name="Equation" r:id="rId3" imgW="20700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2034620"/>
                        <a:ext cx="5505450" cy="1082675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3025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8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Settling</a:t>
            </a:r>
          </a:p>
        </p:txBody>
      </p:sp>
      <p:sp>
        <p:nvSpPr>
          <p:cNvPr id="37892" name="Text Box 20"/>
          <p:cNvSpPr txBox="1">
            <a:spLocks noChangeArrowheads="1"/>
          </p:cNvSpPr>
          <p:nvPr/>
        </p:nvSpPr>
        <p:spPr bwMode="auto">
          <a:xfrm>
            <a:off x="1925638" y="2216150"/>
            <a:ext cx="34972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</a:rPr>
              <a:t>Settling rate constant:</a:t>
            </a:r>
          </a:p>
        </p:txBody>
      </p:sp>
      <p:graphicFrame>
        <p:nvGraphicFramePr>
          <p:cNvPr id="11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259400"/>
              </p:ext>
            </p:extLst>
          </p:nvPr>
        </p:nvGraphicFramePr>
        <p:xfrm>
          <a:off x="2012950" y="4641850"/>
          <a:ext cx="8197850" cy="163925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3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Where, for phytoplankton “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”: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v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Si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settling velocity, m/day (0.03, 0.005 – 0.2)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A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S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segment surface area, m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WP Greek Century" pitchFamily="2" charset="2"/>
                        </a:rPr>
                        <a:t>V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segment volume, m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116474"/>
              </p:ext>
            </p:extLst>
          </p:nvPr>
        </p:nvGraphicFramePr>
        <p:xfrm>
          <a:off x="4438651" y="2921000"/>
          <a:ext cx="3000375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3" name="Equation" r:id="rId3" imgW="761760" imgH="431640" progId="Equation.3">
                  <p:embed/>
                </p:oleObj>
              </mc:Choice>
              <mc:Fallback>
                <p:oleObj name="Equation" r:id="rId3" imgW="761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1" y="2921000"/>
                        <a:ext cx="3000375" cy="135255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8231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75971" y="2238827"/>
            <a:ext cx="8545286" cy="1680030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Advanced Eutro Module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sz="3600" dirty="0">
                <a:ea typeface="ＭＳ Ｐゴシック" pitchFamily="-105" charset="-128"/>
              </a:rPr>
              <a:t>Phytoplankton Constants</a:t>
            </a:r>
            <a:endParaRPr lang="en-US" sz="4800" dirty="0"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7307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441317" y="1568755"/>
            <a:ext cx="2400428" cy="1279110"/>
            <a:chOff x="1204755" y="1158084"/>
            <a:chExt cx="2286000" cy="1279180"/>
          </a:xfrm>
        </p:grpSpPr>
        <p:sp>
          <p:nvSpPr>
            <p:cNvPr id="19571" name="TextBox 3"/>
            <p:cNvSpPr txBox="1">
              <a:spLocks/>
            </p:cNvSpPr>
            <p:nvPr/>
          </p:nvSpPr>
          <p:spPr bwMode="auto">
            <a:xfrm>
              <a:off x="1204755" y="1158084"/>
              <a:ext cx="2286000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dirty="0" err="1">
                  <a:latin typeface="Calibri" pitchFamily="-112" charset="0"/>
                </a:rPr>
                <a:t>Periphyton</a:t>
              </a:r>
              <a:r>
                <a:rPr lang="en-US" dirty="0">
                  <a:latin typeface="Calibri" pitchFamily="-112" charset="0"/>
                </a:rPr>
                <a:t> Biomass</a:t>
              </a:r>
            </a:p>
          </p:txBody>
        </p:sp>
        <p:sp>
          <p:nvSpPr>
            <p:cNvPr id="19572" name="TextBox 4"/>
            <p:cNvSpPr txBox="1">
              <a:spLocks noChangeAspect="1"/>
            </p:cNvSpPr>
            <p:nvPr/>
          </p:nvSpPr>
          <p:spPr bwMode="auto">
            <a:xfrm>
              <a:off x="1204755" y="1522864"/>
              <a:ext cx="1548893" cy="9144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alibri" pitchFamily="-112" charset="0"/>
                </a:rPr>
                <a:t>D : C : N : P : Chl</a:t>
              </a:r>
            </a:p>
          </p:txBody>
        </p:sp>
        <p:sp>
          <p:nvSpPr>
            <p:cNvPr id="19573" name="TextBox 6"/>
            <p:cNvSpPr txBox="1">
              <a:spLocks/>
            </p:cNvSpPr>
            <p:nvPr/>
          </p:nvSpPr>
          <p:spPr bwMode="auto">
            <a:xfrm>
              <a:off x="2753644" y="1572158"/>
              <a:ext cx="72994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IP</a:t>
              </a:r>
            </a:p>
          </p:txBody>
        </p:sp>
        <p:sp>
          <p:nvSpPr>
            <p:cNvPr id="19574" name="TextBox 7"/>
            <p:cNvSpPr txBox="1">
              <a:spLocks/>
            </p:cNvSpPr>
            <p:nvPr/>
          </p:nvSpPr>
          <p:spPr bwMode="auto">
            <a:xfrm>
              <a:off x="2753648" y="2029358"/>
              <a:ext cx="73152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</a:t>
              </a:r>
            </a:p>
          </p:txBody>
        </p:sp>
        <p:cxnSp>
          <p:nvCxnSpPr>
            <p:cNvPr id="10" name="Straight Arrow Connector 9"/>
            <p:cNvCxnSpPr>
              <a:cxnSpLocks noChangeShapeType="1"/>
            </p:cNvCxnSpPr>
            <p:nvPr/>
          </p:nvCxnSpPr>
          <p:spPr bwMode="auto">
            <a:xfrm rot="10800000">
              <a:off x="2515189" y="176582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rot="10800000">
              <a:off x="2515189" y="223575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19461" name="TextBox 15"/>
          <p:cNvSpPr txBox="1">
            <a:spLocks/>
          </p:cNvSpPr>
          <p:nvPr/>
        </p:nvSpPr>
        <p:spPr bwMode="auto">
          <a:xfrm>
            <a:off x="5189140" y="1602672"/>
            <a:ext cx="2743446" cy="369332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Phytoplankton Biomass</a:t>
            </a:r>
          </a:p>
        </p:txBody>
      </p:sp>
      <p:sp>
        <p:nvSpPr>
          <p:cNvPr id="19462" name="TextBox 16"/>
          <p:cNvSpPr txBox="1">
            <a:spLocks noChangeAspect="1"/>
          </p:cNvSpPr>
          <p:nvPr/>
        </p:nvSpPr>
        <p:spPr bwMode="auto">
          <a:xfrm>
            <a:off x="5250521" y="1946215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3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3" name="TextBox 17"/>
          <p:cNvSpPr txBox="1">
            <a:spLocks/>
          </p:cNvSpPr>
          <p:nvPr/>
        </p:nvSpPr>
        <p:spPr bwMode="auto">
          <a:xfrm>
            <a:off x="8701864" y="2251262"/>
            <a:ext cx="685861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DO</a:t>
            </a:r>
          </a:p>
        </p:txBody>
      </p:sp>
      <p:sp>
        <p:nvSpPr>
          <p:cNvPr id="19464" name="TextBox 21"/>
          <p:cNvSpPr txBox="1">
            <a:spLocks/>
          </p:cNvSpPr>
          <p:nvPr/>
        </p:nvSpPr>
        <p:spPr bwMode="auto">
          <a:xfrm>
            <a:off x="5656958" y="2263697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2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5" name="TextBox 22"/>
          <p:cNvSpPr txBox="1">
            <a:spLocks/>
          </p:cNvSpPr>
          <p:nvPr/>
        </p:nvSpPr>
        <p:spPr bwMode="auto">
          <a:xfrm>
            <a:off x="6050693" y="2568481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1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 : Chl</a:t>
            </a:r>
          </a:p>
        </p:txBody>
      </p:sp>
      <p:sp>
        <p:nvSpPr>
          <p:cNvPr id="19466" name="TextBox 25"/>
          <p:cNvSpPr txBox="1">
            <a:spLocks noChangeAspect="1"/>
          </p:cNvSpPr>
          <p:nvPr/>
        </p:nvSpPr>
        <p:spPr bwMode="auto">
          <a:xfrm>
            <a:off x="8135805" y="3218680"/>
            <a:ext cx="1959709" cy="73656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TIC</a:t>
            </a:r>
          </a:p>
          <a:p>
            <a:pPr algn="ctr"/>
            <a:r>
              <a:rPr lang="en-US" sz="1600">
                <a:latin typeface="Calibri" pitchFamily="-112" charset="0"/>
              </a:rPr>
              <a:t>H</a:t>
            </a:r>
            <a:r>
              <a:rPr lang="en-US" sz="1600" baseline="-25000">
                <a:latin typeface="Calibri" pitchFamily="-112" charset="0"/>
              </a:rPr>
              <a:t>2</a:t>
            </a:r>
            <a:r>
              <a:rPr lang="en-US" sz="1600">
                <a:latin typeface="Calibri" pitchFamily="-112" charset="0"/>
              </a:rPr>
              <a:t>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>
                <a:latin typeface="Calibri" pitchFamily="-112" charset="0"/>
              </a:rPr>
              <a:t> – HCO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-</a:t>
            </a:r>
            <a:r>
              <a:rPr lang="en-US" sz="1600">
                <a:latin typeface="Calibri" pitchFamily="-112" charset="0"/>
              </a:rPr>
              <a:t> – 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2</a:t>
            </a:r>
            <a:r>
              <a:rPr lang="en-US" baseline="30000">
                <a:latin typeface="Calibri" pitchFamily="-112" charset="0"/>
              </a:rPr>
              <a:t>-</a:t>
            </a:r>
          </a:p>
        </p:txBody>
      </p:sp>
      <p:sp>
        <p:nvSpPr>
          <p:cNvPr id="19467" name="TextBox 26"/>
          <p:cNvSpPr txBox="1">
            <a:spLocks/>
          </p:cNvSpPr>
          <p:nvPr/>
        </p:nvSpPr>
        <p:spPr bwMode="auto">
          <a:xfrm>
            <a:off x="8140473" y="4477896"/>
            <a:ext cx="1097378" cy="64633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Total</a:t>
            </a:r>
          </a:p>
          <a:p>
            <a:pPr algn="ctr"/>
            <a:r>
              <a:rPr lang="en-US">
                <a:latin typeface="Calibri" pitchFamily="-112" charset="0"/>
              </a:rPr>
              <a:t>Alkalinity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435729" y="3403600"/>
            <a:ext cx="2407848" cy="929896"/>
            <a:chOff x="1199168" y="3064635"/>
            <a:chExt cx="2322573" cy="859453"/>
          </a:xfrm>
        </p:grpSpPr>
        <p:sp>
          <p:nvSpPr>
            <p:cNvPr id="19565" name="TextBox 24"/>
            <p:cNvSpPr txBox="1">
              <a:spLocks/>
            </p:cNvSpPr>
            <p:nvPr/>
          </p:nvSpPr>
          <p:spPr bwMode="auto">
            <a:xfrm>
              <a:off x="1199168" y="3064635"/>
              <a:ext cx="2322573" cy="341354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Particulate </a:t>
              </a:r>
              <a:r>
                <a:rPr lang="en-US" dirty="0" err="1">
                  <a:latin typeface="Calibri" pitchFamily="-112" charset="0"/>
                </a:rPr>
                <a:t>Detrital</a:t>
              </a:r>
              <a:r>
                <a:rPr lang="en-US" dirty="0">
                  <a:latin typeface="Calibri" pitchFamily="-112" charset="0"/>
                </a:rPr>
                <a:t> OM</a:t>
              </a:r>
            </a:p>
          </p:txBody>
        </p:sp>
        <p:sp>
          <p:nvSpPr>
            <p:cNvPr id="19566" name="TextBox 27"/>
            <p:cNvSpPr txBox="1">
              <a:spLocks/>
            </p:cNvSpPr>
            <p:nvPr/>
          </p:nvSpPr>
          <p:spPr bwMode="auto">
            <a:xfrm>
              <a:off x="3065884" y="3574552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67" name="TextBox 30"/>
            <p:cNvSpPr txBox="1">
              <a:spLocks/>
            </p:cNvSpPr>
            <p:nvPr/>
          </p:nvSpPr>
          <p:spPr bwMode="auto">
            <a:xfrm>
              <a:off x="25961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68" name="TextBox 31"/>
            <p:cNvSpPr txBox="1">
              <a:spLocks/>
            </p:cNvSpPr>
            <p:nvPr/>
          </p:nvSpPr>
          <p:spPr bwMode="auto">
            <a:xfrm>
              <a:off x="21389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69" name="TextBox 32"/>
            <p:cNvSpPr txBox="1">
              <a:spLocks/>
            </p:cNvSpPr>
            <p:nvPr/>
          </p:nvSpPr>
          <p:spPr bwMode="auto">
            <a:xfrm>
              <a:off x="16944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</a:t>
              </a:r>
            </a:p>
          </p:txBody>
        </p:sp>
        <p:sp>
          <p:nvSpPr>
            <p:cNvPr id="19570" name="TextBox 33"/>
            <p:cNvSpPr txBox="1">
              <a:spLocks/>
            </p:cNvSpPr>
            <p:nvPr/>
          </p:nvSpPr>
          <p:spPr bwMode="auto">
            <a:xfrm>
              <a:off x="1237267" y="3574550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</a:t>
              </a:r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2188181" y="5020586"/>
            <a:ext cx="2507858" cy="1561463"/>
            <a:chOff x="951642" y="4775202"/>
            <a:chExt cx="2507633" cy="1561548"/>
          </a:xfrm>
        </p:grpSpPr>
        <p:sp>
          <p:nvSpPr>
            <p:cNvPr id="19555" name="TextBox 37"/>
            <p:cNvSpPr txBox="1">
              <a:spLocks/>
            </p:cNvSpPr>
            <p:nvPr/>
          </p:nvSpPr>
          <p:spPr bwMode="auto">
            <a:xfrm>
              <a:off x="1173480" y="4775202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Dissolved OM</a:t>
              </a:r>
            </a:p>
          </p:txBody>
        </p:sp>
        <p:sp>
          <p:nvSpPr>
            <p:cNvPr id="19556" name="TextBox 38"/>
            <p:cNvSpPr txBox="1">
              <a:spLocks/>
            </p:cNvSpPr>
            <p:nvPr/>
          </p:nvSpPr>
          <p:spPr bwMode="auto">
            <a:xfrm>
              <a:off x="2336800" y="515638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57" name="TextBox 39"/>
            <p:cNvSpPr txBox="1">
              <a:spLocks/>
            </p:cNvSpPr>
            <p:nvPr/>
          </p:nvSpPr>
          <p:spPr bwMode="auto">
            <a:xfrm>
              <a:off x="23368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58" name="TextBox 40"/>
            <p:cNvSpPr txBox="1">
              <a:spLocks/>
            </p:cNvSpPr>
            <p:nvPr/>
          </p:nvSpPr>
          <p:spPr bwMode="auto">
            <a:xfrm>
              <a:off x="2336800" y="596212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59" name="TextBox 42"/>
            <p:cNvSpPr txBox="1">
              <a:spLocks/>
            </p:cNvSpPr>
            <p:nvPr/>
          </p:nvSpPr>
          <p:spPr bwMode="auto">
            <a:xfrm>
              <a:off x="1211580" y="515713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60" name="TextBox 43"/>
            <p:cNvSpPr txBox="1">
              <a:spLocks/>
            </p:cNvSpPr>
            <p:nvPr/>
          </p:nvSpPr>
          <p:spPr bwMode="auto">
            <a:xfrm>
              <a:off x="12065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61" name="TextBox 44"/>
            <p:cNvSpPr txBox="1">
              <a:spLocks/>
            </p:cNvSpPr>
            <p:nvPr/>
          </p:nvSpPr>
          <p:spPr bwMode="auto">
            <a:xfrm>
              <a:off x="1211580" y="596739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cxnSp>
          <p:nvCxnSpPr>
            <p:cNvPr id="20" name="Straight Arrow Connector 19"/>
            <p:cNvCxnSpPr>
              <a:cxnSpLocks noChangeShapeType="1"/>
            </p:cNvCxnSpPr>
            <p:nvPr/>
          </p:nvCxnSpPr>
          <p:spPr bwMode="auto">
            <a:xfrm rot="10800000">
              <a:off x="956404" y="534741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6" name="Straight Arrow Connector 45"/>
            <p:cNvCxnSpPr>
              <a:cxnSpLocks noChangeShapeType="1"/>
            </p:cNvCxnSpPr>
            <p:nvPr/>
          </p:nvCxnSpPr>
          <p:spPr bwMode="auto">
            <a:xfrm rot="10800000">
              <a:off x="951642" y="575383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7" name="Straight Arrow Connector 46"/>
            <p:cNvCxnSpPr>
              <a:cxnSpLocks noChangeShapeType="1"/>
            </p:cNvCxnSpPr>
            <p:nvPr/>
          </p:nvCxnSpPr>
          <p:spPr bwMode="auto">
            <a:xfrm rot="10800000">
              <a:off x="956404" y="616025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5199718" y="4535469"/>
            <a:ext cx="2679651" cy="877348"/>
            <a:chOff x="3962908" y="3883660"/>
            <a:chExt cx="2495277" cy="877396"/>
          </a:xfrm>
        </p:grpSpPr>
        <p:sp>
          <p:nvSpPr>
            <p:cNvPr id="19548" name="TextBox 49"/>
            <p:cNvSpPr txBox="1">
              <a:spLocks/>
            </p:cNvSpPr>
            <p:nvPr/>
          </p:nvSpPr>
          <p:spPr bwMode="auto">
            <a:xfrm>
              <a:off x="3962908" y="3883660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Nutrients</a:t>
              </a:r>
            </a:p>
          </p:txBody>
        </p:sp>
        <p:sp>
          <p:nvSpPr>
            <p:cNvPr id="19549" name="TextBox 50"/>
            <p:cNvSpPr txBox="1">
              <a:spLocks noChangeAspect="1"/>
            </p:cNvSpPr>
            <p:nvPr/>
          </p:nvSpPr>
          <p:spPr bwMode="auto">
            <a:xfrm>
              <a:off x="5672040" y="4391704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NO</a:t>
              </a:r>
              <a:r>
                <a:rPr lang="en-US" baseline="-25000" dirty="0">
                  <a:latin typeface="Calibri" pitchFamily="-112" charset="0"/>
                </a:rPr>
                <a:t>3</a:t>
              </a:r>
            </a:p>
          </p:txBody>
        </p:sp>
        <p:sp>
          <p:nvSpPr>
            <p:cNvPr id="19550" name="TextBox 52"/>
            <p:cNvSpPr txBox="1">
              <a:spLocks noChangeAspect="1"/>
            </p:cNvSpPr>
            <p:nvPr/>
          </p:nvSpPr>
          <p:spPr bwMode="auto">
            <a:xfrm>
              <a:off x="4572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PO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sp>
          <p:nvSpPr>
            <p:cNvPr id="19551" name="TextBox 53"/>
            <p:cNvSpPr txBox="1">
              <a:spLocks/>
            </p:cNvSpPr>
            <p:nvPr/>
          </p:nvSpPr>
          <p:spPr bwMode="auto">
            <a:xfrm>
              <a:off x="3983228" y="4387186"/>
              <a:ext cx="566928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SiO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52" name="TextBox 51"/>
            <p:cNvSpPr txBox="1">
              <a:spLocks noChangeAspect="1"/>
            </p:cNvSpPr>
            <p:nvPr/>
          </p:nvSpPr>
          <p:spPr bwMode="auto">
            <a:xfrm>
              <a:off x="5080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NH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cxnSp>
          <p:nvCxnSpPr>
            <p:cNvPr id="30" name="Straight Arrow Connector 29"/>
            <p:cNvCxnSpPr>
              <a:cxnSpLocks noChangeAspect="1"/>
            </p:cNvCxnSpPr>
            <p:nvPr/>
          </p:nvCxnSpPr>
          <p:spPr bwMode="auto">
            <a:xfrm>
              <a:off x="5443864" y="4458385"/>
              <a:ext cx="457159" cy="158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9" name="Straight Arrow Connector 28"/>
            <p:cNvCxnSpPr>
              <a:cxnSpLocks noChangeShapeType="1"/>
            </p:cNvCxnSpPr>
            <p:nvPr/>
          </p:nvCxnSpPr>
          <p:spPr bwMode="auto">
            <a:xfrm flipV="1">
              <a:off x="6001026" y="445997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61" name="Oval 60"/>
          <p:cNvSpPr>
            <a:spLocks noChangeAspect="1" noChangeArrowheads="1"/>
          </p:cNvSpPr>
          <p:nvPr/>
        </p:nvSpPr>
        <p:spPr bwMode="auto">
          <a:xfrm>
            <a:off x="9489093" y="4433888"/>
            <a:ext cx="704088" cy="704088"/>
          </a:xfrm>
          <a:prstGeom prst="ellipse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pH</a:t>
            </a:r>
          </a:p>
        </p:txBody>
      </p:sp>
      <p:sp>
        <p:nvSpPr>
          <p:cNvPr id="62" name="Oval 61"/>
          <p:cNvSpPr>
            <a:spLocks noChangeArrowheads="1"/>
          </p:cNvSpPr>
          <p:nvPr/>
        </p:nvSpPr>
        <p:spPr bwMode="auto">
          <a:xfrm>
            <a:off x="8050818" y="949326"/>
            <a:ext cx="1968500" cy="650875"/>
          </a:xfrm>
          <a:prstGeom prst="ellipse">
            <a:avLst/>
          </a:prstGeom>
          <a:solidFill>
            <a:schemeClr val="accent1">
              <a:alpha val="25098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atmosphere</a:t>
            </a:r>
          </a:p>
        </p:txBody>
      </p:sp>
      <p:sp>
        <p:nvSpPr>
          <p:cNvPr id="72" name="Oval 71"/>
          <p:cNvSpPr>
            <a:spLocks noChangeArrowheads="1"/>
          </p:cNvSpPr>
          <p:nvPr/>
        </p:nvSpPr>
        <p:spPr bwMode="auto">
          <a:xfrm>
            <a:off x="5333018" y="3563939"/>
            <a:ext cx="1968500" cy="6508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uptake</a:t>
            </a:r>
          </a:p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excretion</a:t>
            </a:r>
          </a:p>
        </p:txBody>
      </p:sp>
      <p:grpSp>
        <p:nvGrpSpPr>
          <p:cNvPr id="6" name="Group 98"/>
          <p:cNvGrpSpPr>
            <a:grpSpLocks/>
          </p:cNvGrpSpPr>
          <p:nvPr/>
        </p:nvGrpSpPr>
        <p:grpSpPr bwMode="auto">
          <a:xfrm>
            <a:off x="8123121" y="5538578"/>
            <a:ext cx="1645920" cy="1198772"/>
            <a:chOff x="6466950" y="5394823"/>
            <a:chExt cx="1645773" cy="1198838"/>
          </a:xfrm>
        </p:grpSpPr>
        <p:sp>
          <p:nvSpPr>
            <p:cNvPr id="19529" name="TextBox 64"/>
            <p:cNvSpPr txBox="1">
              <a:spLocks/>
            </p:cNvSpPr>
            <p:nvPr/>
          </p:nvSpPr>
          <p:spPr bwMode="auto">
            <a:xfrm>
              <a:off x="6466950" y="5394823"/>
              <a:ext cx="1645773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Solids</a:t>
              </a:r>
            </a:p>
          </p:txBody>
        </p:sp>
        <p:sp>
          <p:nvSpPr>
            <p:cNvPr id="19530" name="TextBox 65"/>
            <p:cNvSpPr txBox="1">
              <a:spLocks/>
            </p:cNvSpPr>
            <p:nvPr/>
          </p:nvSpPr>
          <p:spPr bwMode="auto">
            <a:xfrm>
              <a:off x="7566482" y="5845200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sp>
          <p:nvSpPr>
            <p:cNvPr id="19531" name="TextBox 66"/>
            <p:cNvSpPr txBox="1">
              <a:spLocks/>
            </p:cNvSpPr>
            <p:nvPr/>
          </p:nvSpPr>
          <p:spPr bwMode="auto">
            <a:xfrm>
              <a:off x="65177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32" name="TextBox 68"/>
            <p:cNvSpPr txBox="1">
              <a:spLocks/>
            </p:cNvSpPr>
            <p:nvPr/>
          </p:nvSpPr>
          <p:spPr bwMode="auto">
            <a:xfrm>
              <a:off x="70384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grpSp>
          <p:nvGrpSpPr>
            <p:cNvPr id="7" name="Group 83"/>
            <p:cNvGrpSpPr>
              <a:grpSpLocks/>
            </p:cNvGrpSpPr>
            <p:nvPr/>
          </p:nvGrpSpPr>
          <p:grpSpPr bwMode="auto">
            <a:xfrm>
              <a:off x="659860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85" name="Straight Arrow Connector 84"/>
              <p:cNvCxnSpPr>
                <a:cxnSpLocks noChangeAspect="1"/>
              </p:cNvCxnSpPr>
              <p:nvPr/>
            </p:nvCxnSpPr>
            <p:spPr bwMode="auto">
              <a:xfrm rot="5400000">
                <a:off x="5261044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6" name="Straight Arrow Connector 85"/>
              <p:cNvCxnSpPr>
                <a:cxnSpLocks noChangeShapeType="1"/>
              </p:cNvCxnSpPr>
              <p:nvPr/>
            </p:nvCxnSpPr>
            <p:spPr bwMode="auto">
              <a:xfrm flipV="1">
                <a:off x="5261064" y="6258422"/>
                <a:ext cx="274612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7" name="Straight Arrow Connector 86"/>
              <p:cNvCxnSpPr>
                <a:cxnSpLocks noChangeShapeType="1"/>
              </p:cNvCxnSpPr>
              <p:nvPr/>
            </p:nvCxnSpPr>
            <p:spPr bwMode="auto">
              <a:xfrm flipV="1">
                <a:off x="5310271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8" name="Straight Arrow Connector 87"/>
              <p:cNvCxnSpPr>
                <a:cxnSpLocks noChangeShapeType="1"/>
              </p:cNvCxnSpPr>
              <p:nvPr/>
            </p:nvCxnSpPr>
            <p:spPr bwMode="auto">
              <a:xfrm flipV="1">
                <a:off x="5349956" y="6385429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8" name="Group 88"/>
            <p:cNvGrpSpPr>
              <a:grpSpLocks/>
            </p:cNvGrpSpPr>
            <p:nvPr/>
          </p:nvGrpSpPr>
          <p:grpSpPr bwMode="auto">
            <a:xfrm>
              <a:off x="7111267" y="6172159"/>
              <a:ext cx="274320" cy="416470"/>
              <a:chOff x="5257067" y="5968959"/>
              <a:chExt cx="274320" cy="416470"/>
            </a:xfrm>
          </p:grpSpPr>
          <p:cxnSp>
            <p:nvCxnSpPr>
              <p:cNvPr id="90" name="Straight Arrow Connector 89"/>
              <p:cNvCxnSpPr>
                <a:cxnSpLocks noChangeAspect="1"/>
              </p:cNvCxnSpPr>
              <p:nvPr/>
            </p:nvCxnSpPr>
            <p:spPr bwMode="auto">
              <a:xfrm rot="5400000">
                <a:off x="5256332" y="6106284"/>
                <a:ext cx="274652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1" name="Straight Arrow Connector 90"/>
              <p:cNvCxnSpPr>
                <a:cxnSpLocks noChangeShapeType="1"/>
              </p:cNvCxnSpPr>
              <p:nvPr/>
            </p:nvCxnSpPr>
            <p:spPr bwMode="auto">
              <a:xfrm flipV="1">
                <a:off x="5261114" y="625869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2" name="Straight Arrow Connector 91"/>
              <p:cNvCxnSpPr>
                <a:cxnSpLocks noChangeShapeType="1"/>
              </p:cNvCxnSpPr>
              <p:nvPr/>
            </p:nvCxnSpPr>
            <p:spPr bwMode="auto">
              <a:xfrm flipV="1">
                <a:off x="5305560" y="632537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3" name="Straight Arrow Connector 92"/>
              <p:cNvCxnSpPr>
                <a:cxnSpLocks noChangeShapeType="1"/>
              </p:cNvCxnSpPr>
              <p:nvPr/>
            </p:nvCxnSpPr>
            <p:spPr bwMode="auto">
              <a:xfrm flipV="1">
                <a:off x="5346831" y="638569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9" name="Group 93"/>
            <p:cNvGrpSpPr>
              <a:grpSpLocks/>
            </p:cNvGrpSpPr>
            <p:nvPr/>
          </p:nvGrpSpPr>
          <p:grpSpPr bwMode="auto">
            <a:xfrm>
              <a:off x="764508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95" name="Straight Arrow Connector 94"/>
              <p:cNvCxnSpPr>
                <a:cxnSpLocks noChangeAspect="1"/>
              </p:cNvCxnSpPr>
              <p:nvPr/>
            </p:nvCxnSpPr>
            <p:spPr bwMode="auto">
              <a:xfrm rot="5400000">
                <a:off x="5255871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6" name="Straight Arrow Connector 95"/>
              <p:cNvCxnSpPr>
                <a:cxnSpLocks noChangeShapeType="1"/>
              </p:cNvCxnSpPr>
              <p:nvPr/>
            </p:nvCxnSpPr>
            <p:spPr bwMode="auto">
              <a:xfrm flipV="1">
                <a:off x="5257478" y="625842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7" name="Straight Arrow Connector 96"/>
              <p:cNvCxnSpPr>
                <a:cxnSpLocks noChangeShapeType="1"/>
              </p:cNvCxnSpPr>
              <p:nvPr/>
            </p:nvCxnSpPr>
            <p:spPr bwMode="auto">
              <a:xfrm flipV="1">
                <a:off x="5305099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8" name="Straight Arrow Connector 97"/>
              <p:cNvCxnSpPr>
                <a:cxnSpLocks noChangeShapeType="1"/>
              </p:cNvCxnSpPr>
              <p:nvPr/>
            </p:nvCxnSpPr>
            <p:spPr bwMode="auto">
              <a:xfrm flipV="1">
                <a:off x="5346370" y="638542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</p:grpSp>
      <p:cxnSp>
        <p:nvCxnSpPr>
          <p:cNvPr id="113" name="Straight Arrow Connector 112"/>
          <p:cNvCxnSpPr>
            <a:cxnSpLocks noChangeShapeType="1"/>
          </p:cNvCxnSpPr>
          <p:nvPr/>
        </p:nvCxnSpPr>
        <p:spPr bwMode="auto">
          <a:xfrm rot="10800000">
            <a:off x="7531707" y="4749800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1" name="Group 115"/>
          <p:cNvGrpSpPr>
            <a:grpSpLocks/>
          </p:cNvGrpSpPr>
          <p:nvPr/>
        </p:nvGrpSpPr>
        <p:grpSpPr bwMode="auto">
          <a:xfrm>
            <a:off x="2113990" y="3845463"/>
            <a:ext cx="301352" cy="432294"/>
            <a:chOff x="598058" y="3434916"/>
            <a:chExt cx="301325" cy="432318"/>
          </a:xfrm>
        </p:grpSpPr>
        <p:grpSp>
          <p:nvGrpSpPr>
            <p:cNvPr id="12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01" name="Straight Arrow Connector 100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2" name="Straight Arrow Connector 101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3" name="Straight Arrow Connector 102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4" name="Straight Arrow Connector 103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4" name="Straight Arrow Connector 113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4" name="Group 116"/>
          <p:cNvGrpSpPr>
            <a:grpSpLocks/>
          </p:cNvGrpSpPr>
          <p:nvPr/>
        </p:nvGrpSpPr>
        <p:grpSpPr bwMode="auto">
          <a:xfrm>
            <a:off x="7930046" y="1974242"/>
            <a:ext cx="302287" cy="416448"/>
            <a:chOff x="6413592" y="1563593"/>
            <a:chExt cx="302260" cy="416471"/>
          </a:xfrm>
        </p:grpSpPr>
        <p:grpSp>
          <p:nvGrpSpPr>
            <p:cNvPr id="15" name="Group 104"/>
            <p:cNvGrpSpPr>
              <a:grpSpLocks/>
            </p:cNvGrpSpPr>
            <p:nvPr/>
          </p:nvGrpSpPr>
          <p:grpSpPr bwMode="auto">
            <a:xfrm>
              <a:off x="6441532" y="1563594"/>
              <a:ext cx="274320" cy="416470"/>
              <a:chOff x="5257067" y="5968959"/>
              <a:chExt cx="274320" cy="416470"/>
            </a:xfrm>
          </p:grpSpPr>
          <p:cxnSp>
            <p:nvCxnSpPr>
              <p:cNvPr id="106" name="Straight Arrow Connector 105"/>
              <p:cNvCxnSpPr>
                <a:cxnSpLocks noChangeAspect="1"/>
              </p:cNvCxnSpPr>
              <p:nvPr/>
            </p:nvCxnSpPr>
            <p:spPr bwMode="auto">
              <a:xfrm rot="5400000">
                <a:off x="5256216" y="6106099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7" name="Straight Arrow Connector 106"/>
              <p:cNvCxnSpPr>
                <a:cxnSpLocks noChangeShapeType="1"/>
              </p:cNvCxnSpPr>
              <p:nvPr/>
            </p:nvCxnSpPr>
            <p:spPr bwMode="auto">
              <a:xfrm flipV="1">
                <a:off x="5257823" y="6258507"/>
                <a:ext cx="273025" cy="0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8" name="Straight Arrow Connector 107"/>
              <p:cNvCxnSpPr>
                <a:cxnSpLocks noChangeShapeType="1"/>
              </p:cNvCxnSpPr>
              <p:nvPr/>
            </p:nvCxnSpPr>
            <p:spPr bwMode="auto">
              <a:xfrm flipV="1">
                <a:off x="5305444" y="6325186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9" name="Straight Arrow Connector 108"/>
              <p:cNvCxnSpPr>
                <a:cxnSpLocks noChangeShapeType="1"/>
              </p:cNvCxnSpPr>
              <p:nvPr/>
            </p:nvCxnSpPr>
            <p:spPr bwMode="auto">
              <a:xfrm flipV="1">
                <a:off x="5346715" y="6385514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5" name="Straight Arrow Connector 114"/>
            <p:cNvCxnSpPr>
              <a:cxnSpLocks noChangeShapeType="1"/>
            </p:cNvCxnSpPr>
            <p:nvPr/>
          </p:nvCxnSpPr>
          <p:spPr bwMode="auto">
            <a:xfrm rot="10800000">
              <a:off x="6413715" y="1564201"/>
              <a:ext cx="182547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18" name="Straight Arrow Connector 117"/>
          <p:cNvCxnSpPr>
            <a:cxnSpLocks noChangeShapeType="1"/>
          </p:cNvCxnSpPr>
          <p:nvPr/>
        </p:nvCxnSpPr>
        <p:spPr bwMode="auto">
          <a:xfrm rot="5400000">
            <a:off x="3262125" y="4725194"/>
            <a:ext cx="5572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9" name="Straight Arrow Connector 118"/>
          <p:cNvCxnSpPr>
            <a:cxnSpLocks noChangeShapeType="1"/>
          </p:cNvCxnSpPr>
          <p:nvPr/>
        </p:nvCxnSpPr>
        <p:spPr bwMode="auto">
          <a:xfrm rot="5400000">
            <a:off x="3262919" y="312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0" name="Straight Arrow Connector 119"/>
          <p:cNvCxnSpPr>
            <a:cxnSpLocks noChangeShapeType="1"/>
          </p:cNvCxnSpPr>
          <p:nvPr/>
        </p:nvCxnSpPr>
        <p:spPr bwMode="auto">
          <a:xfrm rot="5400000">
            <a:off x="7453125" y="2361407"/>
            <a:ext cx="1736725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1" name="Straight Arrow Connector 120"/>
          <p:cNvCxnSpPr>
            <a:cxnSpLocks noChangeShapeType="1"/>
          </p:cNvCxnSpPr>
          <p:nvPr/>
        </p:nvCxnSpPr>
        <p:spPr bwMode="auto">
          <a:xfrm rot="5400000">
            <a:off x="9068406" y="185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9" name="Straight Arrow Connector 128"/>
          <p:cNvCxnSpPr>
            <a:cxnSpLocks noChangeShapeType="1"/>
          </p:cNvCxnSpPr>
          <p:nvPr/>
        </p:nvCxnSpPr>
        <p:spPr bwMode="auto">
          <a:xfrm rot="10800000">
            <a:off x="7422169" y="5538788"/>
            <a:ext cx="701675" cy="457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0" name="Straight Arrow Connector 129"/>
          <p:cNvCxnSpPr>
            <a:cxnSpLocks noChangeShapeType="1"/>
            <a:stCxn id="19466" idx="1"/>
            <a:endCxn id="72" idx="7"/>
          </p:cNvCxnSpPr>
          <p:nvPr/>
        </p:nvCxnSpPr>
        <p:spPr bwMode="auto">
          <a:xfrm rot="10800000" flipV="1">
            <a:off x="7012593" y="3587750"/>
            <a:ext cx="1123950" cy="714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1" name="Straight Arrow Connector 130"/>
          <p:cNvCxnSpPr>
            <a:cxnSpLocks noChangeShapeType="1"/>
          </p:cNvCxnSpPr>
          <p:nvPr/>
        </p:nvCxnSpPr>
        <p:spPr bwMode="auto">
          <a:xfrm rot="5400000">
            <a:off x="6133912" y="4360069"/>
            <a:ext cx="3667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2" name="Straight Arrow Connector 131"/>
          <p:cNvCxnSpPr>
            <a:cxnSpLocks noChangeShapeType="1"/>
          </p:cNvCxnSpPr>
          <p:nvPr/>
        </p:nvCxnSpPr>
        <p:spPr bwMode="auto">
          <a:xfrm rot="5400000">
            <a:off x="6134706" y="3360738"/>
            <a:ext cx="3651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5" name="Straight Arrow Connector 134"/>
          <p:cNvCxnSpPr>
            <a:cxnSpLocks noChangeShapeType="1"/>
            <a:endCxn id="72" idx="5"/>
          </p:cNvCxnSpPr>
          <p:nvPr/>
        </p:nvCxnSpPr>
        <p:spPr bwMode="auto">
          <a:xfrm rot="10800000">
            <a:off x="7012593" y="4119564"/>
            <a:ext cx="1111250" cy="223837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4" name="Straight Arrow Connector 143"/>
          <p:cNvCxnSpPr>
            <a:cxnSpLocks noChangeShapeType="1"/>
          </p:cNvCxnSpPr>
          <p:nvPr/>
        </p:nvCxnSpPr>
        <p:spPr bwMode="auto">
          <a:xfrm rot="16200000" flipH="1">
            <a:off x="4540856" y="3001963"/>
            <a:ext cx="981075" cy="6032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6" name="Straight Arrow Connector 145"/>
          <p:cNvCxnSpPr>
            <a:cxnSpLocks noChangeShapeType="1"/>
          </p:cNvCxnSpPr>
          <p:nvPr/>
        </p:nvCxnSpPr>
        <p:spPr bwMode="auto">
          <a:xfrm rot="5400000">
            <a:off x="4468625" y="4156870"/>
            <a:ext cx="1066800" cy="6619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4" name="Straight Arrow Connector 163"/>
          <p:cNvCxnSpPr>
            <a:cxnSpLocks noChangeShapeType="1"/>
            <a:stCxn id="61" idx="0"/>
          </p:cNvCxnSpPr>
          <p:nvPr/>
        </p:nvCxnSpPr>
        <p:spPr bwMode="auto">
          <a:xfrm flipH="1" flipV="1">
            <a:off x="9824853" y="3955262"/>
            <a:ext cx="16284" cy="478626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5" name="Straight Arrow Connector 164"/>
          <p:cNvCxnSpPr>
            <a:cxnSpLocks noChangeShapeType="1"/>
          </p:cNvCxnSpPr>
          <p:nvPr/>
        </p:nvCxnSpPr>
        <p:spPr bwMode="auto">
          <a:xfrm rot="10800000">
            <a:off x="9231918" y="4749800"/>
            <a:ext cx="274638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6" name="Group 172"/>
          <p:cNvGrpSpPr>
            <a:grpSpLocks/>
          </p:cNvGrpSpPr>
          <p:nvPr/>
        </p:nvGrpSpPr>
        <p:grpSpPr bwMode="auto">
          <a:xfrm>
            <a:off x="4670843" y="5343562"/>
            <a:ext cx="823034" cy="274306"/>
            <a:chOff x="3154682" y="4933097"/>
            <a:chExt cx="822960" cy="274321"/>
          </a:xfrm>
        </p:grpSpPr>
        <p:cxnSp>
          <p:nvCxnSpPr>
            <p:cNvPr id="128" name="Straight Arrow Connector 127"/>
            <p:cNvCxnSpPr>
              <a:cxnSpLocks noChangeShapeType="1"/>
            </p:cNvCxnSpPr>
            <p:nvPr/>
          </p:nvCxnSpPr>
          <p:spPr bwMode="auto">
            <a:xfrm rot="16200000" flipV="1">
              <a:off x="3836620" y="5070387"/>
              <a:ext cx="274653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0" name="Straight Arrow Connector 169"/>
            <p:cNvCxnSpPr>
              <a:cxnSpLocks noChangeShapeType="1"/>
            </p:cNvCxnSpPr>
            <p:nvPr/>
          </p:nvCxnSpPr>
          <p:spPr bwMode="auto">
            <a:xfrm>
              <a:off x="3154870" y="5207713"/>
              <a:ext cx="822251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7" name="Group 173"/>
          <p:cNvGrpSpPr>
            <a:grpSpLocks/>
          </p:cNvGrpSpPr>
          <p:nvPr/>
        </p:nvGrpSpPr>
        <p:grpSpPr bwMode="auto">
          <a:xfrm>
            <a:off x="4670845" y="5353215"/>
            <a:ext cx="1379849" cy="658332"/>
            <a:chOff x="3154683" y="4942750"/>
            <a:chExt cx="1379725" cy="658368"/>
          </a:xfrm>
        </p:grpSpPr>
        <p:cxnSp>
          <p:nvCxnSpPr>
            <p:cNvPr id="168" name="Straight Arrow Connector 167"/>
            <p:cNvCxnSpPr>
              <a:cxnSpLocks noChangeShapeType="1"/>
            </p:cNvCxnSpPr>
            <p:nvPr/>
          </p:nvCxnSpPr>
          <p:spPr bwMode="auto">
            <a:xfrm rot="16200000" flipV="1">
              <a:off x="4204858" y="5272010"/>
              <a:ext cx="65884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1" name="Straight Arrow Connector 170"/>
            <p:cNvCxnSpPr>
              <a:cxnSpLocks noChangeShapeType="1"/>
            </p:cNvCxnSpPr>
            <p:nvPr/>
          </p:nvCxnSpPr>
          <p:spPr bwMode="auto">
            <a:xfrm>
              <a:off x="3154870" y="5588733"/>
              <a:ext cx="137147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8" name="Group 174"/>
          <p:cNvGrpSpPr>
            <a:grpSpLocks/>
          </p:cNvGrpSpPr>
          <p:nvPr/>
        </p:nvGrpSpPr>
        <p:grpSpPr bwMode="auto">
          <a:xfrm>
            <a:off x="4670844" y="5362297"/>
            <a:ext cx="1925992" cy="1051503"/>
            <a:chOff x="3154683" y="4951832"/>
            <a:chExt cx="1925819" cy="1051560"/>
          </a:xfrm>
        </p:grpSpPr>
        <p:cxnSp>
          <p:nvCxnSpPr>
            <p:cNvPr id="169" name="Straight Arrow Connector 168"/>
            <p:cNvCxnSpPr>
              <a:cxnSpLocks noChangeShapeType="1"/>
            </p:cNvCxnSpPr>
            <p:nvPr/>
          </p:nvCxnSpPr>
          <p:spPr bwMode="auto">
            <a:xfrm rot="16200000" flipV="1">
              <a:off x="4554843" y="5477602"/>
              <a:ext cx="105098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2" name="Straight Arrow Connector 171"/>
            <p:cNvCxnSpPr>
              <a:cxnSpLocks noChangeShapeType="1"/>
            </p:cNvCxnSpPr>
            <p:nvPr/>
          </p:nvCxnSpPr>
          <p:spPr bwMode="auto">
            <a:xfrm>
              <a:off x="3154870" y="5990392"/>
              <a:ext cx="1919115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76" name="Straight Arrow Connector 175"/>
          <p:cNvCxnSpPr>
            <a:cxnSpLocks noChangeShapeType="1"/>
          </p:cNvCxnSpPr>
          <p:nvPr/>
        </p:nvCxnSpPr>
        <p:spPr bwMode="auto">
          <a:xfrm>
            <a:off x="3540732" y="1279525"/>
            <a:ext cx="43386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1" name="Straight Arrow Connector 180"/>
          <p:cNvCxnSpPr>
            <a:cxnSpLocks noChangeShapeType="1"/>
            <a:endCxn id="19463" idx="1"/>
          </p:cNvCxnSpPr>
          <p:nvPr/>
        </p:nvCxnSpPr>
        <p:spPr bwMode="auto">
          <a:xfrm>
            <a:off x="7879369" y="1281114"/>
            <a:ext cx="822495" cy="115481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3" name="Straight Arrow Connector 182"/>
          <p:cNvCxnSpPr>
            <a:cxnSpLocks noChangeShapeType="1"/>
          </p:cNvCxnSpPr>
          <p:nvPr/>
        </p:nvCxnSpPr>
        <p:spPr bwMode="auto">
          <a:xfrm rot="5400000">
            <a:off x="3380394" y="1430338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4" name="Straight Arrow Connector 183"/>
          <p:cNvCxnSpPr>
            <a:cxnSpLocks noChangeShapeType="1"/>
          </p:cNvCxnSpPr>
          <p:nvPr/>
        </p:nvCxnSpPr>
        <p:spPr bwMode="auto">
          <a:xfrm rot="5400000">
            <a:off x="6431569" y="1455738"/>
            <a:ext cx="32067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6" name="Straight Arrow Connector 185"/>
          <p:cNvCxnSpPr>
            <a:cxnSpLocks noChangeShapeType="1"/>
          </p:cNvCxnSpPr>
          <p:nvPr/>
        </p:nvCxnSpPr>
        <p:spPr bwMode="auto">
          <a:xfrm rot="5400000">
            <a:off x="9587519" y="3059113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7" name="Straight Arrow Connector 186"/>
          <p:cNvCxnSpPr>
            <a:cxnSpLocks noChangeShapeType="1"/>
          </p:cNvCxnSpPr>
          <p:nvPr/>
        </p:nvCxnSpPr>
        <p:spPr bwMode="auto">
          <a:xfrm rot="10800000" flipH="1">
            <a:off x="9400193" y="24542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0" name="TextBox 187"/>
          <p:cNvSpPr txBox="1">
            <a:spLocks noChangeArrowheads="1"/>
          </p:cNvSpPr>
          <p:nvPr/>
        </p:nvSpPr>
        <p:spPr bwMode="auto">
          <a:xfrm rot="16200000">
            <a:off x="1380711" y="5826865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1" name="TextBox 188"/>
          <p:cNvSpPr txBox="1">
            <a:spLocks noChangeArrowheads="1"/>
          </p:cNvSpPr>
          <p:nvPr/>
        </p:nvSpPr>
        <p:spPr bwMode="auto">
          <a:xfrm rot="16200000">
            <a:off x="9077381" y="2234077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2" name="TextBox 189"/>
          <p:cNvSpPr txBox="1">
            <a:spLocks noChangeArrowheads="1"/>
          </p:cNvSpPr>
          <p:nvPr/>
        </p:nvSpPr>
        <p:spPr bwMode="auto">
          <a:xfrm rot="16200000">
            <a:off x="9307033" y="2335542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nitrification</a:t>
            </a:r>
          </a:p>
        </p:txBody>
      </p:sp>
      <p:cxnSp>
        <p:nvCxnSpPr>
          <p:cNvPr id="191" name="Straight Arrow Connector 190"/>
          <p:cNvCxnSpPr>
            <a:cxnSpLocks noChangeShapeType="1"/>
          </p:cNvCxnSpPr>
          <p:nvPr/>
        </p:nvCxnSpPr>
        <p:spPr bwMode="auto">
          <a:xfrm rot="10800000" flipH="1">
            <a:off x="9400193" y="22637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4" name="TextBox 191"/>
          <p:cNvSpPr txBox="1">
            <a:spLocks noChangeArrowheads="1"/>
          </p:cNvSpPr>
          <p:nvPr/>
        </p:nvSpPr>
        <p:spPr bwMode="auto">
          <a:xfrm>
            <a:off x="3355292" y="936625"/>
            <a:ext cx="3431532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photosynthesis and respiration</a:t>
            </a:r>
          </a:p>
        </p:txBody>
      </p:sp>
      <p:cxnSp>
        <p:nvCxnSpPr>
          <p:cNvPr id="193" name="Straight Arrow Connector 192"/>
          <p:cNvCxnSpPr>
            <a:cxnSpLocks noChangeShapeType="1"/>
          </p:cNvCxnSpPr>
          <p:nvPr/>
        </p:nvCxnSpPr>
        <p:spPr bwMode="auto">
          <a:xfrm rot="10800000" flipV="1">
            <a:off x="3989994" y="2898776"/>
            <a:ext cx="1198563" cy="525463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6" name="TextBox 196"/>
          <p:cNvSpPr txBox="1">
            <a:spLocks noChangeArrowheads="1"/>
          </p:cNvSpPr>
          <p:nvPr/>
        </p:nvSpPr>
        <p:spPr bwMode="auto">
          <a:xfrm>
            <a:off x="3509958" y="2914032"/>
            <a:ext cx="90178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death</a:t>
            </a:r>
          </a:p>
        </p:txBody>
      </p:sp>
      <p:sp>
        <p:nvSpPr>
          <p:cNvPr id="19507" name="TextBox 197"/>
          <p:cNvSpPr txBox="1">
            <a:spLocks noChangeArrowheads="1"/>
          </p:cNvSpPr>
          <p:nvPr/>
        </p:nvSpPr>
        <p:spPr bwMode="auto">
          <a:xfrm>
            <a:off x="2288397" y="4535470"/>
            <a:ext cx="132317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dissolution</a:t>
            </a:r>
          </a:p>
        </p:txBody>
      </p:sp>
      <p:sp>
        <p:nvSpPr>
          <p:cNvPr id="19508" name="TextBox 198"/>
          <p:cNvSpPr txBox="1">
            <a:spLocks noChangeArrowheads="1"/>
          </p:cNvSpPr>
          <p:nvPr/>
        </p:nvSpPr>
        <p:spPr bwMode="auto">
          <a:xfrm>
            <a:off x="4843578" y="5990810"/>
            <a:ext cx="1620665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mineralization</a:t>
            </a:r>
          </a:p>
        </p:txBody>
      </p:sp>
      <p:sp>
        <p:nvSpPr>
          <p:cNvPr id="19509" name="TextBox 199"/>
          <p:cNvSpPr txBox="1">
            <a:spLocks noChangeArrowheads="1"/>
          </p:cNvSpPr>
          <p:nvPr/>
        </p:nvSpPr>
        <p:spPr bwMode="auto">
          <a:xfrm>
            <a:off x="6911510" y="5642850"/>
            <a:ext cx="993359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sorption</a:t>
            </a:r>
          </a:p>
        </p:txBody>
      </p:sp>
      <p:sp>
        <p:nvSpPr>
          <p:cNvPr id="201" name="TextBox 200"/>
          <p:cNvSpPr txBox="1"/>
          <p:nvPr/>
        </p:nvSpPr>
        <p:spPr bwMode="auto">
          <a:xfrm>
            <a:off x="8186198" y="1526489"/>
            <a:ext cx="1295048" cy="3693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noFill/>
              </a:rPr>
              <a:t>reaeration</a:t>
            </a:r>
          </a:p>
        </p:txBody>
      </p:sp>
      <p:sp>
        <p:nvSpPr>
          <p:cNvPr id="19459" name="Title 121"/>
          <p:cNvSpPr>
            <a:spLocks noGrp="1"/>
          </p:cNvSpPr>
          <p:nvPr>
            <p:ph type="title"/>
          </p:nvPr>
        </p:nvSpPr>
        <p:spPr>
          <a:xfrm>
            <a:off x="2873375" y="149024"/>
            <a:ext cx="5898168" cy="661988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Variables and Processes</a:t>
            </a:r>
          </a:p>
        </p:txBody>
      </p:sp>
      <p:grpSp>
        <p:nvGrpSpPr>
          <p:cNvPr id="122" name="Group 83"/>
          <p:cNvGrpSpPr>
            <a:grpSpLocks/>
          </p:cNvGrpSpPr>
          <p:nvPr/>
        </p:nvGrpSpPr>
        <p:grpSpPr bwMode="auto">
          <a:xfrm>
            <a:off x="6743301" y="5541377"/>
            <a:ext cx="292268" cy="1191211"/>
            <a:chOff x="5261064" y="5398978"/>
            <a:chExt cx="274612" cy="986451"/>
          </a:xfrm>
        </p:grpSpPr>
        <p:cxnSp>
          <p:nvCxnSpPr>
            <p:cNvPr id="123" name="Straight Arrow Connector 122"/>
            <p:cNvCxnSpPr>
              <a:cxnSpLocks noChangeAspect="1"/>
            </p:cNvCxnSpPr>
            <p:nvPr/>
          </p:nvCxnSpPr>
          <p:spPr bwMode="auto">
            <a:xfrm>
              <a:off x="5397577" y="5398978"/>
              <a:ext cx="0" cy="84515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 type="arrow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4" name="Straight Arrow Connector 123"/>
            <p:cNvCxnSpPr>
              <a:cxnSpLocks noChangeShapeType="1"/>
            </p:cNvCxnSpPr>
            <p:nvPr/>
          </p:nvCxnSpPr>
          <p:spPr bwMode="auto">
            <a:xfrm flipV="1">
              <a:off x="5261064" y="6258422"/>
              <a:ext cx="27461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5" name="Straight Arrow Connector 124"/>
            <p:cNvCxnSpPr>
              <a:cxnSpLocks noChangeShapeType="1"/>
            </p:cNvCxnSpPr>
            <p:nvPr/>
          </p:nvCxnSpPr>
          <p:spPr bwMode="auto">
            <a:xfrm flipV="1">
              <a:off x="5310271" y="6325101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6" name="Straight Arrow Connector 125"/>
            <p:cNvCxnSpPr>
              <a:cxnSpLocks noChangeShapeType="1"/>
            </p:cNvCxnSpPr>
            <p:nvPr/>
          </p:nvCxnSpPr>
          <p:spPr bwMode="auto">
            <a:xfrm flipV="1">
              <a:off x="5349956" y="6385429"/>
              <a:ext cx="9206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27" name="Group 115"/>
          <p:cNvGrpSpPr>
            <a:grpSpLocks/>
          </p:cNvGrpSpPr>
          <p:nvPr/>
        </p:nvGrpSpPr>
        <p:grpSpPr bwMode="auto">
          <a:xfrm>
            <a:off x="8439756" y="2538002"/>
            <a:ext cx="301352" cy="432294"/>
            <a:chOff x="598058" y="3434916"/>
            <a:chExt cx="301325" cy="432318"/>
          </a:xfrm>
        </p:grpSpPr>
        <p:grpSp>
          <p:nvGrpSpPr>
            <p:cNvPr id="133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36" name="Straight Arrow Connector 135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37" name="Straight Arrow Connector 136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38" name="Straight Arrow Connector 137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39" name="Straight Arrow Connector 138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34" name="Straight Arrow Connector 133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3922889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981200" y="712025"/>
            <a:ext cx="8305800" cy="1577985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Summary of Kinetic Constants </a:t>
            </a:r>
            <a:r>
              <a:rPr lang="en-US" sz="4400" dirty="0">
                <a:ea typeface="ＭＳ Ｐゴシック" pitchFamily="-105" charset="-128"/>
              </a:rPr>
              <a:t>Phytoplankton Biomass</a:t>
            </a:r>
            <a:endParaRPr lang="en-US" sz="4800" dirty="0">
              <a:ea typeface="ＭＳ Ｐゴシック" pitchFamily="-105" charset="-128"/>
            </a:endParaRPr>
          </a:p>
        </p:txBody>
      </p:sp>
      <p:graphicFrame>
        <p:nvGraphicFramePr>
          <p:cNvPr id="3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084209"/>
              </p:ext>
            </p:extLst>
          </p:nvPr>
        </p:nvGraphicFramePr>
        <p:xfrm>
          <a:off x="1961960" y="2939169"/>
          <a:ext cx="8451850" cy="2758759"/>
        </p:xfrm>
        <a:graphic>
          <a:graphicData uri="http://schemas.openxmlformats.org/drawingml/2006/table">
            <a:tbl>
              <a:tblPr/>
              <a:tblGrid>
                <a:gridCol w="104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1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7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7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Description of kinetic constant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Units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Range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detritus to carbon ratio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gD/gC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 – 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NCRB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nitrogen to carbon ratio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gN/gC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0.15 – 0.25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PCRB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phosphorus to carbon ratio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gP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/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gC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0.025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0.01 – 0.05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silicon to carbon ratio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gSi/gC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0.5 – 2.5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CChla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carbon to chlorophyll ratio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gC/gChl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25 – 125 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631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2014538" y="597540"/>
            <a:ext cx="8229600" cy="1461544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Summary of Kinetic Constants </a:t>
            </a:r>
            <a:r>
              <a:rPr lang="en-US" sz="4400" dirty="0">
                <a:ea typeface="ＭＳ Ｐゴシック" pitchFamily="-105" charset="-128"/>
              </a:rPr>
              <a:t>Phytoplankton Growth</a:t>
            </a:r>
            <a:endParaRPr lang="en-US" sz="4800" dirty="0">
              <a:ea typeface="ＭＳ Ｐゴシック" pitchFamily="-105" charset="-128"/>
            </a:endParaRPr>
          </a:p>
        </p:txBody>
      </p:sp>
      <p:graphicFrame>
        <p:nvGraphicFramePr>
          <p:cNvPr id="23" name="Group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91250103"/>
              </p:ext>
            </p:extLst>
          </p:nvPr>
        </p:nvGraphicFramePr>
        <p:xfrm>
          <a:off x="1792288" y="2351314"/>
          <a:ext cx="8451850" cy="4187512"/>
        </p:xfrm>
        <a:graphic>
          <a:graphicData uri="http://schemas.openxmlformats.org/drawingml/2006/table">
            <a:tbl>
              <a:tblPr/>
              <a:tblGrid>
                <a:gridCol w="104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1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7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7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Description of kinetic constant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Units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Range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Gmax,i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maximum growth rate constant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1/day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0.5 – 4.0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θ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Gi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temperature correction factor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1.07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1.05 – 1.1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opt,I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optimum temperature for growth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10 - 27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κ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1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i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, </a:t>
                      </a:r>
                      <a:r>
                        <a:rPr kumimoji="0" lang="el-GR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κ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temperature coefficients below and above optimum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1/C</a:t>
                      </a: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0.024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0.005 – 0.04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saturating light intensity (total)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W/m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125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50 – 250 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saturating light intensity (PAR)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W/m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25 – 125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MN,i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half-saturation constant for 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mg/L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0.005 – 0.40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MP,I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half-saturation constant for P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mg/L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0.008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0.001 – 0.08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MSi,I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half-saturation constant for Si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mg/L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0.02 – 0.10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956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2014538" y="481100"/>
            <a:ext cx="8229600" cy="1539502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Summary of Kinetic Constants </a:t>
            </a:r>
            <a:r>
              <a:rPr lang="en-US" sz="4400" dirty="0">
                <a:ea typeface="ＭＳ Ｐゴシック" pitchFamily="-105" charset="-128"/>
              </a:rPr>
              <a:t>Phytoplankton Attenuation</a:t>
            </a:r>
            <a:endParaRPr lang="en-US" sz="4800" dirty="0">
              <a:ea typeface="ＭＳ Ｐゴシック" pitchFamily="-105" charset="-128"/>
            </a:endParaRPr>
          </a:p>
        </p:txBody>
      </p:sp>
      <p:graphicFrame>
        <p:nvGraphicFramePr>
          <p:cNvPr id="23" name="Group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61521438"/>
              </p:ext>
            </p:extLst>
          </p:nvPr>
        </p:nvGraphicFramePr>
        <p:xfrm>
          <a:off x="1608139" y="2682647"/>
          <a:ext cx="8961437" cy="3987167"/>
        </p:xfrm>
        <a:graphic>
          <a:graphicData uri="http://schemas.openxmlformats.org/drawingml/2006/table">
            <a:tbl>
              <a:tblPr/>
              <a:tblGrid>
                <a:gridCol w="1030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5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1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8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Description of kinetic constant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Units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Range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2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20Ri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respiration rate constant at 20 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1/day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0.05 – 0.25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θ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Ri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temperature correction factor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1.07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1.05 – 1.08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f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Onutr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organic nutrient excretion fractions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0.05 – 0.5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mi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mortality rate constant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1/day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0.003 – 0.1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graze,i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grazing rate constant (1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st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order)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1/day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 – 0.2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graze,i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grazing rate constant (2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nd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order)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gZ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-d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 – 0.5 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saltox,i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salt toxicity death rate constant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1/day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 – 0.5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K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saltox,i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salt toxicity half-saturation constant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PSU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 – 30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v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Si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 =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settling velocity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m/day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0.005 – 0.2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501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0499"/>
            <a:ext cx="9144000" cy="1477827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en-US" sz="4800" dirty="0">
                <a:ea typeface="ＭＳ Ｐゴシック" pitchFamily="-105" charset="-128"/>
              </a:rPr>
              <a:t>Advanced Eutro Module 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dirty="0">
                <a:ea typeface="ＭＳ Ｐゴシック" pitchFamily="-105" charset="-128"/>
              </a:rPr>
              <a:t>Phytoplankton Time Functions - Parameters</a:t>
            </a:r>
            <a:endParaRPr lang="en-US" sz="4400" dirty="0">
              <a:ea typeface="ＭＳ Ｐゴシック" pitchFamily="-105" charset="-128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1828801" y="2971183"/>
            <a:ext cx="5217195" cy="285968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dirty="0">
                <a:ea typeface="ＭＳ Ｐゴシック" pitchFamily="-105" charset="-128"/>
              </a:rPr>
              <a:t>Water temperature [°C]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3200" dirty="0">
              <a:ea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3200" dirty="0">
              <a:ea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200" dirty="0">
                <a:ea typeface="ＭＳ Ｐゴシック" pitchFamily="-105" charset="-128"/>
              </a:rPr>
              <a:t>Zooplankton density</a:t>
            </a:r>
          </a:p>
          <a:p>
            <a:pPr eaLnBrk="1" hangingPunct="1">
              <a:lnSpc>
                <a:spcPct val="90000"/>
              </a:lnSpc>
            </a:pPr>
            <a:endParaRPr lang="en-US" sz="3200" dirty="0">
              <a:ea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3200" dirty="0">
              <a:ea typeface="ＭＳ Ｐゴシック" pitchFamily="-105" charset="-128"/>
            </a:endParaRPr>
          </a:p>
        </p:txBody>
      </p:sp>
      <p:sp>
        <p:nvSpPr>
          <p:cNvPr id="53252" name="TextBox 3"/>
          <p:cNvSpPr txBox="1">
            <a:spLocks noChangeArrowheads="1"/>
          </p:cNvSpPr>
          <p:nvPr/>
        </p:nvSpPr>
        <p:spPr bwMode="auto">
          <a:xfrm>
            <a:off x="7313612" y="2943730"/>
            <a:ext cx="2887662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Time function</a:t>
            </a:r>
          </a:p>
          <a:p>
            <a:r>
              <a:rPr lang="en-US" sz="2000" dirty="0"/>
              <a:t>Parameter multiplier</a:t>
            </a:r>
          </a:p>
        </p:txBody>
      </p:sp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7313612" y="4517021"/>
            <a:ext cx="3744913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Time function (for each </a:t>
            </a:r>
            <a:r>
              <a:rPr lang="en-US" sz="2000" dirty="0" err="1"/>
              <a:t>phyto</a:t>
            </a:r>
            <a:r>
              <a:rPr lang="en-US" sz="2000" dirty="0"/>
              <a:t>) </a:t>
            </a:r>
          </a:p>
          <a:p>
            <a:r>
              <a:rPr lang="en-US" sz="2000" dirty="0"/>
              <a:t>Parameter multiplier</a:t>
            </a:r>
          </a:p>
        </p:txBody>
      </p:sp>
    </p:spTree>
    <p:extLst>
      <p:ext uri="{BB962C8B-B14F-4D97-AF65-F5344CB8AC3E}">
        <p14:creationId xmlns:p14="http://schemas.microsoft.com/office/powerpoint/2010/main" val="829162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3351"/>
            <a:ext cx="8229600" cy="1020763"/>
          </a:xfrm>
        </p:spPr>
        <p:txBody>
          <a:bodyPr anchor="ctr">
            <a:noAutofit/>
          </a:bodyPr>
          <a:lstStyle/>
          <a:p>
            <a:pPr algn="ctr"/>
            <a:r>
              <a:rPr lang="en-US" sz="5400" dirty="0">
                <a:ea typeface="ＭＳ Ｐゴシック" pitchFamily="-105" charset="-128"/>
              </a:rPr>
              <a:t>Advanced Eutro Module</a:t>
            </a:r>
            <a:br>
              <a:rPr lang="en-US" sz="5400" dirty="0">
                <a:ea typeface="ＭＳ Ｐゴシック" pitchFamily="-105" charset="-128"/>
              </a:rPr>
            </a:br>
            <a:r>
              <a:rPr lang="en-US" dirty="0">
                <a:ea typeface="ＭＳ Ｐゴシック" pitchFamily="-105" charset="-128"/>
              </a:rPr>
              <a:t>Phytoplankton Display Variables</a:t>
            </a:r>
          </a:p>
        </p:txBody>
      </p:sp>
      <p:graphicFrame>
        <p:nvGraphicFramePr>
          <p:cNvPr id="130124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621079"/>
              </p:ext>
            </p:extLst>
          </p:nvPr>
        </p:nvGraphicFramePr>
        <p:xfrm>
          <a:off x="2229801" y="1521372"/>
          <a:ext cx="7631113" cy="5143500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1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9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Num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Variable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Carbon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mg</a:t>
                      </a:r>
                      <a:r>
                        <a:rPr kumimoji="0" 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/L</a:t>
                      </a:r>
                      <a:endParaRPr kumimoji="0" lang="en-US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5" charset="0"/>
                        <a:ea typeface="ＭＳ Ｐゴシック" pitchFamily="-105" charset="-128"/>
                        <a:cs typeface="Times New Roman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Chlorophyll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Arial" charset="0"/>
                          <a:cs typeface="Times New Roman" pitchFamily="-105" charset="0"/>
                        </a:rPr>
                        <a:t>μ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Arial" charset="0"/>
                          <a:cs typeface="Times New Roman" pitchFamily="-105" charset="0"/>
                        </a:rPr>
                        <a:t>g/L</a:t>
                      </a:r>
                      <a:endParaRPr kumimoji="0" lang="en-US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5" charset="0"/>
                        <a:ea typeface="Arial" charset="0"/>
                        <a:cs typeface="Times New Roman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Growth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day</a:t>
                      </a: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Death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day</a:t>
                      </a: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DO 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mg</a:t>
                      </a:r>
                      <a:r>
                        <a:rPr kumimoji="0" 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DO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/L/day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DO Consumption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mg</a:t>
                      </a:r>
                      <a:r>
                        <a:rPr kumimoji="0" lang="en-US" sz="16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DO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/L/day</a:t>
                      </a:r>
                      <a:endParaRPr kumimoji="0" 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5" charset="0"/>
                        <a:ea typeface="ＭＳ Ｐゴシック" pitchFamily="-105" charset="-128"/>
                        <a:cs typeface="Times New Roman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C:Chla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mg</a:t>
                      </a:r>
                      <a:r>
                        <a:rPr kumimoji="0" lang="en-US" sz="16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mg</a:t>
                      </a:r>
                      <a:r>
                        <a:rPr kumimoji="0" lang="en-US" sz="16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Chla</a:t>
                      </a:r>
                      <a:endParaRPr kumimoji="0" lang="en-US" sz="16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5" charset="0"/>
                        <a:ea typeface="ＭＳ Ｐゴシック" pitchFamily="-105" charset="-128"/>
                        <a:cs typeface="Times New Roman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Light Limit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-</a:t>
                      </a:r>
                      <a:endParaRPr kumimoji="0" 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05" charset="0"/>
                        <a:ea typeface="ＭＳ Ｐゴシック" pitchFamily="-105" charset="-128"/>
                        <a:cs typeface="Times New Roman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Nutrient Limit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Nitrogen Limit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Phytoplankton Phosphorus Limit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  <a:cs typeface="Times New Roman" pitchFamily="-105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47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itle 1"/>
          <p:cNvSpPr>
            <a:spLocks noGrp="1"/>
          </p:cNvSpPr>
          <p:nvPr>
            <p:ph type="title"/>
          </p:nvPr>
        </p:nvSpPr>
        <p:spPr>
          <a:xfrm>
            <a:off x="1981200" y="511648"/>
            <a:ext cx="83058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Biomass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sz="3600" dirty="0">
                <a:ea typeface="ＭＳ Ｐゴシック" pitchFamily="-105" charset="-128"/>
              </a:rPr>
              <a:t>Cell Composition</a:t>
            </a:r>
            <a:endParaRPr lang="en-US" sz="4800" dirty="0">
              <a:ea typeface="ＭＳ Ｐゴシック" pitchFamily="-105" charset="-128"/>
            </a:endParaRPr>
          </a:p>
        </p:txBody>
      </p:sp>
      <p:sp>
        <p:nvSpPr>
          <p:cNvPr id="20485" name="TextBox 2"/>
          <p:cNvSpPr txBox="1">
            <a:spLocks noChangeArrowheads="1"/>
          </p:cNvSpPr>
          <p:nvPr/>
        </p:nvSpPr>
        <p:spPr bwMode="auto">
          <a:xfrm>
            <a:off x="2498725" y="1920876"/>
            <a:ext cx="3392488" cy="83099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Typical Dry Weight Stoichiometry</a:t>
            </a:r>
          </a:p>
          <a:p>
            <a:pPr algn="ctr"/>
            <a:endParaRPr lang="en-US" sz="1200"/>
          </a:p>
          <a:p>
            <a:pPr algn="ctr"/>
            <a:r>
              <a:rPr lang="en-US"/>
              <a:t>C</a:t>
            </a:r>
            <a:r>
              <a:rPr lang="en-US" baseline="-25000"/>
              <a:t>106</a:t>
            </a:r>
            <a:r>
              <a:rPr lang="en-US"/>
              <a:t>H</a:t>
            </a:r>
            <a:r>
              <a:rPr lang="en-US" baseline="-25000"/>
              <a:t>263</a:t>
            </a:r>
            <a:r>
              <a:rPr lang="en-US"/>
              <a:t>O</a:t>
            </a:r>
            <a:r>
              <a:rPr lang="en-US" baseline="-25000"/>
              <a:t>110</a:t>
            </a:r>
            <a:r>
              <a:rPr lang="en-US"/>
              <a:t>N</a:t>
            </a:r>
            <a:r>
              <a:rPr lang="en-US" baseline="-25000"/>
              <a:t>16</a:t>
            </a:r>
            <a:r>
              <a:rPr lang="en-US"/>
              <a:t>P</a:t>
            </a:r>
            <a:r>
              <a:rPr lang="en-US" baseline="-25000"/>
              <a:t>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586539" y="1905000"/>
          <a:ext cx="3398837" cy="1452564"/>
        </p:xfrm>
        <a:graphic>
          <a:graphicData uri="http://schemas.openxmlformats.org/drawingml/2006/table">
            <a:tbl>
              <a:tblPr/>
              <a:tblGrid>
                <a:gridCol w="113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4188"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</a:rPr>
                        <a:t>Dry Weight Fractions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1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1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</a:rPr>
                        <a:t>40%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</a:rPr>
                        <a:t>7.2%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ＭＳ Ｐゴシック" pitchFamily="-105" charset="-128"/>
                        </a:rPr>
                        <a:t>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0482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3850207"/>
              </p:ext>
            </p:extLst>
          </p:nvPr>
        </p:nvGraphicFramePr>
        <p:xfrm>
          <a:off x="1871663" y="3462338"/>
          <a:ext cx="4657725" cy="334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7" name="Worksheet" r:id="rId3" imgW="4657803" imgH="3343343" progId="Excel.Sheet.8">
                  <p:embed/>
                </p:oleObj>
              </mc:Choice>
              <mc:Fallback>
                <p:oleObj name="Worksheet" r:id="rId3" imgW="4657803" imgH="3343343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663" y="3462338"/>
                        <a:ext cx="4657725" cy="3341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340654"/>
              </p:ext>
            </p:extLst>
          </p:nvPr>
        </p:nvGraphicFramePr>
        <p:xfrm>
          <a:off x="6621463" y="4662488"/>
          <a:ext cx="3217862" cy="201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8" name="Worksheet" r:id="rId5" imgW="3218422" imgH="2017609" progId="Excel.Sheet.8">
                  <p:embed/>
                </p:oleObj>
              </mc:Choice>
              <mc:Fallback>
                <p:oleObj name="Worksheet" r:id="rId5" imgW="3218422" imgH="2017609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1463" y="4662488"/>
                        <a:ext cx="3217862" cy="20177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ight Arrow 8"/>
          <p:cNvSpPr>
            <a:spLocks noChangeArrowheads="1"/>
          </p:cNvSpPr>
          <p:nvPr/>
        </p:nvSpPr>
        <p:spPr bwMode="auto">
          <a:xfrm rot="622657">
            <a:off x="6053139" y="5319714"/>
            <a:ext cx="1101725" cy="465137"/>
          </a:xfrm>
          <a:prstGeom prst="rightArrow">
            <a:avLst>
              <a:gd name="adj1" fmla="val 50000"/>
              <a:gd name="adj2" fmla="val 50004"/>
            </a:avLst>
          </a:prstGeom>
          <a:solidFill>
            <a:srgbClr val="B7DEE8"/>
          </a:solidFill>
          <a:ln w="9525">
            <a:solidFill>
              <a:srgbClr val="B7DEE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15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Biomass</a:t>
            </a:r>
            <a:br>
              <a:rPr lang="en-US" sz="4800" dirty="0">
                <a:ea typeface="ＭＳ Ｐゴシック" pitchFamily="-105" charset="-128"/>
              </a:rPr>
            </a:br>
            <a:r>
              <a:rPr lang="en-US" sz="3600" dirty="0">
                <a:ea typeface="ＭＳ Ｐゴシック" pitchFamily="-105" charset="-128"/>
              </a:rPr>
              <a:t>Nutrient Ratios</a:t>
            </a:r>
            <a:endParaRPr lang="en-US" sz="4800" dirty="0">
              <a:ea typeface="ＭＳ Ｐゴシック" pitchFamily="-105" charset="-128"/>
            </a:endParaRPr>
          </a:p>
        </p:txBody>
      </p:sp>
      <p:graphicFrame>
        <p:nvGraphicFramePr>
          <p:cNvPr id="3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719973"/>
              </p:ext>
            </p:extLst>
          </p:nvPr>
        </p:nvGraphicFramePr>
        <p:xfrm>
          <a:off x="1785938" y="2554289"/>
          <a:ext cx="8815387" cy="2803524"/>
        </p:xfrm>
        <a:graphic>
          <a:graphicData uri="http://schemas.openxmlformats.org/drawingml/2006/table">
            <a:tbl>
              <a:tblPr/>
              <a:tblGrid>
                <a:gridCol w="1089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4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7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20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26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Description of kinetic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6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detritus to carbon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gD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/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gC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 –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NCRB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nitrogen to carbon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gN/gC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0.15 – 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24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PCRB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phosphorus to carbon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gP/gC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0.01 – 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SiCRB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silicon to carbon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gSi/gC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0.5 – 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CChla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carbon to chlorophyll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gC/gChl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25 – 125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840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>
            <a:spLocks noChangeArrowheads="1"/>
          </p:cNvSpPr>
          <p:nvPr/>
        </p:nvSpPr>
        <p:spPr bwMode="auto">
          <a:xfrm>
            <a:off x="2076451" y="2455863"/>
            <a:ext cx="1577975" cy="41195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228851" y="0"/>
            <a:ext cx="7686675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Kinetic Processes</a:t>
            </a: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2228850" y="3613150"/>
            <a:ext cx="1295400" cy="8382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PO</a:t>
            </a:r>
            <a:r>
              <a:rPr lang="en-US" b="1" baseline="-25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4</a:t>
            </a:r>
          </a:p>
        </p:txBody>
      </p:sp>
      <p:sp>
        <p:nvSpPr>
          <p:cNvPr id="149536" name="Rectangle 32"/>
          <p:cNvSpPr>
            <a:spLocks noChangeArrowheads="1"/>
          </p:cNvSpPr>
          <p:nvPr/>
        </p:nvSpPr>
        <p:spPr bwMode="auto">
          <a:xfrm>
            <a:off x="2222500" y="5607050"/>
            <a:ext cx="1295400" cy="8382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NO</a:t>
            </a:r>
            <a:r>
              <a:rPr lang="en-US" b="1" baseline="-25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3</a:t>
            </a:r>
          </a:p>
        </p:txBody>
      </p:sp>
      <p:sp>
        <p:nvSpPr>
          <p:cNvPr id="149537" name="Rectangle 33"/>
          <p:cNvSpPr>
            <a:spLocks noChangeArrowheads="1"/>
          </p:cNvSpPr>
          <p:nvPr/>
        </p:nvSpPr>
        <p:spPr bwMode="auto">
          <a:xfrm>
            <a:off x="2222500" y="4692650"/>
            <a:ext cx="1295400" cy="8382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NH</a:t>
            </a:r>
            <a:r>
              <a:rPr lang="en-US" b="1" baseline="-25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4</a:t>
            </a:r>
          </a:p>
        </p:txBody>
      </p:sp>
      <p:sp>
        <p:nvSpPr>
          <p:cNvPr id="22535" name="Line 37"/>
          <p:cNvSpPr>
            <a:spLocks noChangeShapeType="1"/>
          </p:cNvSpPr>
          <p:nvPr/>
        </p:nvSpPr>
        <p:spPr bwMode="auto">
          <a:xfrm flipH="1" flipV="1">
            <a:off x="7469188" y="5149850"/>
            <a:ext cx="787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543" name="Oval 39"/>
          <p:cNvSpPr>
            <a:spLocks noChangeArrowheads="1"/>
          </p:cNvSpPr>
          <p:nvPr/>
        </p:nvSpPr>
        <p:spPr bwMode="auto">
          <a:xfrm>
            <a:off x="3273425" y="1243014"/>
            <a:ext cx="1524000" cy="9667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b="1" dirty="0">
                <a:solidFill>
                  <a:schemeClr val="dk1"/>
                </a:solidFill>
              </a:rPr>
              <a:t>Light</a:t>
            </a:r>
          </a:p>
        </p:txBody>
      </p:sp>
      <p:sp>
        <p:nvSpPr>
          <p:cNvPr id="22537" name="Line 40"/>
          <p:cNvSpPr>
            <a:spLocks noChangeShapeType="1"/>
          </p:cNvSpPr>
          <p:nvPr/>
        </p:nvSpPr>
        <p:spPr bwMode="auto">
          <a:xfrm flipH="1">
            <a:off x="4021138" y="2209801"/>
            <a:ext cx="0" cy="1916113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545" name="Rectangle 41"/>
          <p:cNvSpPr>
            <a:spLocks noChangeArrowheads="1"/>
          </p:cNvSpPr>
          <p:nvPr/>
        </p:nvSpPr>
        <p:spPr bwMode="auto">
          <a:xfrm>
            <a:off x="8299450" y="3814763"/>
            <a:ext cx="1658938" cy="95091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Detrital</a:t>
            </a:r>
          </a:p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C,N,P, Si</a:t>
            </a:r>
            <a:endParaRPr lang="en-US" b="1" baseline="-25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-105" charset="0"/>
            </a:endParaRPr>
          </a:p>
        </p:txBody>
      </p:sp>
      <p:sp>
        <p:nvSpPr>
          <p:cNvPr id="22539" name="Line 44"/>
          <p:cNvSpPr>
            <a:spLocks noChangeShapeType="1"/>
          </p:cNvSpPr>
          <p:nvPr/>
        </p:nvSpPr>
        <p:spPr bwMode="auto">
          <a:xfrm>
            <a:off x="3654425" y="4125913"/>
            <a:ext cx="1016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Line 45"/>
          <p:cNvSpPr>
            <a:spLocks noChangeShapeType="1"/>
          </p:cNvSpPr>
          <p:nvPr/>
        </p:nvSpPr>
        <p:spPr bwMode="auto">
          <a:xfrm flipH="1" flipV="1">
            <a:off x="3683001" y="4970463"/>
            <a:ext cx="10715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550" name="Rectangle 46"/>
          <p:cNvSpPr>
            <a:spLocks noChangeArrowheads="1"/>
          </p:cNvSpPr>
          <p:nvPr/>
        </p:nvSpPr>
        <p:spPr bwMode="auto">
          <a:xfrm>
            <a:off x="8256588" y="5099050"/>
            <a:ext cx="1833562" cy="1017588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DON, DOP,</a:t>
            </a:r>
          </a:p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DOSi, CBOD</a:t>
            </a:r>
            <a:r>
              <a:rPr lang="en-US" b="1" baseline="-25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i</a:t>
            </a:r>
          </a:p>
        </p:txBody>
      </p:sp>
      <p:sp>
        <p:nvSpPr>
          <p:cNvPr id="149554" name="Rectangle 50"/>
          <p:cNvSpPr>
            <a:spLocks noChangeArrowheads="1"/>
          </p:cNvSpPr>
          <p:nvPr/>
        </p:nvSpPr>
        <p:spPr bwMode="auto">
          <a:xfrm>
            <a:off x="2222500" y="2598738"/>
            <a:ext cx="1295400" cy="8382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SiO</a:t>
            </a:r>
            <a:r>
              <a:rPr lang="en-US" b="1" baseline="-25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</a:rPr>
              <a:t>2</a:t>
            </a:r>
          </a:p>
        </p:txBody>
      </p:sp>
      <p:grpSp>
        <p:nvGrpSpPr>
          <p:cNvPr id="2" name="Group 43"/>
          <p:cNvGrpSpPr/>
          <p:nvPr/>
        </p:nvGrpSpPr>
        <p:grpSpPr>
          <a:xfrm>
            <a:off x="4669681" y="3781758"/>
            <a:ext cx="2743446" cy="1514419"/>
            <a:chOff x="3672472" y="1589972"/>
            <a:chExt cx="2743446" cy="1514419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45" name="TextBox 15"/>
            <p:cNvSpPr txBox="1">
              <a:spLocks/>
            </p:cNvSpPr>
            <p:nvPr/>
          </p:nvSpPr>
          <p:spPr bwMode="auto">
            <a:xfrm>
              <a:off x="3672472" y="1589972"/>
              <a:ext cx="2743446" cy="36933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alibri" pitchFamily="-112" charset="0"/>
                </a:rPr>
                <a:t>Phytoplankton Biomass</a:t>
              </a:r>
            </a:p>
          </p:txBody>
        </p:sp>
        <p:sp>
          <p:nvSpPr>
            <p:cNvPr id="46" name="TextBox 16"/>
            <p:cNvSpPr txBox="1">
              <a:spLocks noChangeAspect="1"/>
            </p:cNvSpPr>
            <p:nvPr/>
          </p:nvSpPr>
          <p:spPr bwMode="auto">
            <a:xfrm>
              <a:off x="3733853" y="1933515"/>
              <a:ext cx="1828964" cy="54861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  <a:latin typeface="Calibri" pitchFamily="-112" charset="0"/>
                </a:rPr>
                <a:t>Group 3</a:t>
              </a:r>
            </a:p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  <a:latin typeface="Calibri" pitchFamily="-112" charset="0"/>
                </a:rPr>
                <a:t>D : C : N : P : Si: Chl</a:t>
              </a:r>
            </a:p>
          </p:txBody>
        </p:sp>
        <p:sp>
          <p:nvSpPr>
            <p:cNvPr id="47" name="TextBox 21"/>
            <p:cNvSpPr txBox="1">
              <a:spLocks/>
            </p:cNvSpPr>
            <p:nvPr/>
          </p:nvSpPr>
          <p:spPr bwMode="auto">
            <a:xfrm>
              <a:off x="4140290" y="2250997"/>
              <a:ext cx="1828964" cy="54861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  <a:latin typeface="Calibri" pitchFamily="-112" charset="0"/>
                </a:rPr>
                <a:t>Group 2</a:t>
              </a:r>
            </a:p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  <a:latin typeface="Calibri" pitchFamily="-112" charset="0"/>
                </a:rPr>
                <a:t>D : C : N : P : Si: Chl</a:t>
              </a:r>
            </a:p>
          </p:txBody>
        </p:sp>
        <p:sp>
          <p:nvSpPr>
            <p:cNvPr id="48" name="TextBox 22"/>
            <p:cNvSpPr txBox="1">
              <a:spLocks/>
            </p:cNvSpPr>
            <p:nvPr/>
          </p:nvSpPr>
          <p:spPr bwMode="auto">
            <a:xfrm>
              <a:off x="4534025" y="2555781"/>
              <a:ext cx="1828964" cy="54861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  <a:latin typeface="Calibri" pitchFamily="-112" charset="0"/>
                </a:rPr>
                <a:t>Group 1</a:t>
              </a:r>
            </a:p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  <a:latin typeface="Calibri" pitchFamily="-112" charset="0"/>
                </a:rPr>
                <a:t>D : C : N : P : Si : Chl</a:t>
              </a:r>
            </a:p>
          </p:txBody>
        </p:sp>
      </p:grpSp>
      <p:sp>
        <p:nvSpPr>
          <p:cNvPr id="49" name="Oval 39"/>
          <p:cNvSpPr>
            <a:spLocks noChangeArrowheads="1"/>
          </p:cNvSpPr>
          <p:nvPr/>
        </p:nvSpPr>
        <p:spPr bwMode="auto">
          <a:xfrm>
            <a:off x="6786564" y="1331913"/>
            <a:ext cx="1704975" cy="1179512"/>
          </a:xfrm>
          <a:prstGeom prst="ellipse">
            <a:avLst/>
          </a:prstGeom>
          <a:gradFill rotWithShape="1">
            <a:gsLst>
              <a:gs pos="0">
                <a:srgbClr val="F0EAF9"/>
              </a:gs>
              <a:gs pos="64999">
                <a:srgbClr val="D9CBEE"/>
              </a:gs>
              <a:gs pos="100000">
                <a:srgbClr val="C9B5E8"/>
              </a:gs>
            </a:gsLst>
            <a:lin ang="5400000" scaled="1"/>
          </a:gra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b="1" dirty="0">
                <a:solidFill>
                  <a:schemeClr val="dk1"/>
                </a:solidFill>
              </a:rPr>
              <a:t>Zooplankton</a:t>
            </a:r>
          </a:p>
        </p:txBody>
      </p:sp>
      <p:sp>
        <p:nvSpPr>
          <p:cNvPr id="22545" name="Line 38"/>
          <p:cNvSpPr>
            <a:spLocks noChangeShapeType="1"/>
          </p:cNvSpPr>
          <p:nvPr/>
        </p:nvSpPr>
        <p:spPr bwMode="auto">
          <a:xfrm flipV="1">
            <a:off x="7413626" y="4032250"/>
            <a:ext cx="8858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Line 40"/>
          <p:cNvSpPr>
            <a:spLocks noChangeShapeType="1"/>
          </p:cNvSpPr>
          <p:nvPr/>
        </p:nvSpPr>
        <p:spPr bwMode="auto">
          <a:xfrm flipH="1">
            <a:off x="7635875" y="2511426"/>
            <a:ext cx="0" cy="1520825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Oval 39"/>
          <p:cNvSpPr>
            <a:spLocks noChangeArrowheads="1"/>
          </p:cNvSpPr>
          <p:nvPr/>
        </p:nvSpPr>
        <p:spPr bwMode="auto">
          <a:xfrm>
            <a:off x="4560888" y="1971675"/>
            <a:ext cx="1778000" cy="1111250"/>
          </a:xfrm>
          <a:prstGeom prst="ellipse">
            <a:avLst/>
          </a:prstGeom>
          <a:gradFill rotWithShape="1">
            <a:gsLst>
              <a:gs pos="0">
                <a:srgbClr val="FFE5E5"/>
              </a:gs>
              <a:gs pos="64999">
                <a:srgbClr val="FFBEBD"/>
              </a:gs>
              <a:gs pos="100000">
                <a:srgbClr val="FFA2A1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b="1" dirty="0">
                <a:solidFill>
                  <a:schemeClr val="dk1"/>
                </a:solidFill>
              </a:rPr>
              <a:t>Temperature</a:t>
            </a:r>
          </a:p>
        </p:txBody>
      </p:sp>
      <p:sp>
        <p:nvSpPr>
          <p:cNvPr id="22548" name="Line 40"/>
          <p:cNvSpPr>
            <a:spLocks noChangeShapeType="1"/>
          </p:cNvSpPr>
          <p:nvPr/>
        </p:nvSpPr>
        <p:spPr bwMode="auto">
          <a:xfrm flipH="1">
            <a:off x="4146551" y="2935289"/>
            <a:ext cx="650875" cy="1190625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549" name="Group 93"/>
          <p:cNvGrpSpPr>
            <a:grpSpLocks/>
          </p:cNvGrpSpPr>
          <p:nvPr/>
        </p:nvGrpSpPr>
        <p:grpSpPr bwMode="auto">
          <a:xfrm>
            <a:off x="5908675" y="5399088"/>
            <a:ext cx="273050" cy="417512"/>
            <a:chOff x="5257067" y="5968959"/>
            <a:chExt cx="274320" cy="416470"/>
          </a:xfrm>
        </p:grpSpPr>
        <p:cxnSp>
          <p:nvCxnSpPr>
            <p:cNvPr id="57" name="Straight Arrow Connector 56"/>
            <p:cNvCxnSpPr>
              <a:cxnSpLocks noChangeAspect="1"/>
            </p:cNvCxnSpPr>
            <p:nvPr/>
          </p:nvCxnSpPr>
          <p:spPr bwMode="auto">
            <a:xfrm rot="5400000">
              <a:off x="5255662" y="6105930"/>
              <a:ext cx="275536" cy="1594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8" name="Straight Arrow Connector 57"/>
            <p:cNvCxnSpPr>
              <a:cxnSpLocks noChangeShapeType="1"/>
            </p:cNvCxnSpPr>
            <p:nvPr/>
          </p:nvCxnSpPr>
          <p:spPr bwMode="auto">
            <a:xfrm flipV="1">
              <a:off x="5257067" y="6258746"/>
              <a:ext cx="26953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9" name="Straight Arrow Connector 58"/>
            <p:cNvCxnSpPr>
              <a:cxnSpLocks noChangeShapeType="1"/>
            </p:cNvCxnSpPr>
            <p:nvPr/>
          </p:nvCxnSpPr>
          <p:spPr bwMode="auto">
            <a:xfrm flipV="1">
              <a:off x="5304914" y="6325255"/>
              <a:ext cx="18341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60" name="Straight Arrow Connector 59"/>
            <p:cNvCxnSpPr>
              <a:cxnSpLocks noChangeShapeType="1"/>
            </p:cNvCxnSpPr>
            <p:nvPr/>
          </p:nvCxnSpPr>
          <p:spPr bwMode="auto">
            <a:xfrm flipV="1">
              <a:off x="5346380" y="6385429"/>
              <a:ext cx="9090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22550" name="TextBox 60"/>
          <p:cNvSpPr txBox="1">
            <a:spLocks noChangeArrowheads="1"/>
          </p:cNvSpPr>
          <p:nvPr/>
        </p:nvSpPr>
        <p:spPr bwMode="auto">
          <a:xfrm>
            <a:off x="7253212" y="4017880"/>
            <a:ext cx="1196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dirty="0" err="1"/>
              <a:t>k</a:t>
            </a:r>
            <a:r>
              <a:rPr lang="en-US" baseline="-25000" dirty="0" err="1"/>
              <a:t>Di</a:t>
            </a:r>
            <a:endParaRPr lang="en-US" baseline="-25000" dirty="0"/>
          </a:p>
        </p:txBody>
      </p:sp>
      <p:sp>
        <p:nvSpPr>
          <p:cNvPr id="22551" name="TextBox 62"/>
          <p:cNvSpPr txBox="1">
            <a:spLocks noChangeArrowheads="1"/>
          </p:cNvSpPr>
          <p:nvPr/>
        </p:nvSpPr>
        <p:spPr bwMode="auto">
          <a:xfrm>
            <a:off x="3851276" y="5037415"/>
            <a:ext cx="588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/>
              <a:t>k</a:t>
            </a:r>
            <a:r>
              <a:rPr lang="en-US" baseline="-25000"/>
              <a:t>Ri</a:t>
            </a:r>
          </a:p>
        </p:txBody>
      </p:sp>
      <p:sp>
        <p:nvSpPr>
          <p:cNvPr id="22552" name="TextBox 63"/>
          <p:cNvSpPr txBox="1">
            <a:spLocks noChangeArrowheads="1"/>
          </p:cNvSpPr>
          <p:nvPr/>
        </p:nvSpPr>
        <p:spPr bwMode="auto">
          <a:xfrm>
            <a:off x="3851276" y="4072215"/>
            <a:ext cx="588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/>
              <a:t>k</a:t>
            </a:r>
            <a:r>
              <a:rPr lang="en-US" baseline="-25000"/>
              <a:t>Gi</a:t>
            </a:r>
          </a:p>
        </p:txBody>
      </p:sp>
      <p:sp>
        <p:nvSpPr>
          <p:cNvPr id="22553" name="TextBox 64"/>
          <p:cNvSpPr txBox="1">
            <a:spLocks noChangeArrowheads="1"/>
          </p:cNvSpPr>
          <p:nvPr/>
        </p:nvSpPr>
        <p:spPr bwMode="auto">
          <a:xfrm>
            <a:off x="7580313" y="5104090"/>
            <a:ext cx="588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/>
              <a:t>k</a:t>
            </a:r>
            <a:r>
              <a:rPr lang="en-US" baseline="-25000"/>
              <a:t>Ri</a:t>
            </a:r>
          </a:p>
        </p:txBody>
      </p:sp>
      <p:sp>
        <p:nvSpPr>
          <p:cNvPr id="22554" name="TextBox 65"/>
          <p:cNvSpPr txBox="1">
            <a:spLocks noChangeArrowheads="1"/>
          </p:cNvSpPr>
          <p:nvPr/>
        </p:nvSpPr>
        <p:spPr bwMode="auto">
          <a:xfrm>
            <a:off x="5748338" y="5834340"/>
            <a:ext cx="590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/>
              <a:t>k</a:t>
            </a:r>
            <a:r>
              <a:rPr lang="en-US" baseline="-25000"/>
              <a:t>si</a:t>
            </a:r>
          </a:p>
        </p:txBody>
      </p:sp>
      <p:sp>
        <p:nvSpPr>
          <p:cNvPr id="68" name="Oval 39"/>
          <p:cNvSpPr>
            <a:spLocks noChangeArrowheads="1"/>
          </p:cNvSpPr>
          <p:nvPr/>
        </p:nvSpPr>
        <p:spPr bwMode="auto">
          <a:xfrm>
            <a:off x="8564563" y="2097089"/>
            <a:ext cx="1350962" cy="985837"/>
          </a:xfrm>
          <a:prstGeom prst="ellipse">
            <a:avLst/>
          </a:prstGeom>
          <a:solidFill>
            <a:srgbClr val="FF6600">
              <a:alpha val="59999"/>
            </a:srgbClr>
          </a:solidFill>
          <a:ln w="9525">
            <a:solidFill>
              <a:srgbClr val="7D60A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b="1" dirty="0">
                <a:solidFill>
                  <a:schemeClr val="dk1"/>
                </a:solidFill>
              </a:rPr>
              <a:t>Salinity</a:t>
            </a:r>
          </a:p>
        </p:txBody>
      </p:sp>
      <p:sp>
        <p:nvSpPr>
          <p:cNvPr id="22556" name="Line 40"/>
          <p:cNvSpPr>
            <a:spLocks noChangeShapeType="1"/>
          </p:cNvSpPr>
          <p:nvPr/>
        </p:nvSpPr>
        <p:spPr bwMode="auto">
          <a:xfrm flipH="1">
            <a:off x="7816850" y="2935288"/>
            <a:ext cx="889000" cy="1090612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15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1957388" y="346392"/>
            <a:ext cx="833755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Kinetic Equation</a:t>
            </a:r>
          </a:p>
        </p:txBody>
      </p:sp>
      <p:graphicFrame>
        <p:nvGraphicFramePr>
          <p:cNvPr id="149508" name="Group 4"/>
          <p:cNvGraphicFramePr>
            <a:graphicFrameLocks noGrp="1"/>
          </p:cNvGraphicFramePr>
          <p:nvPr>
            <p:ph sz="half" idx="1"/>
          </p:nvPr>
        </p:nvGraphicFramePr>
        <p:xfrm>
          <a:off x="1908175" y="3461649"/>
          <a:ext cx="7278688" cy="2474280"/>
        </p:xfrm>
        <a:graphic>
          <a:graphicData uri="http://schemas.openxmlformats.org/drawingml/2006/table">
            <a:tbl>
              <a:tblPr/>
              <a:tblGrid>
                <a:gridCol w="131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7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Where, for phytoplankton “i”: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P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c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phytoplankton carbon concentration (mg/L)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growth rate constant (1/day)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R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respiration rate constant (1/day)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D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overall death rate constant (1/day)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settling rate constant (1/day)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35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627210"/>
              </p:ext>
            </p:extLst>
          </p:nvPr>
        </p:nvGraphicFramePr>
        <p:xfrm>
          <a:off x="2735263" y="1838678"/>
          <a:ext cx="5911850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5" name="Equation" r:id="rId3" imgW="1879600" imgH="406400" progId="Equation.3">
                  <p:embed/>
                </p:oleObj>
              </mc:Choice>
              <mc:Fallback>
                <p:oleObj name="Equation" r:id="rId3" imgW="18796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5263" y="1838678"/>
                        <a:ext cx="5911850" cy="127635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2212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014538" y="500344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Phytoplankton Growth Equation</a:t>
            </a:r>
          </a:p>
        </p:txBody>
      </p:sp>
      <p:graphicFrame>
        <p:nvGraphicFramePr>
          <p:cNvPr id="23" name="Group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44748218"/>
              </p:ext>
            </p:extLst>
          </p:nvPr>
        </p:nvGraphicFramePr>
        <p:xfrm>
          <a:off x="1200150" y="4310064"/>
          <a:ext cx="9701213" cy="2056767"/>
        </p:xfrm>
        <a:graphic>
          <a:graphicData uri="http://schemas.openxmlformats.org/drawingml/2006/table">
            <a:tbl>
              <a:tblPr/>
              <a:tblGrid>
                <a:gridCol w="15297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1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Where, for phytoplankton “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”: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Gmax,i</a:t>
                      </a: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 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maximum specific growth rate constant at 20 C, day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-1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(2.5, 0.5 – 4.0)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X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temperature growth multiplier (0 – 3)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X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Li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light growth multiplier (0 – 1)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X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N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nutrient growth multiplier (0 – 1)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580" name="Text Box 20"/>
          <p:cNvSpPr txBox="1">
            <a:spLocks noChangeArrowheads="1"/>
          </p:cNvSpPr>
          <p:nvPr/>
        </p:nvSpPr>
        <p:spPr bwMode="auto">
          <a:xfrm>
            <a:off x="1700214" y="1890713"/>
            <a:ext cx="76295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FFFF00"/>
                </a:solidFill>
              </a:rPr>
              <a:t>Growth rate constant for phytoplankton “</a:t>
            </a:r>
            <a:r>
              <a:rPr lang="en-US" sz="2800" dirty="0" err="1">
                <a:solidFill>
                  <a:srgbClr val="FFFF00"/>
                </a:solidFill>
              </a:rPr>
              <a:t>i</a:t>
            </a:r>
            <a:r>
              <a:rPr lang="en-US" sz="2800" dirty="0">
                <a:solidFill>
                  <a:srgbClr val="FFFF00"/>
                </a:solidFill>
              </a:rPr>
              <a:t>” (day</a:t>
            </a:r>
            <a:r>
              <a:rPr lang="en-US" sz="2800" baseline="30000" dirty="0">
                <a:solidFill>
                  <a:srgbClr val="FFFF00"/>
                </a:solidFill>
              </a:rPr>
              <a:t>-1</a:t>
            </a:r>
            <a:r>
              <a:rPr lang="en-US" sz="2800" dirty="0">
                <a:solidFill>
                  <a:srgbClr val="FFFF00"/>
                </a:solidFill>
              </a:rPr>
              <a:t>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543968" y="2899037"/>
                <a:ext cx="5242719" cy="67069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𝐺𝑖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=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𝐺𝑚𝑎𝑥</m:t>
                          </m:r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𝑇𝑖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𝐿𝑖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𝑁𝑖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968" y="2899037"/>
                <a:ext cx="5242719" cy="67069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731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0892"/>
            <a:ext cx="8305800" cy="1505712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>
                <a:ea typeface="ＭＳ Ｐゴシック" pitchFamily="-105" charset="-128"/>
              </a:rPr>
              <a:t>Standard Temperature Function </a:t>
            </a:r>
            <a:r>
              <a:rPr lang="en-US" sz="4400" dirty="0">
                <a:ea typeface="ＭＳ Ｐゴシック" pitchFamily="-105" charset="-128"/>
              </a:rPr>
              <a:t>for  Phytoplankton Growth</a:t>
            </a:r>
            <a:endParaRPr lang="en-US" sz="4800" dirty="0">
              <a:ea typeface="ＭＳ Ｐゴシック" pitchFamily="-105" charset="-128"/>
            </a:endParaRP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228849" y="2209800"/>
            <a:ext cx="48434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00"/>
                </a:solidFill>
                <a:cs typeface="Arial" charset="0"/>
              </a:rPr>
              <a:t>Temperature multiplier: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85153"/>
              </p:ext>
            </p:extLst>
          </p:nvPr>
        </p:nvGraphicFramePr>
        <p:xfrm>
          <a:off x="1528763" y="4092575"/>
          <a:ext cx="8615361" cy="1224916"/>
        </p:xfrm>
        <a:graphic>
          <a:graphicData uri="http://schemas.openxmlformats.org/drawingml/2006/table">
            <a:tbl>
              <a:tblPr/>
              <a:tblGrid>
                <a:gridCol w="1474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0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Where, for phytoplankton “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”: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θ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Gi</a:t>
                      </a: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  <a:sym typeface="WP Greek Century" pitchFamily="2" charset="2"/>
                        </a:rPr>
                        <a:t> =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temperature correction factor for growth (1.07, 1.05 – 1.1)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 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water temperature, 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438650" y="2995407"/>
                <a:ext cx="2400300" cy="68089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𝑋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i="1" smtClean="0"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𝐺𝑖</m:t>
                        </m:r>
                      </m:sub>
                      <m:sup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𝑇</m:t>
                        </m:r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  <m:t> −20</m:t>
                        </m:r>
                      </m:sup>
                    </m:sSubSup>
                  </m:oMath>
                </a14:m>
                <a:endParaRPr lang="en-US" sz="3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650" y="2995407"/>
                <a:ext cx="2400300" cy="680892"/>
              </a:xfrm>
              <a:prstGeom prst="rect">
                <a:avLst/>
              </a:prstGeom>
              <a:blipFill rotWithShape="0">
                <a:blip r:embed="rId2"/>
                <a:stretch>
                  <a:fillRect t="-8036" b="-33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56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61852"/>
            <a:ext cx="8305800" cy="1385237"/>
          </a:xfrm>
        </p:spPr>
        <p:txBody>
          <a:bodyPr anchor="ctr">
            <a:noAutofit/>
          </a:bodyPr>
          <a:lstStyle/>
          <a:p>
            <a:pPr algn="ctr"/>
            <a:r>
              <a:rPr lang="en-US" sz="4800">
                <a:ea typeface="ＭＳ Ｐゴシック" pitchFamily="-105" charset="-128"/>
              </a:rPr>
              <a:t>Additional Temperature Function </a:t>
            </a:r>
            <a:r>
              <a:rPr lang="en-US" sz="4400">
                <a:ea typeface="ＭＳ Ｐゴシック" pitchFamily="-105" charset="-128"/>
              </a:rPr>
              <a:t>for  Phytoplankton Growth*</a:t>
            </a:r>
            <a:endParaRPr lang="en-US" sz="4800" dirty="0">
              <a:ea typeface="ＭＳ Ｐゴシック" pitchFamily="-105" charset="-128"/>
            </a:endParaRP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362200" y="1905000"/>
            <a:ext cx="5653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00"/>
                </a:solidFill>
                <a:cs typeface="Arial" charset="0"/>
              </a:rPr>
              <a:t>Temperature multiplier:</a:t>
            </a: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2854325" y="6230938"/>
            <a:ext cx="6381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* From </a:t>
            </a:r>
            <a:r>
              <a:rPr lang="en-US" dirty="0" err="1"/>
              <a:t>Cerco</a:t>
            </a:r>
            <a:r>
              <a:rPr lang="en-US" dirty="0"/>
              <a:t> and Cole, 1995, CE-QUAL-ICM</a:t>
            </a:r>
          </a:p>
        </p:txBody>
      </p:sp>
      <p:graphicFrame>
        <p:nvGraphicFramePr>
          <p:cNvPr id="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23539"/>
              </p:ext>
            </p:extLst>
          </p:nvPr>
        </p:nvGraphicFramePr>
        <p:xfrm>
          <a:off x="1720056" y="4573926"/>
          <a:ext cx="8650287" cy="1639254"/>
        </p:xfrm>
        <a:graphic>
          <a:graphicData uri="http://schemas.openxmlformats.org/drawingml/2006/table">
            <a:tbl>
              <a:tblPr/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4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Where, for phytoplankton “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”: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opt,i</a:t>
                      </a: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= 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-105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optimum temperature for growth, C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(20, 10 – 27)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κ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1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Times New Roman" pitchFamily="-105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temperature coefficient below optimum, 1/C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(0.024, 0.005 – 0.04)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κ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-105" charset="0"/>
                          <a:cs typeface="Arial" charset="0"/>
                        </a:rPr>
                        <a:t>=</a:t>
                      </a:r>
                      <a:endParaRPr kumimoji="0" lang="en-US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Times New Roman" pitchFamily="-105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temperature coefficient above optimum, 1/C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05" charset="-128"/>
                          <a:cs typeface="Arial" charset="0"/>
                        </a:rPr>
                        <a:t> (0.024, 0.005 – 0.04)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231955" y="2428220"/>
                <a:ext cx="5626487" cy="196558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= 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𝑜𝑝𝑡</m:t>
                                      </m:r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 −</m:t>
                                  </m:r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 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𝑤h𝑒𝑛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≤ 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𝑜𝑝𝑡</m:t>
                              </m:r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sz="2800" b="0" i="1" dirty="0">
                  <a:solidFill>
                    <a:schemeClr val="bg1"/>
                  </a:solidFill>
                </a:endParaRPr>
              </a:p>
              <a:p>
                <a:pPr algn="ctr"/>
                <a:endParaRPr lang="en-US" sz="2800" b="0" i="1" dirty="0">
                  <a:solidFill>
                    <a:schemeClr val="bg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</m:t>
                          </m:r>
                        </m:sub>
                      </m:sSub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charset="0"/>
                        </a:rPr>
                        <m:t>= </m:t>
                      </m:r>
                      <m:sSup>
                        <m:sSupPr>
                          <m:ctrlPr>
                            <a:rPr 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𝑇</m:t>
                                  </m:r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 −</m:t>
                                  </m:r>
                                  <m:sSub>
                                    <m:sSubPr>
                                      <m:ctrlPr>
                                        <a:rPr lang="en-US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𝑜𝑝𝑡</m:t>
                                      </m:r>
                                      <m:r>
                                        <a:rPr lang="en-US" sz="280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,</m:t>
                                      </m:r>
                                      <m:r>
                                        <a:rPr lang="en-US" sz="280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 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𝑤h𝑒𝑛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&gt; 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𝑜𝑝𝑡</m:t>
                              </m:r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a:rPr lang="en-US" sz="28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955" y="2428220"/>
                <a:ext cx="5626487" cy="196558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6499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0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5963FF21-BEDD-4EBE-9EE4-B9BC04219F27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2D21AC8A-FFF8-40A3-B652-2C9B08D56CE0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8672D1C4-BE97-407A-8811-C4ECC581F645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311CD21A-4C0A-455C-A6C3-EFB9D5683F52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D5A9B7AF-6165-4277-8561-F7F15B93716A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AEB830F0-07E0-4ED0-8FE2-B4A5D41D7B06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7A7B68EB-628B-48C5-BF2F-A7CA5EC36351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C8087B1B-D37F-404E-8404-30D6420F0507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40832D40-4280-442D-8D13-46C63748C020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17EA53A2-C3A8-4995-AC5B-6F7E720F6EC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4D65858A-7810-4487-A301-824971865DD1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CE919476-6AF9-478B-971A-28F2B66FC3CE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79187A7F-AFC5-41E3-AFE3-307D0E91AFB6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A7312A8C-63A3-4066-8746-20EAD783017F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0098C56B-3FB7-4239-938F-439D716E36FE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E3BB73CF-2978-4B0D-94AD-29E5AE6573A9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BB984FFD-02A1-43C8-8874-B98B2698F098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1586</Words>
  <Application>Microsoft Macintosh PowerPoint</Application>
  <PresentationFormat>Widescreen</PresentationFormat>
  <Paragraphs>455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ＭＳ Ｐゴシック</vt:lpstr>
      <vt:lpstr>Arial</vt:lpstr>
      <vt:lpstr>Calibri</vt:lpstr>
      <vt:lpstr>Calibri Light</vt:lpstr>
      <vt:lpstr>Cambria Math</vt:lpstr>
      <vt:lpstr>Mangal</vt:lpstr>
      <vt:lpstr>Times New Roman</vt:lpstr>
      <vt:lpstr>WP Greek Century</vt:lpstr>
      <vt:lpstr>Office Theme</vt:lpstr>
      <vt:lpstr>Worksheet</vt:lpstr>
      <vt:lpstr>Equation</vt:lpstr>
      <vt:lpstr>Chart</vt:lpstr>
      <vt:lpstr>The WASP8 Advanced  Phytoplankton Processes</vt:lpstr>
      <vt:lpstr>Variables and Processes</vt:lpstr>
      <vt:lpstr>Phytoplankton Biomass Cell Composition</vt:lpstr>
      <vt:lpstr>Phytoplankton Biomass Nutrient Ratios</vt:lpstr>
      <vt:lpstr>Phytoplankton Kinetic Processes</vt:lpstr>
      <vt:lpstr>Phytoplankton Kinetic Equation</vt:lpstr>
      <vt:lpstr>Phytoplankton Growth Equation</vt:lpstr>
      <vt:lpstr>Standard Temperature Function for  Phytoplankton Growth</vt:lpstr>
      <vt:lpstr>Additional Temperature Function for  Phytoplankton Growth*</vt:lpstr>
      <vt:lpstr>Comparison of Temperature Functions</vt:lpstr>
      <vt:lpstr>Light Limitation of Phytoplankton Growth</vt:lpstr>
      <vt:lpstr>Light Limitation Function Depth Integrated </vt:lpstr>
      <vt:lpstr>Nutrient Limitation of  Phytoplankton Growth</vt:lpstr>
      <vt:lpstr>Half-Saturation Nutrient Kinetics</vt:lpstr>
      <vt:lpstr>Phytoplankton Attenuation</vt:lpstr>
      <vt:lpstr>Phytoplankton Respiration</vt:lpstr>
      <vt:lpstr>Phytoplankton Death</vt:lpstr>
      <vt:lpstr>Phytoplankton Settling</vt:lpstr>
      <vt:lpstr>Advanced Eutro Module Phytoplankton Constants</vt:lpstr>
      <vt:lpstr>Summary of Kinetic Constants Phytoplankton Biomass</vt:lpstr>
      <vt:lpstr>Summary of Kinetic Constants Phytoplankton Growth</vt:lpstr>
      <vt:lpstr>Summary of Kinetic Constants Phytoplankton Attenuation</vt:lpstr>
      <vt:lpstr>Advanced Eutro Module  Phytoplankton Time Functions - Parameters</vt:lpstr>
      <vt:lpstr>Advanced Eutro Module Phytoplankton Display Variables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Robert Ambrose</cp:lastModifiedBy>
  <cp:revision>43</cp:revision>
  <dcterms:created xsi:type="dcterms:W3CDTF">2016-07-21T12:20:51Z</dcterms:created>
  <dcterms:modified xsi:type="dcterms:W3CDTF">2018-06-12T19:12:36Z</dcterms:modified>
</cp:coreProperties>
</file>