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8" r:id="rId1"/>
  </p:sldMasterIdLst>
  <p:notesMasterIdLst>
    <p:notesMasterId r:id="rId22"/>
  </p:notesMasterIdLst>
  <p:sldIdLst>
    <p:sldId id="256" r:id="rId2"/>
    <p:sldId id="264" r:id="rId3"/>
    <p:sldId id="341" r:id="rId4"/>
    <p:sldId id="342" r:id="rId5"/>
    <p:sldId id="335" r:id="rId6"/>
    <p:sldId id="336" r:id="rId7"/>
    <p:sldId id="296" r:id="rId8"/>
    <p:sldId id="334" r:id="rId9"/>
    <p:sldId id="337" r:id="rId10"/>
    <p:sldId id="297" r:id="rId11"/>
    <p:sldId id="312" r:id="rId12"/>
    <p:sldId id="313" r:id="rId13"/>
    <p:sldId id="314" r:id="rId14"/>
    <p:sldId id="311" r:id="rId15"/>
    <p:sldId id="338" r:id="rId16"/>
    <p:sldId id="343" r:id="rId17"/>
    <p:sldId id="316" r:id="rId18"/>
    <p:sldId id="339" r:id="rId19"/>
    <p:sldId id="340" r:id="rId20"/>
    <p:sldId id="298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54"/>
  </p:normalViewPr>
  <p:slideViewPr>
    <p:cSldViewPr snapToGrid="0" snapToObjects="1">
      <p:cViewPr varScale="1">
        <p:scale>
          <a:sx n="108" d="100"/>
          <a:sy n="108" d="100"/>
        </p:scale>
        <p:origin x="57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A02D52-BAE4-46B7-B30D-21417432D4C8}" type="datetime1">
              <a:rPr lang="en-US"/>
              <a:pPr/>
              <a:t>5/26/18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5326EB-5C39-405B-B305-28519AF0A4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FA8C-F321-4137-AD1D-DE751A90EBCD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10EE0-1CE0-40AB-B076-4684F191F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F95C-0C41-4946-AF11-150E4EDEDFD5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C33E-AAD7-41CB-8C57-B356713C03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01B34-6989-49D0-A38E-C7DC0D13C0DF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DE87-F3FD-4FFE-9952-41B85A56B5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3708-9D00-4180-B57F-C8968709EDE4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4D57-6310-429D-9BF7-8DBA91255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502A-9212-4488-AA8C-48E6520AF3B2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62918-E1AF-463A-97D9-AE0516ABE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0D99-9220-4737-91AA-DC2F92998376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F07B-1B01-40FF-9E29-F48241F90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8E80E-58EB-4ED9-90DF-CA597ED67B02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E2E6-3BA0-4496-A75D-7381565E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272"/>
            <a:ext cx="8305800" cy="597408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CF3B-1456-4611-AADD-37B682B93970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3FC1-0D59-413B-881B-23E7226D8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927DE-BF56-4163-B94B-F99DAEBEB3F7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D14F-38EA-4059-AB9C-6CA09CB5F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B32E-0B02-4F8D-9850-878E3BB537E3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34F7-ADEB-49A0-98DB-539FC54236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AA2E5-71B8-4D58-8164-CDB407A1D1BB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7EF992-38B5-4E72-AC1F-708F0040F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77203"/>
            <a:ext cx="8229600" cy="49580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42720"/>
            <a:ext cx="8229600" cy="4881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8F74C7-3D8A-47DB-B7DA-A4EA39405B38}" type="datetime1">
              <a:rPr lang="en-US" smtClean="0"/>
              <a:pPr/>
              <a:t>5/26/18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904E5C-E736-448C-BE5A-BBDDBE89620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4200"/>
            <a:ext cx="7772400" cy="1746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Sediment Transport 1:</a:t>
            </a:r>
            <a:br>
              <a:rPr lang="en-US" dirty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>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00450"/>
            <a:ext cx="7854696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Theory and Implementation in WASP8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ＭＳ Ｐゴシック" charset="-128"/>
              </a:rPr>
              <a:t>Some Technical Issues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8305800" cy="5334000"/>
          </a:xfrm>
        </p:spPr>
        <p:txBody>
          <a:bodyPr/>
          <a:lstStyle/>
          <a:p>
            <a:r>
              <a:rPr lang="en-US" sz="2800">
                <a:ea typeface="ＭＳ Ｐゴシック" charset="-128"/>
              </a:rPr>
              <a:t>Spatial heterogeneity</a:t>
            </a:r>
          </a:p>
          <a:p>
            <a:pPr lvl="1"/>
            <a:r>
              <a:rPr lang="en-US" sz="2400">
                <a:ea typeface="ＭＳ Ｐゴシック" charset="-128"/>
              </a:rPr>
              <a:t>Riffles, pools, impoundments, wetlands</a:t>
            </a:r>
          </a:p>
          <a:p>
            <a:pPr lvl="1"/>
            <a:r>
              <a:rPr lang="en-US" sz="2400">
                <a:ea typeface="ＭＳ Ｐゴシック" charset="-128"/>
              </a:rPr>
              <a:t>Water column, sediment, stream bank, floodplain</a:t>
            </a:r>
          </a:p>
          <a:p>
            <a:pPr lvl="1"/>
            <a:r>
              <a:rPr lang="en-US" sz="2400">
                <a:ea typeface="ＭＳ Ｐゴシック" charset="-128"/>
              </a:rPr>
              <a:t>Patchiness in aquatic vegetation, deposition zones</a:t>
            </a:r>
          </a:p>
          <a:p>
            <a:r>
              <a:rPr lang="en-US" sz="2800">
                <a:ea typeface="ＭＳ Ｐゴシック" charset="-128"/>
              </a:rPr>
              <a:t>Temporal variability</a:t>
            </a:r>
          </a:p>
          <a:p>
            <a:pPr lvl="1"/>
            <a:r>
              <a:rPr lang="en-US" sz="2400">
                <a:ea typeface="ＭＳ Ｐゴシック" charset="-128"/>
              </a:rPr>
              <a:t>Runoff flow, base flow, drought flow</a:t>
            </a:r>
          </a:p>
          <a:p>
            <a:r>
              <a:rPr lang="en-US" sz="2800">
                <a:ea typeface="ＭＳ Ｐゴシック" charset="-128"/>
              </a:rPr>
              <a:t>Variability in sediment properties</a:t>
            </a:r>
          </a:p>
          <a:p>
            <a:pPr lvl="1"/>
            <a:r>
              <a:rPr lang="en-US" sz="2400">
                <a:ea typeface="ＭＳ Ｐゴシック" charset="-128"/>
              </a:rPr>
              <a:t>Gravel, sand, silt, particulate organic matter, DOM</a:t>
            </a:r>
          </a:p>
          <a:p>
            <a:r>
              <a:rPr lang="en-US" sz="2800">
                <a:ea typeface="ＭＳ Ｐゴシック" charset="-128"/>
              </a:rPr>
              <a:t>Availability of input data</a:t>
            </a:r>
          </a:p>
          <a:p>
            <a:pPr lvl="1"/>
            <a:r>
              <a:rPr lang="en-US" sz="2400">
                <a:ea typeface="ＭＳ Ｐゴシック" charset="-128"/>
              </a:rPr>
              <a:t>Meteorology, sediment properties, stream morphometry</a:t>
            </a:r>
          </a:p>
          <a:p>
            <a:pPr lvl="1"/>
            <a:r>
              <a:rPr lang="en-US" sz="2400">
                <a:ea typeface="ＭＳ Ｐゴシック" charset="-128"/>
              </a:rPr>
              <a:t>Input flow and erosion data from watershed models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84175" y="758298"/>
            <a:ext cx="8229600" cy="725859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WASP Solids Variables</a:t>
            </a:r>
          </a:p>
        </p:txBody>
      </p:sp>
      <p:sp>
        <p:nvSpPr>
          <p:cNvPr id="26629" name="Text Placeholder 5"/>
          <p:cNvSpPr>
            <a:spLocks noGrp="1"/>
          </p:cNvSpPr>
          <p:nvPr>
            <p:ph type="body" sz="half" idx="3"/>
          </p:nvPr>
        </p:nvSpPr>
        <p:spPr>
          <a:xfrm>
            <a:off x="4287838" y="1763713"/>
            <a:ext cx="4041775" cy="461962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Eutrophication Module</a:t>
            </a:r>
          </a:p>
        </p:txBody>
      </p:sp>
      <p:sp>
        <p:nvSpPr>
          <p:cNvPr id="26630" name="Content Placeholder 6"/>
          <p:cNvSpPr>
            <a:spLocks noGrp="1"/>
          </p:cNvSpPr>
          <p:nvPr>
            <p:ph sz="quarter" idx="4"/>
          </p:nvPr>
        </p:nvSpPr>
        <p:spPr>
          <a:xfrm>
            <a:off x="4287838" y="2230664"/>
            <a:ext cx="4395787" cy="2940050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Phytoplankton solids</a:t>
            </a:r>
          </a:p>
          <a:p>
            <a:pPr lvl="1"/>
            <a:r>
              <a:rPr lang="en-US" dirty="0">
                <a:ea typeface="ＭＳ Ｐゴシック" charset="-128"/>
              </a:rPr>
              <a:t>Multiple algal classes</a:t>
            </a:r>
          </a:p>
          <a:p>
            <a:r>
              <a:rPr lang="en-US" dirty="0">
                <a:ea typeface="ＭＳ Ｐゴシック" charset="-128"/>
              </a:rPr>
              <a:t>Detrital solids</a:t>
            </a:r>
          </a:p>
          <a:p>
            <a:r>
              <a:rPr lang="en-US" dirty="0">
                <a:ea typeface="ＭＳ Ｐゴシック" charset="-128"/>
              </a:rPr>
              <a:t>Inorganic Solids</a:t>
            </a:r>
          </a:p>
          <a:p>
            <a:pPr lvl="1"/>
            <a:r>
              <a:rPr lang="en-US" dirty="0">
                <a:ea typeface="ＭＳ Ｐゴシック" charset="-128"/>
              </a:rPr>
              <a:t>Multiple size classes</a:t>
            </a:r>
          </a:p>
          <a:p>
            <a:r>
              <a:rPr lang="en-US" dirty="0">
                <a:ea typeface="ＭＳ Ｐゴシック" charset="-128"/>
              </a:rPr>
              <a:t>Cobble</a:t>
            </a:r>
          </a:p>
        </p:txBody>
      </p:sp>
      <p:sp>
        <p:nvSpPr>
          <p:cNvPr id="26633" name="TextBox 11"/>
          <p:cNvSpPr txBox="1">
            <a:spLocks noChangeArrowheads="1"/>
          </p:cNvSpPr>
          <p:nvPr/>
        </p:nvSpPr>
        <p:spPr bwMode="auto">
          <a:xfrm>
            <a:off x="2782888" y="5101613"/>
            <a:ext cx="5546725" cy="1631216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Notes: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 Up to 10 solids classes can be simulated 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 All solids variables are in mg/L dry weight.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 Cobble is specified for benthic segments only.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 Cobble Is immobile, but can be buried.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93039E20-55CC-0845-8797-9A25EB141347}"/>
              </a:ext>
            </a:extLst>
          </p:cNvPr>
          <p:cNvSpPr txBox="1">
            <a:spLocks/>
          </p:cNvSpPr>
          <p:nvPr/>
        </p:nvSpPr>
        <p:spPr>
          <a:xfrm>
            <a:off x="457200" y="1763713"/>
            <a:ext cx="4041775" cy="461962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Toxicant Module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0EBEF98-8B94-9741-A4B0-AACEE79EE3A7}"/>
              </a:ext>
            </a:extLst>
          </p:cNvPr>
          <p:cNvSpPr txBox="1">
            <a:spLocks/>
          </p:cNvSpPr>
          <p:nvPr/>
        </p:nvSpPr>
        <p:spPr>
          <a:xfrm>
            <a:off x="451571" y="2230663"/>
            <a:ext cx="4395787" cy="3171815"/>
          </a:xfrm>
          <a:prstGeom prst="rect">
            <a:avLst/>
          </a:prstGeom>
        </p:spPr>
        <p:txBody>
          <a:bodyPr vert="horz" tIns="0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Inorganic Solids, e.g.:</a:t>
            </a:r>
          </a:p>
          <a:p>
            <a:pPr lvl="1"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Coarse sand</a:t>
            </a:r>
          </a:p>
          <a:p>
            <a:pPr lvl="1"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Fine sand</a:t>
            </a:r>
          </a:p>
          <a:p>
            <a:pPr lvl="1"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Coarse silt</a:t>
            </a:r>
          </a:p>
          <a:p>
            <a:pPr lvl="1"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Fine silt</a:t>
            </a:r>
          </a:p>
          <a:p>
            <a:pPr lvl="1"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Clay</a:t>
            </a:r>
          </a:p>
          <a:p>
            <a:pPr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POM</a:t>
            </a:r>
          </a:p>
          <a:p>
            <a:pPr defTabSz="914400" fontAlgn="auto">
              <a:spcAft>
                <a:spcPts val="0"/>
              </a:spcAft>
            </a:pPr>
            <a:r>
              <a:rPr lang="en-US" dirty="0">
                <a:ea typeface="ＭＳ Ｐゴシック" charset="-128"/>
              </a:rPr>
              <a:t>Cobble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ＭＳ Ｐゴシック" charset="-128"/>
              </a:rPr>
              <a:t>WASP Solids Processes</a:t>
            </a:r>
          </a:p>
        </p:txBody>
      </p:sp>
      <p:sp>
        <p:nvSpPr>
          <p:cNvPr id="27651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Kinetic Transformation Processes</a:t>
            </a:r>
          </a:p>
          <a:p>
            <a:pPr lvl="1"/>
            <a:r>
              <a:rPr lang="en-US">
                <a:ea typeface="ＭＳ Ｐゴシック" charset="-128"/>
              </a:rPr>
              <a:t>Production of biomass</a:t>
            </a:r>
          </a:p>
          <a:p>
            <a:pPr lvl="1"/>
            <a:r>
              <a:rPr lang="en-US">
                <a:ea typeface="ＭＳ Ｐゴシック" charset="-128"/>
              </a:rPr>
              <a:t>Respiration and death</a:t>
            </a:r>
          </a:p>
          <a:p>
            <a:pPr lvl="1"/>
            <a:r>
              <a:rPr lang="en-US">
                <a:ea typeface="ＭＳ Ｐゴシック" charset="-128"/>
              </a:rPr>
              <a:t>Dissolution of detritus</a:t>
            </a:r>
          </a:p>
          <a:p>
            <a:r>
              <a:rPr lang="en-US">
                <a:ea typeface="ＭＳ Ｐゴシック" charset="-128"/>
              </a:rPr>
              <a:t>Transport Processes</a:t>
            </a:r>
          </a:p>
          <a:p>
            <a:pPr lvl="1"/>
            <a:r>
              <a:rPr lang="en-US">
                <a:ea typeface="ＭＳ Ｐゴシック" charset="-128"/>
              </a:rPr>
              <a:t>Settling and deposition</a:t>
            </a:r>
          </a:p>
          <a:p>
            <a:pPr lvl="1"/>
            <a:r>
              <a:rPr lang="en-US">
                <a:ea typeface="ＭＳ Ｐゴシック" charset="-128"/>
              </a:rPr>
              <a:t>Scour (entrainment, resuspension)</a:t>
            </a:r>
          </a:p>
          <a:p>
            <a:pPr lvl="1"/>
            <a:r>
              <a:rPr lang="en-US">
                <a:ea typeface="ＭＳ Ｐゴシック" charset="-128"/>
              </a:rPr>
              <a:t>Bed load</a:t>
            </a:r>
          </a:p>
          <a:p>
            <a:pPr lvl="1"/>
            <a:r>
              <a:rPr lang="en-US">
                <a:ea typeface="ＭＳ Ｐゴシック" charset="-128"/>
              </a:rPr>
              <a:t>Burial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93825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</a:rPr>
              <a:t>Solids Kinetics 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in Eutrophication Module</a:t>
            </a:r>
          </a:p>
        </p:txBody>
      </p:sp>
      <p:grpSp>
        <p:nvGrpSpPr>
          <p:cNvPr id="28675" name="Group 30"/>
          <p:cNvGrpSpPr>
            <a:grpSpLocks/>
          </p:cNvGrpSpPr>
          <p:nvPr/>
        </p:nvGrpSpPr>
        <p:grpSpPr bwMode="auto">
          <a:xfrm>
            <a:off x="685800" y="2354263"/>
            <a:ext cx="8001000" cy="3633787"/>
            <a:chOff x="685800" y="1828800"/>
            <a:chExt cx="8001000" cy="3633788"/>
          </a:xfrm>
        </p:grpSpPr>
        <p:grpSp>
          <p:nvGrpSpPr>
            <p:cNvPr id="28676" name="Group 27"/>
            <p:cNvGrpSpPr>
              <a:grpSpLocks/>
            </p:cNvGrpSpPr>
            <p:nvPr/>
          </p:nvGrpSpPr>
          <p:grpSpPr bwMode="auto">
            <a:xfrm>
              <a:off x="1524000" y="1828800"/>
              <a:ext cx="1066800" cy="838200"/>
              <a:chOff x="960" y="1152"/>
              <a:chExt cx="672" cy="528"/>
            </a:xfrm>
          </p:grpSpPr>
          <p:sp>
            <p:nvSpPr>
              <p:cNvPr id="16411" name="Line 25"/>
              <p:cNvSpPr>
                <a:spLocks noChangeShapeType="1"/>
              </p:cNvSpPr>
              <p:nvPr/>
            </p:nvSpPr>
            <p:spPr bwMode="auto">
              <a:xfrm flipV="1">
                <a:off x="1632" y="1152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 sz="1800">
                  <a:latin typeface="+mj-lt"/>
                  <a:ea typeface="ＭＳ Ｐゴシック" pitchFamily="-110" charset="-128"/>
                  <a:cs typeface="ＭＳ Ｐゴシック" pitchFamily="-110" charset="-128"/>
                </a:endParaRPr>
              </a:p>
            </p:txBody>
          </p:sp>
          <p:sp>
            <p:nvSpPr>
              <p:cNvPr id="5146" name="Text Box 26"/>
              <p:cNvSpPr txBox="1">
                <a:spLocks noChangeArrowheads="1"/>
              </p:cNvSpPr>
              <p:nvPr/>
            </p:nvSpPr>
            <p:spPr bwMode="auto">
              <a:xfrm>
                <a:off x="960" y="1296"/>
                <a:ext cx="67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  <a:ea typeface="ＭＳ Ｐゴシック" pitchFamily="-110" charset="-128"/>
                    <a:cs typeface="ＭＳ Ｐゴシック" pitchFamily="-110" charset="-128"/>
                  </a:rPr>
                  <a:t>Settling</a:t>
                </a:r>
              </a:p>
            </p:txBody>
          </p:sp>
        </p:grpSp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7086600" y="2774950"/>
              <a:ext cx="16002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Dissolution</a:t>
              </a:r>
            </a:p>
          </p:txBody>
        </p:sp>
        <p:sp>
          <p:nvSpPr>
            <p:cNvPr id="16388" name="Line 9"/>
            <p:cNvSpPr>
              <a:spLocks noChangeShapeType="1"/>
            </p:cNvSpPr>
            <p:nvPr/>
          </p:nvSpPr>
          <p:spPr bwMode="auto">
            <a:xfrm>
              <a:off x="4038600" y="2895600"/>
              <a:ext cx="12192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 sz="1800">
                <a:latin typeface="+mj-lt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1752600" y="2700337"/>
              <a:ext cx="2286000" cy="368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Phytoplankton</a:t>
              </a:r>
            </a:p>
          </p:txBody>
        </p:sp>
        <p:sp>
          <p:nvSpPr>
            <p:cNvPr id="16390" name="Line 12"/>
            <p:cNvSpPr>
              <a:spLocks noChangeShapeType="1"/>
            </p:cNvSpPr>
            <p:nvPr/>
          </p:nvSpPr>
          <p:spPr bwMode="auto">
            <a:xfrm flipV="1">
              <a:off x="3048000" y="1828800"/>
              <a:ext cx="0" cy="838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 sz="1800">
                <a:latin typeface="+mj-lt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6391" name="Line 13"/>
            <p:cNvSpPr>
              <a:spLocks noChangeShapeType="1"/>
            </p:cNvSpPr>
            <p:nvPr/>
          </p:nvSpPr>
          <p:spPr bwMode="auto">
            <a:xfrm>
              <a:off x="685800" y="2895600"/>
              <a:ext cx="1066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 sz="1800">
                <a:latin typeface="+mj-lt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762000" y="2514600"/>
              <a:ext cx="9906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Growth</a:t>
              </a:r>
            </a:p>
          </p:txBody>
        </p: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5257800" y="2901950"/>
              <a:ext cx="1828800" cy="4318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35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 anchorCtr="1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Detritus</a:t>
              </a:r>
            </a:p>
          </p:txBody>
        </p:sp>
        <p:sp>
          <p:nvSpPr>
            <p:cNvPr id="16394" name="Line 7"/>
            <p:cNvSpPr>
              <a:spLocks noChangeShapeType="1"/>
            </p:cNvSpPr>
            <p:nvPr/>
          </p:nvSpPr>
          <p:spPr bwMode="auto">
            <a:xfrm>
              <a:off x="7086600" y="3130550"/>
              <a:ext cx="1295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 sz="1800">
                <a:latin typeface="+mj-lt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5134" name="Text Box 14"/>
            <p:cNvSpPr txBox="1">
              <a:spLocks noChangeArrowheads="1"/>
            </p:cNvSpPr>
            <p:nvPr/>
          </p:nvSpPr>
          <p:spPr bwMode="auto">
            <a:xfrm>
              <a:off x="3048000" y="2057400"/>
              <a:ext cx="16002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Respiration</a:t>
              </a:r>
            </a:p>
          </p:txBody>
        </p:sp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4191000" y="2438400"/>
              <a:ext cx="8382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Death</a:t>
              </a:r>
            </a:p>
          </p:txBody>
        </p:sp>
        <p:sp>
          <p:nvSpPr>
            <p:cNvPr id="5137" name="Text Box 17"/>
            <p:cNvSpPr txBox="1">
              <a:spLocks noChangeArrowheads="1"/>
            </p:cNvSpPr>
            <p:nvPr/>
          </p:nvSpPr>
          <p:spPr bwMode="auto">
            <a:xfrm>
              <a:off x="1752600" y="3127375"/>
              <a:ext cx="2286000" cy="368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Periphyton</a:t>
              </a:r>
            </a:p>
          </p:txBody>
        </p:sp>
        <p:sp>
          <p:nvSpPr>
            <p:cNvPr id="16398" name="Line 18"/>
            <p:cNvSpPr>
              <a:spLocks noChangeShapeType="1"/>
            </p:cNvSpPr>
            <p:nvPr/>
          </p:nvSpPr>
          <p:spPr bwMode="auto">
            <a:xfrm>
              <a:off x="4038600" y="3322637"/>
              <a:ext cx="12192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 sz="1800">
                <a:latin typeface="+mj-lt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6399" name="Line 19"/>
            <p:cNvSpPr>
              <a:spLocks noChangeShapeType="1"/>
            </p:cNvSpPr>
            <p:nvPr/>
          </p:nvSpPr>
          <p:spPr bwMode="auto">
            <a:xfrm>
              <a:off x="685800" y="3322637"/>
              <a:ext cx="1066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 sz="1800">
                <a:latin typeface="+mj-lt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5140" name="Text Box 20"/>
            <p:cNvSpPr txBox="1">
              <a:spLocks noChangeArrowheads="1"/>
            </p:cNvSpPr>
            <p:nvPr/>
          </p:nvSpPr>
          <p:spPr bwMode="auto">
            <a:xfrm>
              <a:off x="762000" y="3352800"/>
              <a:ext cx="9906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Growth</a:t>
              </a:r>
            </a:p>
          </p:txBody>
        </p: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4191000" y="3322637"/>
              <a:ext cx="838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Death</a:t>
              </a:r>
            </a:p>
          </p:txBody>
        </p:sp>
        <p:grpSp>
          <p:nvGrpSpPr>
            <p:cNvPr id="28692" name="Group 31"/>
            <p:cNvGrpSpPr>
              <a:grpSpLocks/>
            </p:cNvGrpSpPr>
            <p:nvPr/>
          </p:nvGrpSpPr>
          <p:grpSpPr bwMode="auto">
            <a:xfrm>
              <a:off x="2819400" y="3524250"/>
              <a:ext cx="1676400" cy="838200"/>
              <a:chOff x="1776" y="2220"/>
              <a:chExt cx="1056" cy="528"/>
            </a:xfrm>
          </p:grpSpPr>
          <p:sp>
            <p:nvSpPr>
              <p:cNvPr id="5141" name="Text Box 21"/>
              <p:cNvSpPr txBox="1">
                <a:spLocks noChangeArrowheads="1"/>
              </p:cNvSpPr>
              <p:nvPr/>
            </p:nvSpPr>
            <p:spPr bwMode="auto">
              <a:xfrm>
                <a:off x="1824" y="2381"/>
                <a:ext cx="100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  <a:ea typeface="ＭＳ Ｐゴシック" pitchFamily="-110" charset="-128"/>
                    <a:cs typeface="ＭＳ Ｐゴシック" pitchFamily="-110" charset="-128"/>
                  </a:rPr>
                  <a:t>Respiration</a:t>
                </a:r>
              </a:p>
            </p:txBody>
          </p:sp>
          <p:sp>
            <p:nvSpPr>
              <p:cNvPr id="16414" name="Line 23"/>
              <p:cNvSpPr>
                <a:spLocks noChangeShapeType="1"/>
              </p:cNvSpPr>
              <p:nvPr/>
            </p:nvSpPr>
            <p:spPr bwMode="auto">
              <a:xfrm>
                <a:off x="1776" y="2220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 sz="1800">
                  <a:latin typeface="+mj-lt"/>
                  <a:ea typeface="ＭＳ Ｐゴシック" pitchFamily="-110" charset="-128"/>
                  <a:cs typeface="ＭＳ Ｐゴシック" pitchFamily="-110" charset="-128"/>
                </a:endParaRPr>
              </a:p>
            </p:txBody>
          </p:sp>
        </p:grpSp>
        <p:grpSp>
          <p:nvGrpSpPr>
            <p:cNvPr id="28693" name="Group 28"/>
            <p:cNvGrpSpPr>
              <a:grpSpLocks/>
            </p:cNvGrpSpPr>
            <p:nvPr/>
          </p:nvGrpSpPr>
          <p:grpSpPr bwMode="auto">
            <a:xfrm>
              <a:off x="5410200" y="1981200"/>
              <a:ext cx="1066800" cy="838200"/>
              <a:chOff x="960" y="1152"/>
              <a:chExt cx="672" cy="528"/>
            </a:xfrm>
          </p:grpSpPr>
          <p:sp>
            <p:nvSpPr>
              <p:cNvPr id="16409" name="Line 29"/>
              <p:cNvSpPr>
                <a:spLocks noChangeShapeType="1"/>
              </p:cNvSpPr>
              <p:nvPr/>
            </p:nvSpPr>
            <p:spPr bwMode="auto">
              <a:xfrm flipV="1">
                <a:off x="1632" y="1152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 sz="1800">
                  <a:latin typeface="+mj-lt"/>
                  <a:ea typeface="ＭＳ Ｐゴシック" pitchFamily="-110" charset="-128"/>
                  <a:cs typeface="ＭＳ Ｐゴシック" pitchFamily="-110" charset="-128"/>
                </a:endParaRPr>
              </a:p>
            </p:txBody>
          </p:sp>
          <p:sp>
            <p:nvSpPr>
              <p:cNvPr id="5150" name="Text Box 30"/>
              <p:cNvSpPr txBox="1">
                <a:spLocks noChangeArrowheads="1"/>
              </p:cNvSpPr>
              <p:nvPr/>
            </p:nvSpPr>
            <p:spPr bwMode="auto">
              <a:xfrm>
                <a:off x="960" y="1296"/>
                <a:ext cx="67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  <a:ea typeface="ＭＳ Ｐゴシック" pitchFamily="-110" charset="-128"/>
                    <a:cs typeface="ＭＳ Ｐゴシック" pitchFamily="-110" charset="-128"/>
                  </a:rPr>
                  <a:t>Settling</a:t>
                </a:r>
              </a:p>
            </p:txBody>
          </p:sp>
        </p:grpSp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5257800" y="3825876"/>
              <a:ext cx="1828800" cy="860425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35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 anchorCtr="1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ＭＳ Ｐゴシック" pitchFamily="-110" charset="-128"/>
                  <a:cs typeface="ＭＳ Ｐゴシック" pitchFamily="-110" charset="-128"/>
                </a:rPr>
                <a:t>Inorganic Solids</a:t>
              </a:r>
            </a:p>
          </p:txBody>
        </p:sp>
        <p:grpSp>
          <p:nvGrpSpPr>
            <p:cNvPr id="28695" name="Group 32"/>
            <p:cNvGrpSpPr>
              <a:grpSpLocks/>
            </p:cNvGrpSpPr>
            <p:nvPr/>
          </p:nvGrpSpPr>
          <p:grpSpPr bwMode="auto">
            <a:xfrm>
              <a:off x="6096000" y="4624388"/>
              <a:ext cx="1676400" cy="838200"/>
              <a:chOff x="1776" y="2220"/>
              <a:chExt cx="1056" cy="528"/>
            </a:xfrm>
          </p:grpSpPr>
          <p:sp>
            <p:nvSpPr>
              <p:cNvPr id="5153" name="Text Box 33"/>
              <p:cNvSpPr txBox="1">
                <a:spLocks noChangeArrowheads="1"/>
              </p:cNvSpPr>
              <p:nvPr/>
            </p:nvSpPr>
            <p:spPr bwMode="auto">
              <a:xfrm>
                <a:off x="1824" y="2381"/>
                <a:ext cx="100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  <a:ea typeface="ＭＳ Ｐゴシック" pitchFamily="-110" charset="-128"/>
                    <a:cs typeface="ＭＳ Ｐゴシック" pitchFamily="-110" charset="-128"/>
                  </a:rPr>
                  <a:t>Settling</a:t>
                </a:r>
              </a:p>
            </p:txBody>
          </p:sp>
          <p:sp>
            <p:nvSpPr>
              <p:cNvPr id="16408" name="Line 34"/>
              <p:cNvSpPr>
                <a:spLocks noChangeShapeType="1"/>
              </p:cNvSpPr>
              <p:nvPr/>
            </p:nvSpPr>
            <p:spPr bwMode="auto">
              <a:xfrm>
                <a:off x="1776" y="2220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 sz="1800">
                  <a:latin typeface="+mj-lt"/>
                  <a:ea typeface="ＭＳ Ｐゴシック" pitchFamily="-110" charset="-128"/>
                  <a:cs typeface="ＭＳ Ｐゴシック" pitchFamily="-110" charset="-128"/>
                </a:endParaRPr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0" name="Group 3"/>
          <p:cNvGrpSpPr>
            <a:grpSpLocks/>
          </p:cNvGrpSpPr>
          <p:nvPr/>
        </p:nvGrpSpPr>
        <p:grpSpPr bwMode="auto">
          <a:xfrm>
            <a:off x="65088" y="2452688"/>
            <a:ext cx="9078912" cy="3810000"/>
            <a:chOff x="41" y="960"/>
            <a:chExt cx="5719" cy="2400"/>
          </a:xfrm>
        </p:grpSpPr>
        <p:sp>
          <p:nvSpPr>
            <p:cNvPr id="29702" name="Line 4"/>
            <p:cNvSpPr>
              <a:spLocks noChangeShapeType="1"/>
            </p:cNvSpPr>
            <p:nvPr/>
          </p:nvSpPr>
          <p:spPr bwMode="auto">
            <a:xfrm>
              <a:off x="336" y="1920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357" name="Text Box 5"/>
            <p:cNvSpPr txBox="1">
              <a:spLocks noChangeArrowheads="1"/>
            </p:cNvSpPr>
            <p:nvPr/>
          </p:nvSpPr>
          <p:spPr bwMode="auto">
            <a:xfrm>
              <a:off x="240" y="1968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 b="1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Production</a:t>
              </a:r>
            </a:p>
          </p:txBody>
        </p:sp>
        <p:sp>
          <p:nvSpPr>
            <p:cNvPr id="228358" name="Text Box 6"/>
            <p:cNvSpPr txBox="1">
              <a:spLocks noChangeArrowheads="1"/>
            </p:cNvSpPr>
            <p:nvPr/>
          </p:nvSpPr>
          <p:spPr bwMode="auto">
            <a:xfrm>
              <a:off x="3504" y="1681"/>
              <a:ext cx="1440" cy="46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35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 anchorCtr="1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Inorganic         Fines</a:t>
              </a:r>
            </a:p>
          </p:txBody>
        </p:sp>
        <p:sp>
          <p:nvSpPr>
            <p:cNvPr id="29705" name="Line 7"/>
            <p:cNvSpPr>
              <a:spLocks noChangeShapeType="1"/>
            </p:cNvSpPr>
            <p:nvPr/>
          </p:nvSpPr>
          <p:spPr bwMode="auto">
            <a:xfrm>
              <a:off x="2592" y="1920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360" name="Text Box 8"/>
            <p:cNvSpPr txBox="1">
              <a:spLocks noChangeArrowheads="1"/>
            </p:cNvSpPr>
            <p:nvPr/>
          </p:nvSpPr>
          <p:spPr bwMode="auto">
            <a:xfrm>
              <a:off x="1152" y="1682"/>
              <a:ext cx="1440" cy="465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35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 anchor="ctr" anchorCtr="1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Biotic Solids (POM)</a:t>
              </a:r>
            </a:p>
          </p:txBody>
        </p:sp>
        <p:sp>
          <p:nvSpPr>
            <p:cNvPr id="29707" name="Line 9"/>
            <p:cNvSpPr>
              <a:spLocks noChangeShapeType="1"/>
            </p:cNvSpPr>
            <p:nvPr/>
          </p:nvSpPr>
          <p:spPr bwMode="auto">
            <a:xfrm flipV="1">
              <a:off x="2736" y="1152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362" name="Text Box 10"/>
            <p:cNvSpPr txBox="1">
              <a:spLocks noChangeArrowheads="1"/>
            </p:cNvSpPr>
            <p:nvPr/>
          </p:nvSpPr>
          <p:spPr bwMode="auto">
            <a:xfrm>
              <a:off x="2304" y="960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Dissolution</a:t>
              </a:r>
            </a:p>
          </p:txBody>
        </p:sp>
        <p:sp>
          <p:nvSpPr>
            <p:cNvPr id="29709" name="Text Box 11"/>
            <p:cNvSpPr txBox="1">
              <a:spLocks noChangeArrowheads="1"/>
            </p:cNvSpPr>
            <p:nvPr/>
          </p:nvSpPr>
          <p:spPr bwMode="auto">
            <a:xfrm>
              <a:off x="2736" y="1392"/>
              <a:ext cx="5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(1-f</a:t>
              </a:r>
              <a:r>
                <a:rPr lang="en-US" sz="1800" baseline="-25000"/>
                <a:t>ash</a:t>
              </a:r>
              <a:r>
                <a:rPr lang="en-US" sz="1800"/>
                <a:t>)</a:t>
              </a:r>
            </a:p>
          </p:txBody>
        </p:sp>
        <p:sp>
          <p:nvSpPr>
            <p:cNvPr id="29710" name="Text Box 12"/>
            <p:cNvSpPr txBox="1">
              <a:spLocks noChangeArrowheads="1"/>
            </p:cNvSpPr>
            <p:nvPr/>
          </p:nvSpPr>
          <p:spPr bwMode="auto">
            <a:xfrm>
              <a:off x="2928" y="1920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(f</a:t>
              </a:r>
              <a:r>
                <a:rPr lang="en-US" sz="1800" baseline="-25000"/>
                <a:t>ash</a:t>
              </a:r>
              <a:r>
                <a:rPr lang="en-US" sz="1800"/>
                <a:t>)</a:t>
              </a:r>
            </a:p>
          </p:txBody>
        </p:sp>
        <p:sp>
          <p:nvSpPr>
            <p:cNvPr id="228365" name="Text Box 13"/>
            <p:cNvSpPr txBox="1">
              <a:spLocks noChangeArrowheads="1"/>
            </p:cNvSpPr>
            <p:nvPr/>
          </p:nvSpPr>
          <p:spPr bwMode="auto">
            <a:xfrm>
              <a:off x="288" y="1584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 b="1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Net Biotic</a:t>
              </a:r>
            </a:p>
          </p:txBody>
        </p:sp>
        <p:grpSp>
          <p:nvGrpSpPr>
            <p:cNvPr id="29712" name="Group 14"/>
            <p:cNvGrpSpPr>
              <a:grpSpLocks/>
            </p:cNvGrpSpPr>
            <p:nvPr/>
          </p:nvGrpSpPr>
          <p:grpSpPr bwMode="auto">
            <a:xfrm>
              <a:off x="41" y="2597"/>
              <a:ext cx="3991" cy="763"/>
              <a:chOff x="656" y="2969"/>
              <a:chExt cx="3991" cy="763"/>
            </a:xfrm>
          </p:grpSpPr>
          <p:graphicFrame>
            <p:nvGraphicFramePr>
              <p:cNvPr id="29698" name="Object 2"/>
              <p:cNvGraphicFramePr>
                <a:graphicFrameLocks noChangeAspect="1"/>
              </p:cNvGraphicFramePr>
              <p:nvPr/>
            </p:nvGraphicFramePr>
            <p:xfrm>
              <a:off x="656" y="2969"/>
              <a:ext cx="3879" cy="2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710" name="Equation" r:id="rId3" imgW="3746160" imgH="253800" progId="Equation.3">
                      <p:embed/>
                    </p:oleObj>
                  </mc:Choice>
                  <mc:Fallback>
                    <p:oleObj name="Equation" r:id="rId3" imgW="3746160" imgH="25380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6" y="2969"/>
                            <a:ext cx="3879" cy="2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699" name="Object 3"/>
              <p:cNvGraphicFramePr>
                <a:graphicFrameLocks noChangeAspect="1"/>
              </p:cNvGraphicFramePr>
              <p:nvPr/>
            </p:nvGraphicFramePr>
            <p:xfrm>
              <a:off x="657" y="3451"/>
              <a:ext cx="3990" cy="2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711" name="Equation" r:id="rId5" imgW="3606480" imgH="253800" progId="Equation.3">
                      <p:embed/>
                    </p:oleObj>
                  </mc:Choice>
                  <mc:Fallback>
                    <p:oleObj name="Equation" r:id="rId5" imgW="3606480" imgH="25380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7" y="3451"/>
                            <a:ext cx="3990" cy="28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9713" name="Group 17"/>
            <p:cNvGrpSpPr>
              <a:grpSpLocks/>
            </p:cNvGrpSpPr>
            <p:nvPr/>
          </p:nvGrpSpPr>
          <p:grpSpPr bwMode="auto">
            <a:xfrm>
              <a:off x="3504" y="1104"/>
              <a:ext cx="672" cy="528"/>
              <a:chOff x="960" y="1152"/>
              <a:chExt cx="672" cy="528"/>
            </a:xfrm>
          </p:grpSpPr>
          <p:sp>
            <p:nvSpPr>
              <p:cNvPr id="29722" name="Line 18"/>
              <p:cNvSpPr>
                <a:spLocks noChangeShapeType="1"/>
              </p:cNvSpPr>
              <p:nvPr/>
            </p:nvSpPr>
            <p:spPr bwMode="auto">
              <a:xfrm flipV="1">
                <a:off x="1632" y="115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71" name="Text Box 19"/>
              <p:cNvSpPr txBox="1">
                <a:spLocks noChangeArrowheads="1"/>
              </p:cNvSpPr>
              <p:nvPr/>
            </p:nvSpPr>
            <p:spPr bwMode="auto">
              <a:xfrm>
                <a:off x="960" y="1296"/>
                <a:ext cx="6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 b="1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rPr>
                  <a:t>Settling</a:t>
                </a:r>
              </a:p>
            </p:txBody>
          </p:sp>
        </p:grpSp>
        <p:grpSp>
          <p:nvGrpSpPr>
            <p:cNvPr id="29714" name="Group 20"/>
            <p:cNvGrpSpPr>
              <a:grpSpLocks/>
            </p:cNvGrpSpPr>
            <p:nvPr/>
          </p:nvGrpSpPr>
          <p:grpSpPr bwMode="auto">
            <a:xfrm>
              <a:off x="1152" y="1104"/>
              <a:ext cx="672" cy="528"/>
              <a:chOff x="960" y="1152"/>
              <a:chExt cx="672" cy="528"/>
            </a:xfrm>
          </p:grpSpPr>
          <p:sp>
            <p:nvSpPr>
              <p:cNvPr id="29720" name="Line 21"/>
              <p:cNvSpPr>
                <a:spLocks noChangeShapeType="1"/>
              </p:cNvSpPr>
              <p:nvPr/>
            </p:nvSpPr>
            <p:spPr bwMode="auto">
              <a:xfrm flipV="1">
                <a:off x="1632" y="115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74" name="Text Box 22"/>
              <p:cNvSpPr txBox="1">
                <a:spLocks noChangeArrowheads="1"/>
              </p:cNvSpPr>
              <p:nvPr/>
            </p:nvSpPr>
            <p:spPr bwMode="auto">
              <a:xfrm>
                <a:off x="960" y="1296"/>
                <a:ext cx="6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 b="1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rPr>
                  <a:t>Settling</a:t>
                </a:r>
              </a:p>
            </p:txBody>
          </p:sp>
        </p:grpSp>
        <p:grpSp>
          <p:nvGrpSpPr>
            <p:cNvPr id="29715" name="Group 23"/>
            <p:cNvGrpSpPr>
              <a:grpSpLocks/>
            </p:cNvGrpSpPr>
            <p:nvPr/>
          </p:nvGrpSpPr>
          <p:grpSpPr bwMode="auto">
            <a:xfrm>
              <a:off x="4368" y="2592"/>
              <a:ext cx="1392" cy="768"/>
              <a:chOff x="3792" y="2400"/>
              <a:chExt cx="1584" cy="768"/>
            </a:xfrm>
          </p:grpSpPr>
          <p:sp>
            <p:nvSpPr>
              <p:cNvPr id="228376" name="Text Box 24"/>
              <p:cNvSpPr txBox="1">
                <a:spLocks noChangeArrowheads="1"/>
              </p:cNvSpPr>
              <p:nvPr/>
            </p:nvSpPr>
            <p:spPr bwMode="auto">
              <a:xfrm>
                <a:off x="3792" y="2400"/>
                <a:ext cx="1152" cy="236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107763" dir="135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lIns="0" tIns="0" rIns="0" bIns="0" anchor="ctr" anchorCtr="1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rPr>
                  <a:t>Sands</a:t>
                </a:r>
              </a:p>
            </p:txBody>
          </p:sp>
          <p:grpSp>
            <p:nvGrpSpPr>
              <p:cNvPr id="29717" name="Group 25"/>
              <p:cNvGrpSpPr>
                <a:grpSpLocks/>
              </p:cNvGrpSpPr>
              <p:nvPr/>
            </p:nvGrpSpPr>
            <p:grpSpPr bwMode="auto">
              <a:xfrm>
                <a:off x="4320" y="2640"/>
                <a:ext cx="1056" cy="528"/>
                <a:chOff x="1776" y="2220"/>
                <a:chExt cx="1056" cy="528"/>
              </a:xfrm>
            </p:grpSpPr>
            <p:sp>
              <p:nvSpPr>
                <p:cNvPr id="228378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824" y="2381"/>
                  <a:ext cx="100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800" b="1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latin typeface="Arial" pitchFamily="-110" charset="0"/>
                      <a:ea typeface="ＭＳ Ｐゴシック" pitchFamily="-110" charset="-128"/>
                      <a:cs typeface="ＭＳ Ｐゴシック" pitchFamily="-110" charset="-128"/>
                    </a:rPr>
                    <a:t>Settling</a:t>
                  </a:r>
                </a:p>
              </p:txBody>
            </p:sp>
            <p:sp>
              <p:nvSpPr>
                <p:cNvPr id="29719" name="Line 27"/>
                <p:cNvSpPr>
                  <a:spLocks noChangeShapeType="1"/>
                </p:cNvSpPr>
                <p:nvPr/>
              </p:nvSpPr>
              <p:spPr bwMode="auto">
                <a:xfrm>
                  <a:off x="1776" y="2220"/>
                  <a:ext cx="0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9701" name="Title 27"/>
          <p:cNvSpPr>
            <a:spLocks noGrp="1"/>
          </p:cNvSpPr>
          <p:nvPr>
            <p:ph type="title"/>
          </p:nvPr>
        </p:nvSpPr>
        <p:spPr>
          <a:xfrm>
            <a:off x="66675" y="274638"/>
            <a:ext cx="9077325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Solids Kinetics 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in Toxicant Module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85008"/>
            <a:ext cx="7848600" cy="1140031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</a:rPr>
              <a:t>Basic Solids Transport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71304"/>
            <a:ext cx="7848600" cy="4886696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>
                <a:ea typeface="ＭＳ Ｐゴシック" charset="-128"/>
              </a:rPr>
              <a:t>Systems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>
                <a:ea typeface="ＭＳ Ｐゴシック" charset="-128"/>
              </a:rPr>
              <a:t>Solid variable and name</a:t>
            </a:r>
            <a:endParaRPr lang="en-US" sz="1800" dirty="0">
              <a:ea typeface="ＭＳ Ｐゴシック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400" dirty="0">
                <a:ea typeface="ＭＳ Ｐゴシック" charset="-128"/>
              </a:rPr>
              <a:t>Particle density, </a:t>
            </a:r>
            <a:r>
              <a:rPr lang="en-US" sz="2000" dirty="0">
                <a:ea typeface="ＭＳ Ｐゴシック" charset="-128"/>
              </a:rPr>
              <a:t>g </a:t>
            </a:r>
            <a:r>
              <a:rPr lang="en-US" sz="2000" dirty="0" err="1">
                <a:ea typeface="ＭＳ Ｐゴシック" charset="-128"/>
              </a:rPr>
              <a:t>dw</a:t>
            </a:r>
            <a:r>
              <a:rPr lang="en-US" sz="2000" dirty="0">
                <a:ea typeface="ＭＳ Ｐゴシック" charset="-128"/>
              </a:rPr>
              <a:t>/mL (defaults to 2.65)</a:t>
            </a:r>
          </a:p>
          <a:p>
            <a:pPr eaLnBrk="1" hangingPunct="1">
              <a:lnSpc>
                <a:spcPct val="80000"/>
              </a:lnSpc>
            </a:pPr>
            <a:endParaRPr lang="en-US" sz="2800" dirty="0"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ea typeface="ＭＳ Ｐゴシック" charset="-128"/>
              </a:rPr>
              <a:t>Constants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Solids option </a:t>
            </a:r>
            <a:r>
              <a:rPr lang="en-US" sz="2000" dirty="0">
                <a:ea typeface="ＭＳ Ｐゴシック" charset="-128"/>
              </a:rPr>
              <a:t>(0 – descriptive; 1 &amp; 2 – mechanistic)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Particle diameter </a:t>
            </a:r>
            <a:r>
              <a:rPr lang="en-US" sz="2000" dirty="0">
                <a:ea typeface="ＭＳ Ｐゴシック" charset="-128"/>
              </a:rPr>
              <a:t>[mm]</a:t>
            </a:r>
          </a:p>
          <a:p>
            <a:pPr eaLnBrk="1" hangingPunct="1">
              <a:lnSpc>
                <a:spcPct val="80000"/>
              </a:lnSpc>
            </a:pPr>
            <a:endParaRPr lang="en-US" sz="2800" dirty="0"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ea typeface="ＭＳ Ｐゴシック" charset="-128"/>
              </a:rPr>
              <a:t>Parameters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>
                <a:ea typeface="ＭＳ Ｐゴシック" charset="-128"/>
              </a:rPr>
              <a:t>Settling velocity </a:t>
            </a:r>
            <a:r>
              <a:rPr lang="en-US" sz="2000" dirty="0">
                <a:ea typeface="ＭＳ Ｐゴシック" charset="-128"/>
              </a:rPr>
              <a:t>[m/day]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>
                <a:ea typeface="ＭＳ Ｐゴシック" charset="-128"/>
              </a:rPr>
              <a:t>Resuspension velocity </a:t>
            </a:r>
            <a:r>
              <a:rPr lang="en-US" sz="2000" dirty="0">
                <a:ea typeface="ＭＳ Ｐゴシック" charset="-128"/>
              </a:rPr>
              <a:t>[m/day] 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Sediment cobble concentration </a:t>
            </a:r>
            <a:r>
              <a:rPr lang="en-US" sz="2000" dirty="0">
                <a:ea typeface="ＭＳ Ｐゴシック" charset="-128"/>
              </a:rPr>
              <a:t>[mg/L]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848600" cy="1080655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</a:rPr>
              <a:t>Biotic Solids Kinetic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03761" y="1330036"/>
            <a:ext cx="8645235" cy="552796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>
                <a:ea typeface="ＭＳ Ｐゴシック" charset="-128"/>
              </a:rPr>
              <a:t>Constants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Solid Production Temperature Correction Factor (theta)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Ash Dry Weight Residue </a:t>
            </a:r>
            <a:r>
              <a:rPr lang="en-US" sz="2000" dirty="0">
                <a:ea typeface="ＭＳ Ｐゴシック" charset="-128"/>
              </a:rPr>
              <a:t>[Fraction] 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Residue Solid Identification Number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Organic Carbon Fraction </a:t>
            </a:r>
            <a:r>
              <a:rPr lang="en-US" sz="2000" dirty="0">
                <a:ea typeface="ＭＳ Ｐゴシック" charset="-128"/>
              </a:rPr>
              <a:t>[dimensionless]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Dissolution Product DOC Identification Number</a:t>
            </a:r>
          </a:p>
          <a:p>
            <a:pPr lvl="1">
              <a:lnSpc>
                <a:spcPct val="80000"/>
              </a:lnSpc>
            </a:pPr>
            <a:endParaRPr lang="en-US" dirty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sz="3000" dirty="0">
                <a:ea typeface="ＭＳ Ｐゴシック" charset="-128"/>
              </a:rPr>
              <a:t>Parameters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Biotic solids production rate </a:t>
            </a:r>
            <a:r>
              <a:rPr lang="en-US" sz="2000" dirty="0">
                <a:ea typeface="ＭＳ Ｐゴシック" charset="-128"/>
              </a:rPr>
              <a:t>[g/m</a:t>
            </a:r>
            <a:r>
              <a:rPr lang="en-US" sz="2000" baseline="30000" dirty="0">
                <a:ea typeface="ＭＳ Ｐゴシック" charset="-128"/>
              </a:rPr>
              <a:t>3</a:t>
            </a:r>
            <a:r>
              <a:rPr lang="en-US" sz="2000" dirty="0">
                <a:ea typeface="ＭＳ Ｐゴシック" charset="-128"/>
              </a:rPr>
              <a:t>-day]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Biotic solids dissolution rate </a:t>
            </a:r>
            <a:r>
              <a:rPr lang="en-US" sz="2000" dirty="0">
                <a:ea typeface="ＭＳ Ｐゴシック" charset="-128"/>
              </a:rPr>
              <a:t>[1/day] </a:t>
            </a:r>
          </a:p>
          <a:p>
            <a:pPr>
              <a:lnSpc>
                <a:spcPct val="80000"/>
              </a:lnSpc>
            </a:pPr>
            <a:endParaRPr lang="en-US" sz="2800" dirty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a typeface="ＭＳ Ｐゴシック" charset="-128"/>
              </a:rPr>
              <a:t>Time Functions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Biotic solids production rate multiplier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Biotic solids dissolution rate multiplier</a:t>
            </a:r>
          </a:p>
        </p:txBody>
      </p:sp>
    </p:spTree>
    <p:extLst>
      <p:ext uri="{BB962C8B-B14F-4D97-AF65-F5344CB8AC3E}">
        <p14:creationId xmlns:p14="http://schemas.microsoft.com/office/powerpoint/2010/main" val="1165367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1463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ea typeface="ＭＳ Ｐゴシック" charset="-128"/>
              </a:rPr>
              <a:t>Alternate Input of Biotic Solids Data</a:t>
            </a:r>
            <a:br>
              <a:rPr lang="en-US" sz="4000">
                <a:ea typeface="ＭＳ Ｐゴシック" charset="-128"/>
              </a:rPr>
            </a:br>
            <a:r>
              <a:rPr lang="en-US" sz="3600">
                <a:ea typeface="ＭＳ Ｐゴシック" charset="-128"/>
              </a:rPr>
              <a:t>- Water Quality Transfer File</a:t>
            </a:r>
            <a:endParaRPr lang="en-US" sz="4000">
              <a:ea typeface="ＭＳ Ｐゴシック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200275"/>
            <a:ext cx="7537450" cy="4429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>
                <a:ea typeface="+mn-ea"/>
              </a:rPr>
              <a:t>Produced by Eutrophication module run</a:t>
            </a:r>
          </a:p>
          <a:p>
            <a:pPr lvl="1" eaLnBrk="1" hangingPunct="1">
              <a:lnSpc>
                <a:spcPct val="90000"/>
              </a:lnSpc>
              <a:buFont typeface="Arial" pitchFamily="-110" charset="0"/>
              <a:buChar char="–"/>
              <a:defRPr/>
            </a:pPr>
            <a:r>
              <a:rPr lang="en-US" dirty="0">
                <a:ea typeface="+mn-ea"/>
              </a:rPr>
              <a:t>WQTransfer-Eutr.wqm</a:t>
            </a:r>
          </a:p>
          <a:p>
            <a:pPr lvl="1" eaLnBrk="1" hangingPunct="1">
              <a:lnSpc>
                <a:spcPct val="90000"/>
              </a:lnSpc>
              <a:buFont typeface="Arial" pitchFamily="-110" charset="0"/>
              <a:buChar char="–"/>
              <a:defRPr/>
            </a:pPr>
            <a:r>
              <a:rPr lang="en-US" dirty="0">
                <a:ea typeface="+mn-ea"/>
              </a:rPr>
              <a:t>Located in same project folder</a:t>
            </a:r>
          </a:p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>
                <a:ea typeface="+mn-ea"/>
              </a:rPr>
              <a:t>Contains daily average net production and dissolution rates by segment</a:t>
            </a:r>
          </a:p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>
                <a:ea typeface="+mn-ea"/>
              </a:rPr>
              <a:t>Solids are re-simulated using specified transport parameters along with rate constants.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>
                <a:ea typeface="+mj-ea"/>
                <a:cs typeface="+mj-cs"/>
              </a:rPr>
              <a:t>Benthic Parameter Equations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179513" y="2073275"/>
          <a:ext cx="2192337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2" name="Equation" r:id="rId3" imgW="1028700" imgH="177800" progId="Equation.3">
                  <p:embed/>
                </p:oleObj>
              </mc:Choice>
              <mc:Fallback>
                <p:oleObj name="Equation" r:id="rId3" imgW="1028700" imgH="177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2073275"/>
                        <a:ext cx="2192337" cy="379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1179513" y="3146425"/>
          <a:ext cx="19494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Equation" r:id="rId5" imgW="914400" imgH="203200" progId="Equation.3">
                  <p:embed/>
                </p:oleObj>
              </mc:Choice>
              <mc:Fallback>
                <p:oleObj name="Equation" r:id="rId5" imgW="914400" imgH="203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3146425"/>
                        <a:ext cx="19494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862013" y="4257675"/>
          <a:ext cx="43592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Equation" r:id="rId7" imgW="2044700" imgH="457200" progId="Equation.3">
                  <p:embed/>
                </p:oleObj>
              </mc:Choice>
              <mc:Fallback>
                <p:oleObj name="Equation" r:id="rId7" imgW="20447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013" y="4257675"/>
                        <a:ext cx="435927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862013" y="1616075"/>
            <a:ext cx="3265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Bulk Density [g/mL]</a:t>
            </a:r>
          </a:p>
        </p:txBody>
      </p: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862013" y="2713038"/>
            <a:ext cx="3265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Dry Density [g</a:t>
            </a:r>
            <a:r>
              <a:rPr lang="en-US" baseline="-25000"/>
              <a:t>S</a:t>
            </a:r>
            <a:r>
              <a:rPr lang="en-US"/>
              <a:t>/mL]</a:t>
            </a: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862013" y="3795713"/>
            <a:ext cx="3670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Percent Water [g/g</a:t>
            </a:r>
            <a:r>
              <a:rPr lang="en-US" baseline="-25000"/>
              <a:t>S</a:t>
            </a:r>
            <a:r>
              <a:rPr lang="en-US"/>
              <a:t>]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862013" y="5397500"/>
            <a:ext cx="65659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Where:</a:t>
            </a:r>
          </a:p>
          <a:p>
            <a:r>
              <a:rPr lang="en-US" sz="2000" i="1"/>
              <a:t>n</a:t>
            </a:r>
            <a:r>
              <a:rPr lang="en-US" sz="2000"/>
              <a:t> = porosity [L</a:t>
            </a:r>
            <a:r>
              <a:rPr lang="en-US" sz="2000" baseline="-25000"/>
              <a:t>W</a:t>
            </a:r>
            <a:r>
              <a:rPr lang="en-US" sz="2000"/>
              <a:t>/L]</a:t>
            </a:r>
          </a:p>
          <a:p>
            <a:r>
              <a:rPr lang="en-US" sz="2000" i="1"/>
              <a:t>ρ</a:t>
            </a:r>
            <a:r>
              <a:rPr lang="en-US" sz="2000" i="1" baseline="-25000"/>
              <a:t>S</a:t>
            </a:r>
            <a:r>
              <a:rPr lang="en-US" sz="2000"/>
              <a:t> = particle density, about 2.7 [g</a:t>
            </a:r>
            <a:r>
              <a:rPr lang="en-US" sz="2000" baseline="-25000"/>
              <a:t>S</a:t>
            </a:r>
            <a:r>
              <a:rPr lang="en-US" sz="2000"/>
              <a:t>/mL</a:t>
            </a:r>
            <a:r>
              <a:rPr lang="en-US" sz="2000" baseline="-25000"/>
              <a:t>S</a:t>
            </a:r>
            <a:r>
              <a:rPr lang="en-US" sz="2000"/>
              <a:t>]</a:t>
            </a:r>
          </a:p>
          <a:p>
            <a:r>
              <a:rPr lang="en-US" sz="2000" i="1"/>
              <a:t>ρ</a:t>
            </a:r>
            <a:r>
              <a:rPr lang="en-US" sz="2000" i="1" baseline="-25000"/>
              <a:t>W</a:t>
            </a:r>
            <a:r>
              <a:rPr lang="en-US" sz="2000"/>
              <a:t> = water density, about 1.0 [g</a:t>
            </a:r>
            <a:r>
              <a:rPr lang="en-US" sz="2000" baseline="-25000"/>
              <a:t>W</a:t>
            </a:r>
            <a:r>
              <a:rPr lang="en-US" sz="2000"/>
              <a:t>/mL</a:t>
            </a:r>
            <a:r>
              <a:rPr lang="en-US" sz="2000" baseline="-25000"/>
              <a:t>W</a:t>
            </a:r>
            <a:r>
              <a:rPr lang="en-US" sz="2000"/>
              <a:t>]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4906963" y="1779588"/>
            <a:ext cx="2971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sediment fresh weight / sediment volume</a:t>
            </a:r>
          </a:p>
        </p:txBody>
      </p:sp>
      <p:sp>
        <p:nvSpPr>
          <p:cNvPr id="33803" name="TextBox 12"/>
          <p:cNvSpPr txBox="1">
            <a:spLocks noChangeArrowheads="1"/>
          </p:cNvSpPr>
          <p:nvPr/>
        </p:nvSpPr>
        <p:spPr bwMode="auto">
          <a:xfrm>
            <a:off x="5462588" y="2797175"/>
            <a:ext cx="2973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sediment dry weight / sediment volume</a:t>
            </a:r>
          </a:p>
        </p:txBody>
      </p:sp>
      <p:sp>
        <p:nvSpPr>
          <p:cNvPr id="33804" name="TextBox 13"/>
          <p:cNvSpPr txBox="1">
            <a:spLocks noChangeArrowheads="1"/>
          </p:cNvSpPr>
          <p:nvPr/>
        </p:nvSpPr>
        <p:spPr bwMode="auto">
          <a:xfrm>
            <a:off x="6054725" y="4124325"/>
            <a:ext cx="2900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sediment fresh weight / sediment dry weight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62013" y="1514475"/>
            <a:ext cx="7824787" cy="1096963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62013" y="2655888"/>
            <a:ext cx="7824787" cy="1095375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62013" y="3795713"/>
            <a:ext cx="7824787" cy="1601787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Benthic Parameter Values</a:t>
            </a:r>
          </a:p>
        </p:txBody>
      </p:sp>
      <p:graphicFrame>
        <p:nvGraphicFramePr>
          <p:cNvPr id="37978" name="Group 90"/>
          <p:cNvGraphicFramePr>
            <a:graphicFrameLocks noGrp="1"/>
          </p:cNvGraphicFramePr>
          <p:nvPr>
            <p:ph idx="1"/>
          </p:nvPr>
        </p:nvGraphicFramePr>
        <p:xfrm>
          <a:off x="1012371" y="1534886"/>
          <a:ext cx="6400800" cy="4389120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sym typeface="WP Greek Century" pitchFamily="2" charset="2"/>
                        </a:rPr>
                        <a:t>ρ</a:t>
                      </a:r>
                      <a:r>
                        <a:rPr kumimoji="0" lang="en-US" sz="1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sym typeface="WP Greek Century" pitchFamily="2" charset="2"/>
                        </a:rPr>
                        <a:t>D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sym typeface="WP Greek Century" pitchFamily="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sym typeface="WP Greek Century" pitchFamily="2" charset="2"/>
                        </a:rPr>
                        <a:t>ρ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sym typeface="WP Greek Century" pitchFamily="2" charset="2"/>
                        </a:rPr>
                        <a:t>B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0.135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3767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ea typeface="ＭＳ Ｐゴシック" charset="-128"/>
              </a:rPr>
              <a:t>TSS - </a:t>
            </a:r>
            <a:r>
              <a:rPr lang="en-US" sz="3200" dirty="0">
                <a:ea typeface="ＭＳ Ｐゴシック" charset="-128"/>
              </a:rPr>
              <a:t>Total Suspended Solids in [mg/L]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075" y="1498600"/>
            <a:ext cx="8467725" cy="49958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>
                <a:ea typeface="ＭＳ Ｐゴシック" charset="-128"/>
              </a:rPr>
              <a:t>Measures combined particulate inorganic and organic material retained by a filter</a:t>
            </a:r>
          </a:p>
          <a:p>
            <a:pPr eaLnBrk="1" hangingPunct="1"/>
            <a:r>
              <a:rPr lang="en-US" sz="2800">
                <a:ea typeface="ＭＳ Ｐゴシック" charset="-128"/>
              </a:rPr>
              <a:t>Related to turbidity, but site-specific correlation is necessary</a:t>
            </a:r>
          </a:p>
          <a:p>
            <a:pPr eaLnBrk="1" hangingPunct="1"/>
            <a:r>
              <a:rPr lang="en-US" sz="2800">
                <a:ea typeface="ＭＳ Ｐゴシック" charset="-128"/>
              </a:rPr>
              <a:t>Typical concentrations [mg/L]</a:t>
            </a:r>
            <a:r>
              <a:rPr lang="en-US" sz="2800" baseline="30000">
                <a:ea typeface="ＭＳ Ｐゴシック" charset="-128"/>
              </a:rPr>
              <a:t>1</a:t>
            </a:r>
          </a:p>
          <a:p>
            <a:pPr lvl="1" eaLnBrk="1" hangingPunct="1"/>
            <a:r>
              <a:rPr lang="en-US" sz="2400">
                <a:ea typeface="ＭＳ Ｐゴシック" charset="-128"/>
              </a:rPr>
              <a:t>Lake Superior/Huron: 0.5</a:t>
            </a:r>
          </a:p>
          <a:p>
            <a:pPr lvl="1" eaLnBrk="1" hangingPunct="1"/>
            <a:r>
              <a:rPr lang="en-US" sz="2400">
                <a:ea typeface="ＭＳ Ｐゴシック" charset="-128"/>
              </a:rPr>
              <a:t>Flint River, MI: 8 – 12</a:t>
            </a:r>
          </a:p>
          <a:p>
            <a:pPr lvl="1" eaLnBrk="1" hangingPunct="1"/>
            <a:r>
              <a:rPr lang="en-US" sz="2400">
                <a:ea typeface="ＭＳ Ｐゴシック" charset="-128"/>
              </a:rPr>
              <a:t>Hudson River, NY: 10 – 60</a:t>
            </a:r>
          </a:p>
          <a:p>
            <a:pPr lvl="1" eaLnBrk="1" hangingPunct="1"/>
            <a:r>
              <a:rPr lang="en-US" sz="2400">
                <a:ea typeface="ＭＳ Ｐゴシック" charset="-128"/>
              </a:rPr>
              <a:t>Rapid Creek, SD: 158</a:t>
            </a:r>
          </a:p>
          <a:p>
            <a:pPr lvl="1" eaLnBrk="1" hangingPunct="1"/>
            <a:r>
              <a:rPr lang="en-US" sz="2400">
                <a:ea typeface="ＭＳ Ｐゴシック" charset="-128"/>
              </a:rPr>
              <a:t>Sacramento-San Joaquin Delta, CA: 50 - 175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3954463" y="6440488"/>
            <a:ext cx="5189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aseline="30000"/>
              <a:t>1</a:t>
            </a:r>
            <a:r>
              <a:rPr lang="en-US" sz="2000"/>
              <a:t>Chapra, Surface Water Quality Modeling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3"/>
          <p:cNvGrpSpPr>
            <a:grpSpLocks/>
          </p:cNvGrpSpPr>
          <p:nvPr/>
        </p:nvGrpSpPr>
        <p:grpSpPr bwMode="auto">
          <a:xfrm>
            <a:off x="22225" y="1579563"/>
            <a:ext cx="9144000" cy="5334000"/>
            <a:chOff x="14" y="995"/>
            <a:chExt cx="5760" cy="3360"/>
          </a:xfrm>
        </p:grpSpPr>
        <p:grpSp>
          <p:nvGrpSpPr>
            <p:cNvPr id="35844" name="Group 4"/>
            <p:cNvGrpSpPr>
              <a:grpSpLocks/>
            </p:cNvGrpSpPr>
            <p:nvPr/>
          </p:nvGrpSpPr>
          <p:grpSpPr bwMode="auto">
            <a:xfrm>
              <a:off x="14" y="995"/>
              <a:ext cx="5760" cy="3360"/>
              <a:chOff x="13" y="951"/>
              <a:chExt cx="5760" cy="3383"/>
            </a:xfrm>
          </p:grpSpPr>
          <p:pic>
            <p:nvPicPr>
              <p:cNvPr id="35849" name="Picture 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" y="951"/>
                <a:ext cx="5760" cy="3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5850" name="Group 6"/>
              <p:cNvGrpSpPr>
                <a:grpSpLocks/>
              </p:cNvGrpSpPr>
              <p:nvPr/>
            </p:nvGrpSpPr>
            <p:grpSpPr bwMode="auto">
              <a:xfrm>
                <a:off x="576" y="3552"/>
                <a:ext cx="624" cy="720"/>
                <a:chOff x="699" y="3504"/>
                <a:chExt cx="624" cy="720"/>
              </a:xfrm>
            </p:grpSpPr>
            <p:sp>
              <p:nvSpPr>
                <p:cNvPr id="3585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699" y="3782"/>
                  <a:ext cx="624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000"/>
                    <a:t>Burial</a:t>
                  </a:r>
                </a:p>
              </p:txBody>
            </p:sp>
            <p:sp>
              <p:nvSpPr>
                <p:cNvPr id="35852" name="Line 8"/>
                <p:cNvSpPr>
                  <a:spLocks noChangeShapeType="1"/>
                </p:cNvSpPr>
                <p:nvPr/>
              </p:nvSpPr>
              <p:spPr bwMode="auto">
                <a:xfrm>
                  <a:off x="1008" y="4032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53" name="Line 9"/>
                <p:cNvSpPr>
                  <a:spLocks noChangeShapeType="1"/>
                </p:cNvSpPr>
                <p:nvPr/>
              </p:nvSpPr>
              <p:spPr bwMode="auto">
                <a:xfrm>
                  <a:off x="1008" y="3504"/>
                  <a:ext cx="0" cy="30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5845" name="Text Box 10"/>
            <p:cNvSpPr txBox="1">
              <a:spLocks noChangeArrowheads="1"/>
            </p:cNvSpPr>
            <p:nvPr/>
          </p:nvSpPr>
          <p:spPr bwMode="auto">
            <a:xfrm>
              <a:off x="612" y="1086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0000FF"/>
                  </a:solidFill>
                </a:rPr>
                <a:t>Biotic production</a:t>
              </a:r>
            </a:p>
          </p:txBody>
        </p:sp>
        <p:sp>
          <p:nvSpPr>
            <p:cNvPr id="35846" name="Line 11"/>
            <p:cNvSpPr>
              <a:spLocks noChangeShapeType="1"/>
            </p:cNvSpPr>
            <p:nvPr/>
          </p:nvSpPr>
          <p:spPr bwMode="auto">
            <a:xfrm>
              <a:off x="1824" y="1200"/>
              <a:ext cx="24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47" name="Line 12"/>
            <p:cNvSpPr>
              <a:spLocks noChangeShapeType="1"/>
            </p:cNvSpPr>
            <p:nvPr/>
          </p:nvSpPr>
          <p:spPr bwMode="auto">
            <a:xfrm>
              <a:off x="3120" y="1200"/>
              <a:ext cx="24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48" name="Text Box 13"/>
            <p:cNvSpPr txBox="1">
              <a:spLocks noChangeArrowheads="1"/>
            </p:cNvSpPr>
            <p:nvPr/>
          </p:nvSpPr>
          <p:spPr bwMode="auto">
            <a:xfrm>
              <a:off x="3024" y="1248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0000FF"/>
                  </a:solidFill>
                </a:rPr>
                <a:t>Dissolution</a:t>
              </a:r>
            </a:p>
          </p:txBody>
        </p:sp>
      </p:grpSp>
      <p:sp>
        <p:nvSpPr>
          <p:cNvPr id="35843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ＭＳ Ｐゴシック" charset="-128"/>
              </a:rPr>
              <a:t>Sediment Transport Processes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1143000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Particle Size Classification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397000"/>
          <a:ext cx="6096000" cy="4829175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Size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Wentworth 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Other Names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&lt; 1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colloid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mud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1.0 – 3.9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clay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mud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3.9 – 62.5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silt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mud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62.5 - 125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very fine 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125 - 250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fine 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0.25 – 0.5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medium 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0.5 – 1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coarse 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1 – 2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very coarse 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2 – 4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granule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gravel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4 – 64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pebble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gravel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64 – 256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cobble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gravel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&gt; 256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boulder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gravel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ＭＳ Ｐゴシック" charset="-128"/>
              </a:rPr>
              <a:t>Particle Densities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06538" y="1943100"/>
          <a:ext cx="6096000" cy="222885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Substance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Density [g/mL]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Organic matter (dry weight)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1.27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Siliceous minerals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2.65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Garnet sands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17663"/>
            <a:ext cx="8915400" cy="5022850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Sorption reduces dissolved NH</a:t>
            </a:r>
            <a:r>
              <a:rPr lang="en-US" baseline="-25000">
                <a:ea typeface="ＭＳ Ｐゴシック" charset="-128"/>
              </a:rPr>
              <a:t>4</a:t>
            </a:r>
            <a:r>
              <a:rPr lang="en-US">
                <a:ea typeface="ＭＳ Ｐゴシック" charset="-128"/>
              </a:rPr>
              <a:t> and PO</a:t>
            </a:r>
            <a:r>
              <a:rPr lang="en-US" baseline="-25000">
                <a:ea typeface="ＭＳ Ｐゴシック" charset="-128"/>
              </a:rPr>
              <a:t>4</a:t>
            </a:r>
            <a:endParaRPr lang="en-US" baseline="30000">
              <a:ea typeface="ＭＳ Ｐゴシック" charset="-128"/>
            </a:endParaRPr>
          </a:p>
          <a:p>
            <a:pPr lvl="1"/>
            <a:r>
              <a:rPr lang="en-US">
                <a:ea typeface="ＭＳ Ｐゴシック" charset="-128"/>
              </a:rPr>
              <a:t>Reduction in nitrification</a:t>
            </a:r>
          </a:p>
          <a:p>
            <a:pPr lvl="1"/>
            <a:r>
              <a:rPr lang="en-US">
                <a:ea typeface="ＭＳ Ｐゴシック" charset="-128"/>
              </a:rPr>
              <a:t>Reduction in algal uptake and growth</a:t>
            </a:r>
          </a:p>
          <a:p>
            <a:r>
              <a:rPr lang="en-US">
                <a:ea typeface="ＭＳ Ｐゴシック" charset="-128"/>
              </a:rPr>
              <a:t>Deposition removes NH</a:t>
            </a:r>
            <a:r>
              <a:rPr lang="en-US" baseline="-25000">
                <a:ea typeface="ＭＳ Ｐゴシック" charset="-128"/>
              </a:rPr>
              <a:t>4</a:t>
            </a:r>
            <a:r>
              <a:rPr lang="en-US">
                <a:ea typeface="ＭＳ Ｐゴシック" charset="-128"/>
              </a:rPr>
              <a:t> and PO</a:t>
            </a:r>
            <a:r>
              <a:rPr lang="en-US" baseline="-25000">
                <a:ea typeface="ＭＳ Ｐゴシック" charset="-128"/>
              </a:rPr>
              <a:t>4</a:t>
            </a:r>
            <a:r>
              <a:rPr lang="en-US">
                <a:ea typeface="ＭＳ Ｐゴシック" charset="-128"/>
              </a:rPr>
              <a:t> from water</a:t>
            </a:r>
          </a:p>
          <a:p>
            <a:r>
              <a:rPr lang="en-US">
                <a:ea typeface="ＭＳ Ｐゴシック" charset="-128"/>
              </a:rPr>
              <a:t>Sediment flux returns NH</a:t>
            </a:r>
            <a:r>
              <a:rPr lang="en-US" baseline="-25000">
                <a:ea typeface="ＭＳ Ｐゴシック" charset="-128"/>
              </a:rPr>
              <a:t>4</a:t>
            </a:r>
            <a:r>
              <a:rPr lang="en-US">
                <a:ea typeface="ＭＳ Ｐゴシック" charset="-128"/>
              </a:rPr>
              <a:t> and PO</a:t>
            </a:r>
            <a:r>
              <a:rPr lang="en-US" baseline="-25000">
                <a:ea typeface="ＭＳ Ｐゴシック" charset="-128"/>
              </a:rPr>
              <a:t>4</a:t>
            </a:r>
            <a:r>
              <a:rPr lang="en-US">
                <a:ea typeface="ＭＳ Ｐゴシック" charset="-128"/>
              </a:rPr>
              <a:t> to water</a:t>
            </a:r>
          </a:p>
          <a:p>
            <a:r>
              <a:rPr lang="en-US">
                <a:ea typeface="ＭＳ Ｐゴシック" charset="-128"/>
              </a:rPr>
              <a:t>Solids increase light attenuation</a:t>
            </a:r>
          </a:p>
          <a:p>
            <a:pPr lvl="1"/>
            <a:r>
              <a:rPr lang="en-US">
                <a:ea typeface="ＭＳ Ｐゴシック" charset="-128"/>
              </a:rPr>
              <a:t>Reduction in algal growth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921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atin typeface="+mj-lt"/>
                <a:ea typeface="ＭＳ Ｐゴシック" pitchFamily="-110" charset="-128"/>
                <a:cs typeface="ＭＳ Ｐゴシック" pitchFamily="-110" charset="-128"/>
              </a:rPr>
              <a:t>Solids Effects on Water Quality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00175"/>
            <a:ext cx="8915400" cy="5022850"/>
          </a:xfrm>
        </p:spPr>
        <p:txBody>
          <a:bodyPr>
            <a:normAutofit lnSpcReduction="10000"/>
          </a:bodyPr>
          <a:lstStyle/>
          <a:p>
            <a:r>
              <a:rPr lang="en-US" sz="2800">
                <a:ea typeface="ＭＳ Ｐゴシック" charset="-128"/>
              </a:rPr>
              <a:t>Sorption reduces dissolved fraction and bioavailability</a:t>
            </a:r>
          </a:p>
          <a:p>
            <a:r>
              <a:rPr lang="en-US" sz="2800">
                <a:ea typeface="ＭＳ Ｐゴシック" charset="-128"/>
              </a:rPr>
              <a:t>Deposition removes some peak loading from water</a:t>
            </a:r>
          </a:p>
          <a:p>
            <a:r>
              <a:rPr lang="en-US" sz="2800">
                <a:ea typeface="ＭＳ Ｐゴシック" charset="-128"/>
              </a:rPr>
              <a:t>Pore water diffusion, resuspension return chemical to water column between loading events</a:t>
            </a:r>
          </a:p>
          <a:p>
            <a:r>
              <a:rPr lang="en-US" sz="2800">
                <a:ea typeface="ＭＳ Ｐゴシック" charset="-128"/>
              </a:rPr>
              <a:t>Large flood events scour significant amounts of sediment and chemical from the upper sediment to the water column</a:t>
            </a:r>
          </a:p>
          <a:p>
            <a:r>
              <a:rPr lang="en-US" sz="2800">
                <a:ea typeface="ＭＳ Ｐゴシック" charset="-128"/>
              </a:rPr>
              <a:t>Net deposition stores chemical in sediments for long periods</a:t>
            </a:r>
          </a:p>
          <a:p>
            <a:r>
              <a:rPr lang="en-US" sz="2800">
                <a:ea typeface="ＭＳ Ｐゴシック" charset="-128"/>
              </a:rPr>
              <a:t>Burial below bioturbation depth potentially sequesters chemical from biota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921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atin typeface="+mj-lt"/>
                <a:ea typeface="ＭＳ Ｐゴシック" pitchFamily="-110" charset="-128"/>
                <a:cs typeface="ＭＳ Ｐゴシック" pitchFamily="-110" charset="-128"/>
              </a:rPr>
              <a:t>Solids Effects on Toxicants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77975"/>
            <a:ext cx="8915400" cy="5116513"/>
          </a:xfrm>
        </p:spPr>
        <p:txBody>
          <a:bodyPr>
            <a:normAutofit fontScale="92500"/>
          </a:bodyPr>
          <a:lstStyle/>
          <a:p>
            <a:r>
              <a:rPr lang="en-US" sz="2800">
                <a:ea typeface="ＭＳ Ｐゴシック" charset="-128"/>
              </a:rPr>
              <a:t>Harm fish directly:</a:t>
            </a:r>
          </a:p>
          <a:p>
            <a:pPr lvl="1"/>
            <a:r>
              <a:rPr lang="en-US" sz="2400">
                <a:ea typeface="ＭＳ Ｐゴシック" charset="-128"/>
              </a:rPr>
              <a:t>Direct mortality</a:t>
            </a:r>
          </a:p>
          <a:p>
            <a:pPr lvl="1"/>
            <a:r>
              <a:rPr lang="en-US" sz="2400">
                <a:ea typeface="ＭＳ Ｐゴシック" charset="-128"/>
              </a:rPr>
              <a:t>Reducing growth rate, resistance to disease, etc.</a:t>
            </a:r>
          </a:p>
          <a:p>
            <a:r>
              <a:rPr lang="en-US" sz="2800">
                <a:ea typeface="ＭＳ Ｐゴシック" charset="-128"/>
              </a:rPr>
              <a:t>Prevent the successful development of fish eggs and larvae</a:t>
            </a:r>
          </a:p>
          <a:p>
            <a:pPr lvl="1"/>
            <a:r>
              <a:rPr lang="en-US" sz="2400">
                <a:ea typeface="ＭＳ Ｐゴシック" charset="-128"/>
              </a:rPr>
              <a:t>Silts blanket bottom spawning areas and damage invertebrates</a:t>
            </a:r>
          </a:p>
          <a:p>
            <a:pPr lvl="1"/>
            <a:r>
              <a:rPr lang="en-US" sz="2400">
                <a:ea typeface="ＭＳ Ｐゴシック" charset="-128"/>
              </a:rPr>
              <a:t>Organic deposits reduce dissolved oxygen and imbalance natural biota</a:t>
            </a:r>
          </a:p>
          <a:p>
            <a:r>
              <a:rPr lang="en-US" sz="2800">
                <a:ea typeface="ＭＳ Ｐゴシック" charset="-128"/>
              </a:rPr>
              <a:t>Modify natural movements and migrations of fish</a:t>
            </a:r>
          </a:p>
          <a:p>
            <a:r>
              <a:rPr lang="en-US" sz="2800">
                <a:ea typeface="ＭＳ Ｐゴシック" charset="-128"/>
              </a:rPr>
              <a:t>Reduce the abundance of food available to the fish</a:t>
            </a:r>
          </a:p>
          <a:p>
            <a:pPr lvl="1"/>
            <a:r>
              <a:rPr lang="en-US" sz="2400">
                <a:ea typeface="ＭＳ Ｐゴシック" charset="-128"/>
              </a:rPr>
              <a:t>Reduce light penetration and extent of photic zone</a:t>
            </a:r>
          </a:p>
          <a:p>
            <a:pPr lvl="1"/>
            <a:r>
              <a:rPr lang="en-US" sz="2400">
                <a:ea typeface="ＭＳ Ｐゴシック" charset="-128"/>
              </a:rPr>
              <a:t>Increase surface heating</a:t>
            </a:r>
          </a:p>
        </p:txBody>
      </p:sp>
      <p:sp>
        <p:nvSpPr>
          <p:cNvPr id="22531" name="Title 1"/>
          <p:cNvSpPr txBox="1">
            <a:spLocks/>
          </p:cNvSpPr>
          <p:nvPr/>
        </p:nvSpPr>
        <p:spPr bwMode="auto">
          <a:xfrm>
            <a:off x="457200" y="2921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Biotic Effects of Excess Solids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9600" cy="1701800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Criteria for Freshwater Fish and Other Aquatic Life</a:t>
            </a:r>
          </a:p>
        </p:txBody>
      </p:sp>
      <p:sp>
        <p:nvSpPr>
          <p:cNvPr id="23555" name="Content Placeholder 5"/>
          <p:cNvSpPr>
            <a:spLocks noGrp="1"/>
          </p:cNvSpPr>
          <p:nvPr>
            <p:ph idx="1"/>
          </p:nvPr>
        </p:nvSpPr>
        <p:spPr>
          <a:xfrm>
            <a:off x="457200" y="2511425"/>
            <a:ext cx="8229600" cy="3992563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Gold Book:</a:t>
            </a:r>
          </a:p>
          <a:p>
            <a:pPr lvl="1"/>
            <a:r>
              <a:rPr lang="en-US">
                <a:ea typeface="ＭＳ Ｐゴシック" charset="-128"/>
              </a:rPr>
              <a:t>Settleable and suspended solids should not reduce the depth of the compensation point for photosynthetic activity by more than 10% from the seasonally established norm for aquatic life.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9600" cy="1339850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State Aquatic Life Criteria</a:t>
            </a:r>
          </a:p>
        </p:txBody>
      </p:sp>
      <p:sp>
        <p:nvSpPr>
          <p:cNvPr id="24579" name="Content Placeholder 5"/>
          <p:cNvSpPr>
            <a:spLocks noGrp="1"/>
          </p:cNvSpPr>
          <p:nvPr>
            <p:ph idx="1"/>
          </p:nvPr>
        </p:nvSpPr>
        <p:spPr>
          <a:xfrm>
            <a:off x="457200" y="1470025"/>
            <a:ext cx="8686800" cy="5387975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Most have numeric turbidity criteria</a:t>
            </a:r>
          </a:p>
          <a:p>
            <a:r>
              <a:rPr lang="en-US">
                <a:ea typeface="ＭＳ Ｐゴシック" charset="-128"/>
              </a:rPr>
              <a:t>Most have narrative criteria</a:t>
            </a:r>
          </a:p>
          <a:p>
            <a:r>
              <a:rPr lang="en-US">
                <a:ea typeface="ＭＳ Ｐゴシック" charset="-128"/>
              </a:rPr>
              <a:t>Numeric TSS criteria:</a:t>
            </a:r>
          </a:p>
          <a:p>
            <a:pPr lvl="1"/>
            <a:r>
              <a:rPr lang="en-US">
                <a:ea typeface="ＭＳ Ｐゴシック" charset="-128"/>
              </a:rPr>
              <a:t>HA: 10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(mean), 30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(&lt;10%), 55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(&lt;2%)</a:t>
            </a:r>
          </a:p>
          <a:p>
            <a:pPr lvl="1"/>
            <a:r>
              <a:rPr lang="en-US">
                <a:ea typeface="ＭＳ Ｐゴシック" charset="-128"/>
              </a:rPr>
              <a:t>NJ: 25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(no averaging period specified)</a:t>
            </a:r>
          </a:p>
          <a:p>
            <a:pPr lvl="1"/>
            <a:r>
              <a:rPr lang="en-US">
                <a:ea typeface="ＭＳ Ｐゴシック" charset="-128"/>
              </a:rPr>
              <a:t>SD: 30/90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for cold/warm waters (30 day mean)</a:t>
            </a:r>
          </a:p>
          <a:p>
            <a:pPr lvl="1">
              <a:buFont typeface="Arial" charset="0"/>
              <a:buNone/>
            </a:pPr>
            <a:r>
              <a:rPr lang="en-US">
                <a:ea typeface="ＭＳ Ｐゴシック" charset="-128"/>
              </a:rPr>
              <a:t>          53/158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for cold/warm waters (daily max) </a:t>
            </a:r>
          </a:p>
          <a:p>
            <a:pPr lvl="1"/>
            <a:r>
              <a:rPr lang="en-US">
                <a:ea typeface="ＭＳ Ｐゴシック" charset="-128"/>
              </a:rPr>
              <a:t>ND: 30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(30-day mean)</a:t>
            </a:r>
          </a:p>
          <a:p>
            <a:pPr lvl="1"/>
            <a:r>
              <a:rPr lang="en-US">
                <a:ea typeface="ＭＳ Ｐゴシック" charset="-128"/>
              </a:rPr>
              <a:t>Utah: 35/90 </a:t>
            </a:r>
            <a:r>
              <a:rPr lang="en-US" sz="2400">
                <a:ea typeface="ＭＳ Ｐゴシック" charset="-128"/>
              </a:rPr>
              <a:t>mg/L</a:t>
            </a:r>
            <a:r>
              <a:rPr lang="en-US">
                <a:ea typeface="ＭＳ Ｐゴシック" charset="-128"/>
              </a:rPr>
              <a:t> for cold/warm waters (30-day)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10052</TotalTime>
  <Words>1056</Words>
  <Application>Microsoft Macintosh PowerPoint</Application>
  <PresentationFormat>On-screen Show (4:3)</PresentationFormat>
  <Paragraphs>269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ＭＳ Ｐゴシック</vt:lpstr>
      <vt:lpstr>Arial</vt:lpstr>
      <vt:lpstr>Calibri</vt:lpstr>
      <vt:lpstr>Constantia</vt:lpstr>
      <vt:lpstr>Times New Roman</vt:lpstr>
      <vt:lpstr>Wingdings 2</vt:lpstr>
      <vt:lpstr>WP Greek Century</vt:lpstr>
      <vt:lpstr>Flow</vt:lpstr>
      <vt:lpstr>Equation</vt:lpstr>
      <vt:lpstr>Sediment Transport 1: Introduction</vt:lpstr>
      <vt:lpstr>TSS - Total Suspended Solids in [mg/L]</vt:lpstr>
      <vt:lpstr>Particle Size Classification</vt:lpstr>
      <vt:lpstr>Particle Densities</vt:lpstr>
      <vt:lpstr>PowerPoint Presentation</vt:lpstr>
      <vt:lpstr>PowerPoint Presentation</vt:lpstr>
      <vt:lpstr>PowerPoint Presentation</vt:lpstr>
      <vt:lpstr>Criteria for Freshwater Fish and Other Aquatic Life</vt:lpstr>
      <vt:lpstr>State Aquatic Life Criteria</vt:lpstr>
      <vt:lpstr>Some Technical Issues</vt:lpstr>
      <vt:lpstr>WASP Solids Variables</vt:lpstr>
      <vt:lpstr>WASP Solids Processes</vt:lpstr>
      <vt:lpstr>Solids Kinetics  in Eutrophication Module</vt:lpstr>
      <vt:lpstr>Solids Kinetics  in Toxicant Module</vt:lpstr>
      <vt:lpstr>Basic Solids Transport Data</vt:lpstr>
      <vt:lpstr>Biotic Solids Kinetic Data</vt:lpstr>
      <vt:lpstr>Alternate Input of Biotic Solids Data - Water Quality Transfer File</vt:lpstr>
      <vt:lpstr>Benthic Parameter Equations</vt:lpstr>
      <vt:lpstr>Benthic Parameter Values</vt:lpstr>
      <vt:lpstr>Sediment Transport Processes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pH, Alkalinity, and TIC</dc:title>
  <dc:creator>Robert Ambrose</dc:creator>
  <cp:lastModifiedBy>Robert Ambrose</cp:lastModifiedBy>
  <cp:revision>138</cp:revision>
  <dcterms:created xsi:type="dcterms:W3CDTF">2010-04-29T14:24:28Z</dcterms:created>
  <dcterms:modified xsi:type="dcterms:W3CDTF">2018-05-26T14:52:16Z</dcterms:modified>
</cp:coreProperties>
</file>