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31"/>
  </p:notesMasterIdLst>
  <p:sldIdLst>
    <p:sldId id="257" r:id="rId2"/>
    <p:sldId id="258" r:id="rId3"/>
    <p:sldId id="259" r:id="rId4"/>
    <p:sldId id="260" r:id="rId5"/>
    <p:sldId id="261" r:id="rId6"/>
    <p:sldId id="262" r:id="rId7"/>
    <p:sldId id="266" r:id="rId8"/>
    <p:sldId id="309" r:id="rId9"/>
    <p:sldId id="322" r:id="rId10"/>
    <p:sldId id="323" r:id="rId11"/>
    <p:sldId id="324" r:id="rId12"/>
    <p:sldId id="325" r:id="rId13"/>
    <p:sldId id="326" r:id="rId14"/>
    <p:sldId id="327" r:id="rId15"/>
    <p:sldId id="328" r:id="rId16"/>
    <p:sldId id="329" r:id="rId17"/>
    <p:sldId id="331" r:id="rId18"/>
    <p:sldId id="332" r:id="rId19"/>
    <p:sldId id="333" r:id="rId20"/>
    <p:sldId id="334" r:id="rId21"/>
    <p:sldId id="335" r:id="rId22"/>
    <p:sldId id="336" r:id="rId23"/>
    <p:sldId id="337" r:id="rId24"/>
    <p:sldId id="338" r:id="rId25"/>
    <p:sldId id="339" r:id="rId26"/>
    <p:sldId id="340" r:id="rId27"/>
    <p:sldId id="341" r:id="rId28"/>
    <p:sldId id="342" r:id="rId29"/>
    <p:sldId id="343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4B6F707-528F-46F6-8851-781C550CD5F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15366C-520D-43EA-8691-2DC213121DC0}" type="slidenum">
              <a:rPr lang="en-US"/>
              <a:pPr/>
              <a:t>4</a:t>
            </a:fld>
            <a:endParaRPr lang="en-US"/>
          </a:p>
        </p:txBody>
      </p:sp>
      <p:sp>
        <p:nvSpPr>
          <p:cNvPr id="8194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6175" y="685800"/>
            <a:ext cx="4572000" cy="3429000"/>
          </a:xfrm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DEBB2-1D88-4414-A21D-FD2DDEBD16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08D44-5D75-4513-934B-6D5EA0BDEA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CF6F-E367-4B7A-9F73-2951BA217C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A2BC4-E455-4E6C-B36B-2FA580328E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B8229-CEB8-4EE0-A7D2-12A8713730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AB45-778A-46E9-9129-A29FA78587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CE746-9D43-44D1-8ECA-6CABC9A7A7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B1B07-0ED4-4BD8-9D1A-C40F3DFFF7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F301F-1B20-4476-A799-9796EFDBA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29FC-BB5D-4A29-AF80-847C1E3FA7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372EFB7-4880-4D2F-AB60-BE2B450C42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45B610F-499A-4BB4-84BE-8953F949781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WASP%20Course\Course%20Materials\salt.bat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52600"/>
            <a:ext cx="7772400" cy="1676400"/>
          </a:xfrm>
        </p:spPr>
        <p:txBody>
          <a:bodyPr>
            <a:normAutofit fontScale="90000"/>
          </a:bodyPr>
          <a:lstStyle/>
          <a:p>
            <a:r>
              <a:rPr lang="en-US"/>
              <a:t>Introduction to Hydrodynamic Modeling using EFDC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Neuse Bathymetry</a:t>
            </a:r>
          </a:p>
        </p:txBody>
      </p:sp>
      <p:pic>
        <p:nvPicPr>
          <p:cNvPr id="7270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829800" cy="754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wse_N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"/>
            <a:ext cx="9144000" cy="655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wse_1A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"/>
            <a:ext cx="9144000" cy="655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salt_LT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"/>
            <a:ext cx="9144000" cy="655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salt_N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"/>
            <a:ext cx="9144000" cy="655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sloshing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"/>
            <a:ext cx="9144000" cy="655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sloshing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"/>
            <a:ext cx="9144000" cy="655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fig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"/>
            <a:ext cx="9144000" cy="655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fig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"/>
            <a:ext cx="9144000" cy="655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fig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"/>
            <a:ext cx="9144000" cy="655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z="4000"/>
              <a:t>Why EFDC Hydrodynamic Simulation?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438400"/>
            <a:ext cx="8229600" cy="1006475"/>
          </a:xfrm>
        </p:spPr>
        <p:txBody>
          <a:bodyPr/>
          <a:lstStyle/>
          <a:p>
            <a:r>
              <a:rPr lang="en-US"/>
              <a:t>To drive the WASP water quality model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fig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"/>
            <a:ext cx="9144000" cy="655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457200" y="2743200"/>
            <a:ext cx="82597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What Does the</a:t>
            </a:r>
            <a:r>
              <a:rPr 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2" action="ppaction://program"/>
              </a:rPr>
              <a:t> 3-D Hydrodynamic </a:t>
            </a:r>
            <a:r>
              <a:rPr 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Model Get You?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09600" y="838200"/>
          <a:ext cx="7848600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0166"/>
                <a:gridCol w="5668434"/>
              </a:tblGrid>
              <a:tr h="29176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Filename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/>
                </a:tc>
              </a:tr>
              <a:tr h="29176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ASER.INP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Atmospheric Info</a:t>
                      </a:r>
                      <a:r>
                        <a:rPr lang="en-US" sz="1400" baseline="0" dirty="0" smtClean="0"/>
                        <a:t> – Dew Pt. Air Temp, etc</a:t>
                      </a:r>
                      <a:endParaRPr lang="en-US" sz="1400" dirty="0"/>
                    </a:p>
                  </a:txBody>
                  <a:tcPr/>
                </a:tc>
              </a:tr>
              <a:tr h="29176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CELL.INP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Model Grid</a:t>
                      </a:r>
                      <a:r>
                        <a:rPr lang="en-US" sz="1400" baseline="0" dirty="0" smtClean="0"/>
                        <a:t> in I-J Format</a:t>
                      </a:r>
                      <a:endParaRPr lang="en-US" sz="1400" dirty="0"/>
                    </a:p>
                  </a:txBody>
                  <a:tcPr/>
                </a:tc>
              </a:tr>
              <a:tr h="29176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CELLLT.INP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Model Grid Activated for WASP Linkage </a:t>
                      </a:r>
                      <a:endParaRPr lang="en-US" sz="1400" dirty="0"/>
                    </a:p>
                  </a:txBody>
                  <a:tcPr/>
                </a:tc>
              </a:tr>
              <a:tr h="29176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DXDY.INP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Corner Point Definitions for the Grid</a:t>
                      </a:r>
                      <a:endParaRPr lang="en-US" sz="1400" dirty="0"/>
                    </a:p>
                  </a:txBody>
                  <a:tcPr/>
                </a:tc>
              </a:tr>
              <a:tr h="29176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EFDC.INP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Main EFDC Configuration File</a:t>
                      </a:r>
                      <a:endParaRPr lang="en-US" sz="1400" dirty="0"/>
                    </a:p>
                  </a:txBody>
                  <a:tcPr/>
                </a:tc>
              </a:tr>
              <a:tr h="29176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LXLY.INP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Distance</a:t>
                      </a:r>
                      <a:r>
                        <a:rPr lang="en-US" sz="1400" baseline="0" dirty="0" smtClean="0"/>
                        <a:t> File for Corners of the projected Grid</a:t>
                      </a:r>
                      <a:endParaRPr lang="en-US" sz="1400" dirty="0"/>
                    </a:p>
                  </a:txBody>
                  <a:tcPr/>
                </a:tc>
              </a:tr>
              <a:tr h="29176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MASK.INP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Used to Disable</a:t>
                      </a:r>
                      <a:r>
                        <a:rPr lang="en-US" sz="1400" baseline="0" dirty="0" smtClean="0"/>
                        <a:t> Areas of the Grid</a:t>
                      </a:r>
                      <a:endParaRPr lang="en-US" sz="1400" dirty="0"/>
                    </a:p>
                  </a:txBody>
                  <a:tcPr/>
                </a:tc>
              </a:tr>
              <a:tr h="29176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PSER.INP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Water Surface</a:t>
                      </a:r>
                      <a:r>
                        <a:rPr lang="en-US" sz="1400" baseline="0" dirty="0" smtClean="0"/>
                        <a:t> Elevation Time Series</a:t>
                      </a:r>
                      <a:endParaRPr lang="en-US" sz="1400" dirty="0"/>
                    </a:p>
                  </a:txBody>
                  <a:tcPr/>
                </a:tc>
              </a:tr>
              <a:tr h="29176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QSER.INP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Flow Time Series</a:t>
                      </a:r>
                      <a:endParaRPr lang="en-US" sz="1400" dirty="0"/>
                    </a:p>
                  </a:txBody>
                  <a:tcPr/>
                </a:tc>
              </a:tr>
              <a:tr h="29176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SALT.INP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Initial Concentration of Salt </a:t>
                      </a:r>
                      <a:endParaRPr lang="en-US" sz="1400" dirty="0"/>
                    </a:p>
                  </a:txBody>
                  <a:tcPr/>
                </a:tc>
              </a:tr>
              <a:tr h="29176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SHOW.INP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Configures the Runtime</a:t>
                      </a:r>
                      <a:r>
                        <a:rPr lang="en-US" sz="1400" baseline="0" dirty="0" smtClean="0"/>
                        <a:t> Screen</a:t>
                      </a:r>
                      <a:endParaRPr lang="en-US" sz="1400" dirty="0"/>
                    </a:p>
                  </a:txBody>
                  <a:tcPr/>
                </a:tc>
              </a:tr>
              <a:tr h="29176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SSER.INP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Salt Concentration Time Series</a:t>
                      </a:r>
                    </a:p>
                  </a:txBody>
                  <a:tcPr/>
                </a:tc>
              </a:tr>
              <a:tr h="29176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TEMP.INP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Initial</a:t>
                      </a:r>
                      <a:r>
                        <a:rPr lang="en-US" sz="1400" baseline="0" dirty="0" smtClean="0"/>
                        <a:t> Temperature</a:t>
                      </a:r>
                      <a:endParaRPr lang="en-US" sz="1400" dirty="0"/>
                    </a:p>
                  </a:txBody>
                  <a:tcPr/>
                </a:tc>
              </a:tr>
              <a:tr h="29176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TSER.INP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Temperature Time Series</a:t>
                      </a:r>
                      <a:endParaRPr lang="en-US" sz="1400" dirty="0"/>
                    </a:p>
                  </a:txBody>
                  <a:tcPr/>
                </a:tc>
              </a:tr>
              <a:tr h="29176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WNDMAP.INP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Wind Mapping File</a:t>
                      </a:r>
                      <a:endParaRPr lang="en-US" sz="1400" dirty="0"/>
                    </a:p>
                  </a:txBody>
                  <a:tcPr/>
                </a:tc>
              </a:tr>
              <a:tr h="29176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WSER.INP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Wind Time Series</a:t>
                      </a:r>
                      <a:endParaRPr lang="en-US" sz="1400" dirty="0"/>
                    </a:p>
                  </a:txBody>
                  <a:tcPr/>
                </a:tc>
              </a:tr>
              <a:tr h="29176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EFDC.WSP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WASP Linkage Control File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228600"/>
            <a:ext cx="82296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CELL.INP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31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828800"/>
            <a:ext cx="804672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CELLLT.INP</a:t>
            </a:r>
            <a:endParaRPr lang="en-US" dirty="0"/>
          </a:p>
        </p:txBody>
      </p:sp>
      <p:pic>
        <p:nvPicPr>
          <p:cNvPr id="942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2095500"/>
            <a:ext cx="76200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EFDC Configuration for WASP</a:t>
            </a:r>
            <a:endParaRPr lang="en-US" dirty="0"/>
          </a:p>
        </p:txBody>
      </p:sp>
      <p:pic>
        <p:nvPicPr>
          <p:cNvPr id="952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905000"/>
            <a:ext cx="7023099" cy="438943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5" name="Oval 4"/>
          <p:cNvSpPr/>
          <p:nvPr/>
        </p:nvSpPr>
        <p:spPr>
          <a:xfrm>
            <a:off x="1981200" y="4038600"/>
            <a:ext cx="3810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2438400" y="3962400"/>
            <a:ext cx="21336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572000" y="37338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Turns the Linkage Option On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EFDC Configuration for WASP</a:t>
            </a:r>
            <a:endParaRPr lang="en-US" dirty="0"/>
          </a:p>
        </p:txBody>
      </p:sp>
      <p:pic>
        <p:nvPicPr>
          <p:cNvPr id="962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0450" y="1935163"/>
            <a:ext cx="7023099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1143000" y="4800600"/>
            <a:ext cx="3810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819400" y="4724400"/>
            <a:ext cx="3810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rot="10800000" flipV="1">
            <a:off x="1524000" y="3429000"/>
            <a:ext cx="2743200" cy="1371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43400" y="3200400"/>
            <a:ext cx="3409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Model </a:t>
            </a:r>
            <a:r>
              <a:rPr lang="en-US" dirty="0" err="1" smtClean="0"/>
              <a:t>Timestep</a:t>
            </a:r>
            <a:r>
              <a:rPr lang="en-US" dirty="0" smtClean="0"/>
              <a:t> = 86400/This #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10800000" flipV="1">
            <a:off x="3200400" y="4572000"/>
            <a:ext cx="17526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953000" y="4419600"/>
            <a:ext cx="2860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Write Interval for HYD File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EFDC Configuration for WASP</a:t>
            </a:r>
            <a:endParaRPr lang="en-US" dirty="0"/>
          </a:p>
        </p:txBody>
      </p:sp>
      <p:pic>
        <p:nvPicPr>
          <p:cNvPr id="972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981200"/>
            <a:ext cx="7023099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3733800" y="4114800"/>
            <a:ext cx="3810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4191000" y="4038600"/>
            <a:ext cx="1905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96000" y="37338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Timestep</a:t>
            </a:r>
            <a:r>
              <a:rPr lang="en-US" dirty="0" smtClean="0"/>
              <a:t> </a:t>
            </a:r>
          </a:p>
          <a:p>
            <a:r>
              <a:rPr lang="en-US" dirty="0" smtClean="0"/>
              <a:t>Option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QSER.INP</a:t>
            </a:r>
            <a:endParaRPr lang="en-US" dirty="0"/>
          </a:p>
        </p:txBody>
      </p:sp>
      <p:pic>
        <p:nvPicPr>
          <p:cNvPr id="983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0450" y="1935163"/>
            <a:ext cx="7023099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EFDC.WSP</a:t>
            </a:r>
            <a:endParaRPr lang="en-US" dirty="0"/>
          </a:p>
        </p:txBody>
      </p:sp>
      <p:pic>
        <p:nvPicPr>
          <p:cNvPr id="993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981200"/>
            <a:ext cx="7023099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2209800" y="2971800"/>
            <a:ext cx="7620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505200" y="2971800"/>
            <a:ext cx="3810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rot="5400000" flipH="1" flipV="1">
            <a:off x="1828800" y="4038600"/>
            <a:ext cx="1371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752600" y="4800600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HYD Filename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10800000" flipV="1">
            <a:off x="3962400" y="2971800"/>
            <a:ext cx="12954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486400" y="2971800"/>
            <a:ext cx="2595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Number of Days Before</a:t>
            </a:r>
          </a:p>
          <a:p>
            <a:r>
              <a:rPr lang="en-US" dirty="0" smtClean="0"/>
              <a:t>Starting to Write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7772400" cy="1143000"/>
          </a:xfrm>
        </p:spPr>
        <p:txBody>
          <a:bodyPr/>
          <a:lstStyle/>
          <a:p>
            <a:r>
              <a:rPr lang="en-US" sz="4000"/>
              <a:t>Description of EFDC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524000"/>
            <a:ext cx="7196138" cy="3740150"/>
          </a:xfrm>
        </p:spPr>
        <p:txBody>
          <a:bodyPr/>
          <a:lstStyle/>
          <a:p>
            <a:r>
              <a:rPr lang="en-US"/>
              <a:t>Development History</a:t>
            </a:r>
          </a:p>
          <a:p>
            <a:r>
              <a:rPr lang="en-US"/>
              <a:t>Capabilities</a:t>
            </a:r>
          </a:p>
          <a:p>
            <a:r>
              <a:rPr lang="en-US"/>
              <a:t>Hydrodynamic module</a:t>
            </a:r>
          </a:p>
          <a:p>
            <a:r>
              <a:rPr lang="en-US"/>
              <a:t>Applications</a:t>
            </a:r>
          </a:p>
          <a:p>
            <a:r>
              <a:rPr lang="en-US"/>
              <a:t>Example Application</a:t>
            </a:r>
          </a:p>
          <a:p>
            <a:r>
              <a:rPr lang="en-US"/>
              <a:t>Linkage file to WASP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477962"/>
          </a:xfrm>
          <a:noFill/>
          <a:ln/>
        </p:spPr>
        <p:txBody>
          <a:bodyPr lIns="90488" tIns="44450" rIns="90488" bIns="44450"/>
          <a:lstStyle/>
          <a:p>
            <a:r>
              <a:rPr lang="en-US" sz="4000">
                <a:solidFill>
                  <a:srgbClr val="0000FF"/>
                </a:solidFill>
              </a:rPr>
              <a:t>E</a:t>
            </a:r>
            <a:r>
              <a:rPr lang="en-US" sz="4000"/>
              <a:t>NVIRONMENTAL </a:t>
            </a:r>
            <a:r>
              <a:rPr lang="en-US" sz="4000">
                <a:solidFill>
                  <a:srgbClr val="0000FF"/>
                </a:solidFill>
              </a:rPr>
              <a:t>F</a:t>
            </a:r>
            <a:r>
              <a:rPr lang="en-US" sz="4000"/>
              <a:t>LUID </a:t>
            </a:r>
            <a:r>
              <a:rPr lang="en-US" sz="4000">
                <a:solidFill>
                  <a:srgbClr val="0000FF"/>
                </a:solidFill>
              </a:rPr>
              <a:t>D</a:t>
            </a:r>
            <a:r>
              <a:rPr lang="en-US" sz="4000"/>
              <a:t>YNAMICS </a:t>
            </a:r>
            <a:r>
              <a:rPr lang="en-US" sz="4000">
                <a:solidFill>
                  <a:srgbClr val="0000FF"/>
                </a:solidFill>
              </a:rPr>
              <a:t>C</a:t>
            </a:r>
            <a:r>
              <a:rPr lang="en-US" sz="4000"/>
              <a:t>ODE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09800"/>
            <a:ext cx="8229600" cy="3916363"/>
          </a:xfrm>
          <a:noFill/>
          <a:ln/>
        </p:spPr>
        <p:txBody>
          <a:bodyPr lIns="90488" tIns="44450" rIns="90488" bIns="44450"/>
          <a:lstStyle/>
          <a:p>
            <a:r>
              <a:rPr lang="en-US" sz="2800"/>
              <a:t>EFDC is a public domain surface water modeling system incorporating fully integrated hydrodynamics</a:t>
            </a:r>
          </a:p>
          <a:p>
            <a:r>
              <a:rPr lang="en-US" sz="2800"/>
              <a:t>EFDC is extremely versatile, and can be used for 1D, 2DV, 2DH, or 3D simulations of rivers, lakes, reservoirs, estuaries, coastal seas, and wetlands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1219200"/>
          </a:xfrm>
          <a:noFill/>
          <a:ln/>
        </p:spPr>
        <p:txBody>
          <a:bodyPr lIns="90488" tIns="44450" rIns="90488" bIns="44450"/>
          <a:lstStyle/>
          <a:p>
            <a:r>
              <a:rPr lang="en-US" sz="4000"/>
              <a:t>EFDC Development History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828800"/>
            <a:ext cx="7772400" cy="4495800"/>
          </a:xfrm>
          <a:noFill/>
          <a:ln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US" sz="2800"/>
              <a:t>Developed by John Hamrick at Virginia Institute of Marine Science (VIMS) with primary support from the State of Virginia</a:t>
            </a:r>
          </a:p>
          <a:p>
            <a:pPr>
              <a:lnSpc>
                <a:spcPct val="90000"/>
              </a:lnSpc>
            </a:pPr>
            <a:r>
              <a:rPr lang="en-US" sz="2800"/>
              <a:t>Additional support has been provided by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	EPA and NOAA</a:t>
            </a:r>
          </a:p>
          <a:p>
            <a:pPr>
              <a:lnSpc>
                <a:spcPct val="90000"/>
              </a:lnSpc>
            </a:pPr>
            <a:r>
              <a:rPr lang="en-US" sz="2800"/>
              <a:t>Presently maintained by Tetra Tech, Inc.</a:t>
            </a:r>
          </a:p>
          <a:p>
            <a:pPr>
              <a:lnSpc>
                <a:spcPct val="90000"/>
              </a:lnSpc>
            </a:pPr>
            <a:r>
              <a:rPr lang="en-US" sz="2800"/>
              <a:t>Currently used by federal, state and local agencies, consultants and universities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7772400" cy="990600"/>
          </a:xfrm>
          <a:noFill/>
          <a:ln/>
        </p:spPr>
        <p:txBody>
          <a:bodyPr lIns="90488" tIns="44450" rIns="90488" bIns="44450"/>
          <a:lstStyle/>
          <a:p>
            <a:r>
              <a:rPr lang="en-US" sz="4000"/>
              <a:t>EFDC</a:t>
            </a:r>
            <a:r>
              <a:rPr lang="en-US" sz="4000">
                <a:solidFill>
                  <a:schemeClr val="accent2"/>
                </a:solidFill>
              </a:rPr>
              <a:t> </a:t>
            </a:r>
            <a:r>
              <a:rPr lang="en-US" sz="4000"/>
              <a:t>Capabilities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295400"/>
            <a:ext cx="7772400" cy="5105400"/>
          </a:xfrm>
          <a:noFill/>
          <a:ln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US"/>
              <a:t>Three-Dimensional hydrodynamics with coupled salinity, temperature, sediment and contaminant transport modules</a:t>
            </a:r>
          </a:p>
          <a:p>
            <a:pPr>
              <a:lnSpc>
                <a:spcPct val="90000"/>
              </a:lnSpc>
            </a:pPr>
            <a:r>
              <a:rPr lang="en-US"/>
              <a:t>Simulates wetting &amp; drying of flood plains, mud flats, and tidal marshes</a:t>
            </a:r>
          </a:p>
          <a:p>
            <a:pPr>
              <a:lnSpc>
                <a:spcPct val="90000"/>
              </a:lnSpc>
            </a:pPr>
            <a:r>
              <a:rPr lang="en-US"/>
              <a:t>Integrated near-field mixing zone model</a:t>
            </a:r>
          </a:p>
          <a:p>
            <a:pPr>
              <a:lnSpc>
                <a:spcPct val="90000"/>
              </a:lnSpc>
            </a:pPr>
            <a:r>
              <a:rPr lang="en-US"/>
              <a:t>Simulates hydraulic control structures such as dams and culverts</a:t>
            </a:r>
          </a:p>
          <a:p>
            <a:pPr>
              <a:lnSpc>
                <a:spcPct val="90000"/>
              </a:lnSpc>
            </a:pPr>
            <a:r>
              <a:rPr lang="en-US"/>
              <a:t>Simulates wave boundary layers and wave-induced currents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/>
          <a:lstStyle/>
          <a:p>
            <a:r>
              <a:rPr lang="en-US" sz="4000"/>
              <a:t>EFDC Hydrodynamic Module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229600" cy="4297363"/>
          </a:xfrm>
          <a:noFill/>
          <a:ln/>
        </p:spPr>
        <p:txBody>
          <a:bodyPr lIns="90488" tIns="44450" rIns="90488" bIns="44450"/>
          <a:lstStyle/>
          <a:p>
            <a:r>
              <a:rPr lang="en-US" sz="2800"/>
              <a:t>Fully 3D, with 2DV, 2DH and 1D options</a:t>
            </a:r>
          </a:p>
          <a:p>
            <a:r>
              <a:rPr lang="en-US" sz="2800"/>
              <a:t>Boundary fitted curvilinear-orthogonal grid or</a:t>
            </a:r>
          </a:p>
          <a:p>
            <a:pPr>
              <a:buFontTx/>
              <a:buNone/>
            </a:pPr>
            <a:r>
              <a:rPr lang="en-US" sz="2800"/>
              <a:t>	Cartesian grid can be used</a:t>
            </a:r>
          </a:p>
          <a:p>
            <a:r>
              <a:rPr lang="en-US" sz="2800"/>
              <a:t>Includes turbulence closure model</a:t>
            </a:r>
          </a:p>
          <a:p>
            <a:r>
              <a:rPr lang="en-US" sz="2800"/>
              <a:t>Highly efficient finite difference semi-implicit solution</a:t>
            </a:r>
          </a:p>
          <a:p>
            <a:r>
              <a:rPr lang="en-US" sz="2800"/>
              <a:t>Functionally similar to POM/ECOM and CH3D-WES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066800"/>
          </a:xfrm>
          <a:noFill/>
          <a:ln/>
        </p:spPr>
        <p:txBody>
          <a:bodyPr lIns="90488" tIns="44450" rIns="90488" bIns="44450"/>
          <a:lstStyle/>
          <a:p>
            <a:r>
              <a:rPr lang="en-US" sz="4000"/>
              <a:t>Example EFDC Applications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295400"/>
            <a:ext cx="7772400" cy="5105400"/>
          </a:xfrm>
          <a:noFill/>
          <a:ln/>
        </p:spPr>
        <p:txBody>
          <a:bodyPr lIns="90488" tIns="44450" rIns="90488" bIns="44450"/>
          <a:lstStyle/>
          <a:p>
            <a:r>
              <a:rPr lang="en-US" sz="2800"/>
              <a:t>Rivers – Flint (AL), Housatonic (MA), Chattahoochee (GA), Los Angeles (CA)</a:t>
            </a:r>
          </a:p>
          <a:p>
            <a:r>
              <a:rPr lang="en-US" sz="2800"/>
              <a:t>Lakes - Lake Okeechobee (FL), Lake Jordan (NC), Coosa River Reservoirs (AL), Lake Allatoona (GA), Hartwell Reservoir (GA/SC)</a:t>
            </a:r>
          </a:p>
          <a:p>
            <a:r>
              <a:rPr lang="en-US" sz="2800"/>
              <a:t>Estuaries - Mobile Bay (AL), Neuse River (NC), Savannah River/Harbor (GA), Charleston Harbor (SC), St Johns River (FL), Lower Duwamish Waterway (WA)</a:t>
            </a:r>
          </a:p>
          <a:p>
            <a:r>
              <a:rPr lang="en-US" sz="2800"/>
              <a:t>Lagoons – Curonian Lagoon (Lithuania)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/>
          <a:srcRect t="12106" r="9294"/>
          <a:stretch>
            <a:fillRect/>
          </a:stretch>
        </p:blipFill>
        <p:spPr bwMode="auto">
          <a:xfrm>
            <a:off x="0" y="396875"/>
            <a:ext cx="9144000" cy="6461125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71683" name="Rectangle 3"/>
          <p:cNvSpPr>
            <a:spLocks noGrp="1" noChangeArrowheads="1"/>
          </p:cNvSpPr>
          <p:nvPr>
            <p:ph type="title"/>
          </p:nvPr>
        </p:nvSpPr>
        <p:spPr>
          <a:xfrm>
            <a:off x="3352800" y="457200"/>
            <a:ext cx="5638800" cy="1143000"/>
          </a:xfrm>
        </p:spPr>
        <p:txBody>
          <a:bodyPr/>
          <a:lstStyle/>
          <a:p>
            <a:r>
              <a:rPr lang="en-US" sz="4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Neuse River Network</a:t>
            </a:r>
            <a:br>
              <a:rPr lang="en-US" sz="4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plan 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119</TotalTime>
  <Words>430</Words>
  <Application>Microsoft Office PowerPoint</Application>
  <PresentationFormat>On-screen Show (4:3)</PresentationFormat>
  <Paragraphs>92</Paragraphs>
  <Slides>29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Times New Roman MT Extra Bold</vt:lpstr>
      <vt:lpstr>Times New Roman</vt:lpstr>
      <vt:lpstr>Flow</vt:lpstr>
      <vt:lpstr>Introduction to Hydrodynamic Modeling using EFDC</vt:lpstr>
      <vt:lpstr>Why EFDC Hydrodynamic Simulation?</vt:lpstr>
      <vt:lpstr>Description of EFDC</vt:lpstr>
      <vt:lpstr>ENVIRONMENTAL FLUID DYNAMICS CODE</vt:lpstr>
      <vt:lpstr>EFDC Development History</vt:lpstr>
      <vt:lpstr>EFDC Capabilities</vt:lpstr>
      <vt:lpstr>EFDC Hydrodynamic Module</vt:lpstr>
      <vt:lpstr>Example EFDC Applications</vt:lpstr>
      <vt:lpstr>Neuse River Network plan view</vt:lpstr>
      <vt:lpstr>Neuse Bathymetry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CELL.INP</vt:lpstr>
      <vt:lpstr>CELLLT.INP</vt:lpstr>
      <vt:lpstr>EFDC Configuration for WASP</vt:lpstr>
      <vt:lpstr>EFDC Configuration for WASP</vt:lpstr>
      <vt:lpstr>EFDC Configuration for WASP</vt:lpstr>
      <vt:lpstr>QSER.INP</vt:lpstr>
      <vt:lpstr>EFDC.WSP</vt:lpstr>
    </vt:vector>
  </TitlesOfParts>
  <Company>EPA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Hydrodynamic Modeling using EFDC</dc:title>
  <dc:creator>CKNIGHTES</dc:creator>
  <cp:lastModifiedBy>TWOOL</cp:lastModifiedBy>
  <cp:revision>15</cp:revision>
  <dcterms:created xsi:type="dcterms:W3CDTF">2005-03-29T15:00:37Z</dcterms:created>
  <dcterms:modified xsi:type="dcterms:W3CDTF">2010-07-13T01:32:48Z</dcterms:modified>
</cp:coreProperties>
</file>