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6"/>
  </p:sldMasterIdLst>
  <p:notesMasterIdLst>
    <p:notesMasterId r:id="rId25"/>
  </p:notesMasterIdLst>
  <p:sldIdLst>
    <p:sldId id="256" r:id="rId17"/>
    <p:sldId id="257" r:id="rId18"/>
    <p:sldId id="258" r:id="rId19"/>
    <p:sldId id="259" r:id="rId20"/>
    <p:sldId id="260" r:id="rId21"/>
    <p:sldId id="261" r:id="rId22"/>
    <p:sldId id="262" r:id="rId23"/>
    <p:sldId id="26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4660"/>
  </p:normalViewPr>
  <p:slideViewPr>
    <p:cSldViewPr snapToGrid="0">
      <p:cViewPr varScale="1">
        <p:scale>
          <a:sx n="73" d="100"/>
          <a:sy n="73" d="100"/>
        </p:scale>
        <p:origin x="82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1" d="100"/>
        <a:sy n="6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" Target="slides/slide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5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" Target="slides/slide1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.xml"/><Relationship Id="rId20" Type="http://schemas.openxmlformats.org/officeDocument/2006/relationships/slide" Target="slides/slide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8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slide" Target="slides/slide7.xml"/><Relationship Id="rId28" Type="http://schemas.openxmlformats.org/officeDocument/2006/relationships/theme" Target="theme/theme1.xml"/><Relationship Id="rId10" Type="http://schemas.openxmlformats.org/officeDocument/2006/relationships/customXml" Target="../customXml/item10.xml"/><Relationship Id="rId19" Type="http://schemas.openxmlformats.org/officeDocument/2006/relationships/slide" Target="slides/slide3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slide" Target="slides/slide6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E792F-91D5-48BF-80C7-EA9565599379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E9047-C44E-427E-B703-F8BDE925F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731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170E7A-6917-4835-B161-721A07AFE925}" type="slidenum">
              <a:rPr lang="en-US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810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07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4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99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49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91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79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4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75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967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04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27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>
            <a:off x="838200" y="365126"/>
            <a:ext cx="10515599" cy="5811838"/>
          </a:xfrm>
          <a:prstGeom prst="round1Rect">
            <a:avLst/>
          </a:prstGeom>
          <a:gradFill flip="none" rotWithShape="1">
            <a:gsLst>
              <a:gs pos="19000">
                <a:schemeClr val="accent5">
                  <a:lumMod val="67000"/>
                </a:schemeClr>
              </a:gs>
              <a:gs pos="60000">
                <a:srgbClr val="002060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69AF0-7EF7-4F2B-BD3F-078C33E668B4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Course Materials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041" y="571363"/>
            <a:ext cx="913086" cy="91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28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FFFF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FFFF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77158" y="1918138"/>
            <a:ext cx="9049407" cy="241212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>
                <a:ea typeface="+mj-ea"/>
              </a:rPr>
              <a:t>Simulating Metals from an Acid Mine Drainage Release:</a:t>
            </a:r>
            <a:br>
              <a:rPr lang="en-US" dirty="0">
                <a:ea typeface="+mj-ea"/>
              </a:rPr>
            </a:br>
            <a:r>
              <a:rPr lang="en-US" dirty="0"/>
              <a:t>The Gold King Mine</a:t>
            </a:r>
            <a:endParaRPr lang="en-US" dirty="0"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53012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Gold King Mine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666388" cy="4351338"/>
          </a:xfrm>
        </p:spPr>
        <p:txBody>
          <a:bodyPr/>
          <a:lstStyle/>
          <a:p>
            <a:r>
              <a:rPr lang="en-US" dirty="0"/>
              <a:t>Aug 5, 2015. 3 000 000 gal of acid mine drainage released from Gold King Mine</a:t>
            </a:r>
          </a:p>
          <a:p>
            <a:r>
              <a:rPr lang="en-US" dirty="0"/>
              <a:t>Release mobilized a large mass of solids, colloids, and dissolved metals</a:t>
            </a:r>
          </a:p>
          <a:p>
            <a:r>
              <a:rPr lang="en-US" dirty="0"/>
              <a:t>Low pH of release, pH of plume increased moving downstream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504588" y="1690688"/>
            <a:ext cx="4690745" cy="4406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993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Domain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876" y="764080"/>
            <a:ext cx="6641016" cy="5132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1034" y="1902372"/>
            <a:ext cx="33948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229 surface water 229 sediment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51034" y="3191274"/>
            <a:ext cx="33948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Mean length:</a:t>
            </a:r>
          </a:p>
          <a:p>
            <a:r>
              <a:rPr lang="en-US" sz="3200" dirty="0">
                <a:solidFill>
                  <a:srgbClr val="FFFF00"/>
                </a:solidFill>
              </a:rPr>
              <a:t>2447 m</a:t>
            </a:r>
          </a:p>
          <a:p>
            <a:r>
              <a:rPr lang="en-US" sz="3200" dirty="0">
                <a:solidFill>
                  <a:srgbClr val="FFFF00"/>
                </a:solidFill>
              </a:rPr>
              <a:t>Range: </a:t>
            </a:r>
          </a:p>
          <a:p>
            <a:r>
              <a:rPr lang="en-US" sz="3200" dirty="0">
                <a:solidFill>
                  <a:srgbClr val="FFFF00"/>
                </a:solidFill>
              </a:rPr>
              <a:t>922 – 4655 m</a:t>
            </a:r>
          </a:p>
        </p:txBody>
      </p:sp>
    </p:spTree>
    <p:extLst>
      <p:ext uri="{BB962C8B-B14F-4D97-AF65-F5344CB8AC3E}">
        <p14:creationId xmlns:p14="http://schemas.microsoft.com/office/powerpoint/2010/main" val="2623277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Model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2274" y="1567558"/>
            <a:ext cx="6675699" cy="259712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6449" y="3702051"/>
            <a:ext cx="3596952" cy="218255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804253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Plume Movement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2578" y="2222500"/>
            <a:ext cx="5153082" cy="272745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5660" y="2059142"/>
            <a:ext cx="5228140" cy="349089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3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Metals: Peak Concentrations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023" y="1926177"/>
            <a:ext cx="9109954" cy="323833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952442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Metals: Peak Concentrations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6847" y="1690688"/>
            <a:ext cx="6590022" cy="435133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4839" y="2033752"/>
            <a:ext cx="2861759" cy="1600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5516" y="3762541"/>
            <a:ext cx="2851641" cy="1605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01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7474527" cy="577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088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mokey Glas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1E805F65-B0D3-48A9-BA44-469B1B562807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FF348DA4-3079-4FA4-BE8D-599A329073F5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F1EF54C6-EB01-4909-BF51-0C58043B8EC3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84214507-9FE8-4F18-87EB-1BF1481F70ED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69FF0988-7F59-4B9B-BF57-3785629F658B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B2533C0F-642F-4DC6-A6EA-FFE12ADC31DB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C5FF01B7-E6BE-4B67-BEE8-2F6C4FEEEF4E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51EB8C61-045F-4B33-93A1-DD8632266F1B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59CB16A1-4EF7-4D92-88DC-5C78C0B6354F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D1462E27-66FC-413C-949A-E8766750B8C8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A6152DB0-7BD0-4340-839F-78558E8C095A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3A2C7A3F-06A0-412F-87E7-8E22266C629C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B4EE0950-AE89-4699-9641-E7615D2B5804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13A893CC-8FF8-4DA9-85F0-82CE8A80D6BD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976C1B27-3F17-4A8E-A327-7F043726CB4D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87</Words>
  <Application>Microsoft Office PowerPoint</Application>
  <PresentationFormat>Widescreen</PresentationFormat>
  <Paragraphs>16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Simulating Metals from an Acid Mine Drainage Release: The Gold King Mine</vt:lpstr>
      <vt:lpstr>Gold King Mine</vt:lpstr>
      <vt:lpstr>Model Domain</vt:lpstr>
      <vt:lpstr>Conceptual Model</vt:lpstr>
      <vt:lpstr>Plume Movement</vt:lpstr>
      <vt:lpstr>Total Metals: Peak Concentrations</vt:lpstr>
      <vt:lpstr>Individual Metals: Peak Concentrations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Knightes, Chris</cp:lastModifiedBy>
  <cp:revision>62</cp:revision>
  <dcterms:created xsi:type="dcterms:W3CDTF">2015-07-25T19:44:33Z</dcterms:created>
  <dcterms:modified xsi:type="dcterms:W3CDTF">2017-07-12T21:15:57Z</dcterms:modified>
</cp:coreProperties>
</file>