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3"/>
  </p:sldMasterIdLst>
  <p:notesMasterIdLst>
    <p:notesMasterId r:id="rId25"/>
  </p:notesMasterIdLst>
  <p:sldIdLst>
    <p:sldId id="390" r:id="rId14"/>
    <p:sldId id="391" r:id="rId15"/>
    <p:sldId id="392" r:id="rId16"/>
    <p:sldId id="400" r:id="rId17"/>
    <p:sldId id="393" r:id="rId18"/>
    <p:sldId id="394" r:id="rId19"/>
    <p:sldId id="395" r:id="rId20"/>
    <p:sldId id="396" r:id="rId21"/>
    <p:sldId id="397" r:id="rId22"/>
    <p:sldId id="398" r:id="rId23"/>
    <p:sldId id="39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slideMaster" Target="slideMasters/slideMaster1.xml"/><Relationship Id="rId18" Type="http://schemas.openxmlformats.org/officeDocument/2006/relationships/slide" Target="slides/slide5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8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" Target="slides/slide4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11.xml"/><Relationship Id="rId5" Type="http://schemas.openxmlformats.org/officeDocument/2006/relationships/customXml" Target="../customXml/item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theme" Target="theme/theme1.xml"/><Relationship Id="rId10" Type="http://schemas.openxmlformats.org/officeDocument/2006/relationships/customXml" Target="../customXml/item10.xml"/><Relationship Id="rId19" Type="http://schemas.openxmlformats.org/officeDocument/2006/relationships/slide" Target="slides/slide6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3D5D2-FFA4-4D6A-85FD-9E155C236C67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6B74D-BA9C-444D-8E72-38E964FD2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3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2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97C4BD6D-CDC2-4583-A2AF-D12EBAA08F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4135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9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59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3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1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6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WASP8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1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29D3-A9B2-4DB8-B4C3-C5C830C4D5D8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879" y="6065447"/>
            <a:ext cx="697802" cy="697802"/>
          </a:xfrm>
          <a:prstGeom prst="rect">
            <a:avLst/>
          </a:prstGeom>
        </p:spPr>
      </p:pic>
      <p:pic>
        <p:nvPicPr>
          <p:cNvPr id="9" name="Picture 4" descr="Center-Logo-Blue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79" y="6077894"/>
            <a:ext cx="849757" cy="7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936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4648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WASP8 Course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286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altLang="en-US"/>
              <a:t>Boundary Conditions</a:t>
            </a:r>
            <a:br>
              <a:rPr lang="en-US" altLang="en-US"/>
            </a:br>
            <a:r>
              <a:rPr lang="en-US" altLang="en-US"/>
              <a:t>&amp;</a:t>
            </a:r>
            <a:br>
              <a:rPr lang="en-US" altLang="en-US"/>
            </a:br>
            <a:r>
              <a:rPr lang="en-US" altLang="en-US"/>
              <a:t>Pollutant Loads</a:t>
            </a:r>
          </a:p>
        </p:txBody>
      </p:sp>
    </p:spTree>
    <p:extLst>
      <p:ext uri="{BB962C8B-B14F-4D97-AF65-F5344CB8AC3E}">
        <p14:creationId xmlns:p14="http://schemas.microsoft.com/office/powerpoint/2010/main" val="1341522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Direct Loads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385169" y="1488953"/>
            <a:ext cx="4572000" cy="4054231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dirty="0"/>
              <a:t>	Steps to specify loads:</a:t>
            </a:r>
          </a:p>
          <a:p>
            <a:pPr lvl="2"/>
            <a:r>
              <a:rPr lang="en-US" altLang="en-US" dirty="0"/>
              <a:t>Select Add/Remove Loads</a:t>
            </a:r>
          </a:p>
          <a:p>
            <a:pPr lvl="2"/>
            <a:r>
              <a:rPr lang="en-US" altLang="en-US" dirty="0"/>
              <a:t>Select Segment to Receive Load</a:t>
            </a:r>
          </a:p>
          <a:p>
            <a:pPr lvl="2"/>
            <a:r>
              <a:rPr lang="en-US" altLang="en-US" dirty="0"/>
              <a:t>Click on State Variable to define load</a:t>
            </a:r>
          </a:p>
          <a:p>
            <a:pPr lvl="2"/>
            <a:r>
              <a:rPr lang="en-US" altLang="en-US" dirty="0"/>
              <a:t>Enter Time Series in lower panel</a:t>
            </a:r>
          </a:p>
          <a:p>
            <a:pPr lvl="2"/>
            <a:r>
              <a:rPr lang="en-US" altLang="en-US" dirty="0"/>
              <a:t>Press “</a:t>
            </a:r>
            <a:r>
              <a:rPr lang="en-US" altLang="en-US" sz="2800" dirty="0" err="1">
                <a:solidFill>
                  <a:srgbClr val="008000"/>
                </a:solidFill>
                <a:latin typeface="ESRI Default Marker" panose="02000000000000000000" pitchFamily="2" charset="0"/>
              </a:rPr>
              <a:t>i</a:t>
            </a:r>
            <a:r>
              <a:rPr lang="en-US" altLang="en-US" sz="1800" dirty="0" err="1"/>
              <a:t>OK</a:t>
            </a:r>
            <a:r>
              <a:rPr lang="en-US" altLang="en-US" dirty="0"/>
              <a:t>” at bottom of dialogue box</a:t>
            </a:r>
          </a:p>
          <a:p>
            <a:pPr lvl="2"/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354" y="1447800"/>
            <a:ext cx="5924700" cy="389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50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861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 is a Boundary?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Any Exchange of Water from outside the model network in or from inside the network to the outside.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4256088" y="3756818"/>
            <a:ext cx="444498" cy="33855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en-US" sz="1600">
                <a:solidFill>
                  <a:srgbClr val="FFFF00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4795044" y="3754651"/>
            <a:ext cx="458789" cy="336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 eaLnBrk="0" hangingPunct="0">
              <a:defRPr sz="1600">
                <a:solidFill>
                  <a:srgbClr val="FFFF00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en-US" altLang="en-US" dirty="0"/>
              <a:t>2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5329240" y="3767853"/>
            <a:ext cx="428623" cy="33855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 eaLnBrk="0" hangingPunct="0">
              <a:defRPr sz="1600">
                <a:solidFill>
                  <a:srgbClr val="FFFF00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en-US" altLang="en-US" dirty="0"/>
              <a:t>3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5848026" y="3762253"/>
            <a:ext cx="366952" cy="336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 eaLnBrk="0" hangingPunct="0">
              <a:defRPr sz="1600">
                <a:solidFill>
                  <a:srgbClr val="FFFF00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en-US" altLang="en-US"/>
              <a:t>4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6274705" y="3754651"/>
            <a:ext cx="398114" cy="35175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 eaLnBrk="0" hangingPunct="0">
              <a:defRPr sz="1600">
                <a:solidFill>
                  <a:srgbClr val="FFFF00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en-US" altLang="en-US" dirty="0"/>
              <a:t>5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6758545" y="3762253"/>
            <a:ext cx="389652" cy="34415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 eaLnBrk="0" hangingPunct="0">
              <a:defRPr sz="1600">
                <a:solidFill>
                  <a:srgbClr val="FFFF00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en-US" altLang="en-US" dirty="0"/>
              <a:t>6</a:t>
            </a:r>
          </a:p>
        </p:txBody>
      </p:sp>
      <p:grpSp>
        <p:nvGrpSpPr>
          <p:cNvPr id="4113" name="Group 17"/>
          <p:cNvGrpSpPr>
            <a:grpSpLocks/>
          </p:cNvGrpSpPr>
          <p:nvPr/>
        </p:nvGrpSpPr>
        <p:grpSpPr bwMode="auto">
          <a:xfrm>
            <a:off x="3505200" y="3886994"/>
            <a:ext cx="4495800" cy="228600"/>
            <a:chOff x="1056" y="2880"/>
            <a:chExt cx="2832" cy="144"/>
          </a:xfrm>
        </p:grpSpPr>
        <p:sp>
          <p:nvSpPr>
            <p:cNvPr id="4114" name="AutoShape 18"/>
            <p:cNvSpPr>
              <a:spLocks noChangeArrowheads="1"/>
            </p:cNvSpPr>
            <p:nvPr/>
          </p:nvSpPr>
          <p:spPr bwMode="auto">
            <a:xfrm>
              <a:off x="1056" y="2880"/>
              <a:ext cx="384" cy="144"/>
            </a:xfrm>
            <a:prstGeom prst="rightArrow">
              <a:avLst>
                <a:gd name="adj1" fmla="val 50000"/>
                <a:gd name="adj2" fmla="val 66667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5" name="AutoShape 19"/>
            <p:cNvSpPr>
              <a:spLocks noChangeArrowheads="1"/>
            </p:cNvSpPr>
            <p:nvPr/>
          </p:nvSpPr>
          <p:spPr bwMode="auto">
            <a:xfrm>
              <a:off x="3504" y="2880"/>
              <a:ext cx="384" cy="144"/>
            </a:xfrm>
            <a:prstGeom prst="rightArrow">
              <a:avLst>
                <a:gd name="adj1" fmla="val 50000"/>
                <a:gd name="adj2" fmla="val 66667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16" name="Group 20"/>
          <p:cNvGrpSpPr>
            <a:grpSpLocks/>
          </p:cNvGrpSpPr>
          <p:nvPr/>
        </p:nvGrpSpPr>
        <p:grpSpPr bwMode="auto">
          <a:xfrm>
            <a:off x="3276601" y="2820194"/>
            <a:ext cx="4772025" cy="1066800"/>
            <a:chOff x="912" y="2208"/>
            <a:chExt cx="3006" cy="672"/>
          </a:xfrm>
        </p:grpSpPr>
        <p:sp>
          <p:nvSpPr>
            <p:cNvPr id="4117" name="Line 21"/>
            <p:cNvSpPr>
              <a:spLocks noChangeShapeType="1"/>
            </p:cNvSpPr>
            <p:nvPr/>
          </p:nvSpPr>
          <p:spPr bwMode="auto">
            <a:xfrm>
              <a:off x="1200" y="2496"/>
              <a:ext cx="0" cy="38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>
              <a:off x="3648" y="2496"/>
              <a:ext cx="0" cy="38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9" name="Text Box 23"/>
            <p:cNvSpPr txBox="1">
              <a:spLocks noChangeArrowheads="1"/>
            </p:cNvSpPr>
            <p:nvPr/>
          </p:nvSpPr>
          <p:spPr bwMode="auto">
            <a:xfrm>
              <a:off x="912" y="2208"/>
              <a:ext cx="55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dirty="0">
                  <a:solidFill>
                    <a:srgbClr val="FFFF00"/>
                  </a:solidFill>
                  <a:latin typeface="Times New Roman" panose="02020603050405020304" pitchFamily="18" charset="0"/>
                </a:rPr>
                <a:t>Boundary</a:t>
              </a:r>
            </a:p>
          </p:txBody>
        </p:sp>
        <p:sp>
          <p:nvSpPr>
            <p:cNvPr id="4120" name="Text Box 24"/>
            <p:cNvSpPr txBox="1">
              <a:spLocks noChangeArrowheads="1"/>
            </p:cNvSpPr>
            <p:nvPr/>
          </p:nvSpPr>
          <p:spPr bwMode="auto">
            <a:xfrm>
              <a:off x="3360" y="2208"/>
              <a:ext cx="55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dirty="0">
                  <a:solidFill>
                    <a:srgbClr val="FFFF00"/>
                  </a:solidFill>
                  <a:latin typeface="Times New Roman" panose="02020603050405020304" pitchFamily="18" charset="0"/>
                </a:rPr>
                <a:t>Boundary</a:t>
              </a:r>
            </a:p>
          </p:txBody>
        </p:sp>
      </p:grp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4343400" y="3201194"/>
            <a:ext cx="29987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400" dirty="0">
                <a:solidFill>
                  <a:srgbClr val="FF0000"/>
                </a:solidFill>
                <a:latin typeface="Times New Roman" panose="02020603050405020304" pitchFamily="18" charset="0"/>
              </a:rPr>
              <a:t>We designate Boundaries as Segment 0</a:t>
            </a:r>
          </a:p>
        </p:txBody>
      </p:sp>
      <p:sp>
        <p:nvSpPr>
          <p:cNvPr id="4122" name="Rectangle 26"/>
          <p:cNvSpPr>
            <a:spLocks noChangeArrowheads="1"/>
          </p:cNvSpPr>
          <p:nvPr/>
        </p:nvSpPr>
        <p:spPr bwMode="auto">
          <a:xfrm>
            <a:off x="3810000" y="4725194"/>
            <a:ext cx="4038600" cy="6096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altLang="en-US" sz="16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Limitation in WASP</a:t>
            </a:r>
          </a:p>
          <a:p>
            <a:pPr algn="ctr"/>
            <a:r>
              <a:rPr lang="en-US" altLang="en-US" sz="16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Only 1 Boundary Per Segment</a:t>
            </a:r>
          </a:p>
        </p:txBody>
      </p:sp>
    </p:spTree>
    <p:extLst>
      <p:ext uri="{BB962C8B-B14F-4D97-AF65-F5344CB8AC3E}">
        <p14:creationId xmlns:p14="http://schemas.microsoft.com/office/powerpoint/2010/main" val="2063669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29346"/>
            <a:ext cx="5783385" cy="1143000"/>
          </a:xfrm>
        </p:spPr>
        <p:txBody>
          <a:bodyPr/>
          <a:lstStyle/>
          <a:p>
            <a:r>
              <a:rPr lang="en-US" altLang="en-US" dirty="0"/>
              <a:t>What is a Boundary?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600200"/>
            <a:ext cx="8229600" cy="4724400"/>
          </a:xfrm>
        </p:spPr>
        <p:txBody>
          <a:bodyPr/>
          <a:lstStyle/>
          <a:p>
            <a:r>
              <a:rPr lang="en-US" altLang="en-US" dirty="0"/>
              <a:t>Defines Mass entering network</a:t>
            </a:r>
          </a:p>
          <a:p>
            <a:endParaRPr lang="en-US" altLang="en-US" dirty="0"/>
          </a:p>
          <a:p>
            <a:r>
              <a:rPr lang="en-US" altLang="en-US" dirty="0"/>
              <a:t>WASP Calculates Mass Leaving</a:t>
            </a:r>
          </a:p>
          <a:p>
            <a:r>
              <a:rPr lang="en-US" altLang="en-US" dirty="0"/>
              <a:t>What if Flow Reverses?</a:t>
            </a:r>
          </a:p>
          <a:p>
            <a:r>
              <a:rPr lang="en-US" altLang="en-US" dirty="0"/>
              <a:t>Implication of Boundaries</a:t>
            </a:r>
          </a:p>
          <a:p>
            <a:pPr lvl="1"/>
            <a:r>
              <a:rPr lang="en-US" altLang="en-US" dirty="0"/>
              <a:t>Boundary concentrations (BCs) must be specified with reasonable accuracy</a:t>
            </a:r>
          </a:p>
          <a:p>
            <a:pPr lvl="2"/>
            <a:r>
              <a:rPr lang="en-US" altLang="en-US" dirty="0"/>
              <a:t>Unknown BC is OK only if insensitive (i.e., changes in BC do not significantly change model prediction in Area of Interest)</a:t>
            </a:r>
          </a:p>
          <a:p>
            <a:pPr lvl="2"/>
            <a:r>
              <a:rPr lang="en-US" altLang="en-US" dirty="0"/>
              <a:t>If the BC is sensitive and unknown, then extend the boundary location away from Area of  Interest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124200" y="2133600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i="1">
                <a:solidFill>
                  <a:srgbClr val="FFFF00"/>
                </a:solidFill>
              </a:rPr>
              <a:t>Mass Loading = Flow </a:t>
            </a:r>
            <a:r>
              <a:rPr lang="en-US" altLang="en-US" sz="2400" i="1">
                <a:solidFill>
                  <a:srgbClr val="FFFF00"/>
                </a:solidFill>
                <a:cs typeface="Arial" panose="020B0604020202020204" pitchFamily="34" charset="0"/>
              </a:rPr>
              <a:t>∙ </a:t>
            </a:r>
            <a:r>
              <a:rPr lang="en-US" altLang="en-US" sz="2400" i="1">
                <a:solidFill>
                  <a:srgbClr val="FFFF00"/>
                </a:solidFill>
              </a:rPr>
              <a:t>Concentration</a:t>
            </a:r>
          </a:p>
        </p:txBody>
      </p:sp>
    </p:spTree>
    <p:extLst>
      <p:ext uri="{BB962C8B-B14F-4D97-AF65-F5344CB8AC3E}">
        <p14:creationId xmlns:p14="http://schemas.microsoft.com/office/powerpoint/2010/main" val="4203957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Implication of Boundaries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296333" y="1544534"/>
            <a:ext cx="5181600" cy="4351338"/>
          </a:xfrm>
        </p:spPr>
        <p:txBody>
          <a:bodyPr/>
          <a:lstStyle/>
          <a:p>
            <a:pPr lvl="1"/>
            <a:r>
              <a:rPr lang="en-US" altLang="en-US" dirty="0"/>
              <a:t>Boundary concentrations (BCs) must be specified with reasonable accuracy</a:t>
            </a:r>
          </a:p>
          <a:p>
            <a:pPr lvl="2"/>
            <a:r>
              <a:rPr lang="en-US" altLang="en-US" sz="2400" dirty="0"/>
              <a:t>Unknown BC is OK only if insensitive (i.e., changes in BC do not significantly change model prediction in Area of Interest)</a:t>
            </a:r>
          </a:p>
          <a:p>
            <a:pPr lvl="2"/>
            <a:r>
              <a:rPr lang="en-US" altLang="en-US" sz="2400" dirty="0"/>
              <a:t>If the BC is sensitive and unknown, then extend the boundary location away from Area of  Interest</a:t>
            </a:r>
          </a:p>
          <a:p>
            <a:endParaRPr lang="en-US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t="12106" r="9294"/>
          <a:stretch>
            <a:fillRect/>
          </a:stretch>
        </p:blipFill>
        <p:spPr bwMode="auto">
          <a:xfrm>
            <a:off x="6272868" y="1763547"/>
            <a:ext cx="5181600" cy="385470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1557" y="1544534"/>
            <a:ext cx="3659914" cy="4509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45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21338" y="427648"/>
            <a:ext cx="7344508" cy="1325563"/>
          </a:xfrm>
        </p:spPr>
        <p:txBody>
          <a:bodyPr/>
          <a:lstStyle/>
          <a:p>
            <a:r>
              <a:rPr lang="en-US" altLang="en-US" dirty="0"/>
              <a:t>Specifying Boundaries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28801"/>
            <a:ext cx="8229600" cy="4297363"/>
          </a:xfrm>
        </p:spPr>
        <p:txBody>
          <a:bodyPr>
            <a:normAutofit/>
          </a:bodyPr>
          <a:lstStyle/>
          <a:p>
            <a:r>
              <a:rPr lang="en-US" altLang="en-US" sz="3200" dirty="0"/>
              <a:t>Boundaries are defined by</a:t>
            </a:r>
          </a:p>
          <a:p>
            <a:pPr lvl="1"/>
            <a:r>
              <a:rPr lang="en-US" altLang="en-US" sz="3200" dirty="0"/>
              <a:t>User Specified Flow Paths</a:t>
            </a:r>
          </a:p>
          <a:p>
            <a:pPr lvl="1"/>
            <a:r>
              <a:rPr lang="en-US" altLang="en-US" sz="3200" dirty="0"/>
              <a:t>User Specified Dispersion Paths</a:t>
            </a:r>
          </a:p>
          <a:p>
            <a:pPr lvl="1"/>
            <a:r>
              <a:rPr lang="en-US" altLang="en-US" sz="3200" dirty="0"/>
              <a:t>Read from Hydrodynamic Interface File</a:t>
            </a:r>
          </a:p>
        </p:txBody>
      </p:sp>
    </p:spTree>
    <p:extLst>
      <p:ext uri="{BB962C8B-B14F-4D97-AF65-F5344CB8AC3E}">
        <p14:creationId xmlns:p14="http://schemas.microsoft.com/office/powerpoint/2010/main" val="90208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5754" y="1228969"/>
            <a:ext cx="4876800" cy="54102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dirty="0"/>
              <a:t>	Steps to specify boundary concentrations (BCs):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Boundary Segments are determined from the Transport (Dispersion/Flow) Screens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Highlight segment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In bottom window, fill in concentration values (mg/L) for beginning and ending times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As needed, add time rows by pressing “</a:t>
            </a:r>
            <a:r>
              <a:rPr lang="en-US" altLang="en-US" dirty="0">
                <a:solidFill>
                  <a:srgbClr val="FF0000"/>
                </a:solidFill>
              </a:rPr>
              <a:t>+</a:t>
            </a:r>
            <a:r>
              <a:rPr lang="en-US" altLang="en-US" dirty="0"/>
              <a:t> Insert” and edit Date, Time, and Value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Continue entering BC data for all variables and boundary segments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Press “</a:t>
            </a:r>
            <a:r>
              <a:rPr lang="en-US" altLang="en-US" sz="2800" dirty="0" err="1">
                <a:solidFill>
                  <a:srgbClr val="008000"/>
                </a:solidFill>
                <a:latin typeface="ESRI Default Marker" panose="02000000000000000000" pitchFamily="2" charset="0"/>
              </a:rPr>
              <a:t>i</a:t>
            </a:r>
            <a:r>
              <a:rPr lang="en-US" altLang="en-US" sz="1800" dirty="0" err="1"/>
              <a:t>OK</a:t>
            </a:r>
            <a:r>
              <a:rPr lang="en-US" altLang="en-US" dirty="0"/>
              <a:t>” and save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Boundaries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261" y="1835910"/>
            <a:ext cx="6070478" cy="332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649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475892" y="0"/>
            <a:ext cx="3655646" cy="1325563"/>
          </a:xfrm>
        </p:spPr>
        <p:txBody>
          <a:bodyPr/>
          <a:lstStyle/>
          <a:p>
            <a:r>
              <a:rPr lang="en-US" altLang="en-US" dirty="0"/>
              <a:t>Loads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9400" y="1559902"/>
            <a:ext cx="7508631" cy="4351338"/>
          </a:xfrm>
        </p:spPr>
        <p:txBody>
          <a:bodyPr/>
          <a:lstStyle/>
          <a:p>
            <a:r>
              <a:rPr lang="en-US" altLang="en-US" dirty="0"/>
              <a:t>Mass per Time into Model Network</a:t>
            </a:r>
          </a:p>
          <a:p>
            <a:pPr lvl="1"/>
            <a:r>
              <a:rPr lang="en-US" altLang="en-US" dirty="0"/>
              <a:t>kg/day</a:t>
            </a:r>
          </a:p>
          <a:p>
            <a:r>
              <a:rPr lang="en-US" altLang="en-US" dirty="0"/>
              <a:t>Loading Pathways</a:t>
            </a:r>
          </a:p>
          <a:p>
            <a:pPr lvl="1"/>
            <a:r>
              <a:rPr lang="en-US" altLang="en-US" dirty="0"/>
              <a:t>Atmospheric Deposition</a:t>
            </a:r>
          </a:p>
          <a:p>
            <a:pPr lvl="1"/>
            <a:r>
              <a:rPr lang="en-US" altLang="en-US" dirty="0"/>
              <a:t>Groundwater Infiltration</a:t>
            </a:r>
          </a:p>
          <a:p>
            <a:pPr lvl="1"/>
            <a:r>
              <a:rPr lang="en-US" altLang="en-US" dirty="0"/>
              <a:t>Municipal, Industrial Discharge</a:t>
            </a:r>
          </a:p>
          <a:p>
            <a:pPr lvl="1"/>
            <a:r>
              <a:rPr lang="en-US" altLang="en-US" dirty="0"/>
              <a:t>Watershed Runoff and Erosion</a:t>
            </a:r>
          </a:p>
        </p:txBody>
      </p:sp>
    </p:spTree>
    <p:extLst>
      <p:ext uri="{BB962C8B-B14F-4D97-AF65-F5344CB8AC3E}">
        <p14:creationId xmlns:p14="http://schemas.microsoft.com/office/powerpoint/2010/main" val="3367086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2415" y="359875"/>
            <a:ext cx="6602046" cy="1325563"/>
          </a:xfrm>
        </p:spPr>
        <p:txBody>
          <a:bodyPr/>
          <a:lstStyle/>
          <a:p>
            <a:r>
              <a:rPr lang="en-US" altLang="en-US" dirty="0"/>
              <a:t>Loading Pathways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9400" y="1690688"/>
            <a:ext cx="7250723" cy="4351338"/>
          </a:xfrm>
        </p:spPr>
        <p:txBody>
          <a:bodyPr/>
          <a:lstStyle/>
          <a:p>
            <a:r>
              <a:rPr lang="en-US" altLang="en-US" dirty="0"/>
              <a:t>Direct Discharges (i.e., point sources)</a:t>
            </a:r>
          </a:p>
          <a:p>
            <a:r>
              <a:rPr lang="en-US" altLang="en-US" dirty="0"/>
              <a:t>External Loadings (i.e., non-point sources)</a:t>
            </a:r>
          </a:p>
          <a:p>
            <a:pPr lvl="1"/>
            <a:r>
              <a:rPr lang="en-US" altLang="en-US" dirty="0"/>
              <a:t>Watershed Models</a:t>
            </a:r>
          </a:p>
          <a:p>
            <a:pPr lvl="1"/>
            <a:r>
              <a:rPr lang="en-US" altLang="en-US" dirty="0"/>
              <a:t>Spreadsheet Tools</a:t>
            </a:r>
          </a:p>
          <a:p>
            <a:pPr lvl="1"/>
            <a:r>
              <a:rPr lang="en-US" altLang="en-US" dirty="0"/>
              <a:t>Monitoring Data</a:t>
            </a:r>
          </a:p>
        </p:txBody>
      </p:sp>
    </p:spTree>
    <p:extLst>
      <p:ext uri="{BB962C8B-B14F-4D97-AF65-F5344CB8AC3E}">
        <p14:creationId xmlns:p14="http://schemas.microsoft.com/office/powerpoint/2010/main" val="370499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39900" y="304800"/>
            <a:ext cx="8763000" cy="1143000"/>
          </a:xfrm>
        </p:spPr>
        <p:txBody>
          <a:bodyPr/>
          <a:lstStyle/>
          <a:p>
            <a:r>
              <a:rPr lang="en-US" altLang="en-US"/>
              <a:t>Direct Loading Time Functions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52600" y="1371601"/>
            <a:ext cx="86868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/>
              <a:t>Flows, dispersion coefficients, boundary concentrations, and point source loads follow user-specified time functions, with linear interpolation between points; loading values may be specified at arbitrary intervals (fractions of a day to thousands of days):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4" t="26933" r="12016" b="44440"/>
          <a:stretch>
            <a:fillRect/>
          </a:stretch>
        </p:blipFill>
        <p:spPr bwMode="auto">
          <a:xfrm>
            <a:off x="2721707" y="3634582"/>
            <a:ext cx="6096000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7897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31EB8EF4-3C9B-4CD0-839A-4D22CF5398C4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17EA53A2-C3A8-4995-AC5B-6F7E720F6ECF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032C4194-8EAD-4FE0-A982-AFE308326859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5963FF21-BEDD-4EBE-9EE4-B9BC04219F27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2D21AC8A-FFF8-40A3-B652-2C9B08D56CE0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B1F3B29C-73BE-48C3-92C8-DD3A28C27C2C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D2D5D5CD-8181-44CD-8C46-D7FF3DAD5C8C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1E6BD8F0-5D1C-482A-AD78-962324EECC4D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8672D1C4-BE97-407A-8811-C4ECC581F645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6E71AC2A-5EDC-4882-9454-9B154B78BDA5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D37AD555-1912-4984-9335-3E72E0BA4902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5EAB0BCE-F345-470D-B9C0-17ADA9748FC8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311</Words>
  <Application>Microsoft Office PowerPoint</Application>
  <PresentationFormat>Widescreen</PresentationFormat>
  <Paragraphs>68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ESRI Default Marker</vt:lpstr>
      <vt:lpstr>Times New Roman</vt:lpstr>
      <vt:lpstr>Office Theme</vt:lpstr>
      <vt:lpstr>Boundary Conditions &amp; Pollutant Loads</vt:lpstr>
      <vt:lpstr>What is a Boundary?</vt:lpstr>
      <vt:lpstr>What is a Boundary?</vt:lpstr>
      <vt:lpstr>Implication of Boundaries</vt:lpstr>
      <vt:lpstr>Specifying Boundaries</vt:lpstr>
      <vt:lpstr>Boundaries</vt:lpstr>
      <vt:lpstr>Loads</vt:lpstr>
      <vt:lpstr>Loading Pathways</vt:lpstr>
      <vt:lpstr>Direct Loading Time Functions</vt:lpstr>
      <vt:lpstr>Direct Loads</vt:lpstr>
      <vt:lpstr>Questions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Wool, Tim</cp:lastModifiedBy>
  <cp:revision>22</cp:revision>
  <dcterms:created xsi:type="dcterms:W3CDTF">2016-07-21T12:20:51Z</dcterms:created>
  <dcterms:modified xsi:type="dcterms:W3CDTF">2019-06-24T10:06:35Z</dcterms:modified>
</cp:coreProperties>
</file>