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notesMasterIdLst>
    <p:notesMasterId r:id="rId25"/>
  </p:notesMasterIdLst>
  <p:sldIdLst>
    <p:sldId id="257" r:id="rId2"/>
    <p:sldId id="258" r:id="rId3"/>
    <p:sldId id="259" r:id="rId4"/>
    <p:sldId id="256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2" autoAdjust="0"/>
    <p:restoredTop sz="96327"/>
  </p:normalViewPr>
  <p:slideViewPr>
    <p:cSldViewPr snapToGrid="0">
      <p:cViewPr varScale="1">
        <p:scale>
          <a:sx n="63" d="100"/>
          <a:sy n="63" d="100"/>
        </p:scale>
        <p:origin x="44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A4DA6-2ED3-4949-BA9A-D804E51F182C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AC88D-862A-0F46-B9B2-F54F21B6B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9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ACFCC-E2C6-12D3-F06E-E83E50CFE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DBBAB2-C32E-6A0C-40C0-02296CC1F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DF7DA-5EF1-0AB1-5573-3AB82444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B068F-314C-50B6-C026-7527659A6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A662C-4475-08D7-5A77-9A1EEB9B2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12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C9F26-E4E8-EAE6-C3F4-E5B132C64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347B19-2DC6-6E05-31E2-1C7FF437E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A597B-8182-E780-8258-D270F3C92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CDE94-534D-4112-0EF5-7CC1B806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3DF64-B7E4-4B24-8FC4-61E8149D9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2D9EE2-115F-AACC-2BA8-83FE10976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9AB29-DB59-BFAC-063D-B0F557C34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41EAD-1875-6891-FE34-B1297325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3C5F5-E797-CFDD-B8A5-0F600D93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5678B-5078-8890-F652-BE90F94B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0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960F8-07CD-99AD-A102-5F324A104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7A27-F578-5CEE-6775-069E7D37E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EEA76-412E-CCF5-5877-A1603F2E0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471D-6FD0-D2D9-7CD1-C5D212468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66DA8-3D67-B38A-E821-DBF340475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1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A0F26-E848-A765-B5F5-3BB6C1319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7D53A-D89C-C826-5A21-FFE92F647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77C68-753B-DC71-D654-F487D45DB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8F885-C532-6556-5C19-F1BB3C5E8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8942B-7E5D-B7DA-2D08-C09B7904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4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F0A8-7CCD-6470-C25A-380B6F814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98BB2-88D3-9AD1-312D-9F95A45A4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7AFF3-C3F9-9296-4B00-22943257A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3BF7A-4893-6D9C-6F0C-30E998B54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081E2-7820-9297-A009-D61D80684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B492E-6284-74C5-06B8-3228B6C3F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9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87F85-E801-FEEB-F7AE-33D625C8D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4B1A1-6C58-F4DA-BB0D-B6B81A9BC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5E0FA-0A99-F9EF-4F16-8AAC4F83B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4913FC-239A-E669-1A11-2C41B0C51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B1146D-1A59-E96C-E385-C0AF94C68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CE7440-0C73-FCD1-9BD3-E97E4543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95963E-04D8-DE39-6CFC-16DFAEA6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EE7EFC-EACD-AD67-FBF4-E3779B49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1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CD93E-DC9C-C4FD-170A-B95725C6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37257E-6BDB-AC85-207D-EF1EF6D8E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ECAA0-A237-A56B-3F83-39AEE2DAE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8A17C-0469-2FD2-8557-2D4D48BF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0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6D8D75-E1DF-5BFF-2C70-A4B3681CE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D96E2C-ADD4-DAB2-970E-DCBF4B670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3755A-61A3-027E-1D56-2CAE2C3C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6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47F84-4DBC-0B70-BB59-AC9FB671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F2202-432F-EAC5-B5F1-122C71931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323614-5803-3907-9B2C-99EF19949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02CEE-E576-8243-37AC-3D816929B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39290-1CC0-FBDC-6646-8FCC8117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8F64B-3BF4-95DF-D3FD-1B0AB5551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4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AABB-2185-B830-7015-1F44A8184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C8A503-0330-453D-7B4E-74B0E69A01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A1F78-566F-67D2-B685-E8D305D32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3C6B1-AF25-C8D8-78DD-0298EF58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03D34-BBBE-7535-D991-DD4E47DB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4AA901-394F-F44C-40AC-6D8E8F763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0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DDF347-9522-B414-4D4A-2A67F4FD7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17CE7-C530-014F-2FB2-84D6675D0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066BE-C812-983F-1ECA-2AAC01FB5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BA07FF-8B02-D847-A8AC-A5C429AB34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B5757-6E42-67D2-9278-FBB757345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4A1B7-E366-97AB-0A4C-7BDEC29A6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E39EA4-97A2-F845-A9BD-1FBD967CA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003738"/>
            <a:ext cx="7772400" cy="259486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002060"/>
                </a:solidFill>
                <a:ea typeface="+mj-ea"/>
              </a:rPr>
              <a:t>Advanced Toxicant Module</a:t>
            </a:r>
            <a:br>
              <a:rPr lang="en-US" dirty="0">
                <a:solidFill>
                  <a:srgbClr val="002060"/>
                </a:solidFill>
                <a:ea typeface="+mj-ea"/>
              </a:rPr>
            </a:br>
            <a:r>
              <a:rPr lang="en-US" dirty="0">
                <a:solidFill>
                  <a:srgbClr val="002060"/>
                </a:solidFill>
                <a:ea typeface="+mj-ea"/>
              </a:rPr>
              <a:t>Class Example:</a:t>
            </a:r>
            <a:br>
              <a:rPr lang="en-US" dirty="0">
                <a:solidFill>
                  <a:srgbClr val="002060"/>
                </a:solidFill>
                <a:ea typeface="+mj-ea"/>
              </a:rPr>
            </a:br>
            <a:r>
              <a:rPr lang="en-US" dirty="0">
                <a:solidFill>
                  <a:srgbClr val="002060"/>
                </a:solidFill>
                <a:ea typeface="+mj-ea"/>
              </a:rPr>
              <a:t>Lake Waccamaw, NC</a:t>
            </a: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6DA41C-8A42-24D9-49BC-F352C6C01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152"/>
            <a:ext cx="9602540" cy="10955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531507" y="51134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C90E02-A7B2-9892-3F4D-316301782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96974"/>
            <a:ext cx="6609434" cy="58610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CB62D7-0B73-8402-F8DB-65BAD282C7D8}"/>
              </a:ext>
            </a:extLst>
          </p:cNvPr>
          <p:cNvSpPr txBox="1"/>
          <p:nvPr/>
        </p:nvSpPr>
        <p:spPr>
          <a:xfrm>
            <a:off x="6931742" y="1484671"/>
            <a:ext cx="2512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Set up Outputs</a:t>
            </a:r>
          </a:p>
        </p:txBody>
      </p:sp>
    </p:spTree>
    <p:extLst>
      <p:ext uri="{BB962C8B-B14F-4D97-AF65-F5344CB8AC3E}">
        <p14:creationId xmlns:p14="http://schemas.microsoft.com/office/powerpoint/2010/main" val="3494961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988C12-6E35-4FE0-0C20-F2D9138BD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02540" cy="10955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531507" y="51134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155F18-4027-CD9F-C26D-ACA9339E0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96974"/>
            <a:ext cx="5651291" cy="593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9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496798-ABAC-6676-1DD6-17FFE5AF7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1620"/>
            <a:ext cx="8622890" cy="58563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83FB303-360B-B25C-467D-8226BB37D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602540" cy="10955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531507" y="51134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35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61A3532-6A3A-6FAA-3B92-3BB5F527D0ED}"/>
              </a:ext>
            </a:extLst>
          </p:cNvPr>
          <p:cNvSpPr txBox="1"/>
          <p:nvPr/>
        </p:nvSpPr>
        <p:spPr>
          <a:xfrm>
            <a:off x="256868" y="141954"/>
            <a:ext cx="1109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View model output. Make sure everything is set so far.  Solids concentration in Lake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3345CE-7BB5-1C45-BA1D-3AC0A1CB5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85" y="748663"/>
            <a:ext cx="8628545" cy="59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72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4749E7-61EF-20C9-95EB-285D8AB5A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152"/>
            <a:ext cx="9602540" cy="10955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531507" y="51134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831D57-76FF-824A-9894-F9B1A657B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935769"/>
              </p:ext>
            </p:extLst>
          </p:nvPr>
        </p:nvGraphicFramePr>
        <p:xfrm>
          <a:off x="8386915" y="2044700"/>
          <a:ext cx="351995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975">
                  <a:extLst>
                    <a:ext uri="{9D8B030D-6E8A-4147-A177-3AD203B41FA5}">
                      <a16:colId xmlns:a16="http://schemas.microsoft.com/office/drawing/2014/main" val="2669333902"/>
                    </a:ext>
                  </a:extLst>
                </a:gridCol>
                <a:gridCol w="1759975">
                  <a:extLst>
                    <a:ext uri="{9D8B030D-6E8A-4147-A177-3AD203B41FA5}">
                      <a16:colId xmlns:a16="http://schemas.microsoft.com/office/drawing/2014/main" val="3404141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State 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Boundary Condition (mg/L)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34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648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792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56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13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4228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EF818BF-B0C4-3E5E-FC2B-AE437C8A5A48}"/>
              </a:ext>
            </a:extLst>
          </p:cNvPr>
          <p:cNvSpPr txBox="1"/>
          <p:nvPr/>
        </p:nvSpPr>
        <p:spPr>
          <a:xfrm flipH="1">
            <a:off x="8268928" y="1268361"/>
            <a:ext cx="3637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Add Boundary Conditions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3399DD-7B35-92A3-24C5-B5B20E4C2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95471"/>
            <a:ext cx="6595672" cy="578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92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BD79A5-B7DC-5AAA-78EF-1D846140EF99}"/>
              </a:ext>
            </a:extLst>
          </p:cNvPr>
          <p:cNvSpPr txBox="1"/>
          <p:nvPr/>
        </p:nvSpPr>
        <p:spPr>
          <a:xfrm>
            <a:off x="256868" y="141954"/>
            <a:ext cx="1109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View model output. Make sure everything is set so far.  Solids concentration in Lake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CC0B27-9B0C-4DDA-D789-C3223D4A1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192" y="566737"/>
            <a:ext cx="8296275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92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531507" y="51134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009C452-1568-979E-A8B7-1E64700E143A}"/>
              </a:ext>
            </a:extLst>
          </p:cNvPr>
          <p:cNvSpPr/>
          <p:nvPr/>
        </p:nvSpPr>
        <p:spPr>
          <a:xfrm>
            <a:off x="5049726" y="195689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831D57-76FF-824A-9894-F9B1A657B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444464"/>
              </p:ext>
            </p:extLst>
          </p:nvPr>
        </p:nvGraphicFramePr>
        <p:xfrm>
          <a:off x="8358307" y="2265798"/>
          <a:ext cx="3746138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754">
                  <a:extLst>
                    <a:ext uri="{9D8B030D-6E8A-4147-A177-3AD203B41FA5}">
                      <a16:colId xmlns:a16="http://schemas.microsoft.com/office/drawing/2014/main" val="2669333902"/>
                    </a:ext>
                  </a:extLst>
                </a:gridCol>
                <a:gridCol w="1072692">
                  <a:extLst>
                    <a:ext uri="{9D8B030D-6E8A-4147-A177-3AD203B41FA5}">
                      <a16:colId xmlns:a16="http://schemas.microsoft.com/office/drawing/2014/main" val="3404141161"/>
                    </a:ext>
                  </a:extLst>
                </a:gridCol>
                <a:gridCol w="1072692">
                  <a:extLst>
                    <a:ext uri="{9D8B030D-6E8A-4147-A177-3AD203B41FA5}">
                      <a16:colId xmlns:a16="http://schemas.microsoft.com/office/drawing/2014/main" val="3554604996"/>
                    </a:ext>
                  </a:extLst>
                </a:gridCol>
              </a:tblGrid>
              <a:tr h="45336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Velocity</a:t>
                      </a:r>
                    </a:p>
                    <a:p>
                      <a:pPr algn="ctr"/>
                      <a:r>
                        <a:rPr lang="en-US" dirty="0"/>
                        <a:t>[m/d]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34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Settling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648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792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56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Resuspension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4x10</a:t>
                      </a:r>
                      <a:r>
                        <a:rPr lang="en-US" baseline="30000" dirty="0"/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13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4x10</a:t>
                      </a:r>
                      <a:r>
                        <a:rPr lang="en-US" baseline="30000" dirty="0"/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81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4x10</a:t>
                      </a:r>
                      <a:r>
                        <a:rPr lang="en-US" baseline="30000" dirty="0"/>
                        <a:t>-5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42282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8E4D8BE-0B0C-8EA1-97E3-452F37025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02540" cy="10955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BC637F-C71B-4633-25BF-149286AFF60B}"/>
              </a:ext>
            </a:extLst>
          </p:cNvPr>
          <p:cNvSpPr txBox="1"/>
          <p:nvPr/>
        </p:nvSpPr>
        <p:spPr>
          <a:xfrm>
            <a:off x="8583561" y="1425677"/>
            <a:ext cx="3483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Add solids processes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C83378-B5B2-4584-B0C8-E8A2BC7D2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65454"/>
            <a:ext cx="7854846" cy="579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06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665AE9-C943-E3D0-3022-406AF6155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71"/>
            <a:ext cx="9602540" cy="10955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7E1AEA3-C716-394D-9E97-13DD00FE7A67}"/>
              </a:ext>
            </a:extLst>
          </p:cNvPr>
          <p:cNvSpPr/>
          <p:nvPr/>
        </p:nvSpPr>
        <p:spPr>
          <a:xfrm>
            <a:off x="5098888" y="574335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2A6CD8-13D7-28BA-74D2-3FA2441FA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735" y="1068050"/>
            <a:ext cx="6172735" cy="6149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1E8E95-6D7F-0899-95CE-5207DD229B99}"/>
              </a:ext>
            </a:extLst>
          </p:cNvPr>
          <p:cNvSpPr txBox="1"/>
          <p:nvPr/>
        </p:nvSpPr>
        <p:spPr>
          <a:xfrm>
            <a:off x="6577781" y="1828800"/>
            <a:ext cx="54274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Sand settles fast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Instead of adding to water column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r>
              <a:rPr lang="en-US" sz="2800" dirty="0">
                <a:solidFill>
                  <a:srgbClr val="002060"/>
                </a:solidFill>
              </a:rPr>
              <a:t>Add directly to the surface sediment layer</a:t>
            </a:r>
          </a:p>
        </p:txBody>
      </p:sp>
    </p:spTree>
    <p:extLst>
      <p:ext uri="{BB962C8B-B14F-4D97-AF65-F5344CB8AC3E}">
        <p14:creationId xmlns:p14="http://schemas.microsoft.com/office/powerpoint/2010/main" val="250851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BA2C6BE-7D0E-1116-DA14-1608D7E08034}"/>
              </a:ext>
            </a:extLst>
          </p:cNvPr>
          <p:cNvSpPr txBox="1"/>
          <p:nvPr/>
        </p:nvSpPr>
        <p:spPr>
          <a:xfrm>
            <a:off x="2310581" y="294968"/>
            <a:ext cx="2732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Solids in the Water Column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08004C-B89F-ADD9-825E-EE80BC1893C1}"/>
              </a:ext>
            </a:extLst>
          </p:cNvPr>
          <p:cNvSpPr txBox="1"/>
          <p:nvPr/>
        </p:nvSpPr>
        <p:spPr>
          <a:xfrm>
            <a:off x="8016058" y="364090"/>
            <a:ext cx="235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Solids in the Sediments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A65FDD-CAB8-8C49-6258-93EA54397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3785"/>
            <a:ext cx="6358157" cy="43872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E48951-C3EC-6EE8-E9E7-447AD98BA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843" y="1023785"/>
            <a:ext cx="6358157" cy="43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57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BE993F-2BE3-D182-538C-9605BC428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70" y="993058"/>
            <a:ext cx="8812039" cy="5864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5AF637-4BF6-2924-E99A-267DD3703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26657" r="181"/>
          <a:stretch/>
        </p:blipFill>
        <p:spPr>
          <a:xfrm>
            <a:off x="0" y="0"/>
            <a:ext cx="9547123" cy="105501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89967985-12B3-775C-07C9-43A5F9722B6F}"/>
              </a:ext>
            </a:extLst>
          </p:cNvPr>
          <p:cNvSpPr/>
          <p:nvPr/>
        </p:nvSpPr>
        <p:spPr>
          <a:xfrm>
            <a:off x="5049726" y="195689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65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0C66A-E7C7-8153-CC93-A1425AD3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Lake Waccamaw, NC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C4AB-4FAE-8675-E19F-476D4CED7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7"/>
            <a:ext cx="6132871" cy="4802187"/>
          </a:xfrm>
        </p:spPr>
        <p:txBody>
          <a:bodyPr>
            <a:normAutofit/>
          </a:bodyPr>
          <a:lstStyle/>
          <a:p>
            <a:r>
              <a:rPr lang="en-US" dirty="0"/>
              <a:t>34.3191° N, 78.5000° W</a:t>
            </a:r>
          </a:p>
          <a:p>
            <a:r>
              <a:rPr lang="en-US" dirty="0"/>
              <a:t>Freshwater drainage lake in Columbus County, North Carolina</a:t>
            </a:r>
          </a:p>
          <a:p>
            <a:r>
              <a:rPr lang="en-US" dirty="0"/>
              <a:t>Surface area 36 km</a:t>
            </a:r>
            <a:r>
              <a:rPr lang="en-US" baseline="30000" dirty="0"/>
              <a:t>2 </a:t>
            </a:r>
            <a:r>
              <a:rPr lang="en-US" dirty="0"/>
              <a:t>(36,000,000 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Average depth 2.3 m</a:t>
            </a:r>
          </a:p>
          <a:p>
            <a:r>
              <a:rPr lang="en-US" dirty="0"/>
              <a:t>Average flow 2.6 m</a:t>
            </a:r>
            <a:r>
              <a:rPr lang="en-US" baseline="30000" dirty="0"/>
              <a:t>3</a:t>
            </a:r>
            <a:r>
              <a:rPr lang="en-US" dirty="0"/>
              <a:t>/s</a:t>
            </a:r>
          </a:p>
          <a:p>
            <a:r>
              <a:rPr lang="en-US" dirty="0"/>
              <a:t>Investigate a steady release (1kg/d) into the lake an organic chemical that biodegrades and sorbs strongly to solids</a:t>
            </a:r>
          </a:p>
          <a:p>
            <a:endParaRPr lang="en-US" dirty="0"/>
          </a:p>
          <a:p>
            <a:endParaRPr lang="en-US" baseline="30000" dirty="0"/>
          </a:p>
        </p:txBody>
      </p:sp>
      <p:pic>
        <p:nvPicPr>
          <p:cNvPr id="3074" name="Picture 2" descr="All images">
            <a:extLst>
              <a:ext uri="{FF2B5EF4-FFF2-40B4-BE49-F238E27FC236}">
                <a16:creationId xmlns:a16="http://schemas.microsoft.com/office/drawing/2014/main" id="{015694D1-CB80-E972-508E-6DAAC2A80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51" y="1690688"/>
            <a:ext cx="4939657" cy="316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320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B8C6EF-6453-F9F5-EB1B-79CFB33BB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26657" r="181"/>
          <a:stretch/>
        </p:blipFill>
        <p:spPr>
          <a:xfrm>
            <a:off x="0" y="26732"/>
            <a:ext cx="9547123" cy="105501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E87CC34-F0C0-1DE6-0E0F-6D412F0B6465}"/>
              </a:ext>
            </a:extLst>
          </p:cNvPr>
          <p:cNvSpPr/>
          <p:nvPr/>
        </p:nvSpPr>
        <p:spPr>
          <a:xfrm>
            <a:off x="3327053" y="204109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A61783B-333F-70DB-D3DD-BAF51FD983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878920"/>
              </p:ext>
            </p:extLst>
          </p:nvPr>
        </p:nvGraphicFramePr>
        <p:xfrm>
          <a:off x="6412992" y="1821285"/>
          <a:ext cx="5648958" cy="3884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986">
                  <a:extLst>
                    <a:ext uri="{9D8B030D-6E8A-4147-A177-3AD203B41FA5}">
                      <a16:colId xmlns:a16="http://schemas.microsoft.com/office/drawing/2014/main" val="1956512738"/>
                    </a:ext>
                  </a:extLst>
                </a:gridCol>
                <a:gridCol w="1882986">
                  <a:extLst>
                    <a:ext uri="{9D8B030D-6E8A-4147-A177-3AD203B41FA5}">
                      <a16:colId xmlns:a16="http://schemas.microsoft.com/office/drawing/2014/main" val="1358668602"/>
                    </a:ext>
                  </a:extLst>
                </a:gridCol>
                <a:gridCol w="1882986">
                  <a:extLst>
                    <a:ext uri="{9D8B030D-6E8A-4147-A177-3AD203B41FA5}">
                      <a16:colId xmlns:a16="http://schemas.microsoft.com/office/drawing/2014/main" val="2300812673"/>
                    </a:ext>
                  </a:extLst>
                </a:gridCol>
              </a:tblGrid>
              <a:tr h="64570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64287"/>
                  </a:ext>
                </a:extLst>
              </a:tr>
              <a:tr h="647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DOC Complexation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312661"/>
                  </a:ext>
                </a:extLst>
              </a:tr>
              <a:tr h="64766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Sorption - 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92324"/>
                  </a:ext>
                </a:extLst>
              </a:tr>
              <a:tr h="6476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Sorption - Silt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5502"/>
                  </a:ext>
                </a:extLst>
              </a:tr>
              <a:tr h="6476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Sorption - Clay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454884"/>
                  </a:ext>
                </a:extLst>
              </a:tr>
              <a:tr h="6476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Sorption - POM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90319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EF208CB-BF4E-B8F5-668F-12E39A67D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9741"/>
            <a:ext cx="6199723" cy="61471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4116F8-5B52-E3A0-4031-F2EC20CBE398}"/>
              </a:ext>
            </a:extLst>
          </p:cNvPr>
          <p:cNvSpPr txBox="1"/>
          <p:nvPr/>
        </p:nvSpPr>
        <p:spPr>
          <a:xfrm>
            <a:off x="6377424" y="1207319"/>
            <a:ext cx="573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Add portioning to solids for two chemicals</a:t>
            </a:r>
          </a:p>
        </p:txBody>
      </p:sp>
    </p:spTree>
    <p:extLst>
      <p:ext uri="{BB962C8B-B14F-4D97-AF65-F5344CB8AC3E}">
        <p14:creationId xmlns:p14="http://schemas.microsoft.com/office/powerpoint/2010/main" val="266429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27873A9-CE93-9BBA-A1B3-FD43E4FC31AF}"/>
              </a:ext>
            </a:extLst>
          </p:cNvPr>
          <p:cNvSpPr txBox="1"/>
          <p:nvPr/>
        </p:nvSpPr>
        <p:spPr>
          <a:xfrm>
            <a:off x="1199536" y="530941"/>
            <a:ext cx="444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Total and Dissolved Concentrations in Lake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19244-3746-5B0A-772B-2BF234D6F196}"/>
              </a:ext>
            </a:extLst>
          </p:cNvPr>
          <p:cNvSpPr txBox="1"/>
          <p:nvPr/>
        </p:nvSpPr>
        <p:spPr>
          <a:xfrm>
            <a:off x="6749846" y="530941"/>
            <a:ext cx="5045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Total and Dissolved Concentrations in Sediments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2D1F57-4D41-3710-F791-B64ED47ED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74164"/>
            <a:ext cx="6736532" cy="46482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86816B-A26D-434E-B067-0465F602E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394" y="1498366"/>
            <a:ext cx="6411606" cy="442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1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27CB51-AF3D-0D44-24AC-D7B0627D6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965"/>
            <a:ext cx="7980674" cy="3870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F9BAEE-12DD-5DFC-D41A-12639FCE65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11581" r="-615"/>
          <a:stretch/>
        </p:blipFill>
        <p:spPr>
          <a:xfrm>
            <a:off x="0" y="3429000"/>
            <a:ext cx="7980674" cy="337234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E68A29E-D407-64D4-A0A8-57409EFC8E31}"/>
              </a:ext>
            </a:extLst>
          </p:cNvPr>
          <p:cNvGraphicFramePr>
            <a:graphicFrameLocks noGrp="1"/>
          </p:cNvGraphicFramePr>
          <p:nvPr/>
        </p:nvGraphicFramePr>
        <p:xfrm>
          <a:off x="7046976" y="1506033"/>
          <a:ext cx="5145024" cy="3609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2512">
                  <a:extLst>
                    <a:ext uri="{9D8B030D-6E8A-4147-A177-3AD203B41FA5}">
                      <a16:colId xmlns:a16="http://schemas.microsoft.com/office/drawing/2014/main" val="3015464723"/>
                    </a:ext>
                  </a:extLst>
                </a:gridCol>
                <a:gridCol w="2572512">
                  <a:extLst>
                    <a:ext uri="{9D8B030D-6E8A-4147-A177-3AD203B41FA5}">
                      <a16:colId xmlns:a16="http://schemas.microsoft.com/office/drawing/2014/main" val="3184237460"/>
                    </a:ext>
                  </a:extLst>
                </a:gridCol>
              </a:tblGrid>
              <a:tr h="619545">
                <a:tc>
                  <a:txBody>
                    <a:bodyPr/>
                    <a:lstStyle/>
                    <a:p>
                      <a:r>
                        <a:rPr lang="en-US" dirty="0"/>
                        <a:t>Process /Parameter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 Constant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746660"/>
                  </a:ext>
                </a:extLst>
              </a:tr>
              <a:tr h="619545">
                <a:tc>
                  <a:txBody>
                    <a:bodyPr/>
                    <a:lstStyle/>
                    <a:p>
                      <a:r>
                        <a:rPr lang="en-US" dirty="0"/>
                        <a:t>Biodegradation </a:t>
                      </a:r>
                    </a:p>
                    <a:p>
                      <a:r>
                        <a:rPr lang="en-US" dirty="0"/>
                        <a:t>of Chem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 /d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480940"/>
                  </a:ext>
                </a:extLst>
              </a:tr>
              <a:tr h="619545">
                <a:tc>
                  <a:txBody>
                    <a:bodyPr/>
                    <a:lstStyle/>
                    <a:p>
                      <a:r>
                        <a:rPr lang="en-US" dirty="0"/>
                        <a:t>Biodegradation </a:t>
                      </a:r>
                    </a:p>
                    <a:p>
                      <a:r>
                        <a:rPr lang="en-US" dirty="0"/>
                        <a:t>of Chem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/d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488036"/>
                  </a:ext>
                </a:extLst>
              </a:tr>
              <a:tr h="619545">
                <a:tc>
                  <a:txBody>
                    <a:bodyPr/>
                    <a:lstStyle/>
                    <a:p>
                      <a:r>
                        <a:rPr lang="en-US" dirty="0"/>
                        <a:t>Chemical reaction product of Chem1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(Identifies that Chem1 -&gt; Chem2)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151491"/>
                  </a:ext>
                </a:extLst>
              </a:tr>
              <a:tr h="1069352">
                <a:tc>
                  <a:txBody>
                    <a:bodyPr/>
                    <a:lstStyle/>
                    <a:p>
                      <a:r>
                        <a:rPr lang="en-US" dirty="0"/>
                        <a:t>Chemical reaction yield of Chem1 to Chem2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 (says that 0.8 mg of Chem2 are formed from 1 mg of Chem1)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110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67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1AED636-8263-6D93-C77C-F21E055DC159}"/>
              </a:ext>
            </a:extLst>
          </p:cNvPr>
          <p:cNvSpPr txBox="1"/>
          <p:nvPr/>
        </p:nvSpPr>
        <p:spPr>
          <a:xfrm>
            <a:off x="994655" y="715607"/>
            <a:ext cx="444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Total and Dissolved Concentrations in Lake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4C5DFD-27DA-C6BE-880E-9F2C465BCBF7}"/>
              </a:ext>
            </a:extLst>
          </p:cNvPr>
          <p:cNvSpPr txBox="1"/>
          <p:nvPr/>
        </p:nvSpPr>
        <p:spPr>
          <a:xfrm>
            <a:off x="6828504" y="715607"/>
            <a:ext cx="5045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Total and Dissolved Concentrations in Sediments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75C086-ACEC-4D9C-69BF-13249A981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9134"/>
            <a:ext cx="6571666" cy="4534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7EB2EA-F692-B886-220B-15F99C258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741" y="1437611"/>
            <a:ext cx="6228259" cy="429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05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3C588-1289-10D3-049F-039F66735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" y="171937"/>
            <a:ext cx="8531942" cy="1325563"/>
          </a:xfrm>
        </p:spPr>
        <p:txBody>
          <a:bodyPr/>
          <a:lstStyle/>
          <a:p>
            <a:r>
              <a:rPr lang="en-US" dirty="0"/>
              <a:t>Lake Waccamaw Conceptual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B4D4C-73AE-D431-D5B4-2469DA9D1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45" y="1698657"/>
            <a:ext cx="499232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Inflow and outflow</a:t>
            </a:r>
          </a:p>
          <a:p>
            <a:r>
              <a:rPr lang="en-US" dirty="0"/>
              <a:t>Load</a:t>
            </a:r>
          </a:p>
          <a:p>
            <a:r>
              <a:rPr lang="en-US" dirty="0"/>
              <a:t>Two chemicals: Chem1 and Chem2</a:t>
            </a:r>
          </a:p>
          <a:p>
            <a:r>
              <a:rPr lang="en-US" dirty="0"/>
              <a:t>4 solids: sand, silt, clay, POM</a:t>
            </a:r>
          </a:p>
          <a:p>
            <a:r>
              <a:rPr lang="en-US" dirty="0"/>
              <a:t>DOC </a:t>
            </a:r>
          </a:p>
          <a:p>
            <a:r>
              <a:rPr lang="en-US" dirty="0"/>
              <a:t>Processes:</a:t>
            </a:r>
          </a:p>
          <a:p>
            <a:r>
              <a:rPr lang="en-US" dirty="0"/>
              <a:t>Biodegradation, sorption, DOC complexation, settling, resuspension, burial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5FDB95-2027-66F5-C8D8-5F186CAAD3E5}"/>
              </a:ext>
            </a:extLst>
          </p:cNvPr>
          <p:cNvSpPr/>
          <p:nvPr/>
        </p:nvSpPr>
        <p:spPr>
          <a:xfrm>
            <a:off x="5966952" y="2045110"/>
            <a:ext cx="4817807" cy="36477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AD05CE59-C671-0377-C6E9-053312801FBD}"/>
              </a:ext>
            </a:extLst>
          </p:cNvPr>
          <p:cNvSpPr/>
          <p:nvPr/>
        </p:nvSpPr>
        <p:spPr>
          <a:xfrm>
            <a:off x="5338916" y="2045110"/>
            <a:ext cx="1081549" cy="235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FFD7FC-4680-34A0-50D8-15582621336E}"/>
              </a:ext>
            </a:extLst>
          </p:cNvPr>
          <p:cNvSpPr/>
          <p:nvPr/>
        </p:nvSpPr>
        <p:spPr>
          <a:xfrm>
            <a:off x="5966952" y="5708343"/>
            <a:ext cx="4817807" cy="4080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9CA02239-A793-50FF-486D-C9AFC3DD673F}"/>
              </a:ext>
            </a:extLst>
          </p:cNvPr>
          <p:cNvSpPr/>
          <p:nvPr/>
        </p:nvSpPr>
        <p:spPr>
          <a:xfrm>
            <a:off x="10272251" y="2039477"/>
            <a:ext cx="1081549" cy="2359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ACF98-751E-7439-8222-A82474B1DC3B}"/>
              </a:ext>
            </a:extLst>
          </p:cNvPr>
          <p:cNvSpPr txBox="1"/>
          <p:nvPr/>
        </p:nvSpPr>
        <p:spPr>
          <a:xfrm>
            <a:off x="5771737" y="1680949"/>
            <a:ext cx="785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8A254-4231-A2CC-9D5C-380782835D6F}"/>
              </a:ext>
            </a:extLst>
          </p:cNvPr>
          <p:cNvSpPr txBox="1"/>
          <p:nvPr/>
        </p:nvSpPr>
        <p:spPr>
          <a:xfrm>
            <a:off x="10244285" y="1675779"/>
            <a:ext cx="93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outflow</a:t>
            </a:r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id="{44F086C6-14DF-C80D-AA13-A4DE64DBC909}"/>
              </a:ext>
            </a:extLst>
          </p:cNvPr>
          <p:cNvSpPr/>
          <p:nvPr/>
        </p:nvSpPr>
        <p:spPr>
          <a:xfrm>
            <a:off x="9488035" y="470751"/>
            <a:ext cx="609600" cy="970219"/>
          </a:xfrm>
          <a:prstGeom prst="trapezoi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7C7D095-C02E-D026-E945-EB96409B8A7C}"/>
              </a:ext>
            </a:extLst>
          </p:cNvPr>
          <p:cNvSpPr/>
          <p:nvPr/>
        </p:nvSpPr>
        <p:spPr>
          <a:xfrm rot="8479242">
            <a:off x="8657256" y="1559480"/>
            <a:ext cx="1091381" cy="3281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9A2318-BDAC-B158-197B-03CFB3E7B360}"/>
              </a:ext>
            </a:extLst>
          </p:cNvPr>
          <p:cNvSpPr txBox="1"/>
          <p:nvPr/>
        </p:nvSpPr>
        <p:spPr>
          <a:xfrm>
            <a:off x="8403562" y="1329325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load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903505-1B0F-1F60-DEED-0C08DA22178B}"/>
              </a:ext>
            </a:extLst>
          </p:cNvPr>
          <p:cNvSpPr/>
          <p:nvPr/>
        </p:nvSpPr>
        <p:spPr>
          <a:xfrm>
            <a:off x="10919601" y="3522248"/>
            <a:ext cx="294670" cy="25318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5F52AF-220A-F0F9-2201-7F9752591328}"/>
              </a:ext>
            </a:extLst>
          </p:cNvPr>
          <p:cNvSpPr/>
          <p:nvPr/>
        </p:nvSpPr>
        <p:spPr>
          <a:xfrm>
            <a:off x="10919601" y="3879179"/>
            <a:ext cx="294670" cy="253181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F4DD91D-792A-5955-420C-B73387EA760A}"/>
              </a:ext>
            </a:extLst>
          </p:cNvPr>
          <p:cNvSpPr/>
          <p:nvPr/>
        </p:nvSpPr>
        <p:spPr>
          <a:xfrm>
            <a:off x="10906422" y="4236110"/>
            <a:ext cx="294670" cy="25318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32156D-3B5A-3802-F7D3-68A2368BD044}"/>
              </a:ext>
            </a:extLst>
          </p:cNvPr>
          <p:cNvSpPr/>
          <p:nvPr/>
        </p:nvSpPr>
        <p:spPr>
          <a:xfrm>
            <a:off x="10919601" y="4582550"/>
            <a:ext cx="294670" cy="253181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695E082-E818-B2C4-BBB8-3C23B8F55ABA}"/>
              </a:ext>
            </a:extLst>
          </p:cNvPr>
          <p:cNvGrpSpPr/>
          <p:nvPr/>
        </p:nvGrpSpPr>
        <p:grpSpPr>
          <a:xfrm>
            <a:off x="7083348" y="2800480"/>
            <a:ext cx="661616" cy="489744"/>
            <a:chOff x="8810814" y="3850281"/>
            <a:chExt cx="661616" cy="489744"/>
          </a:xfrm>
          <a:solidFill>
            <a:schemeClr val="accent5">
              <a:lumMod val="75000"/>
            </a:schemeClr>
          </a:solidFill>
        </p:grpSpPr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222F5D40-CF46-7129-81C5-77C535524CCE}"/>
                </a:ext>
              </a:extLst>
            </p:cNvPr>
            <p:cNvSpPr/>
            <p:nvPr/>
          </p:nvSpPr>
          <p:spPr>
            <a:xfrm rot="21070665">
              <a:off x="9060655" y="3970693"/>
              <a:ext cx="411775" cy="369332"/>
            </a:xfrm>
            <a:prstGeom prst="hexagon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gular Pentagon 18">
              <a:extLst>
                <a:ext uri="{FF2B5EF4-FFF2-40B4-BE49-F238E27FC236}">
                  <a16:creationId xmlns:a16="http://schemas.microsoft.com/office/drawing/2014/main" id="{40732397-62B5-7656-7074-C9B803B79F47}"/>
                </a:ext>
              </a:extLst>
            </p:cNvPr>
            <p:cNvSpPr/>
            <p:nvPr/>
          </p:nvSpPr>
          <p:spPr>
            <a:xfrm>
              <a:off x="8810814" y="3850281"/>
              <a:ext cx="317003" cy="334574"/>
            </a:xfrm>
            <a:prstGeom prst="pentagon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FEB0BA-78AF-E9CB-2702-FF1D4805703D}"/>
              </a:ext>
            </a:extLst>
          </p:cNvPr>
          <p:cNvGrpSpPr/>
          <p:nvPr/>
        </p:nvGrpSpPr>
        <p:grpSpPr>
          <a:xfrm>
            <a:off x="8782974" y="2845295"/>
            <a:ext cx="488953" cy="487609"/>
            <a:chOff x="3785419" y="5392081"/>
            <a:chExt cx="488953" cy="487609"/>
          </a:xfrm>
        </p:grpSpPr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1693B5E5-A309-589A-8195-D26DC6880A1F}"/>
                </a:ext>
              </a:extLst>
            </p:cNvPr>
            <p:cNvSpPr/>
            <p:nvPr/>
          </p:nvSpPr>
          <p:spPr>
            <a:xfrm>
              <a:off x="3785419" y="5562386"/>
              <a:ext cx="293738" cy="317304"/>
            </a:xfrm>
            <a:prstGeom prst="hexagon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D2E8C3F-3401-BF9D-8A4E-C0F8938343BF}"/>
                </a:ext>
              </a:extLst>
            </p:cNvPr>
            <p:cNvCxnSpPr/>
            <p:nvPr/>
          </p:nvCxnSpPr>
          <p:spPr>
            <a:xfrm flipH="1">
              <a:off x="4010713" y="5392081"/>
              <a:ext cx="117988" cy="170305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8AC920C-3653-DD16-6272-B6391A4806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9157" y="5708343"/>
              <a:ext cx="195215" cy="12352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AA157DE-2791-2CAD-B862-D94A0A790CB6}"/>
              </a:ext>
            </a:extLst>
          </p:cNvPr>
          <p:cNvCxnSpPr>
            <a:cxnSpLocks/>
          </p:cNvCxnSpPr>
          <p:nvPr/>
        </p:nvCxnSpPr>
        <p:spPr>
          <a:xfrm>
            <a:off x="7836279" y="3135054"/>
            <a:ext cx="838138" cy="265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431F1F0-3CB2-DF23-7C83-27FA284A4C08}"/>
              </a:ext>
            </a:extLst>
          </p:cNvPr>
          <p:cNvSpPr txBox="1"/>
          <p:nvPr/>
        </p:nvSpPr>
        <p:spPr>
          <a:xfrm>
            <a:off x="7728142" y="2766145"/>
            <a:ext cx="1188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biodegradation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EE49A8-6A6D-DE86-92EF-430733338EE8}"/>
              </a:ext>
            </a:extLst>
          </p:cNvPr>
          <p:cNvSpPr txBox="1"/>
          <p:nvPr/>
        </p:nvSpPr>
        <p:spPr>
          <a:xfrm>
            <a:off x="11349113" y="3464172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sand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C9FCAB-58B5-9000-52A0-0FD98EB18A6E}"/>
              </a:ext>
            </a:extLst>
          </p:cNvPr>
          <p:cNvSpPr txBox="1"/>
          <p:nvPr/>
        </p:nvSpPr>
        <p:spPr>
          <a:xfrm>
            <a:off x="11349113" y="3775429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8F11A28-19C6-F545-180F-B512A5CD2FAA}"/>
              </a:ext>
            </a:extLst>
          </p:cNvPr>
          <p:cNvSpPr txBox="1"/>
          <p:nvPr/>
        </p:nvSpPr>
        <p:spPr>
          <a:xfrm>
            <a:off x="11346065" y="4132360"/>
            <a:ext cx="59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0116D4-519F-95C0-91B5-1AB0CD97ACFB}"/>
              </a:ext>
            </a:extLst>
          </p:cNvPr>
          <p:cNvSpPr txBox="1"/>
          <p:nvPr/>
        </p:nvSpPr>
        <p:spPr>
          <a:xfrm>
            <a:off x="11346065" y="4493331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04BD37-8F3D-B624-A078-2276BD269806}"/>
              </a:ext>
            </a:extLst>
          </p:cNvPr>
          <p:cNvSpPr txBox="1"/>
          <p:nvPr/>
        </p:nvSpPr>
        <p:spPr>
          <a:xfrm>
            <a:off x="11334153" y="497685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D956B29-A127-F78B-E6DC-88E07B144935}"/>
              </a:ext>
            </a:extLst>
          </p:cNvPr>
          <p:cNvGrpSpPr/>
          <p:nvPr/>
        </p:nvGrpSpPr>
        <p:grpSpPr>
          <a:xfrm>
            <a:off x="10898510" y="2908226"/>
            <a:ext cx="488953" cy="487609"/>
            <a:chOff x="3785419" y="5392081"/>
            <a:chExt cx="488953" cy="487609"/>
          </a:xfrm>
        </p:grpSpPr>
        <p:sp>
          <p:nvSpPr>
            <p:cNvPr id="39" name="Hexagon 38">
              <a:extLst>
                <a:ext uri="{FF2B5EF4-FFF2-40B4-BE49-F238E27FC236}">
                  <a16:creationId xmlns:a16="http://schemas.microsoft.com/office/drawing/2014/main" id="{F7324F56-C955-3ACE-43AB-F1E4926FB84E}"/>
                </a:ext>
              </a:extLst>
            </p:cNvPr>
            <p:cNvSpPr/>
            <p:nvPr/>
          </p:nvSpPr>
          <p:spPr>
            <a:xfrm>
              <a:off x="3785419" y="5562386"/>
              <a:ext cx="293738" cy="317304"/>
            </a:xfrm>
            <a:prstGeom prst="hexagon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487EDE1-C21F-D7C9-D107-0D28E14C3A7F}"/>
                </a:ext>
              </a:extLst>
            </p:cNvPr>
            <p:cNvCxnSpPr/>
            <p:nvPr/>
          </p:nvCxnSpPr>
          <p:spPr>
            <a:xfrm flipH="1">
              <a:off x="4010713" y="5392081"/>
              <a:ext cx="117988" cy="170305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DEFCA1D-08AB-E719-DECB-7C79870C13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9157" y="5708343"/>
              <a:ext cx="195215" cy="12352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44AC57D-7A78-7C9E-179C-12DCC8A477E0}"/>
              </a:ext>
            </a:extLst>
          </p:cNvPr>
          <p:cNvGrpSpPr/>
          <p:nvPr/>
        </p:nvGrpSpPr>
        <p:grpSpPr>
          <a:xfrm>
            <a:off x="10808690" y="2351748"/>
            <a:ext cx="661616" cy="489744"/>
            <a:chOff x="8810814" y="3850281"/>
            <a:chExt cx="661616" cy="489744"/>
          </a:xfrm>
          <a:solidFill>
            <a:schemeClr val="accent5">
              <a:lumMod val="75000"/>
            </a:schemeClr>
          </a:solidFill>
        </p:grpSpPr>
        <p:sp>
          <p:nvSpPr>
            <p:cNvPr id="43" name="Hexagon 42">
              <a:extLst>
                <a:ext uri="{FF2B5EF4-FFF2-40B4-BE49-F238E27FC236}">
                  <a16:creationId xmlns:a16="http://schemas.microsoft.com/office/drawing/2014/main" id="{ECAA4C31-939A-6FC8-3D1A-A393D2CE319C}"/>
                </a:ext>
              </a:extLst>
            </p:cNvPr>
            <p:cNvSpPr/>
            <p:nvPr/>
          </p:nvSpPr>
          <p:spPr>
            <a:xfrm rot="21070665">
              <a:off x="9060655" y="3970693"/>
              <a:ext cx="411775" cy="369332"/>
            </a:xfrm>
            <a:prstGeom prst="hexagon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gular Pentagon 43">
              <a:extLst>
                <a:ext uri="{FF2B5EF4-FFF2-40B4-BE49-F238E27FC236}">
                  <a16:creationId xmlns:a16="http://schemas.microsoft.com/office/drawing/2014/main" id="{8B10AA12-B60E-F7FA-869D-71A50C3BFB12}"/>
                </a:ext>
              </a:extLst>
            </p:cNvPr>
            <p:cNvSpPr/>
            <p:nvPr/>
          </p:nvSpPr>
          <p:spPr>
            <a:xfrm>
              <a:off x="8810814" y="3850281"/>
              <a:ext cx="317003" cy="334574"/>
            </a:xfrm>
            <a:prstGeom prst="pentagon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BDE8328-8781-CBEB-8840-D9BCF866766E}"/>
              </a:ext>
            </a:extLst>
          </p:cNvPr>
          <p:cNvSpPr txBox="1"/>
          <p:nvPr/>
        </p:nvSpPr>
        <p:spPr>
          <a:xfrm>
            <a:off x="11374583" y="2373748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Chem1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38886B-4F13-7B0A-27D6-3939347A9110}"/>
              </a:ext>
            </a:extLst>
          </p:cNvPr>
          <p:cNvSpPr txBox="1"/>
          <p:nvPr/>
        </p:nvSpPr>
        <p:spPr>
          <a:xfrm>
            <a:off x="11353800" y="303199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Chem2</a:t>
            </a:r>
          </a:p>
        </p:txBody>
      </p:sp>
      <p:sp>
        <p:nvSpPr>
          <p:cNvPr id="47" name="Cloud 46">
            <a:extLst>
              <a:ext uri="{FF2B5EF4-FFF2-40B4-BE49-F238E27FC236}">
                <a16:creationId xmlns:a16="http://schemas.microsoft.com/office/drawing/2014/main" id="{31AD9DA5-3A6A-531E-E3BC-C541E61803E5}"/>
              </a:ext>
            </a:extLst>
          </p:cNvPr>
          <p:cNvSpPr/>
          <p:nvPr/>
        </p:nvSpPr>
        <p:spPr>
          <a:xfrm>
            <a:off x="10898510" y="4951241"/>
            <a:ext cx="429257" cy="37832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8666958-E9FE-58B6-629F-3EBC1BE0A01A}"/>
              </a:ext>
            </a:extLst>
          </p:cNvPr>
          <p:cNvSpPr/>
          <p:nvPr/>
        </p:nvSpPr>
        <p:spPr>
          <a:xfrm>
            <a:off x="6952877" y="4063845"/>
            <a:ext cx="294670" cy="253181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1B96FEC-1610-EA12-9F6C-A1E0CCAD6A46}"/>
              </a:ext>
            </a:extLst>
          </p:cNvPr>
          <p:cNvSpPr/>
          <p:nvPr/>
        </p:nvSpPr>
        <p:spPr>
          <a:xfrm>
            <a:off x="7514183" y="4144761"/>
            <a:ext cx="294670" cy="25318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7235086-E6B4-3E6E-A79E-21C0500A2177}"/>
              </a:ext>
            </a:extLst>
          </p:cNvPr>
          <p:cNvSpPr/>
          <p:nvPr/>
        </p:nvSpPr>
        <p:spPr>
          <a:xfrm>
            <a:off x="8175136" y="4174036"/>
            <a:ext cx="294670" cy="253181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loud 51">
            <a:extLst>
              <a:ext uri="{FF2B5EF4-FFF2-40B4-BE49-F238E27FC236}">
                <a16:creationId xmlns:a16="http://schemas.microsoft.com/office/drawing/2014/main" id="{64151969-0FD4-D468-46D6-E848E32FE224}"/>
              </a:ext>
            </a:extLst>
          </p:cNvPr>
          <p:cNvSpPr/>
          <p:nvPr/>
        </p:nvSpPr>
        <p:spPr>
          <a:xfrm>
            <a:off x="9076712" y="4059540"/>
            <a:ext cx="429257" cy="37832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34484E0-B6F4-FABD-F55E-6DEFD1522FB8}"/>
              </a:ext>
            </a:extLst>
          </p:cNvPr>
          <p:cNvCxnSpPr>
            <a:cxnSpLocks/>
          </p:cNvCxnSpPr>
          <p:nvPr/>
        </p:nvCxnSpPr>
        <p:spPr>
          <a:xfrm flipH="1">
            <a:off x="7147900" y="3319617"/>
            <a:ext cx="1610893" cy="640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E98F91B-F5F0-B087-B678-5D52EC7FD7D1}"/>
              </a:ext>
            </a:extLst>
          </p:cNvPr>
          <p:cNvCxnSpPr>
            <a:cxnSpLocks/>
          </p:cNvCxnSpPr>
          <p:nvPr/>
        </p:nvCxnSpPr>
        <p:spPr>
          <a:xfrm flipH="1">
            <a:off x="7770374" y="3389570"/>
            <a:ext cx="922951" cy="7207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E981F33-7F96-D2E7-C640-D776A85EC028}"/>
              </a:ext>
            </a:extLst>
          </p:cNvPr>
          <p:cNvCxnSpPr>
            <a:cxnSpLocks/>
          </p:cNvCxnSpPr>
          <p:nvPr/>
        </p:nvCxnSpPr>
        <p:spPr>
          <a:xfrm>
            <a:off x="9042529" y="3425632"/>
            <a:ext cx="160417" cy="5893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3BC7C00-EB7A-55AC-C7E9-DA1FBBFC42AB}"/>
              </a:ext>
            </a:extLst>
          </p:cNvPr>
          <p:cNvCxnSpPr/>
          <p:nvPr/>
        </p:nvCxnSpPr>
        <p:spPr>
          <a:xfrm flipH="1">
            <a:off x="8479735" y="3403304"/>
            <a:ext cx="252451" cy="6117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E998FA3-DDAC-54A0-65DB-02FCD0602287}"/>
              </a:ext>
            </a:extLst>
          </p:cNvPr>
          <p:cNvCxnSpPr>
            <a:cxnSpLocks/>
          </p:cNvCxnSpPr>
          <p:nvPr/>
        </p:nvCxnSpPr>
        <p:spPr>
          <a:xfrm flipH="1">
            <a:off x="7058944" y="3332904"/>
            <a:ext cx="473477" cy="659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B7D9B1A-5AB0-0542-D17A-CB76632F3286}"/>
              </a:ext>
            </a:extLst>
          </p:cNvPr>
          <p:cNvCxnSpPr>
            <a:cxnSpLocks/>
          </p:cNvCxnSpPr>
          <p:nvPr/>
        </p:nvCxnSpPr>
        <p:spPr>
          <a:xfrm>
            <a:off x="7687737" y="3374552"/>
            <a:ext cx="17169" cy="7108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6E88575-51FD-C5E8-4103-3E40CCC22508}"/>
              </a:ext>
            </a:extLst>
          </p:cNvPr>
          <p:cNvCxnSpPr>
            <a:cxnSpLocks/>
          </p:cNvCxnSpPr>
          <p:nvPr/>
        </p:nvCxnSpPr>
        <p:spPr>
          <a:xfrm flipH="1" flipV="1">
            <a:off x="7661518" y="3310844"/>
            <a:ext cx="632160" cy="7994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3A5E233-AFA8-41D9-4A4C-7311A62BAA06}"/>
              </a:ext>
            </a:extLst>
          </p:cNvPr>
          <p:cNvCxnSpPr>
            <a:cxnSpLocks/>
          </p:cNvCxnSpPr>
          <p:nvPr/>
        </p:nvCxnSpPr>
        <p:spPr>
          <a:xfrm flipH="1" flipV="1">
            <a:off x="7770374" y="3326309"/>
            <a:ext cx="1293219" cy="8367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B6603B6-CAA4-BC8F-20FB-5688EECD03C0}"/>
              </a:ext>
            </a:extLst>
          </p:cNvPr>
          <p:cNvSpPr txBox="1"/>
          <p:nvPr/>
        </p:nvSpPr>
        <p:spPr>
          <a:xfrm>
            <a:off x="6293801" y="3467959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sorption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C5475AC-5993-48AD-CB50-8574FA6ECBF4}"/>
              </a:ext>
            </a:extLst>
          </p:cNvPr>
          <p:cNvSpPr txBox="1"/>
          <p:nvPr/>
        </p:nvSpPr>
        <p:spPr>
          <a:xfrm>
            <a:off x="9172449" y="3386001"/>
            <a:ext cx="1543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DOC </a:t>
            </a:r>
          </a:p>
          <a:p>
            <a:pPr algn="ctr"/>
            <a:r>
              <a:rPr lang="en-US" dirty="0"/>
              <a:t>complexation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DBBD041-0A97-69E5-09C8-DA72CC07D838}"/>
              </a:ext>
            </a:extLst>
          </p:cNvPr>
          <p:cNvCxnSpPr/>
          <p:nvPr/>
        </p:nvCxnSpPr>
        <p:spPr>
          <a:xfrm flipH="1">
            <a:off x="7050433" y="4466343"/>
            <a:ext cx="18046" cy="102102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6CC20F4-04FA-1E0A-00ED-5DE799C84C0B}"/>
              </a:ext>
            </a:extLst>
          </p:cNvPr>
          <p:cNvCxnSpPr/>
          <p:nvPr/>
        </p:nvCxnSpPr>
        <p:spPr>
          <a:xfrm flipH="1">
            <a:off x="8327282" y="4483025"/>
            <a:ext cx="18046" cy="102102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EF927C6-7261-4DD3-50AF-90060CDC5EB0}"/>
              </a:ext>
            </a:extLst>
          </p:cNvPr>
          <p:cNvCxnSpPr/>
          <p:nvPr/>
        </p:nvCxnSpPr>
        <p:spPr>
          <a:xfrm flipH="1">
            <a:off x="7611739" y="4488030"/>
            <a:ext cx="18046" cy="102102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3F15E3E-25F9-4F4F-9431-9C2414FAD0DF}"/>
              </a:ext>
            </a:extLst>
          </p:cNvPr>
          <p:cNvSpPr txBox="1"/>
          <p:nvPr/>
        </p:nvSpPr>
        <p:spPr>
          <a:xfrm>
            <a:off x="6095864" y="4732743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settling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53632C0-C3AB-94EE-2253-7D92F357841D}"/>
              </a:ext>
            </a:extLst>
          </p:cNvPr>
          <p:cNvCxnSpPr/>
          <p:nvPr/>
        </p:nvCxnSpPr>
        <p:spPr>
          <a:xfrm flipV="1">
            <a:off x="7307220" y="5260258"/>
            <a:ext cx="0" cy="432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BD1DF0B-E462-028B-87EA-F3438223F1EE}"/>
              </a:ext>
            </a:extLst>
          </p:cNvPr>
          <p:cNvCxnSpPr/>
          <p:nvPr/>
        </p:nvCxnSpPr>
        <p:spPr>
          <a:xfrm flipV="1">
            <a:off x="8605960" y="5253322"/>
            <a:ext cx="0" cy="432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89D919F-526B-E558-3F9C-A37F3A3E5AD8}"/>
              </a:ext>
            </a:extLst>
          </p:cNvPr>
          <p:cNvCxnSpPr/>
          <p:nvPr/>
        </p:nvCxnSpPr>
        <p:spPr>
          <a:xfrm flipV="1">
            <a:off x="7857796" y="5260258"/>
            <a:ext cx="0" cy="432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BF35937-DC00-C333-D4ED-574803821E99}"/>
              </a:ext>
            </a:extLst>
          </p:cNvPr>
          <p:cNvSpPr txBox="1"/>
          <p:nvPr/>
        </p:nvSpPr>
        <p:spPr>
          <a:xfrm>
            <a:off x="8596801" y="5257520"/>
            <a:ext cx="153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resuspension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656EE232-DF54-5BE8-A50D-4281DEC4C7D8}"/>
              </a:ext>
            </a:extLst>
          </p:cNvPr>
          <p:cNvCxnSpPr>
            <a:cxnSpLocks/>
          </p:cNvCxnSpPr>
          <p:nvPr/>
        </p:nvCxnSpPr>
        <p:spPr>
          <a:xfrm>
            <a:off x="7228922" y="5912362"/>
            <a:ext cx="0" cy="447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BAC2343-5BD1-6ADF-FDE1-51B1C042216A}"/>
              </a:ext>
            </a:extLst>
          </p:cNvPr>
          <p:cNvCxnSpPr>
            <a:cxnSpLocks/>
          </p:cNvCxnSpPr>
          <p:nvPr/>
        </p:nvCxnSpPr>
        <p:spPr>
          <a:xfrm>
            <a:off x="7808853" y="5929974"/>
            <a:ext cx="0" cy="447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083CB86-E867-EF03-F504-775842B2E476}"/>
              </a:ext>
            </a:extLst>
          </p:cNvPr>
          <p:cNvCxnSpPr>
            <a:cxnSpLocks/>
          </p:cNvCxnSpPr>
          <p:nvPr/>
        </p:nvCxnSpPr>
        <p:spPr>
          <a:xfrm>
            <a:off x="8334516" y="5952407"/>
            <a:ext cx="0" cy="447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F6E3C42-61FF-87E2-40C6-96CDFCD8DEA8}"/>
              </a:ext>
            </a:extLst>
          </p:cNvPr>
          <p:cNvCxnSpPr>
            <a:cxnSpLocks/>
          </p:cNvCxnSpPr>
          <p:nvPr/>
        </p:nvCxnSpPr>
        <p:spPr>
          <a:xfrm>
            <a:off x="6800510" y="5952407"/>
            <a:ext cx="0" cy="447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90D351B-5DF2-C388-CD21-C8C559933ADD}"/>
              </a:ext>
            </a:extLst>
          </p:cNvPr>
          <p:cNvSpPr txBox="1"/>
          <p:nvPr/>
        </p:nvSpPr>
        <p:spPr>
          <a:xfrm>
            <a:off x="8388784" y="6229247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burial</a:t>
            </a:r>
          </a:p>
        </p:txBody>
      </p:sp>
    </p:spTree>
    <p:extLst>
      <p:ext uri="{BB962C8B-B14F-4D97-AF65-F5344CB8AC3E}">
        <p14:creationId xmlns:p14="http://schemas.microsoft.com/office/powerpoint/2010/main" val="2858651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8BDE90-A244-5662-1F1F-2BABC75DB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152"/>
            <a:ext cx="9602540" cy="109552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8650578-0792-0F94-802A-BBE223A4754B}"/>
              </a:ext>
            </a:extLst>
          </p:cNvPr>
          <p:cNvSpPr/>
          <p:nvPr/>
        </p:nvSpPr>
        <p:spPr>
          <a:xfrm>
            <a:off x="1170038" y="476004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FE9894-3F77-1E94-4F08-A63246DB9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1636"/>
            <a:ext cx="6897634" cy="58963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34FB53-A04F-B7E1-D107-4F9807F60A7D}"/>
              </a:ext>
            </a:extLst>
          </p:cNvPr>
          <p:cNvSpPr txBox="1"/>
          <p:nvPr/>
        </p:nvSpPr>
        <p:spPr>
          <a:xfrm>
            <a:off x="7275871" y="1435510"/>
            <a:ext cx="454002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New </a:t>
            </a:r>
            <a:r>
              <a:rPr lang="en-US" sz="2400" dirty="0" err="1">
                <a:solidFill>
                  <a:srgbClr val="002060"/>
                </a:solidFill>
              </a:rPr>
              <a:t>wif</a:t>
            </a:r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Model Type: 	Advanced Toxicant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Time Range: 	1/1/2020 12:00 pm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	1/1/2025 12:00 pm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Bed Volume: 	Static</a:t>
            </a:r>
          </a:p>
          <a:p>
            <a:r>
              <a:rPr lang="en-US" sz="2400" dirty="0">
                <a:solidFill>
                  <a:srgbClr val="002060"/>
                </a:solidFill>
              </a:rPr>
              <a:t>Model Output Interval: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	0.042 d (~hourly)</a:t>
            </a:r>
          </a:p>
        </p:txBody>
      </p:sp>
    </p:spTree>
    <p:extLst>
      <p:ext uri="{BB962C8B-B14F-4D97-AF65-F5344CB8AC3E}">
        <p14:creationId xmlns:p14="http://schemas.microsoft.com/office/powerpoint/2010/main" val="212592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4DCD51-6BC2-9FB1-28EC-7F33CF838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184"/>
            <a:ext cx="9602540" cy="109552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1F0E94A8-F160-DD68-533D-FCCAAA72B157}"/>
              </a:ext>
            </a:extLst>
          </p:cNvPr>
          <p:cNvSpPr/>
          <p:nvPr/>
        </p:nvSpPr>
        <p:spPr>
          <a:xfrm>
            <a:off x="1543664" y="536504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297D4A-5A13-14E8-74E4-042A47049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8870"/>
            <a:ext cx="8109168" cy="51227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16E568-E6EE-046E-0C39-144256769FE1}"/>
              </a:ext>
            </a:extLst>
          </p:cNvPr>
          <p:cNvSpPr txBox="1"/>
          <p:nvPr/>
        </p:nvSpPr>
        <p:spPr>
          <a:xfrm>
            <a:off x="8109168" y="1427941"/>
            <a:ext cx="217206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State Variables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2 Chemicals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4 Solids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1 DOC</a:t>
            </a:r>
          </a:p>
        </p:txBody>
      </p:sp>
    </p:spTree>
    <p:extLst>
      <p:ext uri="{BB962C8B-B14F-4D97-AF65-F5344CB8AC3E}">
        <p14:creationId xmlns:p14="http://schemas.microsoft.com/office/powerpoint/2010/main" val="1738098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6FA687-1DCD-BB0F-F7B3-53A60FE1C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41019"/>
            <a:ext cx="9602540" cy="109552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AE8CEF2-432F-611B-6820-9C9189F5371D}"/>
              </a:ext>
            </a:extLst>
          </p:cNvPr>
          <p:cNvSpPr/>
          <p:nvPr/>
        </p:nvSpPr>
        <p:spPr>
          <a:xfrm>
            <a:off x="1858297" y="506729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86B188-F47C-449A-BD75-6AA13C3DE9BF}"/>
              </a:ext>
            </a:extLst>
          </p:cNvPr>
          <p:cNvSpPr txBox="1"/>
          <p:nvPr/>
        </p:nvSpPr>
        <p:spPr>
          <a:xfrm>
            <a:off x="7992865" y="1415845"/>
            <a:ext cx="407149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Segments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3 Segments: 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Surface Water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Surface Benthic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Subsurface Benthic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Set “Segment Below”</a:t>
            </a:r>
          </a:p>
          <a:p>
            <a:r>
              <a:rPr lang="en-US" sz="2400" dirty="0">
                <a:solidFill>
                  <a:srgbClr val="002060"/>
                </a:solidFill>
              </a:rPr>
              <a:t>	(this stacks segments)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08D37D1-40C9-D6AF-2D64-88D063C94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4509"/>
            <a:ext cx="7340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9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1349A4-C70C-3357-4F50-FABF5668D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339"/>
            <a:ext cx="11065888" cy="552726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0F0848-9DE4-E35C-68F4-C9F7EFA40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602540" cy="109552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78D7A12-48B2-1925-EEFB-A0EF54C58461}"/>
              </a:ext>
            </a:extLst>
          </p:cNvPr>
          <p:cNvSpPr/>
          <p:nvPr/>
        </p:nvSpPr>
        <p:spPr>
          <a:xfrm>
            <a:off x="1848464" y="547764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44441D-07B3-0CA9-6A14-941B71AEC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491038"/>
              </p:ext>
            </p:extLst>
          </p:nvPr>
        </p:nvGraphicFramePr>
        <p:xfrm>
          <a:off x="3349908" y="4287521"/>
          <a:ext cx="8842092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682">
                  <a:extLst>
                    <a:ext uri="{9D8B030D-6E8A-4147-A177-3AD203B41FA5}">
                      <a16:colId xmlns:a16="http://schemas.microsoft.com/office/drawing/2014/main" val="137955811"/>
                    </a:ext>
                  </a:extLst>
                </a:gridCol>
                <a:gridCol w="1473682">
                  <a:extLst>
                    <a:ext uri="{9D8B030D-6E8A-4147-A177-3AD203B41FA5}">
                      <a16:colId xmlns:a16="http://schemas.microsoft.com/office/drawing/2014/main" val="972180567"/>
                    </a:ext>
                  </a:extLst>
                </a:gridCol>
                <a:gridCol w="1473682">
                  <a:extLst>
                    <a:ext uri="{9D8B030D-6E8A-4147-A177-3AD203B41FA5}">
                      <a16:colId xmlns:a16="http://schemas.microsoft.com/office/drawing/2014/main" val="3634086747"/>
                    </a:ext>
                  </a:extLst>
                </a:gridCol>
                <a:gridCol w="1473682">
                  <a:extLst>
                    <a:ext uri="{9D8B030D-6E8A-4147-A177-3AD203B41FA5}">
                      <a16:colId xmlns:a16="http://schemas.microsoft.com/office/drawing/2014/main" val="1768630813"/>
                    </a:ext>
                  </a:extLst>
                </a:gridCol>
                <a:gridCol w="1473682">
                  <a:extLst>
                    <a:ext uri="{9D8B030D-6E8A-4147-A177-3AD203B41FA5}">
                      <a16:colId xmlns:a16="http://schemas.microsoft.com/office/drawing/2014/main" val="2723441875"/>
                    </a:ext>
                  </a:extLst>
                </a:gridCol>
                <a:gridCol w="1473682">
                  <a:extLst>
                    <a:ext uri="{9D8B030D-6E8A-4147-A177-3AD203B41FA5}">
                      <a16:colId xmlns:a16="http://schemas.microsoft.com/office/drawing/2014/main" val="349796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006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18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Surface Sediments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10,400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127,800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338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Subsurface Sediments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14,100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27,245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26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6A80326-B668-AFEC-2546-30B1F79FADD1}"/>
              </a:ext>
            </a:extLst>
          </p:cNvPr>
          <p:cNvSpPr txBox="1"/>
          <p:nvPr/>
        </p:nvSpPr>
        <p:spPr>
          <a:xfrm>
            <a:off x="9805573" y="1247041"/>
            <a:ext cx="1976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Initial Conditions for all state variables</a:t>
            </a:r>
          </a:p>
        </p:txBody>
      </p:sp>
    </p:spTree>
    <p:extLst>
      <p:ext uri="{BB962C8B-B14F-4D97-AF65-F5344CB8AC3E}">
        <p14:creationId xmlns:p14="http://schemas.microsoft.com/office/powerpoint/2010/main" val="259689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F8B627-9946-97F4-EDC9-56062D57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152"/>
            <a:ext cx="9602540" cy="10955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A36CEE-3652-3F0E-122D-6AC31B721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0376"/>
            <a:ext cx="12192000" cy="257993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7F58433-3EF9-5B0D-8074-B919189BB81E}"/>
              </a:ext>
            </a:extLst>
          </p:cNvPr>
          <p:cNvSpPr/>
          <p:nvPr/>
        </p:nvSpPr>
        <p:spPr>
          <a:xfrm>
            <a:off x="4365522" y="512612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505568-D189-BF93-6392-BB400AC75861}"/>
              </a:ext>
            </a:extLst>
          </p:cNvPr>
          <p:cNvSpPr txBox="1"/>
          <p:nvPr/>
        </p:nvSpPr>
        <p:spPr>
          <a:xfrm>
            <a:off x="0" y="3702446"/>
            <a:ext cx="944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Physical dimensions of the lake set in “Channel Geometry” in Flow tab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A5D4A21-03DE-5E54-F065-647EE4B61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512298"/>
              </p:ext>
            </p:extLst>
          </p:nvPr>
        </p:nvGraphicFramePr>
        <p:xfrm>
          <a:off x="1009445" y="4783347"/>
          <a:ext cx="812799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0384789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7127134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535062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Segment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Volume (m3)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Average Depth (m)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478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Lake Waccamaw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8.28x10</a:t>
                      </a:r>
                      <a:r>
                        <a:rPr lang="en-US" sz="2000" baseline="30000" dirty="0"/>
                        <a:t>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998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Surface sediments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1.8x10</a:t>
                      </a:r>
                      <a:r>
                        <a:rPr lang="en-US" sz="2000" baseline="30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627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Subsurface sediments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3.6x10</a:t>
                      </a:r>
                      <a:r>
                        <a:rPr lang="en-US" sz="2000" baseline="30000" dirty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324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29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D7720B-395F-821C-43E1-35F8D9D78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02540" cy="109552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FDB7CB3-3239-08E9-C119-E284D89C9731}"/>
              </a:ext>
            </a:extLst>
          </p:cNvPr>
          <p:cNvSpPr/>
          <p:nvPr/>
        </p:nvSpPr>
        <p:spPr>
          <a:xfrm>
            <a:off x="4365475" y="466369"/>
            <a:ext cx="564493" cy="485632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0B9F68-F863-F37F-AEFB-E16EE7651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1824"/>
            <a:ext cx="8730951" cy="53798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9EE805-94E3-7273-ED15-48B7E367B8A2}"/>
              </a:ext>
            </a:extLst>
          </p:cNvPr>
          <p:cNvSpPr txBox="1"/>
          <p:nvPr/>
        </p:nvSpPr>
        <p:spPr>
          <a:xfrm>
            <a:off x="9212826" y="1455174"/>
            <a:ext cx="260481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Flow in/out of Lake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Surface water tab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Turn on Flow Function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Set up flow path: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>
                <a:solidFill>
                  <a:srgbClr val="002060"/>
                </a:solidFill>
              </a:rPr>
              <a:t>Boundary to 1: Lake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1:Lake to Boundary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Flow of 2.6 m</a:t>
            </a:r>
            <a:r>
              <a:rPr lang="en-US" baseline="30000" dirty="0">
                <a:solidFill>
                  <a:srgbClr val="002060"/>
                </a:solidFill>
              </a:rPr>
              <a:t>3</a:t>
            </a:r>
            <a:r>
              <a:rPr lang="en-US" dirty="0">
                <a:solidFill>
                  <a:srgbClr val="002060"/>
                </a:solidFill>
              </a:rPr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09336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6379</TotalTime>
  <Words>520</Words>
  <Application>Microsoft Office PowerPoint</Application>
  <PresentationFormat>Widescreen</PresentationFormat>
  <Paragraphs>182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Office Theme</vt:lpstr>
      <vt:lpstr>Advanced Toxicant Module Class Example: Lake Waccamaw, NC</vt:lpstr>
      <vt:lpstr>Lake Waccamaw, NC</vt:lpstr>
      <vt:lpstr>Lake Waccamaw Conceptual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Toxicant Module Class Example: Lake Waccamaw, NC</dc:title>
  <dc:creator>Christopher Knightes</dc:creator>
  <cp:lastModifiedBy>Knightes, Chris (he/him/his)</cp:lastModifiedBy>
  <cp:revision>6</cp:revision>
  <dcterms:created xsi:type="dcterms:W3CDTF">2024-09-09T14:51:33Z</dcterms:created>
  <dcterms:modified xsi:type="dcterms:W3CDTF">2024-09-23T21:43:17Z</dcterms:modified>
</cp:coreProperties>
</file>