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0"/>
  </p:sldMasterIdLst>
  <p:notesMasterIdLst>
    <p:notesMasterId r:id="rId43"/>
  </p:notesMasterIdLst>
  <p:sldIdLst>
    <p:sldId id="312" r:id="rId11"/>
    <p:sldId id="313" r:id="rId12"/>
    <p:sldId id="314" r:id="rId13"/>
    <p:sldId id="315" r:id="rId14"/>
    <p:sldId id="316" r:id="rId15"/>
    <p:sldId id="317" r:id="rId16"/>
    <p:sldId id="318" r:id="rId17"/>
    <p:sldId id="319" r:id="rId18"/>
    <p:sldId id="320" r:id="rId19"/>
    <p:sldId id="321" r:id="rId20"/>
    <p:sldId id="322" r:id="rId21"/>
    <p:sldId id="323" r:id="rId22"/>
    <p:sldId id="324" r:id="rId23"/>
    <p:sldId id="325" r:id="rId24"/>
    <p:sldId id="326" r:id="rId25"/>
    <p:sldId id="327" r:id="rId26"/>
    <p:sldId id="328" r:id="rId27"/>
    <p:sldId id="329" r:id="rId28"/>
    <p:sldId id="330" r:id="rId29"/>
    <p:sldId id="331" r:id="rId30"/>
    <p:sldId id="332" r:id="rId31"/>
    <p:sldId id="333" r:id="rId32"/>
    <p:sldId id="334" r:id="rId33"/>
    <p:sldId id="335" r:id="rId34"/>
    <p:sldId id="336" r:id="rId35"/>
    <p:sldId id="337" r:id="rId36"/>
    <p:sldId id="338" r:id="rId37"/>
    <p:sldId id="339" r:id="rId38"/>
    <p:sldId id="340" r:id="rId39"/>
    <p:sldId id="341" r:id="rId40"/>
    <p:sldId id="342" r:id="rId41"/>
    <p:sldId id="343"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39" autoAdjust="0"/>
    <p:restoredTop sz="94660"/>
  </p:normalViewPr>
  <p:slideViewPr>
    <p:cSldViewPr snapToGrid="0">
      <p:cViewPr varScale="1">
        <p:scale>
          <a:sx n="98" d="100"/>
          <a:sy n="98" d="100"/>
        </p:scale>
        <p:origin x="102" y="4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tableStyles" Target="tableStyles.xml"/><Relationship Id="rId7" Type="http://schemas.openxmlformats.org/officeDocument/2006/relationships/customXml" Target="../customXml/item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1.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53D5D2-FFA4-4D6A-85FD-9E155C236C67}" type="datetimeFigureOut">
              <a:rPr lang="en-US" smtClean="0"/>
              <a:t>9/20/2017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26B74D-BA9C-444D-8E72-38E964FD2EBB}" type="slidenum">
              <a:rPr lang="en-US" smtClean="0"/>
              <a:t>‹#›</a:t>
            </a:fld>
            <a:endParaRPr lang="en-US"/>
          </a:p>
        </p:txBody>
      </p:sp>
    </p:spTree>
    <p:extLst>
      <p:ext uri="{BB962C8B-B14F-4D97-AF65-F5344CB8AC3E}">
        <p14:creationId xmlns:p14="http://schemas.microsoft.com/office/powerpoint/2010/main" val="9872328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a:ea typeface="ＭＳ Ｐゴシック" pitchFamily="26" charset="-128"/>
              <a:cs typeface="ＭＳ Ｐゴシック" pitchFamily="26" charset="-128"/>
            </a:endParaRPr>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BC2D21-BED5-FA4B-8B04-552AFFF1B499}" type="slidenum">
              <a:rPr lang="en-US" smtClean="0">
                <a:latin typeface="Arial" pitchFamily="26" charset="0"/>
                <a:ea typeface="ＭＳ Ｐゴシック" pitchFamily="26" charset="-128"/>
                <a:cs typeface="ＭＳ Ｐゴシック" pitchFamily="26" charset="-128"/>
              </a:rPr>
              <a:pPr/>
              <a:t>2</a:t>
            </a:fld>
            <a:endParaRPr lang="en-US" dirty="0">
              <a:latin typeface="Arial" pitchFamily="26" charset="0"/>
              <a:ea typeface="ＭＳ Ｐゴシック" pitchFamily="26" charset="-128"/>
              <a:cs typeface="ＭＳ Ｐゴシック" pitchFamily="26" charset="-128"/>
            </a:endParaRPr>
          </a:p>
        </p:txBody>
      </p:sp>
    </p:spTree>
    <p:extLst>
      <p:ext uri="{BB962C8B-B14F-4D97-AF65-F5344CB8AC3E}">
        <p14:creationId xmlns:p14="http://schemas.microsoft.com/office/powerpoint/2010/main" val="40412754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a:ea typeface="ＭＳ Ｐゴシック" pitchFamily="26" charset="-128"/>
                <a:cs typeface="ＭＳ Ｐゴシック" pitchFamily="26" charset="-128"/>
              </a:rPr>
              <a:t>qP and qN are total internal P and N, including inorganic and organic fractions. The biomass ratios are for organic D, C, N, P, and Chl. The fractions fopb and fonb are calculated internally from simulated qN and qP along with input ADC, ANC, APC.</a:t>
            </a:r>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14B553-E2E7-2144-82F7-6BE0BAB88E65}" type="slidenum">
              <a:rPr lang="en-US" smtClean="0">
                <a:latin typeface="Arial" pitchFamily="26" charset="0"/>
                <a:ea typeface="ＭＳ Ｐゴシック" pitchFamily="26" charset="-128"/>
                <a:cs typeface="ＭＳ Ｐゴシック" pitchFamily="26" charset="-128"/>
              </a:rPr>
              <a:pPr/>
              <a:t>3</a:t>
            </a:fld>
            <a:endParaRPr lang="en-US" dirty="0">
              <a:latin typeface="Arial" pitchFamily="26" charset="0"/>
              <a:ea typeface="ＭＳ Ｐゴシック" pitchFamily="26" charset="-128"/>
              <a:cs typeface="ＭＳ Ｐゴシック" pitchFamily="26" charset="-128"/>
            </a:endParaRPr>
          </a:p>
        </p:txBody>
      </p:sp>
    </p:spTree>
    <p:extLst>
      <p:ext uri="{BB962C8B-B14F-4D97-AF65-F5344CB8AC3E}">
        <p14:creationId xmlns:p14="http://schemas.microsoft.com/office/powerpoint/2010/main" val="3122024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a:ea typeface="ＭＳ Ｐゴシック" pitchFamily="26" charset="-128"/>
                <a:cs typeface="ＭＳ Ｐゴシック" pitchFamily="26" charset="-128"/>
              </a:rPr>
              <a:t>qP and qN are total internal P and N, including inorganic and organic fractions. The biomass ratios are for organic D, C, N, P, and Chl. The fractions fopb and fonb are calculated internally from simulated qN and qP along with input ADC, ANC, APC.</a:t>
            </a:r>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14B553-E2E7-2144-82F7-6BE0BAB88E65}" type="slidenum">
              <a:rPr lang="en-US" smtClean="0">
                <a:latin typeface="Arial" pitchFamily="26" charset="0"/>
                <a:ea typeface="ＭＳ Ｐゴシック" pitchFamily="26" charset="-128"/>
                <a:cs typeface="ＭＳ Ｐゴシック" pitchFamily="26" charset="-128"/>
              </a:rPr>
              <a:pPr/>
              <a:t>4</a:t>
            </a:fld>
            <a:endParaRPr lang="en-US" dirty="0">
              <a:latin typeface="Arial" pitchFamily="26" charset="0"/>
              <a:ea typeface="ＭＳ Ｐゴシック" pitchFamily="26" charset="-128"/>
              <a:cs typeface="ＭＳ Ｐゴシック" pitchFamily="26" charset="-128"/>
            </a:endParaRPr>
          </a:p>
        </p:txBody>
      </p:sp>
    </p:spTree>
    <p:extLst>
      <p:ext uri="{BB962C8B-B14F-4D97-AF65-F5344CB8AC3E}">
        <p14:creationId xmlns:p14="http://schemas.microsoft.com/office/powerpoint/2010/main" val="3571547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a:ea typeface="ＭＳ Ｐゴシック" pitchFamily="26" charset="-128"/>
                <a:cs typeface="ＭＳ Ｐゴシック" pitchFamily="26" charset="-128"/>
              </a:rPr>
              <a:t>qP and qN are total internal P and N, including inorganic and organic fractions. The biomass ratios are for organic D, C, N, P, and Chl. The fractions fopb and fonb are calculated internally from simulated qN and qP along with input ADC, ANC, APC.</a:t>
            </a:r>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14B553-E2E7-2144-82F7-6BE0BAB88E65}" type="slidenum">
              <a:rPr lang="en-US" smtClean="0">
                <a:latin typeface="Arial" pitchFamily="26" charset="0"/>
                <a:ea typeface="ＭＳ Ｐゴシック" pitchFamily="26" charset="-128"/>
                <a:cs typeface="ＭＳ Ｐゴシック" pitchFamily="26" charset="-128"/>
              </a:rPr>
              <a:pPr/>
              <a:t>23</a:t>
            </a:fld>
            <a:endParaRPr lang="en-US" dirty="0">
              <a:latin typeface="Arial" pitchFamily="26" charset="0"/>
              <a:ea typeface="ＭＳ Ｐゴシック" pitchFamily="26" charset="-128"/>
              <a:cs typeface="ＭＳ Ｐゴシック" pitchFamily="26" charset="-128"/>
            </a:endParaRPr>
          </a:p>
        </p:txBody>
      </p:sp>
    </p:spTree>
    <p:extLst>
      <p:ext uri="{BB962C8B-B14F-4D97-AF65-F5344CB8AC3E}">
        <p14:creationId xmlns:p14="http://schemas.microsoft.com/office/powerpoint/2010/main" val="10437042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a:ea typeface="ＭＳ Ｐゴシック" pitchFamily="26" charset="-128"/>
                <a:cs typeface="ＭＳ Ｐゴシック" pitchFamily="26" charset="-128"/>
              </a:rPr>
              <a:t>qP and qN are total internal P and N, including inorganic and organic fractions. The biomass ratios are for organic D, C, N, P, and Chl. The fractions fopb and fonb are calculated internally from simulated qN and qP along with input ADC, ANC, APC.</a:t>
            </a:r>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14B553-E2E7-2144-82F7-6BE0BAB88E65}" type="slidenum">
              <a:rPr lang="en-US" smtClean="0">
                <a:latin typeface="Arial" pitchFamily="26" charset="0"/>
                <a:ea typeface="ＭＳ Ｐゴシック" pitchFamily="26" charset="-128"/>
                <a:cs typeface="ＭＳ Ｐゴシック" pitchFamily="26" charset="-128"/>
              </a:rPr>
              <a:pPr/>
              <a:t>25</a:t>
            </a:fld>
            <a:endParaRPr lang="en-US" dirty="0">
              <a:latin typeface="Arial" pitchFamily="26" charset="0"/>
              <a:ea typeface="ＭＳ Ｐゴシック" pitchFamily="26" charset="-128"/>
              <a:cs typeface="ＭＳ Ｐゴシック" pitchFamily="26" charset="-128"/>
            </a:endParaRPr>
          </a:p>
        </p:txBody>
      </p:sp>
    </p:spTree>
    <p:extLst>
      <p:ext uri="{BB962C8B-B14F-4D97-AF65-F5344CB8AC3E}">
        <p14:creationId xmlns:p14="http://schemas.microsoft.com/office/powerpoint/2010/main" val="4631745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3B229D3-A9B2-4DB8-B4C3-C5C830C4D5D8}" type="datetimeFigureOut">
              <a:rPr lang="en-US" smtClean="0"/>
              <a:t>9/20/2017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678731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B229D3-A9B2-4DB8-B4C3-C5C830C4D5D8}" type="datetimeFigureOut">
              <a:rPr lang="en-US" smtClean="0"/>
              <a:t>9/20/2017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598425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B229D3-A9B2-4DB8-B4C3-C5C830C4D5D8}" type="datetimeFigureOut">
              <a:rPr lang="en-US" smtClean="0"/>
              <a:t>9/20/2017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26744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B229D3-A9B2-4DB8-B4C3-C5C830C4D5D8}" type="datetimeFigureOut">
              <a:rPr lang="en-US" smtClean="0"/>
              <a:t>9/20/2017</a:t>
            </a:fld>
            <a:endParaRPr lang="en-US"/>
          </a:p>
        </p:txBody>
      </p:sp>
      <p:sp>
        <p:nvSpPr>
          <p:cNvPr id="6" name="Slide Number Placeholder 5"/>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2736299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B229D3-A9B2-4DB8-B4C3-C5C830C4D5D8}" type="datetimeFigureOut">
              <a:rPr lang="en-US" smtClean="0"/>
              <a:t>9/20/2017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1524659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3B229D3-A9B2-4DB8-B4C3-C5C830C4D5D8}" type="datetimeFigureOut">
              <a:rPr lang="en-US" smtClean="0"/>
              <a:t>9/20/2017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1222335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3B229D3-A9B2-4DB8-B4C3-C5C830C4D5D8}" type="datetimeFigureOut">
              <a:rPr lang="en-US" smtClean="0"/>
              <a:t>9/20/2017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479819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3B229D3-A9B2-4DB8-B4C3-C5C830C4D5D8}" type="datetimeFigureOut">
              <a:rPr lang="en-US" smtClean="0"/>
              <a:t>9/20/2017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2594668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b="1">
                <a:solidFill>
                  <a:schemeClr val="tx1"/>
                </a:solidFill>
              </a:defRPr>
            </a:lvl1pPr>
          </a:lstStyle>
          <a:p>
            <a:r>
              <a:rPr lang="en-US" dirty="0"/>
              <a:t>WASP8 Workshop</a:t>
            </a:r>
          </a:p>
        </p:txBody>
      </p:sp>
      <p:sp>
        <p:nvSpPr>
          <p:cNvPr id="4" name="Slide Number Placeholder 3"/>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669132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3B229D3-A9B2-4DB8-B4C3-C5C830C4D5D8}" type="datetimeFigureOut">
              <a:rPr lang="en-US" smtClean="0"/>
              <a:t>9/20/2017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134963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3B229D3-A9B2-4DB8-B4C3-C5C830C4D5D8}" type="datetimeFigureOut">
              <a:rPr lang="en-US" smtClean="0"/>
              <a:t>9/20/2017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33E999-7C9F-4AA3-9D01-F0E4FEC388DA}" type="slidenum">
              <a:rPr lang="en-US" smtClean="0"/>
              <a:t>‹#›</a:t>
            </a:fld>
            <a:endParaRPr lang="en-US"/>
          </a:p>
        </p:txBody>
      </p:sp>
    </p:spTree>
    <p:extLst>
      <p:ext uri="{BB962C8B-B14F-4D97-AF65-F5344CB8AC3E}">
        <p14:creationId xmlns:p14="http://schemas.microsoft.com/office/powerpoint/2010/main" val="2700318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B229D3-A9B2-4DB8-B4C3-C5C830C4D5D8}" type="datetimeFigureOut">
              <a:rPr lang="en-US" smtClean="0"/>
              <a:t>9/20/2017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WASP Workshop</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33E999-7C9F-4AA3-9D01-F0E4FEC388DA}" type="slidenum">
              <a:rPr lang="en-US" smtClean="0"/>
              <a:t>‹#›</a:t>
            </a:fld>
            <a:endParaRPr lang="en-US"/>
          </a:p>
        </p:txBody>
      </p:sp>
      <p:pic>
        <p:nvPicPr>
          <p:cNvPr id="8" name="Picture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1459879" y="6065447"/>
            <a:ext cx="697802" cy="697802"/>
          </a:xfrm>
          <a:prstGeom prst="rect">
            <a:avLst/>
          </a:prstGeom>
        </p:spPr>
      </p:pic>
      <p:pic>
        <p:nvPicPr>
          <p:cNvPr id="9" name="Picture 4" descr="Center-Logo-Blue"/>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43879" y="6077894"/>
            <a:ext cx="849757" cy="728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93678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90000"/>
        </a:lnSpc>
        <a:spcBef>
          <a:spcPct val="0"/>
        </a:spcBef>
        <a:buNone/>
        <a:defRPr sz="4000" b="1"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8.wmf"/><Relationship Id="rId5" Type="http://schemas.openxmlformats.org/officeDocument/2006/relationships/oleObject" Target="../embeddings/oleObject6.bin"/><Relationship Id="rId4" Type="http://schemas.openxmlformats.org/officeDocument/2006/relationships/image" Target="../media/image7.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6.vml"/><Relationship Id="rId4" Type="http://schemas.openxmlformats.org/officeDocument/2006/relationships/image" Target="../media/image10.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1.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4.xml"/><Relationship Id="rId1" Type="http://schemas.openxmlformats.org/officeDocument/2006/relationships/vmlDrawing" Target="../drawings/vmlDrawing8.vml"/><Relationship Id="rId4" Type="http://schemas.openxmlformats.org/officeDocument/2006/relationships/image" Target="../media/image12.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4.xml"/><Relationship Id="rId1" Type="http://schemas.openxmlformats.org/officeDocument/2006/relationships/vmlDrawing" Target="../drawings/vmlDrawing9.vml"/><Relationship Id="rId6" Type="http://schemas.openxmlformats.org/officeDocument/2006/relationships/image" Target="../media/image14.wmf"/><Relationship Id="rId5" Type="http://schemas.openxmlformats.org/officeDocument/2006/relationships/oleObject" Target="../embeddings/oleObject12.bin"/><Relationship Id="rId4" Type="http://schemas.openxmlformats.org/officeDocument/2006/relationships/image" Target="../media/image13.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4.xml"/><Relationship Id="rId1" Type="http://schemas.openxmlformats.org/officeDocument/2006/relationships/vmlDrawing" Target="../drawings/vmlDrawing10.vml"/><Relationship Id="rId6" Type="http://schemas.openxmlformats.org/officeDocument/2006/relationships/image" Target="../media/image16.wmf"/><Relationship Id="rId5" Type="http://schemas.openxmlformats.org/officeDocument/2006/relationships/oleObject" Target="../embeddings/oleObject14.bin"/><Relationship Id="rId4" Type="http://schemas.openxmlformats.org/officeDocument/2006/relationships/image" Target="../media/image15.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4.xml"/><Relationship Id="rId1" Type="http://schemas.openxmlformats.org/officeDocument/2006/relationships/vmlDrawing" Target="../drawings/vmlDrawing11.vml"/><Relationship Id="rId4" Type="http://schemas.openxmlformats.org/officeDocument/2006/relationships/image" Target="../media/image17.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18.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4.xml"/><Relationship Id="rId1" Type="http://schemas.openxmlformats.org/officeDocument/2006/relationships/vmlDrawing" Target="../drawings/vmlDrawing13.vml"/><Relationship Id="rId4" Type="http://schemas.openxmlformats.org/officeDocument/2006/relationships/image" Target="../media/image19.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4.xml"/><Relationship Id="rId1" Type="http://schemas.openxmlformats.org/officeDocument/2006/relationships/vmlDrawing" Target="../drawings/vmlDrawing14.vml"/><Relationship Id="rId6" Type="http://schemas.openxmlformats.org/officeDocument/2006/relationships/image" Target="../media/image21.wmf"/><Relationship Id="rId5" Type="http://schemas.openxmlformats.org/officeDocument/2006/relationships/oleObject" Target="../embeddings/oleObject19.bin"/><Relationship Id="rId4" Type="http://schemas.openxmlformats.org/officeDocument/2006/relationships/image" Target="../media/image20.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4.xml"/><Relationship Id="rId1" Type="http://schemas.openxmlformats.org/officeDocument/2006/relationships/vmlDrawing" Target="../drawings/vmlDrawing15.vml"/><Relationship Id="rId6" Type="http://schemas.openxmlformats.org/officeDocument/2006/relationships/image" Target="../media/image23.wmf"/><Relationship Id="rId5" Type="http://schemas.openxmlformats.org/officeDocument/2006/relationships/oleObject" Target="../embeddings/oleObject21.bin"/><Relationship Id="rId4" Type="http://schemas.openxmlformats.org/officeDocument/2006/relationships/image" Target="../media/image22.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image" Target="../media/image5.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image" Target="../media/image6.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854200"/>
            <a:ext cx="7772400" cy="1746250"/>
          </a:xfrm>
        </p:spPr>
        <p:txBody>
          <a:bodyPr rtlCol="0" anchor="ctr">
            <a:normAutofit fontScale="90000"/>
          </a:bodyPr>
          <a:lstStyle/>
          <a:p>
            <a:pPr>
              <a:defRPr/>
            </a:pPr>
            <a:r>
              <a:rPr lang="en-US" dirty="0">
                <a:ea typeface="+mj-ea"/>
                <a:cs typeface="+mj-cs"/>
              </a:rPr>
              <a:t>WASP7 Periphyton </a:t>
            </a:r>
            <a:br>
              <a:rPr lang="en-US" dirty="0">
                <a:ea typeface="+mj-ea"/>
                <a:cs typeface="+mj-cs"/>
              </a:rPr>
            </a:br>
            <a:r>
              <a:rPr lang="en-US" dirty="0">
                <a:ea typeface="+mj-ea"/>
                <a:cs typeface="+mj-cs"/>
              </a:rPr>
              <a:t>(Benthic Algae) Processes</a:t>
            </a:r>
          </a:p>
        </p:txBody>
      </p:sp>
      <p:sp>
        <p:nvSpPr>
          <p:cNvPr id="3" name="Subtitle 2"/>
          <p:cNvSpPr>
            <a:spLocks noGrp="1"/>
          </p:cNvSpPr>
          <p:nvPr>
            <p:ph type="subTitle" idx="1"/>
          </p:nvPr>
        </p:nvSpPr>
        <p:spPr>
          <a:xfrm>
            <a:off x="2057400" y="3781778"/>
            <a:ext cx="7854696" cy="1199358"/>
          </a:xfrm>
        </p:spPr>
        <p:txBody>
          <a:bodyPr rtlCol="0" anchor="ctr">
            <a:normAutofit/>
          </a:bodyPr>
          <a:lstStyle/>
          <a:p>
            <a:pPr>
              <a:defRPr/>
            </a:pPr>
            <a:r>
              <a:rPr lang="en-US" dirty="0"/>
              <a:t>Processes and Equations Implemented in WASP7 Advanced Eutrophication Module</a:t>
            </a:r>
            <a:endParaRPr lang="en-US" dirty="0">
              <a:ea typeface="+mn-ea"/>
              <a:cs typeface="+mn-cs"/>
            </a:endParaRPr>
          </a:p>
        </p:txBody>
      </p:sp>
      <p:sp>
        <p:nvSpPr>
          <p:cNvPr id="14340" name="TextBox 3"/>
          <p:cNvSpPr txBox="1">
            <a:spLocks noChangeArrowheads="1"/>
          </p:cNvSpPr>
          <p:nvPr/>
        </p:nvSpPr>
        <p:spPr bwMode="auto">
          <a:xfrm>
            <a:off x="7447129" y="5913438"/>
            <a:ext cx="3178011" cy="923330"/>
          </a:xfrm>
          <a:prstGeom prst="rect">
            <a:avLst/>
          </a:prstGeom>
          <a:noFill/>
          <a:ln w="9525">
            <a:noFill/>
            <a:miter lim="800000"/>
            <a:headEnd/>
            <a:tailEnd/>
          </a:ln>
        </p:spPr>
        <p:txBody>
          <a:bodyPr wrap="square">
            <a:prstTxWarp prst="textNoShape">
              <a:avLst/>
            </a:prstTxWarp>
            <a:spAutoFit/>
          </a:bodyPr>
          <a:lstStyle/>
          <a:p>
            <a:r>
              <a:rPr lang="en-US" dirty="0"/>
              <a:t>Prepared by</a:t>
            </a:r>
          </a:p>
          <a:p>
            <a:r>
              <a:rPr lang="en-US" dirty="0"/>
              <a:t>Robert B. Ambrose, Jr.</a:t>
            </a:r>
          </a:p>
          <a:p>
            <a:r>
              <a:rPr lang="en-US" dirty="0"/>
              <a:t>July, 2010; update July 2013</a:t>
            </a:r>
          </a:p>
        </p:txBody>
      </p:sp>
    </p:spTree>
    <p:extLst>
      <p:ext uri="{BB962C8B-B14F-4D97-AF65-F5344CB8AC3E}">
        <p14:creationId xmlns:p14="http://schemas.microsoft.com/office/powerpoint/2010/main" val="1275435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88" name="Rectangle 32"/>
          <p:cNvSpPr>
            <a:spLocks noGrp="1" noChangeArrowheads="1"/>
          </p:cNvSpPr>
          <p:nvPr>
            <p:ph type="title"/>
          </p:nvPr>
        </p:nvSpPr>
        <p:spPr>
          <a:xfrm>
            <a:off x="1981200" y="77788"/>
            <a:ext cx="8229600" cy="1143000"/>
          </a:xfrm>
        </p:spPr>
        <p:txBody>
          <a:bodyPr anchor="ctr">
            <a:normAutofit/>
          </a:bodyPr>
          <a:lstStyle/>
          <a:p>
            <a:pPr algn="ctr" eaLnBrk="1" hangingPunct="1">
              <a:defRPr/>
            </a:pPr>
            <a:r>
              <a:rPr lang="en-US" sz="4800" dirty="0"/>
              <a:t>Light Limitation Equations</a:t>
            </a:r>
          </a:p>
        </p:txBody>
      </p:sp>
      <p:grpSp>
        <p:nvGrpSpPr>
          <p:cNvPr id="2" name="Group 52"/>
          <p:cNvGrpSpPr>
            <a:grpSpLocks/>
          </p:cNvGrpSpPr>
          <p:nvPr/>
        </p:nvGrpSpPr>
        <p:grpSpPr bwMode="auto">
          <a:xfrm>
            <a:off x="1524000" y="1566863"/>
            <a:ext cx="9144000" cy="3265488"/>
            <a:chOff x="0" y="1056"/>
            <a:chExt cx="5760" cy="2057"/>
          </a:xfrm>
        </p:grpSpPr>
        <p:sp>
          <p:nvSpPr>
            <p:cNvPr id="26635" name="Text Box 42"/>
            <p:cNvSpPr txBox="1">
              <a:spLocks noChangeArrowheads="1"/>
            </p:cNvSpPr>
            <p:nvPr/>
          </p:nvSpPr>
          <p:spPr bwMode="auto">
            <a:xfrm>
              <a:off x="240" y="1056"/>
              <a:ext cx="1584" cy="233"/>
            </a:xfrm>
            <a:prstGeom prst="rect">
              <a:avLst/>
            </a:prstGeom>
            <a:noFill/>
            <a:ln w="9525">
              <a:noFill/>
              <a:miter lim="800000"/>
              <a:headEnd/>
              <a:tailEnd/>
            </a:ln>
          </p:spPr>
          <p:txBody>
            <a:bodyPr>
              <a:prstTxWarp prst="textNoShape">
                <a:avLst/>
              </a:prstTxWarp>
              <a:spAutoFit/>
            </a:bodyPr>
            <a:lstStyle/>
            <a:p>
              <a:pPr>
                <a:spcBef>
                  <a:spcPct val="50000"/>
                </a:spcBef>
              </a:pPr>
              <a:r>
                <a:rPr lang="en-US" dirty="0">
                  <a:solidFill>
                    <a:srgbClr val="FFFF00"/>
                  </a:solidFill>
                  <a:latin typeface="Times New Roman" pitchFamily="26" charset="0"/>
                </a:rPr>
                <a:t>1. Half-Saturation:</a:t>
              </a:r>
            </a:p>
          </p:txBody>
        </p:sp>
        <p:sp>
          <p:nvSpPr>
            <p:cNvPr id="26636" name="Rectangle 44"/>
            <p:cNvSpPr>
              <a:spLocks noChangeArrowheads="1"/>
            </p:cNvSpPr>
            <p:nvPr/>
          </p:nvSpPr>
          <p:spPr bwMode="auto">
            <a:xfrm>
              <a:off x="0" y="1900"/>
              <a:ext cx="5760" cy="233"/>
            </a:xfrm>
            <a:prstGeom prst="rect">
              <a:avLst/>
            </a:prstGeom>
            <a:noFill/>
            <a:ln w="9525">
              <a:noFill/>
              <a:miter lim="800000"/>
              <a:headEnd/>
              <a:tailEnd/>
            </a:ln>
          </p:spPr>
          <p:txBody>
            <a:bodyPr anchor="ctr">
              <a:prstTxWarp prst="textNoShape">
                <a:avLst/>
              </a:prstTxWarp>
              <a:spAutoFit/>
            </a:bodyPr>
            <a:lstStyle/>
            <a:p>
              <a:endParaRPr lang="en-US" dirty="0"/>
            </a:p>
          </p:txBody>
        </p:sp>
        <p:sp>
          <p:nvSpPr>
            <p:cNvPr id="26637" name="Text Box 45"/>
            <p:cNvSpPr txBox="1">
              <a:spLocks noChangeArrowheads="1"/>
            </p:cNvSpPr>
            <p:nvPr/>
          </p:nvSpPr>
          <p:spPr bwMode="auto">
            <a:xfrm>
              <a:off x="240" y="1968"/>
              <a:ext cx="912" cy="233"/>
            </a:xfrm>
            <a:prstGeom prst="rect">
              <a:avLst/>
            </a:prstGeom>
            <a:noFill/>
            <a:ln w="9525">
              <a:noFill/>
              <a:miter lim="800000"/>
              <a:headEnd/>
              <a:tailEnd/>
            </a:ln>
          </p:spPr>
          <p:txBody>
            <a:bodyPr>
              <a:prstTxWarp prst="textNoShape">
                <a:avLst/>
              </a:prstTxWarp>
              <a:spAutoFit/>
            </a:bodyPr>
            <a:lstStyle/>
            <a:p>
              <a:pPr>
                <a:spcBef>
                  <a:spcPct val="50000"/>
                </a:spcBef>
              </a:pPr>
              <a:r>
                <a:rPr lang="en-US" dirty="0">
                  <a:solidFill>
                    <a:srgbClr val="FFFF00"/>
                  </a:solidFill>
                  <a:latin typeface="Times New Roman" pitchFamily="26" charset="0"/>
                </a:rPr>
                <a:t>2. Smith:</a:t>
              </a:r>
            </a:p>
          </p:txBody>
        </p:sp>
        <p:sp>
          <p:nvSpPr>
            <p:cNvPr id="26638" name="Text Box 46"/>
            <p:cNvSpPr txBox="1">
              <a:spLocks noChangeArrowheads="1"/>
            </p:cNvSpPr>
            <p:nvPr/>
          </p:nvSpPr>
          <p:spPr bwMode="auto">
            <a:xfrm>
              <a:off x="240" y="2880"/>
              <a:ext cx="1056" cy="233"/>
            </a:xfrm>
            <a:prstGeom prst="rect">
              <a:avLst/>
            </a:prstGeom>
            <a:noFill/>
            <a:ln w="9525">
              <a:noFill/>
              <a:miter lim="800000"/>
              <a:headEnd/>
              <a:tailEnd/>
            </a:ln>
          </p:spPr>
          <p:txBody>
            <a:bodyPr>
              <a:prstTxWarp prst="textNoShape">
                <a:avLst/>
              </a:prstTxWarp>
              <a:spAutoFit/>
            </a:bodyPr>
            <a:lstStyle/>
            <a:p>
              <a:pPr>
                <a:spcBef>
                  <a:spcPct val="50000"/>
                </a:spcBef>
              </a:pPr>
              <a:r>
                <a:rPr lang="en-US" dirty="0">
                  <a:solidFill>
                    <a:srgbClr val="FFFF00"/>
                  </a:solidFill>
                  <a:latin typeface="Times New Roman" pitchFamily="26" charset="0"/>
                </a:rPr>
                <a:t>3. Steele:</a:t>
              </a:r>
            </a:p>
          </p:txBody>
        </p:sp>
        <p:sp>
          <p:nvSpPr>
            <p:cNvPr id="26639" name="Rectangle 48"/>
            <p:cNvSpPr>
              <a:spLocks noChangeArrowheads="1"/>
            </p:cNvSpPr>
            <p:nvPr/>
          </p:nvSpPr>
          <p:spPr bwMode="auto">
            <a:xfrm>
              <a:off x="0" y="1876"/>
              <a:ext cx="5760" cy="233"/>
            </a:xfrm>
            <a:prstGeom prst="rect">
              <a:avLst/>
            </a:prstGeom>
            <a:noFill/>
            <a:ln w="9525">
              <a:noFill/>
              <a:miter lim="800000"/>
              <a:headEnd/>
              <a:tailEnd/>
            </a:ln>
          </p:spPr>
          <p:txBody>
            <a:bodyPr anchor="ctr">
              <a:prstTxWarp prst="textNoShape">
                <a:avLst/>
              </a:prstTxWarp>
              <a:spAutoFit/>
            </a:bodyPr>
            <a:lstStyle/>
            <a:p>
              <a:endParaRPr lang="en-US" dirty="0"/>
            </a:p>
          </p:txBody>
        </p:sp>
        <p:sp>
          <p:nvSpPr>
            <p:cNvPr id="26640" name="Rectangle 51"/>
            <p:cNvSpPr>
              <a:spLocks noChangeArrowheads="1"/>
            </p:cNvSpPr>
            <p:nvPr/>
          </p:nvSpPr>
          <p:spPr bwMode="auto">
            <a:xfrm>
              <a:off x="0" y="1876"/>
              <a:ext cx="5760" cy="233"/>
            </a:xfrm>
            <a:prstGeom prst="rect">
              <a:avLst/>
            </a:prstGeom>
            <a:noFill/>
            <a:ln w="9525">
              <a:noFill/>
              <a:miter lim="800000"/>
              <a:headEnd/>
              <a:tailEnd/>
            </a:ln>
          </p:spPr>
          <p:txBody>
            <a:bodyPr anchor="ctr">
              <a:prstTxWarp prst="textNoShape">
                <a:avLst/>
              </a:prstTxWarp>
              <a:spAutoFit/>
            </a:bodyPr>
            <a:lstStyle/>
            <a:p>
              <a:endParaRPr lang="en-US" dirty="0"/>
            </a:p>
          </p:txBody>
        </p:sp>
      </p:grpSp>
      <p:graphicFrame>
        <p:nvGraphicFramePr>
          <p:cNvPr id="14" name="Group 4"/>
          <p:cNvGraphicFramePr>
            <a:graphicFrameLocks/>
          </p:cNvGraphicFramePr>
          <p:nvPr>
            <p:extLst>
              <p:ext uri="{D42A27DB-BD31-4B8C-83A1-F6EECF244321}">
                <p14:modId xmlns:p14="http://schemas.microsoft.com/office/powerpoint/2010/main" val="1689328923"/>
              </p:ext>
            </p:extLst>
          </p:nvPr>
        </p:nvGraphicFramePr>
        <p:xfrm>
          <a:off x="1789113" y="5291138"/>
          <a:ext cx="8650110" cy="1402080"/>
        </p:xfrm>
        <a:graphic>
          <a:graphicData uri="http://schemas.openxmlformats.org/drawingml/2006/table">
            <a:tbl>
              <a:tblPr>
                <a:tableStyleId>{69C7853C-536D-4A76-A0AE-DD22124D55A5}</a:tableStyleId>
              </a:tblPr>
              <a:tblGrid>
                <a:gridCol w="962554">
                  <a:extLst>
                    <a:ext uri="{9D8B030D-6E8A-4147-A177-3AD203B41FA5}">
                      <a16:colId xmlns:a16="http://schemas.microsoft.com/office/drawing/2014/main" val="20000"/>
                    </a:ext>
                  </a:extLst>
                </a:gridCol>
                <a:gridCol w="7687556">
                  <a:extLst>
                    <a:ext uri="{9D8B030D-6E8A-4147-A177-3AD203B41FA5}">
                      <a16:colId xmlns:a16="http://schemas.microsoft.com/office/drawing/2014/main" val="20001"/>
                    </a:ext>
                  </a:extLst>
                </a:gridCol>
              </a:tblGrid>
              <a:tr h="415100">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Where, for total light energy (values are half for photosynthetically active radiation, PAR):</a:t>
                      </a:r>
                      <a:endParaRPr kumimoji="0" lang="en-US" sz="2000" b="0" i="0" u="none" strike="noStrike" cap="none" normalizeH="0" baseline="0" dirty="0">
                        <a:ln>
                          <a:noFill/>
                        </a:ln>
                        <a:solidFill>
                          <a:schemeClr val="tx1"/>
                        </a:solidFill>
                        <a:effectLst/>
                        <a:latin typeface="Arial"/>
                        <a:cs typeface="Arial"/>
                      </a:endParaRPr>
                    </a:p>
                  </a:txBody>
                  <a:tcPr horzOverflow="overflow"/>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415100">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n-US" sz="2000" baseline="0" dirty="0"/>
                        <a:t>K</a:t>
                      </a:r>
                      <a:r>
                        <a:rPr lang="en-US" sz="2000" baseline="-25000" dirty="0"/>
                        <a:t>Lb</a:t>
                      </a:r>
                      <a:r>
                        <a:rPr lang="en-US" sz="2000" dirty="0"/>
                        <a:t>  =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saturating</a:t>
                      </a:r>
                      <a:r>
                        <a:rPr lang="en-US" sz="2000" baseline="0" dirty="0"/>
                        <a:t> l</a:t>
                      </a:r>
                      <a:r>
                        <a:rPr lang="en-US" sz="2000" dirty="0"/>
                        <a:t>ight intensity for bottom algae, Ly/day (130, 50</a:t>
                      </a:r>
                      <a:r>
                        <a:rPr lang="en-US" sz="2000" baseline="0" dirty="0"/>
                        <a:t> – 300 total radiation)</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1"/>
                  </a:ext>
                </a:extLst>
              </a:tr>
            </a:tbl>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4133122228"/>
              </p:ext>
            </p:extLst>
          </p:nvPr>
        </p:nvGraphicFramePr>
        <p:xfrm>
          <a:off x="5660572" y="1566863"/>
          <a:ext cx="2149928" cy="806223"/>
        </p:xfrm>
        <a:graphic>
          <a:graphicData uri="http://schemas.openxmlformats.org/presentationml/2006/ole">
            <mc:AlternateContent xmlns:mc="http://schemas.openxmlformats.org/markup-compatibility/2006">
              <mc:Choice xmlns:v="urn:schemas-microsoft-com:vml" Requires="v">
                <p:oleObj spid="_x0000_s5131" name="Equation" r:id="rId3" imgW="1219200" imgH="457200" progId="Equation.3">
                  <p:embed/>
                </p:oleObj>
              </mc:Choice>
              <mc:Fallback>
                <p:oleObj name="Equation" r:id="rId3" imgW="1219200" imgH="457200" progId="Equation.3">
                  <p:embed/>
                  <p:pic>
                    <p:nvPicPr>
                      <p:cNvPr id="15" name="Object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60572" y="1566863"/>
                        <a:ext cx="2149928" cy="806223"/>
                      </a:xfrm>
                      <a:prstGeom prst="rect">
                        <a:avLst/>
                      </a:prstGeom>
                      <a:solidFill>
                        <a:schemeClr val="tx1"/>
                      </a:solidFill>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2472332406"/>
              </p:ext>
            </p:extLst>
          </p:nvPr>
        </p:nvGraphicFramePr>
        <p:xfrm>
          <a:off x="5660572" y="2704979"/>
          <a:ext cx="2296885" cy="824523"/>
        </p:xfrm>
        <a:graphic>
          <a:graphicData uri="http://schemas.openxmlformats.org/presentationml/2006/ole">
            <mc:AlternateContent xmlns:mc="http://schemas.openxmlformats.org/markup-compatibility/2006">
              <mc:Choice xmlns:v="urn:schemas-microsoft-com:vml" Requires="v">
                <p:oleObj spid="_x0000_s5132" name="Equation" r:id="rId5" imgW="1485900" imgH="533400" progId="Equation.3">
                  <p:embed/>
                </p:oleObj>
              </mc:Choice>
              <mc:Fallback>
                <p:oleObj name="Equation" r:id="rId5" imgW="1485900" imgH="533400" progId="Equation.3">
                  <p:embed/>
                  <p:pic>
                    <p:nvPicPr>
                      <p:cNvPr id="16"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60572" y="2704979"/>
                        <a:ext cx="2296885" cy="824523"/>
                      </a:xfrm>
                      <a:prstGeom prst="rect">
                        <a:avLst/>
                      </a:prstGeom>
                      <a:solidFill>
                        <a:schemeClr val="tx1"/>
                      </a:solidFill>
                      <a:ex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1286014618"/>
              </p:ext>
            </p:extLst>
          </p:nvPr>
        </p:nvGraphicFramePr>
        <p:xfrm>
          <a:off x="5660572" y="4049146"/>
          <a:ext cx="3104742" cy="826634"/>
        </p:xfrm>
        <a:graphic>
          <a:graphicData uri="http://schemas.openxmlformats.org/presentationml/2006/ole">
            <mc:AlternateContent xmlns:mc="http://schemas.openxmlformats.org/markup-compatibility/2006">
              <mc:Choice xmlns:v="urn:schemas-microsoft-com:vml" Requires="v">
                <p:oleObj spid="_x0000_s5133" name="Equation" r:id="rId7" imgW="1409088" imgH="533169" progId="Equation.3">
                  <p:embed/>
                </p:oleObj>
              </mc:Choice>
              <mc:Fallback>
                <p:oleObj name="Equation" r:id="rId7" imgW="1409088" imgH="533169" progId="Equation.3">
                  <p:embed/>
                  <p:pic>
                    <p:nvPicPr>
                      <p:cNvPr id="17" name="Object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60572" y="4049146"/>
                        <a:ext cx="3104742" cy="826634"/>
                      </a:xfrm>
                      <a:prstGeom prst="rect">
                        <a:avLst/>
                      </a:prstGeom>
                      <a:solidFill>
                        <a:schemeClr val="tx1"/>
                      </a:solidFill>
                      <a:extLst/>
                    </p:spPr>
                  </p:pic>
                </p:oleObj>
              </mc:Fallback>
            </mc:AlternateContent>
          </a:graphicData>
        </a:graphic>
      </p:graphicFrame>
    </p:spTree>
    <p:extLst>
      <p:ext uri="{BB962C8B-B14F-4D97-AF65-F5344CB8AC3E}">
        <p14:creationId xmlns:p14="http://schemas.microsoft.com/office/powerpoint/2010/main" val="413146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4"/>
          <p:cNvSpPr>
            <a:spLocks noGrp="1" noChangeArrowheads="1"/>
          </p:cNvSpPr>
          <p:nvPr>
            <p:ph type="title"/>
          </p:nvPr>
        </p:nvSpPr>
        <p:spPr>
          <a:xfrm>
            <a:off x="1524000" y="458081"/>
            <a:ext cx="9144000" cy="1325562"/>
          </a:xfrm>
        </p:spPr>
        <p:txBody>
          <a:bodyPr anchor="ctr">
            <a:noAutofit/>
          </a:bodyPr>
          <a:lstStyle/>
          <a:p>
            <a:pPr algn="ctr"/>
            <a:r>
              <a:rPr lang="en-US" sz="4800" dirty="0">
                <a:ea typeface="ＭＳ Ｐゴシック" pitchFamily="26" charset="-128"/>
                <a:cs typeface="ＭＳ Ｐゴシック" pitchFamily="26" charset="-128"/>
              </a:rPr>
              <a:t>Nutrient Limitation of </a:t>
            </a:r>
            <a:br>
              <a:rPr lang="en-US" sz="4800" dirty="0">
                <a:ea typeface="ＭＳ Ｐゴシック" pitchFamily="26" charset="-128"/>
                <a:cs typeface="ＭＳ Ｐゴシック" pitchFamily="26" charset="-128"/>
              </a:rPr>
            </a:br>
            <a:r>
              <a:rPr lang="en-US" sz="4800" dirty="0">
                <a:ea typeface="ＭＳ Ｐゴシック" pitchFamily="26" charset="-128"/>
                <a:cs typeface="ＭＳ Ｐゴシック" pitchFamily="26" charset="-128"/>
              </a:rPr>
              <a:t>Benthic Algal Growth</a:t>
            </a:r>
          </a:p>
        </p:txBody>
      </p:sp>
      <p:graphicFrame>
        <p:nvGraphicFramePr>
          <p:cNvPr id="12" name="Group 4"/>
          <p:cNvGraphicFramePr>
            <a:graphicFrameLocks/>
          </p:cNvGraphicFramePr>
          <p:nvPr>
            <p:extLst>
              <p:ext uri="{D42A27DB-BD31-4B8C-83A1-F6EECF244321}">
                <p14:modId xmlns:p14="http://schemas.microsoft.com/office/powerpoint/2010/main" val="2728262271"/>
              </p:ext>
            </p:extLst>
          </p:nvPr>
        </p:nvGraphicFramePr>
        <p:xfrm>
          <a:off x="1882423" y="4670601"/>
          <a:ext cx="8650110" cy="1226440"/>
        </p:xfrm>
        <a:graphic>
          <a:graphicData uri="http://schemas.openxmlformats.org/drawingml/2006/table">
            <a:tbl>
              <a:tblPr>
                <a:tableStyleId>{69C7853C-536D-4A76-A0AE-DD22124D55A5}</a:tableStyleId>
              </a:tblPr>
              <a:tblGrid>
                <a:gridCol w="1015999">
                  <a:extLst>
                    <a:ext uri="{9D8B030D-6E8A-4147-A177-3AD203B41FA5}">
                      <a16:colId xmlns:a16="http://schemas.microsoft.com/office/drawing/2014/main" val="20000"/>
                    </a:ext>
                  </a:extLst>
                </a:gridCol>
                <a:gridCol w="7634111">
                  <a:extLst>
                    <a:ext uri="{9D8B030D-6E8A-4147-A177-3AD203B41FA5}">
                      <a16:colId xmlns:a16="http://schemas.microsoft.com/office/drawing/2014/main" val="20001"/>
                    </a:ext>
                  </a:extLst>
                </a:gridCol>
              </a:tblGrid>
              <a:tr h="415100">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Where, for benthic algae in segment i:</a:t>
                      </a:r>
                      <a:endPar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endParaRPr>
                    </a:p>
                  </a:txBody>
                  <a:tcPr horzOverflow="overflow"/>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337739">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n-US" sz="2000" baseline="0" dirty="0"/>
                        <a:t>q</a:t>
                      </a:r>
                      <a:r>
                        <a:rPr lang="en-US" sz="2000" baseline="-25000" dirty="0"/>
                        <a:t>0N</a:t>
                      </a:r>
                      <a:r>
                        <a:rPr lang="en-US" sz="2000" dirty="0"/>
                        <a:t> =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minimum N cell quota supporting</a:t>
                      </a:r>
                      <a:r>
                        <a:rPr lang="en-US" sz="2000" baseline="0" dirty="0"/>
                        <a:t> growth</a:t>
                      </a:r>
                      <a:r>
                        <a:rPr lang="en-US" sz="2000" dirty="0"/>
                        <a:t>, mg</a:t>
                      </a:r>
                      <a:r>
                        <a:rPr lang="en-US" sz="2000" baseline="-25000" dirty="0"/>
                        <a:t>N</a:t>
                      </a:r>
                      <a:r>
                        <a:rPr lang="en-US" sz="2000" dirty="0"/>
                        <a:t>/g</a:t>
                      </a:r>
                      <a:r>
                        <a:rPr lang="en-US" sz="2000" baseline="-25000" dirty="0"/>
                        <a:t>D</a:t>
                      </a:r>
                      <a:r>
                        <a:rPr lang="en-US" sz="2000" baseline="30000" dirty="0"/>
                        <a:t> </a:t>
                      </a:r>
                      <a:r>
                        <a:rPr lang="en-US" sz="2000" baseline="0" dirty="0"/>
                        <a:t>(7, 4</a:t>
                      </a:r>
                      <a:r>
                        <a:rPr lang="en-US" sz="2000" dirty="0"/>
                        <a:t> – 20</a:t>
                      </a:r>
                      <a:r>
                        <a:rPr lang="en-US" sz="2000" baseline="0" dirty="0"/>
                        <a:t>)</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1"/>
                  </a:ext>
                </a:extLst>
              </a:tr>
              <a:tr h="415100">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n-US" sz="2000" baseline="0" dirty="0"/>
                        <a:t>q</a:t>
                      </a:r>
                      <a:r>
                        <a:rPr lang="en-US" sz="2000" baseline="-25000" dirty="0"/>
                        <a:t>0P</a:t>
                      </a:r>
                      <a:r>
                        <a:rPr lang="en-US" sz="2000" dirty="0"/>
                        <a:t> =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minimum P cell quota supporting</a:t>
                      </a:r>
                      <a:r>
                        <a:rPr lang="en-US" sz="2000" baseline="0" dirty="0"/>
                        <a:t> growth</a:t>
                      </a:r>
                      <a:r>
                        <a:rPr lang="en-US" sz="2000" dirty="0"/>
                        <a:t>, mg</a:t>
                      </a:r>
                      <a:r>
                        <a:rPr lang="en-US" sz="2000" baseline="-25000" dirty="0"/>
                        <a:t>P</a:t>
                      </a:r>
                      <a:r>
                        <a:rPr lang="en-US" sz="2000" dirty="0"/>
                        <a:t>/g</a:t>
                      </a:r>
                      <a:r>
                        <a:rPr lang="en-US" sz="2000" baseline="-25000" dirty="0"/>
                        <a:t>D</a:t>
                      </a:r>
                      <a:r>
                        <a:rPr lang="en-US" sz="2000" baseline="30000" dirty="0"/>
                        <a:t> </a:t>
                      </a:r>
                      <a:r>
                        <a:rPr lang="en-US" sz="2000" baseline="0" dirty="0"/>
                        <a:t>(1, 0.5</a:t>
                      </a:r>
                      <a:r>
                        <a:rPr lang="en-US" sz="2000" dirty="0"/>
                        <a:t> – 5</a:t>
                      </a:r>
                      <a:r>
                        <a:rPr lang="en-US" sz="2000" baseline="0" dirty="0"/>
                        <a:t>)</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2"/>
                  </a:ext>
                </a:extLst>
              </a:tr>
            </a:tbl>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985183364"/>
              </p:ext>
            </p:extLst>
          </p:nvPr>
        </p:nvGraphicFramePr>
        <p:xfrm>
          <a:off x="3332843" y="2416629"/>
          <a:ext cx="5490208" cy="1426028"/>
        </p:xfrm>
        <a:graphic>
          <a:graphicData uri="http://schemas.openxmlformats.org/presentationml/2006/ole">
            <mc:AlternateContent xmlns:mc="http://schemas.openxmlformats.org/markup-compatibility/2006">
              <mc:Choice xmlns:v="urn:schemas-microsoft-com:vml" Requires="v">
                <p:oleObj spid="_x0000_s6149" name="Equation" r:id="rId3" imgW="1955800" imgH="508000" progId="Equation.3">
                  <p:embed/>
                </p:oleObj>
              </mc:Choice>
              <mc:Fallback>
                <p:oleObj name="Equation" r:id="rId3" imgW="1955800" imgH="508000" progId="Equation.3">
                  <p:embed/>
                  <p:pic>
                    <p:nvPicPr>
                      <p:cNvPr id="6"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2843" y="2416629"/>
                        <a:ext cx="5490208" cy="1426028"/>
                      </a:xfrm>
                      <a:prstGeom prst="rect">
                        <a:avLst/>
                      </a:prstGeom>
                      <a:solidFill>
                        <a:schemeClr val="tx1"/>
                      </a:solidFill>
                      <a:extLst/>
                    </p:spPr>
                  </p:pic>
                </p:oleObj>
              </mc:Fallback>
            </mc:AlternateContent>
          </a:graphicData>
        </a:graphic>
      </p:graphicFrame>
    </p:spTree>
    <p:extLst>
      <p:ext uri="{BB962C8B-B14F-4D97-AF65-F5344CB8AC3E}">
        <p14:creationId xmlns:p14="http://schemas.microsoft.com/office/powerpoint/2010/main" val="1117321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2667001" y="274638"/>
            <a:ext cx="6208713" cy="1517473"/>
          </a:xfrm>
        </p:spPr>
        <p:txBody>
          <a:bodyPr anchor="ctr">
            <a:noAutofit/>
          </a:bodyPr>
          <a:lstStyle/>
          <a:p>
            <a:pPr algn="ctr" eaLnBrk="1" hangingPunct="1"/>
            <a:r>
              <a:rPr lang="en-US" sz="4800" dirty="0">
                <a:ea typeface="ＭＳ Ｐゴシック" pitchFamily="26" charset="-128"/>
                <a:cs typeface="ＭＳ Ｐゴシック" pitchFamily="26" charset="-128"/>
              </a:rPr>
              <a:t>Space Limitation of Benthic Algal Growth</a:t>
            </a:r>
          </a:p>
        </p:txBody>
      </p:sp>
      <p:sp>
        <p:nvSpPr>
          <p:cNvPr id="28676" name="Rectangle 4"/>
          <p:cNvSpPr>
            <a:spLocks noChangeArrowheads="1"/>
          </p:cNvSpPr>
          <p:nvPr/>
        </p:nvSpPr>
        <p:spPr bwMode="auto">
          <a:xfrm>
            <a:off x="1524001" y="3244334"/>
            <a:ext cx="184731" cy="369332"/>
          </a:xfrm>
          <a:prstGeom prst="rect">
            <a:avLst/>
          </a:prstGeom>
          <a:noFill/>
          <a:ln w="9525">
            <a:noFill/>
            <a:miter lim="800000"/>
            <a:headEnd/>
            <a:tailEnd/>
          </a:ln>
        </p:spPr>
        <p:txBody>
          <a:bodyPr wrap="none" anchor="ctr">
            <a:prstTxWarp prst="textNoShape">
              <a:avLst/>
            </a:prstTxWarp>
            <a:spAutoFit/>
          </a:bodyPr>
          <a:lstStyle/>
          <a:p>
            <a:endParaRPr lang="en-US" dirty="0"/>
          </a:p>
        </p:txBody>
      </p:sp>
      <p:sp>
        <p:nvSpPr>
          <p:cNvPr id="28677" name="Rectangle 6"/>
          <p:cNvSpPr>
            <a:spLocks noChangeArrowheads="1"/>
          </p:cNvSpPr>
          <p:nvPr/>
        </p:nvSpPr>
        <p:spPr bwMode="auto">
          <a:xfrm>
            <a:off x="1524001" y="3206234"/>
            <a:ext cx="184731" cy="369332"/>
          </a:xfrm>
          <a:prstGeom prst="rect">
            <a:avLst/>
          </a:prstGeom>
          <a:noFill/>
          <a:ln w="9525">
            <a:noFill/>
            <a:miter lim="800000"/>
            <a:headEnd/>
            <a:tailEnd/>
          </a:ln>
        </p:spPr>
        <p:txBody>
          <a:bodyPr wrap="none" anchor="ctr">
            <a:prstTxWarp prst="textNoShape">
              <a:avLst/>
            </a:prstTxWarp>
            <a:spAutoFit/>
          </a:bodyPr>
          <a:lstStyle/>
          <a:p>
            <a:endParaRPr lang="en-US" dirty="0"/>
          </a:p>
        </p:txBody>
      </p:sp>
      <p:sp>
        <p:nvSpPr>
          <p:cNvPr id="28678" name="Rectangle 7"/>
          <p:cNvSpPr>
            <a:spLocks noChangeArrowheads="1"/>
          </p:cNvSpPr>
          <p:nvPr/>
        </p:nvSpPr>
        <p:spPr bwMode="auto">
          <a:xfrm>
            <a:off x="1524001" y="3206234"/>
            <a:ext cx="184731" cy="369332"/>
          </a:xfrm>
          <a:prstGeom prst="rect">
            <a:avLst/>
          </a:prstGeom>
          <a:noFill/>
          <a:ln w="9525">
            <a:noFill/>
            <a:miter lim="800000"/>
            <a:headEnd/>
            <a:tailEnd/>
          </a:ln>
        </p:spPr>
        <p:txBody>
          <a:bodyPr wrap="none" anchor="ctr">
            <a:prstTxWarp prst="textNoShape">
              <a:avLst/>
            </a:prstTxWarp>
            <a:spAutoFit/>
          </a:bodyPr>
          <a:lstStyle/>
          <a:p>
            <a:endParaRPr lang="en-US" dirty="0"/>
          </a:p>
        </p:txBody>
      </p:sp>
      <p:sp>
        <p:nvSpPr>
          <p:cNvPr id="28679" name="Rectangle 8"/>
          <p:cNvSpPr>
            <a:spLocks noChangeArrowheads="1"/>
          </p:cNvSpPr>
          <p:nvPr/>
        </p:nvSpPr>
        <p:spPr bwMode="auto">
          <a:xfrm>
            <a:off x="1524001" y="2991922"/>
            <a:ext cx="184731" cy="369332"/>
          </a:xfrm>
          <a:prstGeom prst="rect">
            <a:avLst/>
          </a:prstGeom>
          <a:noFill/>
          <a:ln w="9525">
            <a:noFill/>
            <a:miter lim="800000"/>
            <a:headEnd/>
            <a:tailEnd/>
          </a:ln>
        </p:spPr>
        <p:txBody>
          <a:bodyPr wrap="none" anchor="ctr">
            <a:prstTxWarp prst="textNoShape">
              <a:avLst/>
            </a:prstTxWarp>
            <a:spAutoFit/>
          </a:bodyPr>
          <a:lstStyle/>
          <a:p>
            <a:endParaRPr lang="en-US" dirty="0"/>
          </a:p>
        </p:txBody>
      </p:sp>
      <p:sp>
        <p:nvSpPr>
          <p:cNvPr id="28680" name="Rectangle 12"/>
          <p:cNvSpPr>
            <a:spLocks noChangeArrowheads="1"/>
          </p:cNvSpPr>
          <p:nvPr/>
        </p:nvSpPr>
        <p:spPr bwMode="auto">
          <a:xfrm>
            <a:off x="1524001" y="3030022"/>
            <a:ext cx="184731" cy="369332"/>
          </a:xfrm>
          <a:prstGeom prst="rect">
            <a:avLst/>
          </a:prstGeom>
          <a:noFill/>
          <a:ln w="9525">
            <a:noFill/>
            <a:miter lim="800000"/>
            <a:headEnd/>
            <a:tailEnd/>
          </a:ln>
        </p:spPr>
        <p:txBody>
          <a:bodyPr wrap="none" anchor="ctr">
            <a:prstTxWarp prst="textNoShape">
              <a:avLst/>
            </a:prstTxWarp>
            <a:spAutoFit/>
          </a:bodyPr>
          <a:lstStyle/>
          <a:p>
            <a:endParaRPr lang="en-US" dirty="0"/>
          </a:p>
        </p:txBody>
      </p:sp>
      <p:graphicFrame>
        <p:nvGraphicFramePr>
          <p:cNvPr id="12" name="Group 4"/>
          <p:cNvGraphicFramePr>
            <a:graphicFrameLocks/>
          </p:cNvGraphicFramePr>
          <p:nvPr>
            <p:extLst>
              <p:ext uri="{D42A27DB-BD31-4B8C-83A1-F6EECF244321}">
                <p14:modId xmlns:p14="http://schemas.microsoft.com/office/powerpoint/2010/main" val="3180155387"/>
              </p:ext>
            </p:extLst>
          </p:nvPr>
        </p:nvGraphicFramePr>
        <p:xfrm>
          <a:off x="2017713" y="4352925"/>
          <a:ext cx="8650110" cy="1268540"/>
        </p:xfrm>
        <a:graphic>
          <a:graphicData uri="http://schemas.openxmlformats.org/drawingml/2006/table">
            <a:tbl>
              <a:tblPr>
                <a:tableStyleId>{69C7853C-536D-4A76-A0AE-DD22124D55A5}</a:tableStyleId>
              </a:tblPr>
              <a:tblGrid>
                <a:gridCol w="1015999">
                  <a:extLst>
                    <a:ext uri="{9D8B030D-6E8A-4147-A177-3AD203B41FA5}">
                      <a16:colId xmlns:a16="http://schemas.microsoft.com/office/drawing/2014/main" val="20000"/>
                    </a:ext>
                  </a:extLst>
                </a:gridCol>
                <a:gridCol w="7634111">
                  <a:extLst>
                    <a:ext uri="{9D8B030D-6E8A-4147-A177-3AD203B41FA5}">
                      <a16:colId xmlns:a16="http://schemas.microsoft.com/office/drawing/2014/main" val="20001"/>
                    </a:ext>
                  </a:extLst>
                </a:gridCol>
              </a:tblGrid>
              <a:tr h="415100">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Where, for benthic algae in segment i:</a:t>
                      </a:r>
                      <a:endPar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endParaRPr>
                    </a:p>
                  </a:txBody>
                  <a:tcPr horzOverflow="overflow"/>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337739">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n-US" sz="2000" baseline="0" dirty="0"/>
                        <a:t>a</a:t>
                      </a:r>
                      <a:r>
                        <a:rPr lang="en-US" sz="2000" baseline="-25000" dirty="0"/>
                        <a:t>bmax</a:t>
                      </a:r>
                      <a:r>
                        <a:rPr lang="en-US" sz="2000" dirty="0"/>
                        <a:t> =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maximum carrying</a:t>
                      </a:r>
                      <a:r>
                        <a:rPr lang="en-US" sz="2000" baseline="0" dirty="0"/>
                        <a:t> capacity</a:t>
                      </a:r>
                      <a:r>
                        <a:rPr lang="en-US" sz="2000" dirty="0"/>
                        <a:t>, g</a:t>
                      </a:r>
                      <a:r>
                        <a:rPr lang="en-US" sz="2000" baseline="-25000" dirty="0"/>
                        <a:t>D</a:t>
                      </a:r>
                      <a:r>
                        <a:rPr lang="en-US" sz="2000" dirty="0"/>
                        <a:t>/m</a:t>
                      </a:r>
                      <a:r>
                        <a:rPr lang="en-US" sz="2000" baseline="30000" dirty="0"/>
                        <a:t>2 </a:t>
                      </a:r>
                      <a:r>
                        <a:rPr lang="en-US" sz="2000" baseline="0" dirty="0"/>
                        <a:t>(5</a:t>
                      </a:r>
                      <a:r>
                        <a:rPr lang="en-US" sz="2000" dirty="0"/>
                        <a:t> – 100</a:t>
                      </a:r>
                      <a:r>
                        <a:rPr lang="en-US" sz="2000" baseline="0" dirty="0"/>
                        <a:t>)</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1"/>
                  </a:ext>
                </a:extLst>
              </a:tr>
              <a:tr h="415100">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n-US" sz="2000" dirty="0"/>
                        <a:t>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800" dirty="0"/>
                        <a:t> </a:t>
                      </a:r>
                      <a:r>
                        <a:rPr lang="en-US" sz="2000" dirty="0"/>
                        <a:t>(</a:t>
                      </a:r>
                      <a:r>
                        <a:rPr lang="en-US" sz="2400" dirty="0"/>
                        <a:t>used in first-order growth equation)</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2"/>
                  </a:ext>
                </a:extLst>
              </a:tr>
            </a:tbl>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8112114"/>
              </p:ext>
            </p:extLst>
          </p:nvPr>
        </p:nvGraphicFramePr>
        <p:xfrm>
          <a:off x="4313464" y="2376714"/>
          <a:ext cx="2825484" cy="1280886"/>
        </p:xfrm>
        <a:graphic>
          <a:graphicData uri="http://schemas.openxmlformats.org/presentationml/2006/ole">
            <mc:AlternateContent xmlns:mc="http://schemas.openxmlformats.org/markup-compatibility/2006">
              <mc:Choice xmlns:v="urn:schemas-microsoft-com:vml" Requires="v">
                <p:oleObj spid="_x0000_s7173" name="Equation" r:id="rId3" imgW="952087" imgH="431613" progId="Equation.3">
                  <p:embed/>
                </p:oleObj>
              </mc:Choice>
              <mc:Fallback>
                <p:oleObj name="Equation" r:id="rId3" imgW="952087" imgH="431613" progId="Equation.3">
                  <p:embed/>
                  <p:pic>
                    <p:nvPicPr>
                      <p:cNvPr id="1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13464" y="2376714"/>
                        <a:ext cx="2825484" cy="1280886"/>
                      </a:xfrm>
                      <a:prstGeom prst="rect">
                        <a:avLst/>
                      </a:prstGeom>
                      <a:solidFill>
                        <a:schemeClr val="tx1"/>
                      </a:solidFill>
                      <a:extLst/>
                    </p:spPr>
                  </p:pic>
                </p:oleObj>
              </mc:Fallback>
            </mc:AlternateContent>
          </a:graphicData>
        </a:graphic>
      </p:graphicFrame>
    </p:spTree>
    <p:extLst>
      <p:ext uri="{BB962C8B-B14F-4D97-AF65-F5344CB8AC3E}">
        <p14:creationId xmlns:p14="http://schemas.microsoft.com/office/powerpoint/2010/main" val="22020822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a:xfrm>
            <a:off x="1957388" y="324553"/>
            <a:ext cx="8337550" cy="1143000"/>
          </a:xfrm>
        </p:spPr>
        <p:txBody>
          <a:bodyPr anchor="ctr">
            <a:normAutofit/>
          </a:bodyPr>
          <a:lstStyle/>
          <a:p>
            <a:pPr algn="ctr"/>
            <a:r>
              <a:rPr lang="en-US" sz="4800" dirty="0">
                <a:ea typeface="ＭＳ Ｐゴシック" pitchFamily="26" charset="-128"/>
                <a:cs typeface="ＭＳ Ｐゴシック" pitchFamily="26" charset="-128"/>
              </a:rPr>
              <a:t>Benthic Algal Attenuation</a:t>
            </a:r>
          </a:p>
        </p:txBody>
      </p:sp>
      <p:graphicFrame>
        <p:nvGraphicFramePr>
          <p:cNvPr id="149508" name="Group 4"/>
          <p:cNvGraphicFramePr>
            <a:graphicFrameLocks noGrp="1"/>
          </p:cNvGraphicFramePr>
          <p:nvPr>
            <p:ph sz="half" idx="2"/>
          </p:nvPr>
        </p:nvGraphicFramePr>
        <p:xfrm>
          <a:off x="1708150" y="4249738"/>
          <a:ext cx="7278688" cy="2059942"/>
        </p:xfrm>
        <a:graphic>
          <a:graphicData uri="http://schemas.openxmlformats.org/drawingml/2006/table">
            <a:tbl>
              <a:tblPr/>
              <a:tblGrid>
                <a:gridCol w="1311275">
                  <a:extLst>
                    <a:ext uri="{9D8B030D-6E8A-4147-A177-3AD203B41FA5}">
                      <a16:colId xmlns:a16="http://schemas.microsoft.com/office/drawing/2014/main" val="20000"/>
                    </a:ext>
                  </a:extLst>
                </a:gridCol>
                <a:gridCol w="5967413">
                  <a:extLst>
                    <a:ext uri="{9D8B030D-6E8A-4147-A177-3AD203B41FA5}">
                      <a16:colId xmlns:a16="http://schemas.microsoft.com/office/drawing/2014/main" val="20001"/>
                    </a:ext>
                  </a:extLst>
                </a:gridCol>
              </a:tblGrid>
              <a:tr h="414338">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Where, for benthic algae in segment i:</a:t>
                      </a:r>
                    </a:p>
                  </a:txBody>
                  <a:tcPr horzOverflow="overflow">
                    <a:lnL>
                      <a:noFill/>
                    </a:lnL>
                    <a:lnR>
                      <a:noFill/>
                    </a:lnR>
                    <a:lnT>
                      <a:noFill/>
                    </a:lnT>
                    <a:lnB>
                      <a:noFill/>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0"/>
                  </a:ext>
                </a:extLst>
              </a:tr>
              <a:tr h="338138">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a:ln>
                            <a:noFill/>
                          </a:ln>
                          <a:solidFill>
                            <a:schemeClr val="tx1"/>
                          </a:solidFill>
                          <a:effectLst/>
                          <a:latin typeface="Arial" pitchFamily="-112" charset="0"/>
                          <a:ea typeface="Arial" pitchFamily="-112" charset="0"/>
                          <a:cs typeface="Arial" pitchFamily="-112" charset="0"/>
                        </a:rPr>
                        <a:t>a</a:t>
                      </a:r>
                      <a:r>
                        <a:rPr kumimoji="0" lang="en-US" sz="2000" b="0" i="1" u="none" strike="noStrike" cap="none" normalizeH="0" baseline="-25000" dirty="0">
                          <a:ln>
                            <a:noFill/>
                          </a:ln>
                          <a:solidFill>
                            <a:schemeClr val="tx1"/>
                          </a:solidFill>
                          <a:effectLst/>
                          <a:latin typeface="Arial" pitchFamily="-112" charset="0"/>
                          <a:ea typeface="Arial" pitchFamily="-112" charset="0"/>
                          <a:cs typeface="Arial" pitchFamily="-112" charset="0"/>
                        </a:rPr>
                        <a:t>b</a:t>
                      </a:r>
                      <a:r>
                        <a:rPr kumimoji="0" lang="en-US" sz="2000" b="0" i="1" u="none" strike="noStrike" cap="none" normalizeH="0" baseline="-2500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rPr>
                        <a:t> </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a:t>
                      </a:r>
                      <a:endParaRPr kumimoji="0" lang="en-US" sz="2000" b="0" i="1" u="none" strike="noStrike" cap="none" normalizeH="0" baseline="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benthic algal density (g</a:t>
                      </a:r>
                      <a:r>
                        <a:rPr kumimoji="0" lang="en-US" sz="2000" b="0" i="0" u="none" strike="noStrike" cap="none" normalizeH="0" baseline="-25000" dirty="0">
                          <a:ln>
                            <a:noFill/>
                          </a:ln>
                          <a:solidFill>
                            <a:schemeClr val="tx1"/>
                          </a:solidFill>
                          <a:effectLst/>
                          <a:latin typeface="Arial" pitchFamily="-112" charset="0"/>
                          <a:ea typeface="Arial" pitchFamily="-112" charset="0"/>
                          <a:cs typeface="Arial" pitchFamily="-112" charset="0"/>
                        </a:rPr>
                        <a:t>D</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/m</a:t>
                      </a:r>
                      <a:r>
                        <a:rPr kumimoji="0" lang="en-US" sz="2000" b="0" i="0" u="none" strike="noStrike" cap="none" normalizeH="0" baseline="30000" dirty="0">
                          <a:ln>
                            <a:noFill/>
                          </a:ln>
                          <a:solidFill>
                            <a:schemeClr val="tx1"/>
                          </a:solidFill>
                          <a:effectLst/>
                          <a:latin typeface="Arial" pitchFamily="-112" charset="0"/>
                          <a:ea typeface="Arial" pitchFamily="-112" charset="0"/>
                          <a:cs typeface="Arial" pitchFamily="-112" charset="0"/>
                        </a:rPr>
                        <a:t>2</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r h="414338">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a:ln>
                            <a:noFill/>
                          </a:ln>
                          <a:solidFill>
                            <a:schemeClr val="tx1"/>
                          </a:solidFill>
                          <a:effectLst/>
                          <a:latin typeface="Arial" pitchFamily="-112" charset="0"/>
                          <a:ea typeface="Arial" pitchFamily="-112" charset="0"/>
                          <a:cs typeface="Arial" pitchFamily="-112" charset="0"/>
                        </a:rPr>
                        <a:t>F</a:t>
                      </a:r>
                      <a:r>
                        <a:rPr kumimoji="0" lang="en-US" sz="2000" b="0" i="1" u="none" strike="noStrike" cap="none" normalizeH="0" baseline="-25000" dirty="0">
                          <a:ln>
                            <a:noFill/>
                          </a:ln>
                          <a:solidFill>
                            <a:schemeClr val="tx1"/>
                          </a:solidFill>
                          <a:effectLst/>
                          <a:latin typeface="Arial" pitchFamily="-112" charset="0"/>
                          <a:ea typeface="Arial" pitchFamily="-112" charset="0"/>
                          <a:cs typeface="Arial" pitchFamily="-112" charset="0"/>
                        </a:rPr>
                        <a:t>R</a:t>
                      </a:r>
                      <a:r>
                        <a:rPr kumimoji="0" lang="en-US" sz="2000" b="0" i="1" u="none" strike="noStrike" cap="none" normalizeH="0" baseline="-2500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rPr>
                        <a:t>b </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a:t>
                      </a:r>
                      <a:endParaRPr kumimoji="0" lang="en-US" sz="2000" b="0" i="1" u="none" strike="noStrike" cap="none" normalizeH="0" baseline="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respiration rate (g</a:t>
                      </a:r>
                      <a:r>
                        <a:rPr kumimoji="0" lang="en-US" sz="2000" b="0" i="0" u="none" strike="noStrike" cap="none" normalizeH="0" baseline="-25000" dirty="0">
                          <a:ln>
                            <a:noFill/>
                          </a:ln>
                          <a:solidFill>
                            <a:schemeClr val="tx1"/>
                          </a:solidFill>
                          <a:effectLst/>
                          <a:latin typeface="Arial" pitchFamily="-112" charset="0"/>
                          <a:ea typeface="Arial" pitchFamily="-112" charset="0"/>
                          <a:cs typeface="Arial" pitchFamily="-112" charset="0"/>
                        </a:rPr>
                        <a:t>D</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/m</a:t>
                      </a:r>
                      <a:r>
                        <a:rPr kumimoji="0" lang="en-US" sz="2000" b="0" i="0" u="none" strike="noStrike" cap="none" normalizeH="0" baseline="30000" dirty="0">
                          <a:ln>
                            <a:noFill/>
                          </a:ln>
                          <a:solidFill>
                            <a:schemeClr val="tx1"/>
                          </a:solidFill>
                          <a:effectLst/>
                          <a:latin typeface="Arial" pitchFamily="-112" charset="0"/>
                          <a:ea typeface="Arial" pitchFamily="-112" charset="0"/>
                          <a:cs typeface="Arial" pitchFamily="-112" charset="0"/>
                        </a:rPr>
                        <a:t>2</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-day)</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417513">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a:ln>
                            <a:noFill/>
                          </a:ln>
                          <a:solidFill>
                            <a:schemeClr val="tx1"/>
                          </a:solidFill>
                          <a:effectLst/>
                          <a:latin typeface="Arial" pitchFamily="-112" charset="0"/>
                          <a:ea typeface="Arial" pitchFamily="-112" charset="0"/>
                          <a:cs typeface="Arial" pitchFamily="-112" charset="0"/>
                        </a:rPr>
                        <a:t>F</a:t>
                      </a:r>
                      <a:r>
                        <a:rPr kumimoji="0" lang="en-US" sz="2000" b="0" i="1" u="none" strike="noStrike" cap="none" normalizeH="0" baseline="-25000" dirty="0">
                          <a:ln>
                            <a:noFill/>
                          </a:ln>
                          <a:solidFill>
                            <a:schemeClr val="tx1"/>
                          </a:solidFill>
                          <a:effectLst/>
                          <a:latin typeface="Arial" pitchFamily="-112" charset="0"/>
                          <a:ea typeface="Arial" pitchFamily="-112" charset="0"/>
                          <a:cs typeface="Arial" pitchFamily="-112" charset="0"/>
                        </a:rPr>
                        <a:t>D</a:t>
                      </a:r>
                      <a:r>
                        <a:rPr kumimoji="0" lang="en-US" sz="2000" b="0" i="1" u="none" strike="noStrike" cap="none" normalizeH="0" baseline="-2500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rPr>
                        <a:t>b </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a:t>
                      </a:r>
                      <a:endParaRPr kumimoji="0" lang="en-US" sz="2000" b="0" i="1" u="none" strike="noStrike" cap="none" normalizeH="0" baseline="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death rate (g</a:t>
                      </a:r>
                      <a:r>
                        <a:rPr kumimoji="0" lang="en-US" sz="2000" b="0" i="0" u="none" strike="noStrike" cap="none" normalizeH="0" baseline="-25000" dirty="0">
                          <a:ln>
                            <a:noFill/>
                          </a:ln>
                          <a:solidFill>
                            <a:schemeClr val="tx1"/>
                          </a:solidFill>
                          <a:effectLst/>
                          <a:latin typeface="Arial" pitchFamily="-112" charset="0"/>
                          <a:ea typeface="Arial" pitchFamily="-112" charset="0"/>
                          <a:cs typeface="Arial" pitchFamily="-112" charset="0"/>
                        </a:rPr>
                        <a:t>D</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/m</a:t>
                      </a:r>
                      <a:r>
                        <a:rPr kumimoji="0" lang="en-US" sz="2000" b="0" i="0" u="none" strike="noStrike" cap="none" normalizeH="0" baseline="30000" dirty="0">
                          <a:ln>
                            <a:noFill/>
                          </a:ln>
                          <a:solidFill>
                            <a:schemeClr val="tx1"/>
                          </a:solidFill>
                          <a:effectLst/>
                          <a:latin typeface="Arial" pitchFamily="-112" charset="0"/>
                          <a:ea typeface="Arial" pitchFamily="-112" charset="0"/>
                          <a:cs typeface="Arial" pitchFamily="-112" charset="0"/>
                        </a:rPr>
                        <a:t>2</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-day)</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417513">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a:ln>
                            <a:noFill/>
                          </a:ln>
                          <a:solidFill>
                            <a:schemeClr val="tx1"/>
                          </a:solidFill>
                          <a:effectLst/>
                          <a:latin typeface="Arial" pitchFamily="-112" charset="0"/>
                          <a:ea typeface="Arial" pitchFamily="-112" charset="0"/>
                          <a:cs typeface="Arial" pitchFamily="-112" charset="0"/>
                        </a:rPr>
                        <a:t>A</a:t>
                      </a:r>
                      <a:r>
                        <a:rPr kumimoji="0" lang="en-US" sz="2000" b="0" i="1" u="none" strike="noStrike" cap="none" normalizeH="0" baseline="-25000" dirty="0">
                          <a:ln>
                            <a:noFill/>
                          </a:ln>
                          <a:solidFill>
                            <a:schemeClr val="tx1"/>
                          </a:solidFill>
                          <a:effectLst/>
                          <a:latin typeface="Arial" pitchFamily="-112" charset="0"/>
                          <a:ea typeface="Arial" pitchFamily="-112" charset="0"/>
                          <a:cs typeface="Arial" pitchFamily="-112" charset="0"/>
                        </a:rPr>
                        <a:t>b</a:t>
                      </a:r>
                      <a:r>
                        <a:rPr kumimoji="0" lang="en-US" sz="2000" b="0" i="1" u="none" strike="noStrike" cap="none" normalizeH="0" baseline="-2500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rPr>
                        <a:t> </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a:t>
                      </a:r>
                      <a:endParaRPr kumimoji="0" lang="en-US" sz="2000" b="0" i="1" u="none" strike="noStrike" cap="none" normalizeH="0" baseline="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bottom substrate surface area (m</a:t>
                      </a:r>
                      <a:r>
                        <a:rPr kumimoji="0" lang="en-US" sz="2000" b="0" i="0" u="none" strike="noStrike" cap="none" normalizeH="0" baseline="30000" dirty="0">
                          <a:ln>
                            <a:noFill/>
                          </a:ln>
                          <a:solidFill>
                            <a:schemeClr val="tx1"/>
                          </a:solidFill>
                          <a:effectLst/>
                          <a:latin typeface="Arial" pitchFamily="-112" charset="0"/>
                          <a:ea typeface="Arial" pitchFamily="-112" charset="0"/>
                          <a:cs typeface="Arial" pitchFamily="-112" charset="0"/>
                        </a:rPr>
                        <a:t>2</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0" name="Left Brace 9"/>
          <p:cNvSpPr/>
          <p:nvPr/>
        </p:nvSpPr>
        <p:spPr bwMode="auto">
          <a:xfrm rot="16200000">
            <a:off x="6787019" y="1975408"/>
            <a:ext cx="330200" cy="2112317"/>
          </a:xfrm>
          <a:prstGeom prst="lef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dirty="0"/>
          </a:p>
        </p:txBody>
      </p:sp>
      <p:graphicFrame>
        <p:nvGraphicFramePr>
          <p:cNvPr id="30722" name="Object 2"/>
          <p:cNvGraphicFramePr>
            <a:graphicFrameLocks noChangeAspect="1"/>
          </p:cNvGraphicFramePr>
          <p:nvPr>
            <p:extLst>
              <p:ext uri="{D42A27DB-BD31-4B8C-83A1-F6EECF244321}">
                <p14:modId xmlns:p14="http://schemas.microsoft.com/office/powerpoint/2010/main" val="667717175"/>
              </p:ext>
            </p:extLst>
          </p:nvPr>
        </p:nvGraphicFramePr>
        <p:xfrm>
          <a:off x="3048528" y="1938937"/>
          <a:ext cx="5055284" cy="1398159"/>
        </p:xfrm>
        <a:graphic>
          <a:graphicData uri="http://schemas.openxmlformats.org/presentationml/2006/ole">
            <mc:AlternateContent xmlns:mc="http://schemas.openxmlformats.org/markup-compatibility/2006">
              <mc:Choice xmlns:v="urn:schemas-microsoft-com:vml" Requires="v">
                <p:oleObj spid="_x0000_s8197" name="Equation" r:id="rId3" imgW="1231560" imgH="431640" progId="Equation.3">
                  <p:embed/>
                </p:oleObj>
              </mc:Choice>
              <mc:Fallback>
                <p:oleObj name="Equation" r:id="rId3" imgW="1231560" imgH="431640" progId="Equation.3">
                  <p:embed/>
                  <p:pic>
                    <p:nvPicPr>
                      <p:cNvPr id="30722" name="Object 2"/>
                      <p:cNvPicPr>
                        <a:picLocks noChangeAspect="1" noChangeArrowheads="1"/>
                      </p:cNvPicPr>
                      <p:nvPr/>
                    </p:nvPicPr>
                    <p:blipFill>
                      <a:blip r:embed="rId4"/>
                      <a:srcRect/>
                      <a:stretch>
                        <a:fillRect/>
                      </a:stretch>
                    </p:blipFill>
                    <p:spPr bwMode="auto">
                      <a:xfrm>
                        <a:off x="3048528" y="1938937"/>
                        <a:ext cx="5055284" cy="1398159"/>
                      </a:xfrm>
                      <a:prstGeom prst="rect">
                        <a:avLst/>
                      </a:prstGeom>
                      <a:solidFill>
                        <a:schemeClr val="tx1"/>
                      </a:solidFill>
                      <a:extLst/>
                    </p:spPr>
                  </p:pic>
                </p:oleObj>
              </mc:Fallback>
            </mc:AlternateContent>
          </a:graphicData>
        </a:graphic>
      </p:graphicFrame>
      <p:grpSp>
        <p:nvGrpSpPr>
          <p:cNvPr id="3" name="Group 43"/>
          <p:cNvGrpSpPr/>
          <p:nvPr/>
        </p:nvGrpSpPr>
        <p:grpSpPr>
          <a:xfrm>
            <a:off x="7551492" y="4473222"/>
            <a:ext cx="2743446" cy="1928696"/>
            <a:chOff x="3672472" y="1401501"/>
            <a:chExt cx="2743446" cy="1928696"/>
          </a:xfrm>
          <a:solidFill>
            <a:schemeClr val="accent3">
              <a:lumMod val="20000"/>
              <a:lumOff val="80000"/>
            </a:schemeClr>
          </a:solidFill>
        </p:grpSpPr>
        <p:sp>
          <p:nvSpPr>
            <p:cNvPr id="14" name="TextBox 15"/>
            <p:cNvSpPr txBox="1">
              <a:spLocks/>
            </p:cNvSpPr>
            <p:nvPr/>
          </p:nvSpPr>
          <p:spPr bwMode="auto">
            <a:xfrm>
              <a:off x="3672472" y="1401501"/>
              <a:ext cx="2743446" cy="1924674"/>
            </a:xfrm>
            <a:prstGeom prst="rect">
              <a:avLst/>
            </a:prstGeom>
            <a:grpFill/>
            <a:ln>
              <a:headEnd/>
              <a:tailEnd/>
            </a:ln>
          </p:spPr>
          <p:style>
            <a:lnRef idx="1">
              <a:schemeClr val="accent3"/>
            </a:lnRef>
            <a:fillRef idx="2">
              <a:schemeClr val="accent3"/>
            </a:fillRef>
            <a:effectRef idx="1">
              <a:schemeClr val="accent3"/>
            </a:effectRef>
            <a:fontRef idx="minor">
              <a:schemeClr val="dk1"/>
            </a:fontRef>
          </p:style>
          <p:txBody>
            <a:bodyPr>
              <a:prstTxWarp prst="textNoShape">
                <a:avLst/>
              </a:prstTxWarp>
            </a:bodyPr>
            <a:lstStyle/>
            <a:p>
              <a:pPr algn="ctr">
                <a:defRPr/>
              </a:pPr>
              <a:r>
                <a:rPr lang="en-US" dirty="0">
                  <a:latin typeface="Calibri" pitchFamily="-112" charset="0"/>
                </a:rPr>
                <a:t>Periphyton Biomass, a</a:t>
              </a:r>
              <a:r>
                <a:rPr lang="en-US" baseline="-25000" dirty="0">
                  <a:latin typeface="Calibri" pitchFamily="-112" charset="0"/>
                </a:rPr>
                <a:t>b</a:t>
              </a:r>
              <a:endParaRPr lang="en-US" dirty="0">
                <a:latin typeface="Calibri" pitchFamily="-112" charset="0"/>
              </a:endParaRPr>
            </a:p>
            <a:p>
              <a:pPr algn="ctr">
                <a:defRPr/>
              </a:pPr>
              <a:r>
                <a:rPr lang="en-US" dirty="0">
                  <a:latin typeface="Calibri" pitchFamily="-112" charset="0"/>
                </a:rPr>
                <a:t>g</a:t>
              </a:r>
              <a:r>
                <a:rPr lang="en-US" baseline="-25000" dirty="0">
                  <a:latin typeface="Calibri" pitchFamily="-112" charset="0"/>
                </a:rPr>
                <a:t>D</a:t>
              </a:r>
              <a:r>
                <a:rPr lang="en-US" dirty="0">
                  <a:latin typeface="Calibri" pitchFamily="-112" charset="0"/>
                </a:rPr>
                <a:t>/m</a:t>
              </a:r>
              <a:r>
                <a:rPr lang="en-US" baseline="30000" dirty="0">
                  <a:latin typeface="Calibri" pitchFamily="-112" charset="0"/>
                </a:rPr>
                <a:t>2</a:t>
              </a:r>
            </a:p>
          </p:txBody>
        </p:sp>
        <p:sp>
          <p:nvSpPr>
            <p:cNvPr id="15" name="TextBox 16"/>
            <p:cNvSpPr txBox="1">
              <a:spLocks/>
            </p:cNvSpPr>
            <p:nvPr/>
          </p:nvSpPr>
          <p:spPr bwMode="auto">
            <a:xfrm>
              <a:off x="3719742" y="2222775"/>
              <a:ext cx="1828964" cy="1097280"/>
            </a:xfrm>
            <a:prstGeom prst="rect">
              <a:avLst/>
            </a:prstGeom>
            <a:solidFill>
              <a:schemeClr val="accent3">
                <a:lumMod val="20000"/>
                <a:lumOff val="80000"/>
              </a:schemeClr>
            </a:solidFill>
            <a:ln>
              <a:solidFill>
                <a:schemeClr val="accent3">
                  <a:lumMod val="20000"/>
                  <a:lumOff val="80000"/>
                </a:schemeClr>
              </a:solidFill>
              <a:headEnd/>
              <a:tailEnd/>
            </a:ln>
          </p:spPr>
          <p:style>
            <a:lnRef idx="1">
              <a:schemeClr val="accent3"/>
            </a:lnRef>
            <a:fillRef idx="3">
              <a:schemeClr val="accent3"/>
            </a:fillRef>
            <a:effectRef idx="2">
              <a:schemeClr val="accent3"/>
            </a:effectRef>
            <a:fontRef idx="minor">
              <a:schemeClr val="lt1"/>
            </a:fontRef>
          </p:style>
          <p:txBody>
            <a:bodyPr wrap="none" anchor="ctr">
              <a:prstTxWarp prst="textNoShape">
                <a:avLst/>
              </a:prstTxWarp>
            </a:bodyPr>
            <a:lstStyle/>
            <a:p>
              <a:pPr algn="ctr">
                <a:defRPr/>
              </a:pPr>
              <a:r>
                <a:rPr lang="en-US" dirty="0">
                  <a:solidFill>
                    <a:srgbClr val="000000"/>
                  </a:solidFill>
                  <a:latin typeface="Calibri" pitchFamily="-112" charset="0"/>
                </a:rPr>
                <a:t>D : C : N : P : Chl</a:t>
              </a:r>
            </a:p>
          </p:txBody>
        </p:sp>
        <p:sp>
          <p:nvSpPr>
            <p:cNvPr id="16" name="TextBox 21"/>
            <p:cNvSpPr txBox="1">
              <a:spLocks/>
            </p:cNvSpPr>
            <p:nvPr/>
          </p:nvSpPr>
          <p:spPr bwMode="auto">
            <a:xfrm>
              <a:off x="5588973" y="2208664"/>
              <a:ext cx="789500" cy="548640"/>
            </a:xfrm>
            <a:prstGeom prst="rect">
              <a:avLst/>
            </a:prstGeom>
            <a:solidFill>
              <a:schemeClr val="accent3">
                <a:lumMod val="40000"/>
                <a:lumOff val="60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prstTxWarp prst="textNoShape">
                <a:avLst/>
              </a:prstTxWarp>
            </a:bodyPr>
            <a:lstStyle/>
            <a:p>
              <a:pPr algn="ctr">
                <a:defRPr/>
              </a:pPr>
              <a:r>
                <a:rPr lang="en-US" dirty="0">
                  <a:solidFill>
                    <a:srgbClr val="000000"/>
                  </a:solidFill>
                  <a:latin typeface="Calibri" pitchFamily="-112" charset="0"/>
                </a:rPr>
                <a:t>qN</a:t>
              </a:r>
            </a:p>
            <a:p>
              <a:pPr algn="ctr">
                <a:defRPr/>
              </a:pPr>
              <a:r>
                <a:rPr lang="en-US" dirty="0">
                  <a:solidFill>
                    <a:srgbClr val="000000"/>
                  </a:solidFill>
                  <a:latin typeface="Calibri" pitchFamily="-112" charset="0"/>
                </a:rPr>
                <a:t>mg</a:t>
              </a:r>
              <a:r>
                <a:rPr lang="en-US" baseline="-25000" dirty="0">
                  <a:solidFill>
                    <a:srgbClr val="000000"/>
                  </a:solidFill>
                  <a:latin typeface="Calibri" pitchFamily="-112" charset="0"/>
                </a:rPr>
                <a:t>N</a:t>
              </a:r>
              <a:r>
                <a:rPr lang="en-US" dirty="0">
                  <a:solidFill>
                    <a:srgbClr val="000000"/>
                  </a:solidFill>
                  <a:latin typeface="Calibri" pitchFamily="-112" charset="0"/>
                </a:rPr>
                <a:t>/g</a:t>
              </a:r>
              <a:r>
                <a:rPr lang="en-US" baseline="-25000" dirty="0">
                  <a:solidFill>
                    <a:srgbClr val="000000"/>
                  </a:solidFill>
                  <a:latin typeface="Calibri" pitchFamily="-112" charset="0"/>
                </a:rPr>
                <a:t>D</a:t>
              </a:r>
            </a:p>
          </p:txBody>
        </p:sp>
        <p:sp>
          <p:nvSpPr>
            <p:cNvPr id="17" name="TextBox 22"/>
            <p:cNvSpPr txBox="1">
              <a:spLocks/>
            </p:cNvSpPr>
            <p:nvPr/>
          </p:nvSpPr>
          <p:spPr bwMode="auto">
            <a:xfrm>
              <a:off x="5562817" y="2781557"/>
              <a:ext cx="814282" cy="548640"/>
            </a:xfrm>
            <a:prstGeom prst="rect">
              <a:avLst/>
            </a:prstGeom>
            <a:solidFill>
              <a:schemeClr val="accent3">
                <a:lumMod val="40000"/>
                <a:lumOff val="60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prstTxWarp prst="textNoShape">
                <a:avLst/>
              </a:prstTxWarp>
            </a:bodyPr>
            <a:lstStyle/>
            <a:p>
              <a:pPr algn="ctr">
                <a:defRPr/>
              </a:pPr>
              <a:r>
                <a:rPr lang="en-US" dirty="0">
                  <a:solidFill>
                    <a:srgbClr val="000000"/>
                  </a:solidFill>
                  <a:latin typeface="Calibri" pitchFamily="-112" charset="0"/>
                </a:rPr>
                <a:t>qP</a:t>
              </a:r>
            </a:p>
            <a:p>
              <a:pPr algn="ctr">
                <a:defRPr/>
              </a:pPr>
              <a:r>
                <a:rPr lang="en-US" dirty="0">
                  <a:solidFill>
                    <a:srgbClr val="000000"/>
                  </a:solidFill>
                  <a:latin typeface="Calibri" pitchFamily="-112" charset="0"/>
                </a:rPr>
                <a:t>mg</a:t>
              </a:r>
              <a:r>
                <a:rPr lang="en-US" baseline="-25000" dirty="0">
                  <a:solidFill>
                    <a:srgbClr val="000000"/>
                  </a:solidFill>
                  <a:latin typeface="Calibri" pitchFamily="-112" charset="0"/>
                </a:rPr>
                <a:t>P</a:t>
              </a:r>
              <a:r>
                <a:rPr lang="en-US" dirty="0">
                  <a:solidFill>
                    <a:srgbClr val="000000"/>
                  </a:solidFill>
                  <a:latin typeface="Calibri" pitchFamily="-112" charset="0"/>
                </a:rPr>
                <a:t>/g</a:t>
              </a:r>
              <a:r>
                <a:rPr lang="en-US" baseline="-25000" dirty="0">
                  <a:solidFill>
                    <a:srgbClr val="000000"/>
                  </a:solidFill>
                  <a:latin typeface="Calibri" pitchFamily="-112" charset="0"/>
                </a:rPr>
                <a:t>D</a:t>
              </a:r>
            </a:p>
          </p:txBody>
        </p:sp>
      </p:grpSp>
    </p:spTree>
    <p:extLst>
      <p:ext uri="{BB962C8B-B14F-4D97-AF65-F5344CB8AC3E}">
        <p14:creationId xmlns:p14="http://schemas.microsoft.com/office/powerpoint/2010/main" val="33519287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18"/>
          <p:cNvSpPr>
            <a:spLocks noGrp="1" noChangeArrowheads="1"/>
          </p:cNvSpPr>
          <p:nvPr>
            <p:ph type="title"/>
          </p:nvPr>
        </p:nvSpPr>
        <p:spPr>
          <a:xfrm>
            <a:off x="3244850" y="236538"/>
            <a:ext cx="6026150" cy="1400351"/>
          </a:xfrm>
        </p:spPr>
        <p:txBody>
          <a:bodyPr anchor="ctr">
            <a:noAutofit/>
          </a:bodyPr>
          <a:lstStyle/>
          <a:p>
            <a:pPr algn="ctr"/>
            <a:r>
              <a:rPr lang="en-US" sz="4800" dirty="0">
                <a:ea typeface="ＭＳ Ｐゴシック" pitchFamily="26" charset="-128"/>
                <a:cs typeface="ＭＳ Ｐゴシック" pitchFamily="26" charset="-128"/>
              </a:rPr>
              <a:t>Benthic Algal Respiration and Death</a:t>
            </a:r>
          </a:p>
        </p:txBody>
      </p:sp>
      <p:sp>
        <p:nvSpPr>
          <p:cNvPr id="31749" name="Text Box 20"/>
          <p:cNvSpPr txBox="1">
            <a:spLocks noChangeArrowheads="1"/>
          </p:cNvSpPr>
          <p:nvPr/>
        </p:nvSpPr>
        <p:spPr bwMode="auto">
          <a:xfrm>
            <a:off x="2492261" y="2036782"/>
            <a:ext cx="7586663" cy="584775"/>
          </a:xfrm>
          <a:prstGeom prst="rect">
            <a:avLst/>
          </a:prstGeom>
          <a:noFill/>
          <a:ln w="9525">
            <a:noFill/>
            <a:miter lim="800000"/>
            <a:headEnd/>
            <a:tailEnd/>
          </a:ln>
        </p:spPr>
        <p:txBody>
          <a:bodyPr>
            <a:prstTxWarp prst="textNoShape">
              <a:avLst/>
            </a:prstTxWarp>
            <a:spAutoFit/>
          </a:bodyPr>
          <a:lstStyle/>
          <a:p>
            <a:pPr>
              <a:spcBef>
                <a:spcPct val="50000"/>
              </a:spcBef>
            </a:pPr>
            <a:r>
              <a:rPr lang="en-US" sz="3200" dirty="0">
                <a:solidFill>
                  <a:srgbClr val="FFFF00"/>
                </a:solidFill>
              </a:rPr>
              <a:t>First order respiration and death rates:</a:t>
            </a:r>
          </a:p>
        </p:txBody>
      </p:sp>
      <p:graphicFrame>
        <p:nvGraphicFramePr>
          <p:cNvPr id="6" name="Group 4"/>
          <p:cNvGraphicFramePr>
            <a:graphicFrameLocks/>
          </p:cNvGraphicFramePr>
          <p:nvPr>
            <p:extLst>
              <p:ext uri="{D42A27DB-BD31-4B8C-83A1-F6EECF244321}">
                <p14:modId xmlns:p14="http://schemas.microsoft.com/office/powerpoint/2010/main" val="3934689383"/>
              </p:ext>
            </p:extLst>
          </p:nvPr>
        </p:nvGraphicFramePr>
        <p:xfrm>
          <a:off x="2017714" y="4191000"/>
          <a:ext cx="8192909" cy="2056640"/>
        </p:xfrm>
        <a:graphic>
          <a:graphicData uri="http://schemas.openxmlformats.org/drawingml/2006/table">
            <a:tbl>
              <a:tblPr>
                <a:tableStyleId>{69C7853C-536D-4A76-A0AE-DD22124D55A5}</a:tableStyleId>
              </a:tblPr>
              <a:tblGrid>
                <a:gridCol w="945442">
                  <a:extLst>
                    <a:ext uri="{9D8B030D-6E8A-4147-A177-3AD203B41FA5}">
                      <a16:colId xmlns:a16="http://schemas.microsoft.com/office/drawing/2014/main" val="20000"/>
                    </a:ext>
                  </a:extLst>
                </a:gridCol>
                <a:gridCol w="7247467">
                  <a:extLst>
                    <a:ext uri="{9D8B030D-6E8A-4147-A177-3AD203B41FA5}">
                      <a16:colId xmlns:a16="http://schemas.microsoft.com/office/drawing/2014/main" val="20001"/>
                    </a:ext>
                  </a:extLst>
                </a:gridCol>
              </a:tblGrid>
              <a:tr h="415100">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Where, for benthic algae in segment i:</a:t>
                      </a:r>
                      <a:endPar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endParaRPr>
                    </a:p>
                  </a:txBody>
                  <a:tcPr horzOverflow="overflow"/>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337739">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n-US" sz="2000" baseline="0" dirty="0">
                          <a:sym typeface="WP Greek Century" pitchFamily="2" charset="2"/>
                        </a:rPr>
                        <a:t>k</a:t>
                      </a:r>
                      <a:r>
                        <a:rPr lang="en-US" sz="2000" baseline="-25000" dirty="0">
                          <a:sym typeface="WP Greek Century" pitchFamily="2" charset="2"/>
                        </a:rPr>
                        <a:t>Rb20 </a:t>
                      </a:r>
                      <a:r>
                        <a:rPr lang="en-US" sz="2000" baseline="0" dirty="0">
                          <a:sym typeface="WP Greek Century" pitchFamily="2" charset="2"/>
                        </a:rPr>
                        <a:t>=</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respiration rate constant at 20 C, 1/day (0.1, 0.05 – 0.2)</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1"/>
                  </a:ext>
                </a:extLst>
              </a:tr>
              <a:tr h="415100">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n-US" sz="2000" dirty="0">
                          <a:sym typeface="WP Greek Century" pitchFamily="2" charset="2"/>
                        </a:rPr>
                        <a:t>θ</a:t>
                      </a:r>
                      <a:r>
                        <a:rPr lang="en-US" sz="2000" baseline="-25000" dirty="0">
                          <a:sym typeface="WP Greek Century" pitchFamily="2" charset="2"/>
                        </a:rPr>
                        <a:t>Rb</a:t>
                      </a:r>
                      <a:r>
                        <a:rPr kumimoji="0" lang="en-US" sz="2000" u="none" strike="noStrike" cap="none" normalizeH="0" baseline="0" dirty="0">
                          <a:ln>
                            <a:noFill/>
                          </a:ln>
                          <a:effectLst/>
                        </a:rPr>
                        <a:t>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temperature correction factor for respiration (1.07, 1.05 – 1.08)</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2"/>
                  </a:ext>
                </a:extLst>
              </a:tr>
              <a:tr h="415100">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n-US" sz="2000" baseline="0" dirty="0">
                          <a:sym typeface="WP Greek Century" pitchFamily="2" charset="2"/>
                        </a:rPr>
                        <a:t>k</a:t>
                      </a:r>
                      <a:r>
                        <a:rPr lang="en-US" sz="2000" baseline="-25000" dirty="0">
                          <a:sym typeface="WP Greek Century" pitchFamily="2" charset="2"/>
                        </a:rPr>
                        <a:t>Db20 </a:t>
                      </a:r>
                      <a:r>
                        <a:rPr lang="en-US" sz="2000" baseline="0" dirty="0">
                          <a:sym typeface="WP Greek Century" pitchFamily="2" charset="2"/>
                        </a:rPr>
                        <a:t>=</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death rate constant at 20 C, 1/day (0.02, 0.001 – 0.2)</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3"/>
                  </a:ext>
                </a:extLst>
              </a:tr>
              <a:tr h="415100">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n-US" sz="2000" dirty="0">
                          <a:sym typeface="WP Greek Century" pitchFamily="2" charset="2"/>
                        </a:rPr>
                        <a:t>θ</a:t>
                      </a:r>
                      <a:r>
                        <a:rPr lang="en-US" sz="2000" baseline="-25000" dirty="0">
                          <a:sym typeface="WP Greek Century" pitchFamily="2" charset="2"/>
                        </a:rPr>
                        <a:t>Db</a:t>
                      </a:r>
                      <a:r>
                        <a:rPr kumimoji="0" lang="en-US" sz="2000" u="none" strike="noStrike" cap="none" normalizeH="0" baseline="0" dirty="0">
                          <a:ln>
                            <a:noFill/>
                          </a:ln>
                          <a:effectLst/>
                        </a:rPr>
                        <a:t>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temperature correction factor for respiration (1.07, 1.05 – 1.08)</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4"/>
                  </a:ext>
                </a:extLst>
              </a:tr>
            </a:tbl>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758517515"/>
              </p:ext>
            </p:extLst>
          </p:nvPr>
        </p:nvGraphicFramePr>
        <p:xfrm>
          <a:off x="2641600" y="2997200"/>
          <a:ext cx="2921000" cy="584200"/>
        </p:xfrm>
        <a:graphic>
          <a:graphicData uri="http://schemas.openxmlformats.org/presentationml/2006/ole">
            <mc:AlternateContent xmlns:mc="http://schemas.openxmlformats.org/markup-compatibility/2006">
              <mc:Choice xmlns:v="urn:schemas-microsoft-com:vml" Requires="v">
                <p:oleObj spid="_x0000_s9224" name="Equation" r:id="rId3" imgW="1206500" imgH="241300" progId="Equation.3">
                  <p:embed/>
                </p:oleObj>
              </mc:Choice>
              <mc:Fallback>
                <p:oleObj name="Equation" r:id="rId3" imgW="1206500" imgH="241300" progId="Equation.3">
                  <p:embed/>
                  <p:pic>
                    <p:nvPicPr>
                      <p:cNvPr id="8"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1600" y="2997200"/>
                        <a:ext cx="2921000" cy="584200"/>
                      </a:xfrm>
                      <a:prstGeom prst="rect">
                        <a:avLst/>
                      </a:prstGeom>
                      <a:solidFill>
                        <a:schemeClr val="tx1"/>
                      </a:solidFill>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701299516"/>
              </p:ext>
            </p:extLst>
          </p:nvPr>
        </p:nvGraphicFramePr>
        <p:xfrm>
          <a:off x="6285593" y="2997200"/>
          <a:ext cx="2982495" cy="584200"/>
        </p:xfrm>
        <a:graphic>
          <a:graphicData uri="http://schemas.openxmlformats.org/presentationml/2006/ole">
            <mc:AlternateContent xmlns:mc="http://schemas.openxmlformats.org/markup-compatibility/2006">
              <mc:Choice xmlns:v="urn:schemas-microsoft-com:vml" Requires="v">
                <p:oleObj spid="_x0000_s9225" name="Equation" r:id="rId5" imgW="1231366" imgH="241195" progId="Equation.3">
                  <p:embed/>
                </p:oleObj>
              </mc:Choice>
              <mc:Fallback>
                <p:oleObj name="Equation" r:id="rId5" imgW="1231366" imgH="241195" progId="Equation.3">
                  <p:embed/>
                  <p:pic>
                    <p:nvPicPr>
                      <p:cNvPr id="9"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85593" y="2997200"/>
                        <a:ext cx="2982495" cy="584200"/>
                      </a:xfrm>
                      <a:prstGeom prst="rect">
                        <a:avLst/>
                      </a:prstGeom>
                      <a:solidFill>
                        <a:schemeClr val="tx1"/>
                      </a:solidFill>
                      <a:extLst/>
                    </p:spPr>
                  </p:pic>
                </p:oleObj>
              </mc:Fallback>
            </mc:AlternateContent>
          </a:graphicData>
        </a:graphic>
      </p:graphicFrame>
    </p:spTree>
    <p:extLst>
      <p:ext uri="{BB962C8B-B14F-4D97-AF65-F5344CB8AC3E}">
        <p14:creationId xmlns:p14="http://schemas.microsoft.com/office/powerpoint/2010/main" val="14492686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2"/>
          <p:cNvSpPr>
            <a:spLocks noGrp="1" noChangeArrowheads="1"/>
          </p:cNvSpPr>
          <p:nvPr>
            <p:ph type="title"/>
          </p:nvPr>
        </p:nvSpPr>
        <p:spPr>
          <a:xfrm>
            <a:off x="1957388" y="0"/>
            <a:ext cx="8337550" cy="1339850"/>
          </a:xfrm>
        </p:spPr>
        <p:txBody>
          <a:bodyPr anchor="ctr">
            <a:noAutofit/>
          </a:bodyPr>
          <a:lstStyle/>
          <a:p>
            <a:pPr algn="ctr"/>
            <a:r>
              <a:rPr lang="en-US" sz="4800" dirty="0">
                <a:ea typeface="ＭＳ Ｐゴシック" pitchFamily="26" charset="-128"/>
                <a:cs typeface="ＭＳ Ｐゴシック" pitchFamily="26" charset="-128"/>
              </a:rPr>
              <a:t>Benthic Algae Nutrient</a:t>
            </a:r>
            <a:br>
              <a:rPr lang="en-US" sz="4800" dirty="0">
                <a:ea typeface="ＭＳ Ｐゴシック" pitchFamily="26" charset="-128"/>
                <a:cs typeface="ＭＳ Ｐゴシック" pitchFamily="26" charset="-128"/>
              </a:rPr>
            </a:br>
            <a:r>
              <a:rPr lang="en-US" sz="4800" dirty="0">
                <a:ea typeface="ＭＳ Ｐゴシック" pitchFamily="26" charset="-128"/>
                <a:cs typeface="ＭＳ Ｐゴシック" pitchFamily="26" charset="-128"/>
              </a:rPr>
              <a:t>Kinetic Equations</a:t>
            </a:r>
          </a:p>
        </p:txBody>
      </p:sp>
      <p:grpSp>
        <p:nvGrpSpPr>
          <p:cNvPr id="2" name="Group 43"/>
          <p:cNvGrpSpPr/>
          <p:nvPr/>
        </p:nvGrpSpPr>
        <p:grpSpPr>
          <a:xfrm>
            <a:off x="7324210" y="1740722"/>
            <a:ext cx="2743446" cy="1928696"/>
            <a:chOff x="3672472" y="1401501"/>
            <a:chExt cx="2743446" cy="1928696"/>
          </a:xfrm>
          <a:solidFill>
            <a:schemeClr val="accent3">
              <a:lumMod val="20000"/>
              <a:lumOff val="80000"/>
            </a:schemeClr>
          </a:solidFill>
        </p:grpSpPr>
        <p:sp>
          <p:nvSpPr>
            <p:cNvPr id="11" name="TextBox 15"/>
            <p:cNvSpPr txBox="1">
              <a:spLocks/>
            </p:cNvSpPr>
            <p:nvPr/>
          </p:nvSpPr>
          <p:spPr bwMode="auto">
            <a:xfrm>
              <a:off x="3672472" y="1401501"/>
              <a:ext cx="2743446" cy="1924674"/>
            </a:xfrm>
            <a:prstGeom prst="rect">
              <a:avLst/>
            </a:prstGeom>
            <a:grpFill/>
            <a:ln>
              <a:headEnd/>
              <a:tailEnd/>
            </a:ln>
          </p:spPr>
          <p:style>
            <a:lnRef idx="1">
              <a:schemeClr val="accent3"/>
            </a:lnRef>
            <a:fillRef idx="2">
              <a:schemeClr val="accent3"/>
            </a:fillRef>
            <a:effectRef idx="1">
              <a:schemeClr val="accent3"/>
            </a:effectRef>
            <a:fontRef idx="minor">
              <a:schemeClr val="dk1"/>
            </a:fontRef>
          </p:style>
          <p:txBody>
            <a:bodyPr>
              <a:prstTxWarp prst="textNoShape">
                <a:avLst/>
              </a:prstTxWarp>
            </a:bodyPr>
            <a:lstStyle/>
            <a:p>
              <a:pPr algn="ctr">
                <a:defRPr/>
              </a:pPr>
              <a:r>
                <a:rPr lang="en-US" dirty="0">
                  <a:latin typeface="Calibri" pitchFamily="-112" charset="0"/>
                </a:rPr>
                <a:t>Periphyton Biomass, a</a:t>
              </a:r>
              <a:r>
                <a:rPr lang="en-US" baseline="-25000" dirty="0">
                  <a:latin typeface="Calibri" pitchFamily="-112" charset="0"/>
                </a:rPr>
                <a:t>b</a:t>
              </a:r>
              <a:endParaRPr lang="en-US" dirty="0">
                <a:latin typeface="Calibri" pitchFamily="-112" charset="0"/>
              </a:endParaRPr>
            </a:p>
            <a:p>
              <a:pPr algn="ctr">
                <a:defRPr/>
              </a:pPr>
              <a:r>
                <a:rPr lang="en-US" dirty="0">
                  <a:latin typeface="Calibri" pitchFamily="-112" charset="0"/>
                </a:rPr>
                <a:t>g</a:t>
              </a:r>
              <a:r>
                <a:rPr lang="en-US" baseline="-25000" dirty="0">
                  <a:latin typeface="Calibri" pitchFamily="-112" charset="0"/>
                </a:rPr>
                <a:t>D</a:t>
              </a:r>
              <a:r>
                <a:rPr lang="en-US" dirty="0">
                  <a:latin typeface="Calibri" pitchFamily="-112" charset="0"/>
                </a:rPr>
                <a:t>/m</a:t>
              </a:r>
              <a:r>
                <a:rPr lang="en-US" baseline="30000" dirty="0">
                  <a:latin typeface="Calibri" pitchFamily="-112" charset="0"/>
                </a:rPr>
                <a:t>2</a:t>
              </a:r>
            </a:p>
          </p:txBody>
        </p:sp>
        <p:sp>
          <p:nvSpPr>
            <p:cNvPr id="12" name="TextBox 16"/>
            <p:cNvSpPr txBox="1">
              <a:spLocks/>
            </p:cNvSpPr>
            <p:nvPr/>
          </p:nvSpPr>
          <p:spPr bwMode="auto">
            <a:xfrm>
              <a:off x="3719742" y="2222775"/>
              <a:ext cx="1828964" cy="1097280"/>
            </a:xfrm>
            <a:prstGeom prst="rect">
              <a:avLst/>
            </a:prstGeom>
            <a:solidFill>
              <a:schemeClr val="accent3">
                <a:lumMod val="20000"/>
                <a:lumOff val="80000"/>
              </a:schemeClr>
            </a:solidFill>
            <a:ln>
              <a:solidFill>
                <a:schemeClr val="accent3">
                  <a:lumMod val="20000"/>
                  <a:lumOff val="80000"/>
                </a:schemeClr>
              </a:solidFill>
              <a:headEnd/>
              <a:tailEnd/>
            </a:ln>
          </p:spPr>
          <p:style>
            <a:lnRef idx="1">
              <a:schemeClr val="accent3"/>
            </a:lnRef>
            <a:fillRef idx="3">
              <a:schemeClr val="accent3"/>
            </a:fillRef>
            <a:effectRef idx="2">
              <a:schemeClr val="accent3"/>
            </a:effectRef>
            <a:fontRef idx="minor">
              <a:schemeClr val="lt1"/>
            </a:fontRef>
          </p:style>
          <p:txBody>
            <a:bodyPr wrap="none" anchor="ctr">
              <a:prstTxWarp prst="textNoShape">
                <a:avLst/>
              </a:prstTxWarp>
            </a:bodyPr>
            <a:lstStyle/>
            <a:p>
              <a:pPr algn="ctr">
                <a:defRPr/>
              </a:pPr>
              <a:r>
                <a:rPr lang="en-US" dirty="0">
                  <a:solidFill>
                    <a:srgbClr val="000000"/>
                  </a:solidFill>
                  <a:latin typeface="Calibri" pitchFamily="-112" charset="0"/>
                </a:rPr>
                <a:t>D : C : N : P : Chl</a:t>
              </a:r>
            </a:p>
          </p:txBody>
        </p:sp>
        <p:sp>
          <p:nvSpPr>
            <p:cNvPr id="13" name="TextBox 21"/>
            <p:cNvSpPr txBox="1">
              <a:spLocks/>
            </p:cNvSpPr>
            <p:nvPr/>
          </p:nvSpPr>
          <p:spPr bwMode="auto">
            <a:xfrm>
              <a:off x="5588973" y="2208664"/>
              <a:ext cx="789500" cy="548640"/>
            </a:xfrm>
            <a:prstGeom prst="rect">
              <a:avLst/>
            </a:prstGeom>
            <a:solidFill>
              <a:schemeClr val="accent3">
                <a:lumMod val="40000"/>
                <a:lumOff val="60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prstTxWarp prst="textNoShape">
                <a:avLst/>
              </a:prstTxWarp>
            </a:bodyPr>
            <a:lstStyle/>
            <a:p>
              <a:pPr algn="ctr">
                <a:defRPr/>
              </a:pPr>
              <a:r>
                <a:rPr lang="en-US" dirty="0">
                  <a:solidFill>
                    <a:srgbClr val="000000"/>
                  </a:solidFill>
                  <a:latin typeface="Calibri" pitchFamily="-112" charset="0"/>
                </a:rPr>
                <a:t>qN</a:t>
              </a:r>
            </a:p>
            <a:p>
              <a:pPr algn="ctr">
                <a:defRPr/>
              </a:pPr>
              <a:r>
                <a:rPr lang="en-US" dirty="0">
                  <a:solidFill>
                    <a:srgbClr val="000000"/>
                  </a:solidFill>
                  <a:latin typeface="Calibri" pitchFamily="-112" charset="0"/>
                </a:rPr>
                <a:t>mg</a:t>
              </a:r>
              <a:r>
                <a:rPr lang="en-US" baseline="-25000" dirty="0">
                  <a:solidFill>
                    <a:srgbClr val="000000"/>
                  </a:solidFill>
                  <a:latin typeface="Calibri" pitchFamily="-112" charset="0"/>
                </a:rPr>
                <a:t>N</a:t>
              </a:r>
              <a:r>
                <a:rPr lang="en-US" dirty="0">
                  <a:solidFill>
                    <a:srgbClr val="000000"/>
                  </a:solidFill>
                  <a:latin typeface="Calibri" pitchFamily="-112" charset="0"/>
                </a:rPr>
                <a:t>/g</a:t>
              </a:r>
              <a:r>
                <a:rPr lang="en-US" baseline="-25000" dirty="0">
                  <a:solidFill>
                    <a:srgbClr val="000000"/>
                  </a:solidFill>
                  <a:latin typeface="Calibri" pitchFamily="-112" charset="0"/>
                </a:rPr>
                <a:t>D</a:t>
              </a:r>
            </a:p>
          </p:txBody>
        </p:sp>
        <p:sp>
          <p:nvSpPr>
            <p:cNvPr id="14" name="TextBox 22"/>
            <p:cNvSpPr txBox="1">
              <a:spLocks/>
            </p:cNvSpPr>
            <p:nvPr/>
          </p:nvSpPr>
          <p:spPr bwMode="auto">
            <a:xfrm>
              <a:off x="5562817" y="2781557"/>
              <a:ext cx="814282" cy="548640"/>
            </a:xfrm>
            <a:prstGeom prst="rect">
              <a:avLst/>
            </a:prstGeom>
            <a:solidFill>
              <a:schemeClr val="accent3">
                <a:lumMod val="40000"/>
                <a:lumOff val="60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prstTxWarp prst="textNoShape">
                <a:avLst/>
              </a:prstTxWarp>
            </a:bodyPr>
            <a:lstStyle/>
            <a:p>
              <a:pPr algn="ctr">
                <a:defRPr/>
              </a:pPr>
              <a:r>
                <a:rPr lang="en-US" dirty="0">
                  <a:solidFill>
                    <a:srgbClr val="000000"/>
                  </a:solidFill>
                  <a:latin typeface="Calibri" pitchFamily="-112" charset="0"/>
                </a:rPr>
                <a:t>qP</a:t>
              </a:r>
            </a:p>
            <a:p>
              <a:pPr algn="ctr">
                <a:defRPr/>
              </a:pPr>
              <a:r>
                <a:rPr lang="en-US" dirty="0">
                  <a:solidFill>
                    <a:srgbClr val="000000"/>
                  </a:solidFill>
                  <a:latin typeface="Calibri" pitchFamily="-112" charset="0"/>
                </a:rPr>
                <a:t>mg</a:t>
              </a:r>
              <a:r>
                <a:rPr lang="en-US" baseline="-25000" dirty="0">
                  <a:solidFill>
                    <a:srgbClr val="000000"/>
                  </a:solidFill>
                  <a:latin typeface="Calibri" pitchFamily="-112" charset="0"/>
                </a:rPr>
                <a:t>P</a:t>
              </a:r>
              <a:r>
                <a:rPr lang="en-US" dirty="0">
                  <a:solidFill>
                    <a:srgbClr val="000000"/>
                  </a:solidFill>
                  <a:latin typeface="Calibri" pitchFamily="-112" charset="0"/>
                </a:rPr>
                <a:t>/g</a:t>
              </a:r>
              <a:r>
                <a:rPr lang="en-US" baseline="-25000" dirty="0">
                  <a:solidFill>
                    <a:srgbClr val="000000"/>
                  </a:solidFill>
                  <a:latin typeface="Calibri" pitchFamily="-112" charset="0"/>
                </a:rPr>
                <a:t>D</a:t>
              </a:r>
            </a:p>
          </p:txBody>
        </p:sp>
      </p:grpSp>
      <p:graphicFrame>
        <p:nvGraphicFramePr>
          <p:cNvPr id="149508" name="Group 4"/>
          <p:cNvGraphicFramePr>
            <a:graphicFrameLocks noGrp="1"/>
          </p:cNvGraphicFramePr>
          <p:nvPr>
            <p:ph sz="half" idx="2"/>
            <p:extLst>
              <p:ext uri="{D42A27DB-BD31-4B8C-83A1-F6EECF244321}">
                <p14:modId xmlns:p14="http://schemas.microsoft.com/office/powerpoint/2010/main" val="3768641377"/>
              </p:ext>
            </p:extLst>
          </p:nvPr>
        </p:nvGraphicFramePr>
        <p:xfrm>
          <a:off x="2789238" y="4037013"/>
          <a:ext cx="7278688" cy="2474280"/>
        </p:xfrm>
        <a:graphic>
          <a:graphicData uri="http://schemas.openxmlformats.org/drawingml/2006/table">
            <a:tbl>
              <a:tblPr>
                <a:tableStyleId>{69C7853C-536D-4A76-A0AE-DD22124D55A5}</a:tableStyleId>
              </a:tblPr>
              <a:tblGrid>
                <a:gridCol w="1692451">
                  <a:extLst>
                    <a:ext uri="{9D8B030D-6E8A-4147-A177-3AD203B41FA5}">
                      <a16:colId xmlns:a16="http://schemas.microsoft.com/office/drawing/2014/main" val="20000"/>
                    </a:ext>
                  </a:extLst>
                </a:gridCol>
                <a:gridCol w="5586237">
                  <a:extLst>
                    <a:ext uri="{9D8B030D-6E8A-4147-A177-3AD203B41FA5}">
                      <a16:colId xmlns:a16="http://schemas.microsoft.com/office/drawing/2014/main" val="20001"/>
                    </a:ext>
                  </a:extLst>
                </a:gridCol>
              </a:tblGrid>
              <a:tr h="414338">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Where, for benthic algae in segment i:</a:t>
                      </a:r>
                      <a:endPar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endParaRPr>
                    </a:p>
                  </a:txBody>
                  <a:tcPr horzOverflow="overflow"/>
                </a:tc>
                <a:tc hMerge="1">
                  <a:txBody>
                    <a:bodyPr/>
                    <a:lstStyle/>
                    <a:p>
                      <a:endParaRPr lang="en-US"/>
                    </a:p>
                  </a:txBody>
                  <a:tcPr/>
                </a:tc>
                <a:extLst>
                  <a:ext uri="{0D108BD9-81ED-4DB2-BD59-A6C34878D82A}">
                    <a16:rowId xmlns:a16="http://schemas.microsoft.com/office/drawing/2014/main" val="10000"/>
                  </a:ext>
                </a:extLst>
              </a:tr>
              <a:tr h="338138">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qN, qP </a:t>
                      </a:r>
                      <a:r>
                        <a:rPr kumimoji="0" lang="en-US" sz="2000" u="none" strike="noStrike" cap="none" normalizeH="0" baseline="-25000" dirty="0">
                          <a:ln>
                            <a:noFill/>
                          </a:ln>
                          <a:effectLst>
                            <a:outerShdw blurRad="38100" dist="38100" dir="2700000" algn="tl">
                              <a:srgbClr val="DDDDDD"/>
                            </a:outerShdw>
                          </a:effectLst>
                        </a:rPr>
                        <a:t> </a:t>
                      </a:r>
                      <a:r>
                        <a:rPr kumimoji="0" lang="en-US" sz="2000" u="none" strike="noStrike" cap="none" normalizeH="0" baseline="0" dirty="0">
                          <a:ln>
                            <a:noFill/>
                          </a:ln>
                          <a:effectLst/>
                        </a:rPr>
                        <a:t>=</a:t>
                      </a:r>
                      <a:endParaRPr kumimoji="0" lang="en-US" sz="2000" b="0" i="1" u="none" strike="noStrike" cap="none" normalizeH="0" baseline="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algal cell N, P (</a:t>
                      </a:r>
                      <a:r>
                        <a:rPr kumimoji="0" lang="en-US" sz="2000" u="none" strike="noStrike" cap="none" normalizeH="0" baseline="0" dirty="0" err="1">
                          <a:ln>
                            <a:noFill/>
                          </a:ln>
                          <a:effectLst/>
                        </a:rPr>
                        <a:t>mg</a:t>
                      </a:r>
                      <a:r>
                        <a:rPr kumimoji="0" lang="en-US" sz="2000" u="none" strike="noStrike" cap="none" normalizeH="0" baseline="-25000" dirty="0" err="1">
                          <a:ln>
                            <a:noFill/>
                          </a:ln>
                          <a:effectLst/>
                        </a:rPr>
                        <a:t>N</a:t>
                      </a:r>
                      <a:r>
                        <a:rPr kumimoji="0" lang="en-US" sz="2000" u="none" strike="noStrike" cap="none" normalizeH="0" baseline="0" dirty="0">
                          <a:ln>
                            <a:noFill/>
                          </a:ln>
                          <a:effectLst/>
                        </a:rPr>
                        <a:t>/</a:t>
                      </a:r>
                      <a:r>
                        <a:rPr kumimoji="0" lang="en-US" sz="2000" u="none" strike="noStrike" cap="none" normalizeH="0" baseline="0" dirty="0" err="1">
                          <a:ln>
                            <a:noFill/>
                          </a:ln>
                          <a:effectLst/>
                        </a:rPr>
                        <a:t>g</a:t>
                      </a:r>
                      <a:r>
                        <a:rPr kumimoji="0" lang="en-US" sz="2000" u="none" strike="noStrike" cap="none" normalizeH="0" baseline="-25000" dirty="0" err="1">
                          <a:ln>
                            <a:noFill/>
                          </a:ln>
                          <a:effectLst/>
                        </a:rPr>
                        <a:t>D</a:t>
                      </a:r>
                      <a:r>
                        <a:rPr kumimoji="0" lang="en-US" sz="2000" u="none" strike="noStrike" cap="none" normalizeH="0" baseline="0" dirty="0">
                          <a:ln>
                            <a:noFill/>
                          </a:ln>
                          <a:effectLst/>
                        </a:rPr>
                        <a:t>, </a:t>
                      </a:r>
                      <a:r>
                        <a:rPr kumimoji="0" lang="en-US" sz="2000" u="none" strike="noStrike" cap="none" normalizeH="0" baseline="0" dirty="0" err="1">
                          <a:ln>
                            <a:noFill/>
                          </a:ln>
                          <a:effectLst/>
                        </a:rPr>
                        <a:t>mg</a:t>
                      </a:r>
                      <a:r>
                        <a:rPr kumimoji="0" lang="en-US" sz="2000" u="none" strike="noStrike" cap="none" normalizeH="0" baseline="-25000" dirty="0" err="1">
                          <a:ln>
                            <a:noFill/>
                          </a:ln>
                          <a:effectLst/>
                        </a:rPr>
                        <a:t>P</a:t>
                      </a:r>
                      <a:r>
                        <a:rPr kumimoji="0" lang="en-US" sz="2000" u="none" strike="noStrike" cap="none" normalizeH="0" baseline="0" dirty="0">
                          <a:ln>
                            <a:noFill/>
                          </a:ln>
                          <a:effectLst/>
                        </a:rPr>
                        <a:t>/</a:t>
                      </a:r>
                      <a:r>
                        <a:rPr kumimoji="0" lang="en-US" sz="2000" u="none" strike="noStrike" cap="none" normalizeH="0" baseline="0" dirty="0" err="1">
                          <a:ln>
                            <a:noFill/>
                          </a:ln>
                          <a:effectLst/>
                        </a:rPr>
                        <a:t>g</a:t>
                      </a:r>
                      <a:r>
                        <a:rPr kumimoji="0" lang="en-US" sz="2000" u="none" strike="noStrike" cap="none" normalizeH="0" baseline="-25000" dirty="0" err="1">
                          <a:ln>
                            <a:noFill/>
                          </a:ln>
                          <a:effectLst/>
                        </a:rPr>
                        <a:t>D</a:t>
                      </a:r>
                      <a:r>
                        <a:rPr kumimoji="0" lang="en-US" sz="2000" u="none" strike="noStrike" cap="none" normalizeH="0" baseline="0" dirty="0">
                          <a:ln>
                            <a:noFill/>
                          </a:ln>
                          <a:effectLst/>
                        </a:rPr>
                        <a:t>)</a:t>
                      </a:r>
                      <a:endPar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endParaRPr>
                    </a:p>
                  </a:txBody>
                  <a:tcPr horzOverflow="overflow"/>
                </a:tc>
                <a:extLst>
                  <a:ext uri="{0D108BD9-81ED-4DB2-BD59-A6C34878D82A}">
                    <a16:rowId xmlns:a16="http://schemas.microsoft.com/office/drawing/2014/main" val="10001"/>
                  </a:ext>
                </a:extLst>
              </a:tr>
              <a:tr h="414338">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F</a:t>
                      </a:r>
                      <a:r>
                        <a:rPr kumimoji="0" lang="en-US" sz="2000" u="none" strike="noStrike" cap="none" normalizeH="0" baseline="-25000" dirty="0">
                          <a:ln>
                            <a:noFill/>
                          </a:ln>
                          <a:effectLst/>
                        </a:rPr>
                        <a:t>UN</a:t>
                      </a:r>
                      <a:r>
                        <a:rPr kumimoji="0" lang="en-US" sz="2000" u="none" strike="noStrike" cap="none" normalizeH="0" baseline="-25000" dirty="0">
                          <a:ln>
                            <a:noFill/>
                          </a:ln>
                          <a:effectLst>
                            <a:outerShdw blurRad="38100" dist="38100" dir="2700000" algn="tl">
                              <a:srgbClr val="DDDDDD"/>
                            </a:outerShdw>
                          </a:effectLst>
                        </a:rPr>
                        <a:t>b </a:t>
                      </a:r>
                      <a:r>
                        <a:rPr kumimoji="0" lang="en-US" sz="2000" u="none" strike="noStrike" cap="none" normalizeH="0" baseline="0" dirty="0">
                          <a:ln>
                            <a:noFill/>
                          </a:ln>
                          <a:effectLst>
                            <a:outerShdw blurRad="38100" dist="38100" dir="2700000" algn="tl">
                              <a:srgbClr val="DDDDDD"/>
                            </a:outerShdw>
                          </a:effectLst>
                        </a:rPr>
                        <a:t>,</a:t>
                      </a:r>
                      <a:r>
                        <a:rPr kumimoji="0" lang="en-US" sz="2000" u="none" strike="noStrike" cap="none" normalizeH="0" baseline="-25000" dirty="0">
                          <a:ln>
                            <a:noFill/>
                          </a:ln>
                          <a:effectLst>
                            <a:outerShdw blurRad="38100" dist="38100" dir="2700000" algn="tl">
                              <a:srgbClr val="DDDDDD"/>
                            </a:outerShdw>
                          </a:effectLst>
                        </a:rPr>
                        <a:t> </a:t>
                      </a:r>
                      <a:r>
                        <a:rPr kumimoji="0" lang="en-US" sz="2000" u="none" strike="noStrike" cap="none" normalizeH="0" baseline="0" dirty="0">
                          <a:ln>
                            <a:noFill/>
                          </a:ln>
                          <a:effectLst/>
                        </a:rPr>
                        <a:t>F</a:t>
                      </a:r>
                      <a:r>
                        <a:rPr kumimoji="0" lang="en-US" sz="2000" u="none" strike="noStrike" cap="none" normalizeH="0" baseline="-25000" dirty="0">
                          <a:ln>
                            <a:noFill/>
                          </a:ln>
                          <a:effectLst/>
                        </a:rPr>
                        <a:t>UP</a:t>
                      </a:r>
                      <a:r>
                        <a:rPr kumimoji="0" lang="en-US" sz="2000" u="none" strike="noStrike" cap="none" normalizeH="0" baseline="-25000" dirty="0">
                          <a:ln>
                            <a:noFill/>
                          </a:ln>
                          <a:effectLst>
                            <a:outerShdw blurRad="38100" dist="38100" dir="2700000" algn="tl">
                              <a:srgbClr val="DDDDDD"/>
                            </a:outerShdw>
                          </a:effectLst>
                        </a:rPr>
                        <a:t>b </a:t>
                      </a:r>
                      <a:r>
                        <a:rPr kumimoji="0" lang="en-US" sz="2000" u="none" strike="noStrike" cap="none" normalizeH="0" baseline="0" dirty="0">
                          <a:ln>
                            <a:noFill/>
                          </a:ln>
                          <a:effectLst/>
                        </a:rPr>
                        <a:t>=</a:t>
                      </a:r>
                      <a:endParaRPr kumimoji="0" lang="en-US" sz="2000" b="0" i="1" u="none" strike="noStrike" cap="none" normalizeH="0" baseline="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uptake rates (g</a:t>
                      </a:r>
                      <a:r>
                        <a:rPr kumimoji="0" lang="en-US" sz="2000" u="none" strike="noStrike" cap="none" normalizeH="0" baseline="-25000" dirty="0">
                          <a:ln>
                            <a:noFill/>
                          </a:ln>
                          <a:effectLst/>
                        </a:rPr>
                        <a:t>N</a:t>
                      </a:r>
                      <a:r>
                        <a:rPr kumimoji="0" lang="en-US" sz="2000" u="none" strike="noStrike" cap="none" normalizeH="0" baseline="0" dirty="0">
                          <a:ln>
                            <a:noFill/>
                          </a:ln>
                          <a:effectLst/>
                        </a:rPr>
                        <a:t>/m</a:t>
                      </a:r>
                      <a:r>
                        <a:rPr kumimoji="0" lang="en-US" sz="2000" u="none" strike="noStrike" cap="none" normalizeH="0" baseline="30000" dirty="0">
                          <a:ln>
                            <a:noFill/>
                          </a:ln>
                          <a:effectLst/>
                        </a:rPr>
                        <a:t>2</a:t>
                      </a:r>
                      <a:r>
                        <a:rPr kumimoji="0" lang="en-US" sz="2000" u="none" strike="noStrike" cap="none" normalizeH="0" baseline="0" dirty="0">
                          <a:ln>
                            <a:noFill/>
                          </a:ln>
                          <a:effectLst/>
                        </a:rPr>
                        <a:t>-day, g</a:t>
                      </a:r>
                      <a:r>
                        <a:rPr kumimoji="0" lang="en-US" sz="2000" u="none" strike="noStrike" cap="none" normalizeH="0" baseline="-25000" dirty="0">
                          <a:ln>
                            <a:noFill/>
                          </a:ln>
                          <a:effectLst/>
                        </a:rPr>
                        <a:t>P</a:t>
                      </a:r>
                      <a:r>
                        <a:rPr kumimoji="0" lang="en-US" sz="2000" u="none" strike="noStrike" cap="none" normalizeH="0" baseline="0" dirty="0">
                          <a:ln>
                            <a:noFill/>
                          </a:ln>
                          <a:effectLst/>
                        </a:rPr>
                        <a:t>/m</a:t>
                      </a:r>
                      <a:r>
                        <a:rPr kumimoji="0" lang="en-US" sz="2000" u="none" strike="noStrike" cap="none" normalizeH="0" baseline="30000" dirty="0">
                          <a:ln>
                            <a:noFill/>
                          </a:ln>
                          <a:effectLst/>
                        </a:rPr>
                        <a:t>2</a:t>
                      </a:r>
                      <a:r>
                        <a:rPr kumimoji="0" lang="en-US" sz="2000" u="none" strike="noStrike" cap="none" normalizeH="0" baseline="0" dirty="0">
                          <a:ln>
                            <a:noFill/>
                          </a:ln>
                          <a:effectLst/>
                        </a:rPr>
                        <a:t>-day)</a:t>
                      </a:r>
                      <a:endPar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endParaRPr>
                    </a:p>
                  </a:txBody>
                  <a:tcPr horzOverflow="overflow"/>
                </a:tc>
                <a:extLst>
                  <a:ext uri="{0D108BD9-81ED-4DB2-BD59-A6C34878D82A}">
                    <a16:rowId xmlns:a16="http://schemas.microsoft.com/office/drawing/2014/main" val="10002"/>
                  </a:ext>
                </a:extLst>
              </a:tr>
              <a:tr h="414338">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F</a:t>
                      </a:r>
                      <a:r>
                        <a:rPr kumimoji="0" lang="en-US" sz="2000" u="none" strike="noStrike" cap="none" normalizeH="0" baseline="-25000" dirty="0">
                          <a:ln>
                            <a:noFill/>
                          </a:ln>
                          <a:effectLst/>
                        </a:rPr>
                        <a:t>EN</a:t>
                      </a:r>
                      <a:r>
                        <a:rPr kumimoji="0" lang="en-US" sz="2000" u="none" strike="noStrike" cap="none" normalizeH="0" baseline="-25000" dirty="0">
                          <a:ln>
                            <a:noFill/>
                          </a:ln>
                          <a:effectLst>
                            <a:outerShdw blurRad="38100" dist="38100" dir="2700000" algn="tl">
                              <a:srgbClr val="DDDDDD"/>
                            </a:outerShdw>
                          </a:effectLst>
                        </a:rPr>
                        <a:t>b </a:t>
                      </a:r>
                      <a:r>
                        <a:rPr kumimoji="0" lang="en-US" sz="2000" u="none" strike="noStrike" cap="none" normalizeH="0" baseline="0" dirty="0">
                          <a:ln>
                            <a:noFill/>
                          </a:ln>
                          <a:effectLst>
                            <a:outerShdw blurRad="38100" dist="38100" dir="2700000" algn="tl">
                              <a:srgbClr val="DDDDDD"/>
                            </a:outerShdw>
                          </a:effectLst>
                        </a:rPr>
                        <a:t>,</a:t>
                      </a:r>
                      <a:r>
                        <a:rPr kumimoji="0" lang="en-US" sz="2000" u="none" strike="noStrike" cap="none" normalizeH="0" baseline="-25000" dirty="0">
                          <a:ln>
                            <a:noFill/>
                          </a:ln>
                          <a:effectLst>
                            <a:outerShdw blurRad="38100" dist="38100" dir="2700000" algn="tl">
                              <a:srgbClr val="DDDDDD"/>
                            </a:outerShdw>
                          </a:effectLst>
                        </a:rPr>
                        <a:t> </a:t>
                      </a:r>
                      <a:r>
                        <a:rPr kumimoji="0" lang="en-US" sz="2000" u="none" strike="noStrike" cap="none" normalizeH="0" baseline="0" dirty="0">
                          <a:ln>
                            <a:noFill/>
                          </a:ln>
                          <a:effectLst/>
                        </a:rPr>
                        <a:t>F</a:t>
                      </a:r>
                      <a:r>
                        <a:rPr kumimoji="0" lang="en-US" sz="2000" u="none" strike="noStrike" cap="none" normalizeH="0" baseline="-25000" dirty="0">
                          <a:ln>
                            <a:noFill/>
                          </a:ln>
                          <a:effectLst/>
                        </a:rPr>
                        <a:t>EP</a:t>
                      </a:r>
                      <a:r>
                        <a:rPr kumimoji="0" lang="en-US" sz="2000" u="none" strike="noStrike" cap="none" normalizeH="0" baseline="-25000" dirty="0">
                          <a:ln>
                            <a:noFill/>
                          </a:ln>
                          <a:effectLst>
                            <a:outerShdw blurRad="38100" dist="38100" dir="2700000" algn="tl">
                              <a:srgbClr val="DDDDDD"/>
                            </a:outerShdw>
                          </a:effectLst>
                        </a:rPr>
                        <a:t>b </a:t>
                      </a:r>
                      <a:r>
                        <a:rPr kumimoji="0" lang="en-US" sz="2000" u="none" strike="noStrike" cap="none" normalizeH="0" baseline="0" dirty="0">
                          <a:ln>
                            <a:noFill/>
                          </a:ln>
                          <a:effectLst/>
                        </a:rPr>
                        <a:t>=</a:t>
                      </a:r>
                      <a:endParaRPr kumimoji="0" lang="en-US" sz="2000" b="0" i="1" u="none" strike="noStrike" cap="none" normalizeH="0" baseline="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excretion rates (g</a:t>
                      </a:r>
                      <a:r>
                        <a:rPr kumimoji="0" lang="en-US" sz="2000" u="none" strike="noStrike" cap="none" normalizeH="0" baseline="-25000" dirty="0">
                          <a:ln>
                            <a:noFill/>
                          </a:ln>
                          <a:effectLst/>
                        </a:rPr>
                        <a:t>N</a:t>
                      </a:r>
                      <a:r>
                        <a:rPr kumimoji="0" lang="en-US" sz="2000" u="none" strike="noStrike" cap="none" normalizeH="0" baseline="0" dirty="0">
                          <a:ln>
                            <a:noFill/>
                          </a:ln>
                          <a:effectLst/>
                        </a:rPr>
                        <a:t>/m</a:t>
                      </a:r>
                      <a:r>
                        <a:rPr kumimoji="0" lang="en-US" sz="2000" u="none" strike="noStrike" cap="none" normalizeH="0" baseline="30000" dirty="0">
                          <a:ln>
                            <a:noFill/>
                          </a:ln>
                          <a:effectLst/>
                        </a:rPr>
                        <a:t>2</a:t>
                      </a:r>
                      <a:r>
                        <a:rPr kumimoji="0" lang="en-US" sz="2000" u="none" strike="noStrike" cap="none" normalizeH="0" baseline="0" dirty="0">
                          <a:ln>
                            <a:noFill/>
                          </a:ln>
                          <a:effectLst/>
                        </a:rPr>
                        <a:t>-day, g</a:t>
                      </a:r>
                      <a:r>
                        <a:rPr kumimoji="0" lang="en-US" sz="2000" u="none" strike="noStrike" cap="none" normalizeH="0" baseline="-25000" dirty="0">
                          <a:ln>
                            <a:noFill/>
                          </a:ln>
                          <a:effectLst/>
                        </a:rPr>
                        <a:t>P</a:t>
                      </a:r>
                      <a:r>
                        <a:rPr kumimoji="0" lang="en-US" sz="2000" u="none" strike="noStrike" cap="none" normalizeH="0" baseline="0" dirty="0">
                          <a:ln>
                            <a:noFill/>
                          </a:ln>
                          <a:effectLst/>
                        </a:rPr>
                        <a:t>/m</a:t>
                      </a:r>
                      <a:r>
                        <a:rPr kumimoji="0" lang="en-US" sz="2000" u="none" strike="noStrike" cap="none" normalizeH="0" baseline="30000" dirty="0">
                          <a:ln>
                            <a:noFill/>
                          </a:ln>
                          <a:effectLst/>
                        </a:rPr>
                        <a:t>2</a:t>
                      </a:r>
                      <a:r>
                        <a:rPr kumimoji="0" lang="en-US" sz="2000" u="none" strike="noStrike" cap="none" normalizeH="0" baseline="0" dirty="0">
                          <a:ln>
                            <a:noFill/>
                          </a:ln>
                          <a:effectLst/>
                        </a:rPr>
                        <a:t>-day)</a:t>
                      </a:r>
                      <a:endPar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endParaRPr>
                    </a:p>
                  </a:txBody>
                  <a:tcPr horzOverflow="overflow"/>
                </a:tc>
                <a:extLst>
                  <a:ext uri="{0D108BD9-81ED-4DB2-BD59-A6C34878D82A}">
                    <a16:rowId xmlns:a16="http://schemas.microsoft.com/office/drawing/2014/main" val="10003"/>
                  </a:ext>
                </a:extLst>
              </a:tr>
              <a:tr h="417513">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F</a:t>
                      </a:r>
                      <a:r>
                        <a:rPr kumimoji="0" lang="en-US" sz="2000" u="none" strike="noStrike" cap="none" normalizeH="0" baseline="-25000" dirty="0">
                          <a:ln>
                            <a:noFill/>
                          </a:ln>
                          <a:effectLst/>
                        </a:rPr>
                        <a:t>DN</a:t>
                      </a:r>
                      <a:r>
                        <a:rPr kumimoji="0" lang="en-US" sz="2000" u="none" strike="noStrike" cap="none" normalizeH="0" baseline="-25000" dirty="0">
                          <a:ln>
                            <a:noFill/>
                          </a:ln>
                          <a:effectLst>
                            <a:outerShdw blurRad="38100" dist="38100" dir="2700000" algn="tl">
                              <a:srgbClr val="DDDDDD"/>
                            </a:outerShdw>
                          </a:effectLst>
                        </a:rPr>
                        <a:t>b </a:t>
                      </a:r>
                      <a:r>
                        <a:rPr kumimoji="0" lang="en-US" sz="2000" u="none" strike="noStrike" cap="none" normalizeH="0" baseline="0" dirty="0">
                          <a:ln>
                            <a:noFill/>
                          </a:ln>
                          <a:effectLst>
                            <a:outerShdw blurRad="38100" dist="38100" dir="2700000" algn="tl">
                              <a:srgbClr val="DDDDDD"/>
                            </a:outerShdw>
                          </a:effectLst>
                        </a:rPr>
                        <a:t>,</a:t>
                      </a:r>
                      <a:r>
                        <a:rPr kumimoji="0" lang="en-US" sz="2000" u="none" strike="noStrike" cap="none" normalizeH="0" baseline="-25000" dirty="0">
                          <a:ln>
                            <a:noFill/>
                          </a:ln>
                          <a:effectLst>
                            <a:outerShdw blurRad="38100" dist="38100" dir="2700000" algn="tl">
                              <a:srgbClr val="DDDDDD"/>
                            </a:outerShdw>
                          </a:effectLst>
                        </a:rPr>
                        <a:t> </a:t>
                      </a:r>
                      <a:r>
                        <a:rPr kumimoji="0" lang="en-US" sz="2000" u="none" strike="noStrike" cap="none" normalizeH="0" baseline="0" dirty="0">
                          <a:ln>
                            <a:noFill/>
                          </a:ln>
                          <a:effectLst/>
                        </a:rPr>
                        <a:t>F</a:t>
                      </a:r>
                      <a:r>
                        <a:rPr kumimoji="0" lang="en-US" sz="2000" u="none" strike="noStrike" cap="none" normalizeH="0" baseline="-25000" dirty="0">
                          <a:ln>
                            <a:noFill/>
                          </a:ln>
                          <a:effectLst/>
                        </a:rPr>
                        <a:t>DP</a:t>
                      </a:r>
                      <a:r>
                        <a:rPr kumimoji="0" lang="en-US" sz="2000" u="none" strike="noStrike" cap="none" normalizeH="0" baseline="-25000" dirty="0">
                          <a:ln>
                            <a:noFill/>
                          </a:ln>
                          <a:effectLst>
                            <a:outerShdw blurRad="38100" dist="38100" dir="2700000" algn="tl">
                              <a:srgbClr val="DDDDDD"/>
                            </a:outerShdw>
                          </a:effectLst>
                        </a:rPr>
                        <a:t>b </a:t>
                      </a:r>
                      <a:r>
                        <a:rPr kumimoji="0" lang="en-US" sz="2000" u="none" strike="noStrike" cap="none" normalizeH="0" baseline="0" dirty="0">
                          <a:ln>
                            <a:noFill/>
                          </a:ln>
                          <a:effectLst/>
                        </a:rPr>
                        <a:t>=</a:t>
                      </a:r>
                      <a:endParaRPr kumimoji="0" lang="en-US" sz="2000" b="0" i="1" u="none" strike="noStrike" cap="none" normalizeH="0" baseline="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death rates (g</a:t>
                      </a:r>
                      <a:r>
                        <a:rPr kumimoji="0" lang="en-US" sz="2000" u="none" strike="noStrike" cap="none" normalizeH="0" baseline="-25000" dirty="0">
                          <a:ln>
                            <a:noFill/>
                          </a:ln>
                          <a:effectLst/>
                        </a:rPr>
                        <a:t>N</a:t>
                      </a:r>
                      <a:r>
                        <a:rPr kumimoji="0" lang="en-US" sz="2000" u="none" strike="noStrike" cap="none" normalizeH="0" baseline="0" dirty="0">
                          <a:ln>
                            <a:noFill/>
                          </a:ln>
                          <a:effectLst/>
                        </a:rPr>
                        <a:t>/m</a:t>
                      </a:r>
                      <a:r>
                        <a:rPr kumimoji="0" lang="en-US" sz="2000" u="none" strike="noStrike" cap="none" normalizeH="0" baseline="30000" dirty="0">
                          <a:ln>
                            <a:noFill/>
                          </a:ln>
                          <a:effectLst/>
                        </a:rPr>
                        <a:t>2</a:t>
                      </a:r>
                      <a:r>
                        <a:rPr kumimoji="0" lang="en-US" sz="2000" u="none" strike="noStrike" cap="none" normalizeH="0" baseline="0" dirty="0">
                          <a:ln>
                            <a:noFill/>
                          </a:ln>
                          <a:effectLst/>
                        </a:rPr>
                        <a:t>-day, g</a:t>
                      </a:r>
                      <a:r>
                        <a:rPr kumimoji="0" lang="en-US" sz="2000" u="none" strike="noStrike" cap="none" normalizeH="0" baseline="-25000" dirty="0">
                          <a:ln>
                            <a:noFill/>
                          </a:ln>
                          <a:effectLst/>
                        </a:rPr>
                        <a:t>P</a:t>
                      </a:r>
                      <a:r>
                        <a:rPr kumimoji="0" lang="en-US" sz="2000" u="none" strike="noStrike" cap="none" normalizeH="0" baseline="0" dirty="0">
                          <a:ln>
                            <a:noFill/>
                          </a:ln>
                          <a:effectLst/>
                        </a:rPr>
                        <a:t>/m</a:t>
                      </a:r>
                      <a:r>
                        <a:rPr kumimoji="0" lang="en-US" sz="2000" u="none" strike="noStrike" cap="none" normalizeH="0" baseline="30000" dirty="0">
                          <a:ln>
                            <a:noFill/>
                          </a:ln>
                          <a:effectLst/>
                        </a:rPr>
                        <a:t>2</a:t>
                      </a:r>
                      <a:r>
                        <a:rPr kumimoji="0" lang="en-US" sz="2000" u="none" strike="noStrike" cap="none" normalizeH="0" baseline="0" dirty="0">
                          <a:ln>
                            <a:noFill/>
                          </a:ln>
                          <a:effectLst/>
                        </a:rPr>
                        <a:t>-day)</a:t>
                      </a:r>
                      <a:endPar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endParaRPr>
                    </a:p>
                  </a:txBody>
                  <a:tcPr horzOverflow="overflow"/>
                </a:tc>
                <a:extLst>
                  <a:ext uri="{0D108BD9-81ED-4DB2-BD59-A6C34878D82A}">
                    <a16:rowId xmlns:a16="http://schemas.microsoft.com/office/drawing/2014/main" val="10004"/>
                  </a:ext>
                </a:extLst>
              </a:tr>
              <a:tr h="417513">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err="1">
                          <a:ln>
                            <a:noFill/>
                          </a:ln>
                          <a:effectLst/>
                        </a:rPr>
                        <a:t>a</a:t>
                      </a:r>
                      <a:r>
                        <a:rPr kumimoji="0" lang="en-US" sz="2000" u="none" strike="noStrike" cap="none" normalizeH="0" baseline="-25000" dirty="0" err="1">
                          <a:ln>
                            <a:noFill/>
                          </a:ln>
                          <a:effectLst/>
                        </a:rPr>
                        <a:t>b</a:t>
                      </a:r>
                      <a:r>
                        <a:rPr kumimoji="0" lang="en-US" sz="2000" u="none" strike="noStrike" cap="none" normalizeH="0" baseline="-25000" dirty="0">
                          <a:ln>
                            <a:noFill/>
                          </a:ln>
                          <a:effectLst>
                            <a:outerShdw blurRad="38100" dist="38100" dir="2700000" algn="tl">
                              <a:srgbClr val="DDDDDD"/>
                            </a:outerShdw>
                          </a:effectLst>
                        </a:rPr>
                        <a:t> </a:t>
                      </a:r>
                      <a:r>
                        <a:rPr kumimoji="0" lang="en-US" sz="2000" u="none" strike="noStrike" cap="none" normalizeH="0" baseline="0" dirty="0">
                          <a:ln>
                            <a:noFill/>
                          </a:ln>
                          <a:effectLst/>
                        </a:rPr>
                        <a:t>=</a:t>
                      </a:r>
                      <a:endParaRPr kumimoji="0" lang="en-US" sz="2000" b="0" i="1" u="none" strike="noStrike" cap="none" normalizeH="0" baseline="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algal biomass density (</a:t>
                      </a:r>
                      <a:r>
                        <a:rPr kumimoji="0" lang="en-US" sz="2000" u="none" strike="noStrike" cap="none" normalizeH="0" baseline="0" dirty="0" err="1">
                          <a:ln>
                            <a:noFill/>
                          </a:ln>
                          <a:effectLst/>
                        </a:rPr>
                        <a:t>g</a:t>
                      </a:r>
                      <a:r>
                        <a:rPr kumimoji="0" lang="en-US" sz="2000" u="none" strike="noStrike" cap="none" normalizeH="0" baseline="-25000" dirty="0" err="1">
                          <a:ln>
                            <a:noFill/>
                          </a:ln>
                          <a:effectLst/>
                        </a:rPr>
                        <a:t>D</a:t>
                      </a:r>
                      <a:r>
                        <a:rPr kumimoji="0" lang="en-US" sz="2000" u="none" strike="noStrike" cap="none" normalizeH="0" baseline="0" dirty="0">
                          <a:ln>
                            <a:noFill/>
                          </a:ln>
                          <a:effectLst/>
                        </a:rPr>
                        <a:t>/m</a:t>
                      </a:r>
                      <a:r>
                        <a:rPr kumimoji="0" lang="en-US" sz="2000" u="none" strike="noStrike" cap="none" normalizeH="0" baseline="30000" dirty="0">
                          <a:ln>
                            <a:noFill/>
                          </a:ln>
                          <a:effectLst/>
                        </a:rPr>
                        <a:t>2</a:t>
                      </a:r>
                      <a:r>
                        <a:rPr kumimoji="0" lang="en-US" sz="2000" u="none" strike="noStrike" cap="none" normalizeH="0" baseline="0" dirty="0">
                          <a:ln>
                            <a:noFill/>
                          </a:ln>
                          <a:effectLst/>
                        </a:rPr>
                        <a:t>)</a:t>
                      </a:r>
                      <a:endPar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endParaRPr>
                    </a:p>
                  </a:txBody>
                  <a:tcPr horzOverflow="overflow"/>
                </a:tc>
                <a:extLst>
                  <a:ext uri="{0D108BD9-81ED-4DB2-BD59-A6C34878D82A}">
                    <a16:rowId xmlns:a16="http://schemas.microsoft.com/office/drawing/2014/main" val="10005"/>
                  </a:ext>
                </a:extLst>
              </a:tr>
            </a:tbl>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166672608"/>
              </p:ext>
            </p:extLst>
          </p:nvPr>
        </p:nvGraphicFramePr>
        <p:xfrm>
          <a:off x="1876425" y="1712914"/>
          <a:ext cx="4833724" cy="1004042"/>
        </p:xfrm>
        <a:graphic>
          <a:graphicData uri="http://schemas.openxmlformats.org/presentationml/2006/ole">
            <mc:AlternateContent xmlns:mc="http://schemas.openxmlformats.org/markup-compatibility/2006">
              <mc:Choice xmlns:v="urn:schemas-microsoft-com:vml" Requires="v">
                <p:oleObj spid="_x0000_s10248" name="Equation" r:id="rId3" imgW="2197080" imgH="457200" progId="Equation.3">
                  <p:embed/>
                </p:oleObj>
              </mc:Choice>
              <mc:Fallback>
                <p:oleObj name="Equation" r:id="rId3" imgW="2197080" imgH="457200" progId="Equation.3">
                  <p:embed/>
                  <p:pic>
                    <p:nvPicPr>
                      <p:cNvPr id="15" name="Object 14"/>
                      <p:cNvPicPr>
                        <a:picLocks noChangeAspect="1" noChangeArrowheads="1"/>
                      </p:cNvPicPr>
                      <p:nvPr/>
                    </p:nvPicPr>
                    <p:blipFill>
                      <a:blip r:embed="rId4"/>
                      <a:srcRect/>
                      <a:stretch>
                        <a:fillRect/>
                      </a:stretch>
                    </p:blipFill>
                    <p:spPr bwMode="auto">
                      <a:xfrm>
                        <a:off x="1876425" y="1712914"/>
                        <a:ext cx="4833724" cy="1004042"/>
                      </a:xfrm>
                      <a:prstGeom prst="rect">
                        <a:avLst/>
                      </a:prstGeom>
                      <a:solidFill>
                        <a:schemeClr val="tx1"/>
                      </a:solidFill>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968070648"/>
              </p:ext>
            </p:extLst>
          </p:nvPr>
        </p:nvGraphicFramePr>
        <p:xfrm>
          <a:off x="1901826" y="2822206"/>
          <a:ext cx="4786723" cy="1006845"/>
        </p:xfrm>
        <a:graphic>
          <a:graphicData uri="http://schemas.openxmlformats.org/presentationml/2006/ole">
            <mc:AlternateContent xmlns:mc="http://schemas.openxmlformats.org/markup-compatibility/2006">
              <mc:Choice xmlns:v="urn:schemas-microsoft-com:vml" Requires="v">
                <p:oleObj spid="_x0000_s10249" name="Equation" r:id="rId5" imgW="2171520" imgH="457200" progId="Equation.3">
                  <p:embed/>
                </p:oleObj>
              </mc:Choice>
              <mc:Fallback>
                <p:oleObj name="Equation" r:id="rId5" imgW="2171520" imgH="457200" progId="Equation.3">
                  <p:embed/>
                  <p:pic>
                    <p:nvPicPr>
                      <p:cNvPr id="16" name="Object 15"/>
                      <p:cNvPicPr>
                        <a:picLocks noChangeAspect="1" noChangeArrowheads="1"/>
                      </p:cNvPicPr>
                      <p:nvPr/>
                    </p:nvPicPr>
                    <p:blipFill>
                      <a:blip r:embed="rId6"/>
                      <a:srcRect/>
                      <a:stretch>
                        <a:fillRect/>
                      </a:stretch>
                    </p:blipFill>
                    <p:spPr bwMode="auto">
                      <a:xfrm>
                        <a:off x="1901826" y="2822206"/>
                        <a:ext cx="4786723" cy="1006845"/>
                      </a:xfrm>
                      <a:prstGeom prst="rect">
                        <a:avLst/>
                      </a:prstGeom>
                      <a:solidFill>
                        <a:schemeClr val="tx1"/>
                      </a:solidFill>
                      <a:extLst/>
                    </p:spPr>
                  </p:pic>
                </p:oleObj>
              </mc:Fallback>
            </mc:AlternateContent>
          </a:graphicData>
        </a:graphic>
      </p:graphicFrame>
    </p:spTree>
    <p:extLst>
      <p:ext uri="{BB962C8B-B14F-4D97-AF65-F5344CB8AC3E}">
        <p14:creationId xmlns:p14="http://schemas.microsoft.com/office/powerpoint/2010/main" val="42222239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4876800" y="381000"/>
            <a:ext cx="5791200" cy="1600200"/>
          </a:xfrm>
        </p:spPr>
        <p:txBody>
          <a:bodyPr anchor="ctr">
            <a:normAutofit/>
          </a:bodyPr>
          <a:lstStyle/>
          <a:p>
            <a:pPr algn="ctr" eaLnBrk="1" hangingPunct="1"/>
            <a:r>
              <a:rPr lang="en-US" sz="4800" dirty="0">
                <a:ea typeface="ＭＳ Ｐゴシック" pitchFamily="26" charset="-128"/>
                <a:cs typeface="ＭＳ Ｐゴシック" pitchFamily="26" charset="-128"/>
              </a:rPr>
              <a:t>Benthic Algal</a:t>
            </a:r>
            <a:br>
              <a:rPr lang="en-US" sz="4800" dirty="0">
                <a:ea typeface="ＭＳ Ｐゴシック" pitchFamily="26" charset="-128"/>
                <a:cs typeface="ＭＳ Ｐゴシック" pitchFamily="26" charset="-128"/>
              </a:rPr>
            </a:br>
            <a:r>
              <a:rPr lang="en-US" sz="4800" dirty="0">
                <a:ea typeface="ＭＳ Ｐゴシック" pitchFamily="26" charset="-128"/>
                <a:cs typeface="ＭＳ Ｐゴシック" pitchFamily="26" charset="-128"/>
              </a:rPr>
              <a:t>Nitrogen Uptake</a:t>
            </a:r>
          </a:p>
        </p:txBody>
      </p:sp>
      <p:graphicFrame>
        <p:nvGraphicFramePr>
          <p:cNvPr id="130095" name="Group 47"/>
          <p:cNvGraphicFramePr>
            <a:graphicFrameLocks noGrp="1"/>
          </p:cNvGraphicFramePr>
          <p:nvPr>
            <p:ph sz="half" idx="2"/>
            <p:extLst>
              <p:ext uri="{D42A27DB-BD31-4B8C-83A1-F6EECF244321}">
                <p14:modId xmlns:p14="http://schemas.microsoft.com/office/powerpoint/2010/main" val="1048682598"/>
              </p:ext>
            </p:extLst>
          </p:nvPr>
        </p:nvGraphicFramePr>
        <p:xfrm>
          <a:off x="2438400" y="4648200"/>
          <a:ext cx="8229600" cy="2157984"/>
        </p:xfrm>
        <a:graphic>
          <a:graphicData uri="http://schemas.openxmlformats.org/drawingml/2006/table">
            <a:tbl>
              <a:tblPr>
                <a:tableStyleId>{69C7853C-536D-4A76-A0AE-DD22124D55A5}</a:tableStyleId>
              </a:tblPr>
              <a:tblGrid>
                <a:gridCol w="1371600">
                  <a:extLst>
                    <a:ext uri="{9D8B030D-6E8A-4147-A177-3AD203B41FA5}">
                      <a16:colId xmlns:a16="http://schemas.microsoft.com/office/drawing/2014/main" val="20000"/>
                    </a:ext>
                  </a:extLst>
                </a:gridCol>
                <a:gridCol w="6858000">
                  <a:extLst>
                    <a:ext uri="{9D8B030D-6E8A-4147-A177-3AD203B41FA5}">
                      <a16:colId xmlns:a16="http://schemas.microsoft.com/office/drawing/2014/main" val="20001"/>
                    </a:ext>
                  </a:extLst>
                </a:gridCol>
              </a:tblGrid>
              <a:tr h="195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Where:</a:t>
                      </a:r>
                      <a:endParaRPr kumimoji="0" lang="en-US" sz="1800" b="0" i="0" u="none" strike="noStrike" cap="none" normalizeH="0" baseline="0" dirty="0">
                        <a:ln>
                          <a:noFill/>
                        </a:ln>
                        <a:solidFill>
                          <a:srgbClr val="000000"/>
                        </a:solidFill>
                        <a:effectLst/>
                        <a:latin typeface="Arial" pitchFamily="-107"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a:ln>
                          <a:noFill/>
                        </a:ln>
                        <a:solidFill>
                          <a:srgbClr val="000000"/>
                        </a:solidFill>
                        <a:effectLst>
                          <a:outerShdw blurRad="38100" dist="38100" dir="2700000" algn="tl">
                            <a:srgbClr val="000000"/>
                          </a:outerShdw>
                        </a:effectLst>
                        <a:latin typeface="Arial" pitchFamily="-107" charset="0"/>
                      </a:endParaRPr>
                    </a:p>
                  </a:txBody>
                  <a:tcPr horzOverflow="overflow"/>
                </a:tc>
                <a:extLst>
                  <a:ext uri="{0D108BD9-81ED-4DB2-BD59-A6C34878D82A}">
                    <a16:rowId xmlns:a16="http://schemas.microsoft.com/office/drawing/2014/main" val="10000"/>
                  </a:ext>
                </a:extLst>
              </a:tr>
              <a:tr h="350838">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l-GR" sz="1800" u="none" strike="noStrike" cap="none" normalizeH="0" baseline="0" dirty="0">
                          <a:ln>
                            <a:noFill/>
                          </a:ln>
                          <a:effectLst/>
                        </a:rPr>
                        <a:t>ρ</a:t>
                      </a:r>
                      <a:r>
                        <a:rPr kumimoji="0" lang="en-US" sz="1800" u="none" strike="noStrike" cap="none" normalizeH="0" baseline="-25000" dirty="0">
                          <a:ln>
                            <a:noFill/>
                          </a:ln>
                          <a:effectLst/>
                        </a:rPr>
                        <a:t>mN</a:t>
                      </a:r>
                      <a:endParaRPr kumimoji="0" lang="el-GR" sz="1800" b="0" i="1" u="none" strike="noStrike" cap="none" normalizeH="0" baseline="-25000" dirty="0">
                        <a:ln>
                          <a:noFill/>
                        </a:ln>
                        <a:solidFill>
                          <a:srgbClr val="000000"/>
                        </a:solidFill>
                        <a:effectLst/>
                        <a:latin typeface="Arial" pitchFamily="-107" charset="0"/>
                        <a:ea typeface="Arial" pitchFamily="-107" charset="0"/>
                        <a:cs typeface="Arial" pitchFamily="-107"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maximum N uptake rate (mg</a:t>
                      </a:r>
                      <a:r>
                        <a:rPr kumimoji="0" lang="en-US" sz="1800" u="none" strike="noStrike" cap="none" normalizeH="0" baseline="-25000" dirty="0">
                          <a:ln>
                            <a:noFill/>
                          </a:ln>
                          <a:effectLst/>
                        </a:rPr>
                        <a:t>N</a:t>
                      </a:r>
                      <a:r>
                        <a:rPr kumimoji="0" lang="en-US" sz="1800" u="none" strike="noStrike" cap="none" normalizeH="0" baseline="0" dirty="0">
                          <a:ln>
                            <a:noFill/>
                          </a:ln>
                          <a:effectLst/>
                        </a:rPr>
                        <a:t>/g</a:t>
                      </a:r>
                      <a:r>
                        <a:rPr kumimoji="0" lang="en-US" sz="1800" u="none" strike="noStrike" cap="none" normalizeH="0" baseline="-25000" dirty="0">
                          <a:ln>
                            <a:noFill/>
                          </a:ln>
                          <a:effectLst/>
                        </a:rPr>
                        <a:t>D</a:t>
                      </a:r>
                      <a:r>
                        <a:rPr kumimoji="0" lang="en-US" sz="1800" u="none" strike="noStrike" cap="none" normalizeH="0" baseline="0" dirty="0">
                          <a:ln>
                            <a:noFill/>
                          </a:ln>
                          <a:effectLst/>
                        </a:rPr>
                        <a:t>-day)</a:t>
                      </a:r>
                      <a:endParaRPr kumimoji="0" lang="en-US" sz="1800" b="0" i="0" u="none" strike="noStrike" cap="none" normalizeH="0" baseline="0" dirty="0">
                        <a:ln>
                          <a:noFill/>
                        </a:ln>
                        <a:solidFill>
                          <a:srgbClr val="000000"/>
                        </a:solidFill>
                        <a:effectLst/>
                        <a:latin typeface="Arial" pitchFamily="-107" charset="0"/>
                      </a:endParaRPr>
                    </a:p>
                  </a:txBody>
                  <a:tcPr horzOverflow="overflow"/>
                </a:tc>
                <a:extLst>
                  <a:ext uri="{0D108BD9-81ED-4DB2-BD59-A6C34878D82A}">
                    <a16:rowId xmlns:a16="http://schemas.microsoft.com/office/drawing/2014/main" val="10001"/>
                  </a:ext>
                </a:extLst>
              </a:tr>
              <a:tr h="322263">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K</a:t>
                      </a:r>
                      <a:r>
                        <a:rPr kumimoji="0" lang="en-US" sz="1800" u="none" strike="noStrike" cap="none" normalizeH="0" baseline="-25000" dirty="0">
                          <a:ln>
                            <a:noFill/>
                          </a:ln>
                          <a:effectLst/>
                        </a:rPr>
                        <a:t>sNb</a:t>
                      </a:r>
                      <a:endParaRPr kumimoji="0" lang="en-US" sz="1800" b="0" i="1" u="none" strike="noStrike" cap="none" normalizeH="0" baseline="0" dirty="0">
                        <a:ln>
                          <a:noFill/>
                        </a:ln>
                        <a:solidFill>
                          <a:srgbClr val="000000"/>
                        </a:solidFill>
                        <a:effectLst/>
                        <a:latin typeface="Arial" pitchFamily="-107"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external N half-saturation constant for uptake (mg</a:t>
                      </a:r>
                      <a:r>
                        <a:rPr kumimoji="0" lang="en-US" sz="1800" u="none" strike="noStrike" cap="none" normalizeH="0" baseline="-25000" dirty="0">
                          <a:ln>
                            <a:noFill/>
                          </a:ln>
                          <a:effectLst/>
                        </a:rPr>
                        <a:t>N</a:t>
                      </a:r>
                      <a:r>
                        <a:rPr kumimoji="0" lang="en-US" sz="1800" u="none" strike="noStrike" cap="none" normalizeH="0" baseline="0" dirty="0">
                          <a:ln>
                            <a:noFill/>
                          </a:ln>
                          <a:effectLst/>
                        </a:rPr>
                        <a:t>/L)</a:t>
                      </a:r>
                      <a:endParaRPr kumimoji="0" lang="en-US" sz="1800" b="0" i="0" u="none" strike="noStrike" cap="none" normalizeH="0" baseline="0" dirty="0">
                        <a:ln>
                          <a:noFill/>
                        </a:ln>
                        <a:solidFill>
                          <a:srgbClr val="000000"/>
                        </a:solidFill>
                        <a:effectLst/>
                        <a:latin typeface="Arial" pitchFamily="-107" charset="0"/>
                      </a:endParaRPr>
                    </a:p>
                  </a:txBody>
                  <a:tcPr horzOverflow="overflow"/>
                </a:tc>
                <a:extLst>
                  <a:ext uri="{0D108BD9-81ED-4DB2-BD59-A6C34878D82A}">
                    <a16:rowId xmlns:a16="http://schemas.microsoft.com/office/drawing/2014/main" val="10002"/>
                  </a:ext>
                </a:extLst>
              </a:tr>
              <a:tr h="657225">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K</a:t>
                      </a:r>
                      <a:r>
                        <a:rPr kumimoji="0" lang="en-US" sz="1800" u="none" strike="noStrike" cap="none" normalizeH="0" baseline="-25000" dirty="0">
                          <a:ln>
                            <a:noFill/>
                          </a:ln>
                          <a:effectLst/>
                        </a:rPr>
                        <a:t>qN</a:t>
                      </a:r>
                    </a:p>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q</a:t>
                      </a:r>
                      <a:r>
                        <a:rPr kumimoji="0" lang="en-US" sz="1800" u="none" strike="noStrike" cap="none" normalizeH="0" baseline="-25000" dirty="0">
                          <a:ln>
                            <a:noFill/>
                          </a:ln>
                          <a:effectLst/>
                        </a:rPr>
                        <a:t>0N</a:t>
                      </a:r>
                      <a:endParaRPr kumimoji="0" lang="en-US" sz="1800" b="0" i="1" u="none" strike="noStrike" cap="none" normalizeH="0" baseline="-25000" dirty="0">
                        <a:ln>
                          <a:noFill/>
                        </a:ln>
                        <a:solidFill>
                          <a:srgbClr val="000000"/>
                        </a:solidFill>
                        <a:effectLst/>
                        <a:latin typeface="Arial" pitchFamily="-107"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internal N half-saturation constant for uptake (mg</a:t>
                      </a:r>
                      <a:r>
                        <a:rPr kumimoji="0" lang="en-US" sz="1800" u="none" strike="noStrike" cap="none" normalizeH="0" baseline="-25000" dirty="0">
                          <a:ln>
                            <a:noFill/>
                          </a:ln>
                          <a:effectLst/>
                        </a:rPr>
                        <a:t>N</a:t>
                      </a:r>
                      <a:r>
                        <a:rPr kumimoji="0" lang="en-US" sz="1800" u="none" strike="noStrike" cap="none" normalizeH="0" baseline="0" dirty="0">
                          <a:ln>
                            <a:noFill/>
                          </a:ln>
                          <a:effectLst/>
                        </a:rPr>
                        <a:t>/g</a:t>
                      </a:r>
                      <a:r>
                        <a:rPr kumimoji="0" lang="en-US" sz="1800" u="none" strike="noStrike" cap="none" normalizeH="0" baseline="-25000" dirty="0">
                          <a:ln>
                            <a:noFill/>
                          </a:ln>
                          <a:effectLst/>
                        </a:rPr>
                        <a:t>D</a:t>
                      </a:r>
                      <a:r>
                        <a:rPr kumimoji="0" lang="en-US" sz="1800" u="none" strike="noStrike" cap="none" normalizeH="0" baseline="0" dirty="0">
                          <a:ln>
                            <a:noFill/>
                          </a:ln>
                          <a:effectLst/>
                        </a:rPr>
                        <a: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minimum N cell quota supporting growth (mg</a:t>
                      </a:r>
                      <a:r>
                        <a:rPr kumimoji="0" lang="en-US" sz="1800" u="none" strike="noStrike" cap="none" normalizeH="0" baseline="-25000" dirty="0">
                          <a:ln>
                            <a:noFill/>
                          </a:ln>
                          <a:effectLst/>
                        </a:rPr>
                        <a:t>N</a:t>
                      </a:r>
                      <a:r>
                        <a:rPr kumimoji="0" lang="en-US" sz="1800" u="none" strike="noStrike" cap="none" normalizeH="0" baseline="0" dirty="0">
                          <a:ln>
                            <a:noFill/>
                          </a:ln>
                          <a:effectLst/>
                        </a:rPr>
                        <a:t>/g</a:t>
                      </a:r>
                      <a:r>
                        <a:rPr kumimoji="0" lang="en-US" sz="1800" u="none" strike="noStrike" cap="none" normalizeH="0" baseline="-25000" dirty="0">
                          <a:ln>
                            <a:noFill/>
                          </a:ln>
                          <a:effectLst/>
                        </a:rPr>
                        <a:t>D</a:t>
                      </a:r>
                      <a:r>
                        <a:rPr kumimoji="0" lang="en-US" sz="1800" u="none" strike="noStrike" cap="none" normalizeH="0" baseline="0" dirty="0">
                          <a:ln>
                            <a:noFill/>
                          </a:ln>
                          <a:effectLst/>
                        </a:rPr>
                        <a:t>)</a:t>
                      </a:r>
                      <a:endParaRPr kumimoji="0" lang="en-US" sz="1800" b="0" i="0" u="none" strike="noStrike" cap="none" normalizeH="0" baseline="0" dirty="0">
                        <a:ln>
                          <a:noFill/>
                        </a:ln>
                        <a:solidFill>
                          <a:srgbClr val="000000"/>
                        </a:solidFill>
                        <a:effectLst/>
                        <a:latin typeface="Arial" pitchFamily="-107" charset="0"/>
                      </a:endParaRPr>
                    </a:p>
                  </a:txBody>
                  <a:tcPr horzOverflow="overflow"/>
                </a:tc>
                <a:extLst>
                  <a:ext uri="{0D108BD9-81ED-4DB2-BD59-A6C34878D82A}">
                    <a16:rowId xmlns:a16="http://schemas.microsoft.com/office/drawing/2014/main" val="10003"/>
                  </a:ext>
                </a:extLst>
              </a:tr>
              <a:tr h="200025">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a</a:t>
                      </a:r>
                      <a:r>
                        <a:rPr kumimoji="0" lang="en-US" sz="1800" u="none" strike="noStrike" cap="none" normalizeH="0" baseline="-25000" dirty="0">
                          <a:ln>
                            <a:noFill/>
                          </a:ln>
                          <a:effectLst/>
                        </a:rPr>
                        <a:t>b</a:t>
                      </a:r>
                      <a:endParaRPr kumimoji="0" lang="en-US" sz="1800" b="0" i="1" u="none" strike="noStrike" cap="none" normalizeH="0" baseline="0" dirty="0">
                        <a:ln>
                          <a:noFill/>
                        </a:ln>
                        <a:solidFill>
                          <a:srgbClr val="000000"/>
                        </a:solidFill>
                        <a:effectLst/>
                        <a:latin typeface="Arial" pitchFamily="-107"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bottom algal biomass (g</a:t>
                      </a:r>
                      <a:r>
                        <a:rPr kumimoji="0" lang="en-US" sz="1800" u="none" strike="noStrike" cap="none" normalizeH="0" baseline="-25000" dirty="0">
                          <a:ln>
                            <a:noFill/>
                          </a:ln>
                          <a:effectLst/>
                        </a:rPr>
                        <a:t>D</a:t>
                      </a:r>
                      <a:r>
                        <a:rPr kumimoji="0" lang="en-US" sz="1800" u="none" strike="noStrike" cap="none" normalizeH="0" baseline="0" dirty="0">
                          <a:ln>
                            <a:noFill/>
                          </a:ln>
                          <a:effectLst/>
                        </a:rPr>
                        <a:t>/m</a:t>
                      </a:r>
                      <a:r>
                        <a:rPr kumimoji="0" lang="en-US" sz="1800" u="none" strike="noStrike" cap="none" normalizeH="0" baseline="30000" dirty="0">
                          <a:ln>
                            <a:noFill/>
                          </a:ln>
                          <a:effectLst/>
                        </a:rPr>
                        <a:t>2</a:t>
                      </a:r>
                      <a:r>
                        <a:rPr kumimoji="0" lang="en-US" sz="1800" u="none" strike="noStrike" cap="none" normalizeH="0" baseline="0" dirty="0">
                          <a:ln>
                            <a:noFill/>
                          </a:ln>
                          <a:effectLst/>
                        </a:rPr>
                        <a:t>)</a:t>
                      </a:r>
                      <a:endParaRPr kumimoji="0" lang="en-US" sz="1800" b="0" i="0" u="none" strike="noStrike" cap="none" normalizeH="0" baseline="0" dirty="0">
                        <a:ln>
                          <a:noFill/>
                        </a:ln>
                        <a:solidFill>
                          <a:srgbClr val="000000"/>
                        </a:solidFill>
                        <a:effectLst/>
                        <a:latin typeface="Arial" pitchFamily="-107" charset="0"/>
                      </a:endParaRPr>
                    </a:p>
                  </a:txBody>
                  <a:tcPr horzOverflow="overflow"/>
                </a:tc>
                <a:extLst>
                  <a:ext uri="{0D108BD9-81ED-4DB2-BD59-A6C34878D82A}">
                    <a16:rowId xmlns:a16="http://schemas.microsoft.com/office/drawing/2014/main" val="10004"/>
                  </a:ext>
                </a:extLst>
              </a:tr>
            </a:tbl>
          </a:graphicData>
        </a:graphic>
      </p:graphicFrame>
      <p:grpSp>
        <p:nvGrpSpPr>
          <p:cNvPr id="2" name="Group 48"/>
          <p:cNvGrpSpPr>
            <a:grpSpLocks/>
          </p:cNvGrpSpPr>
          <p:nvPr/>
        </p:nvGrpSpPr>
        <p:grpSpPr bwMode="auto">
          <a:xfrm>
            <a:off x="1676400" y="533400"/>
            <a:ext cx="3200400" cy="2133600"/>
            <a:chOff x="96" y="336"/>
            <a:chExt cx="2016" cy="1344"/>
          </a:xfrm>
        </p:grpSpPr>
        <p:sp>
          <p:nvSpPr>
            <p:cNvPr id="130072" name="Rectangle 24"/>
            <p:cNvSpPr>
              <a:spLocks noChangeArrowheads="1"/>
            </p:cNvSpPr>
            <p:nvPr/>
          </p:nvSpPr>
          <p:spPr bwMode="auto">
            <a:xfrm>
              <a:off x="1296" y="1152"/>
              <a:ext cx="816" cy="528"/>
            </a:xfrm>
            <a:prstGeom prst="rect">
              <a:avLst/>
            </a:prstGeom>
            <a:solidFill>
              <a:srgbClr val="3366FF"/>
            </a:solidFill>
            <a:ln w="9525">
              <a:solidFill>
                <a:srgbClr val="000000"/>
              </a:solidFill>
              <a:miter lim="800000"/>
              <a:headEnd/>
              <a:tailEnd/>
            </a:ln>
            <a:effectLst/>
          </p:spPr>
          <p:txBody>
            <a:bodyPr wrap="none" anchor="ctr">
              <a:prstTxWarp prst="textNoShape">
                <a:avLst/>
              </a:prstTxWarp>
            </a:bodyPr>
            <a:lstStyle/>
            <a:p>
              <a:pPr algn="ctr">
                <a:defRPr/>
              </a:pPr>
              <a:r>
                <a:rPr lang="en-US" b="1"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qN</a:t>
              </a:r>
            </a:p>
            <a:p>
              <a:pPr algn="ctr">
                <a:defRPr/>
              </a:pPr>
              <a:endParaRPr lang="en-US" b="1" baseline="-25000" dirty="0">
                <a:solidFill>
                  <a:schemeClr val="bg1"/>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endParaRPr>
            </a:p>
          </p:txBody>
        </p:sp>
        <p:sp>
          <p:nvSpPr>
            <p:cNvPr id="130073" name="Rectangle 25"/>
            <p:cNvSpPr>
              <a:spLocks noChangeArrowheads="1"/>
            </p:cNvSpPr>
            <p:nvPr/>
          </p:nvSpPr>
          <p:spPr bwMode="auto">
            <a:xfrm>
              <a:off x="1296" y="336"/>
              <a:ext cx="816" cy="528"/>
            </a:xfrm>
            <a:prstGeom prst="rect">
              <a:avLst/>
            </a:prstGeom>
            <a:solidFill>
              <a:srgbClr val="3366FF"/>
            </a:solidFill>
            <a:ln w="9525">
              <a:solidFill>
                <a:schemeClr val="tx1"/>
              </a:solidFill>
              <a:miter lim="800000"/>
              <a:headEnd/>
              <a:tailEnd/>
            </a:ln>
            <a:effectLst/>
          </p:spPr>
          <p:txBody>
            <a:bodyPr wrap="none" anchor="ctr">
              <a:prstTxWarp prst="textNoShape">
                <a:avLst/>
              </a:prstTxWarp>
            </a:bodyPr>
            <a:lstStyle/>
            <a:p>
              <a:pPr algn="ctr">
                <a:defRPr/>
              </a:pPr>
              <a:r>
                <a:rPr lang="en-US" b="1"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NO</a:t>
              </a:r>
              <a:r>
                <a:rPr lang="en-US" b="1" baseline="-25000"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3</a:t>
              </a:r>
            </a:p>
          </p:txBody>
        </p:sp>
        <p:sp>
          <p:nvSpPr>
            <p:cNvPr id="130075" name="Rectangle 27"/>
            <p:cNvSpPr>
              <a:spLocks noChangeArrowheads="1"/>
            </p:cNvSpPr>
            <p:nvPr/>
          </p:nvSpPr>
          <p:spPr bwMode="auto">
            <a:xfrm>
              <a:off x="96" y="1152"/>
              <a:ext cx="816" cy="528"/>
            </a:xfrm>
            <a:prstGeom prst="rect">
              <a:avLst/>
            </a:prstGeom>
            <a:solidFill>
              <a:srgbClr val="3366FF"/>
            </a:solidFill>
            <a:ln w="9525">
              <a:solidFill>
                <a:schemeClr val="tx1"/>
              </a:solidFill>
              <a:miter lim="800000"/>
              <a:headEnd/>
              <a:tailEnd/>
            </a:ln>
            <a:effectLst/>
          </p:spPr>
          <p:txBody>
            <a:bodyPr wrap="none" anchor="ctr">
              <a:prstTxWarp prst="textNoShape">
                <a:avLst/>
              </a:prstTxWarp>
            </a:bodyPr>
            <a:lstStyle/>
            <a:p>
              <a:pPr algn="ctr">
                <a:defRPr/>
              </a:pPr>
              <a:r>
                <a:rPr lang="en-US" b="1"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NH</a:t>
              </a:r>
              <a:r>
                <a:rPr lang="en-US" b="1" baseline="-25000" dirty="0">
                  <a:solidFill>
                    <a:srgbClr val="FFFF00"/>
                  </a:solidFill>
                  <a:effectLst>
                    <a:outerShdw blurRad="38100" dist="38100" dir="2700000" algn="tl">
                      <a:srgbClr val="000000"/>
                    </a:outerShdw>
                  </a:effectLst>
                  <a:latin typeface="Arial" pitchFamily="-107" charset="0"/>
                  <a:ea typeface="ＭＳ Ｐゴシック" pitchFamily="-105" charset="-128"/>
                  <a:cs typeface="ＭＳ Ｐゴシック" pitchFamily="-105" charset="-128"/>
                </a:rPr>
                <a:t>4</a:t>
              </a:r>
            </a:p>
          </p:txBody>
        </p:sp>
        <p:sp>
          <p:nvSpPr>
            <p:cNvPr id="33811" name="Line 29"/>
            <p:cNvSpPr>
              <a:spLocks noChangeShapeType="1"/>
            </p:cNvSpPr>
            <p:nvPr/>
          </p:nvSpPr>
          <p:spPr bwMode="auto">
            <a:xfrm>
              <a:off x="912" y="1392"/>
              <a:ext cx="384"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dirty="0"/>
            </a:p>
          </p:txBody>
        </p:sp>
        <p:sp>
          <p:nvSpPr>
            <p:cNvPr id="33812" name="Line 30"/>
            <p:cNvSpPr>
              <a:spLocks noChangeShapeType="1"/>
            </p:cNvSpPr>
            <p:nvPr/>
          </p:nvSpPr>
          <p:spPr bwMode="auto">
            <a:xfrm>
              <a:off x="1680" y="864"/>
              <a:ext cx="0" cy="288"/>
            </a:xfrm>
            <a:prstGeom prst="line">
              <a:avLst/>
            </a:prstGeom>
            <a:noFill/>
            <a:ln w="9525">
              <a:solidFill>
                <a:srgbClr val="000000"/>
              </a:solidFill>
              <a:round/>
              <a:headEnd/>
              <a:tailEnd type="triangle" w="med" len="med"/>
            </a:ln>
          </p:spPr>
          <p:txBody>
            <a:bodyPr wrap="none" anchor="ctr">
              <a:prstTxWarp prst="textNoShape">
                <a:avLst/>
              </a:prstTxWarp>
            </a:bodyPr>
            <a:lstStyle/>
            <a:p>
              <a:endParaRPr lang="en-US" dirty="0"/>
            </a:p>
          </p:txBody>
        </p:sp>
      </p:grpSp>
      <p:graphicFrame>
        <p:nvGraphicFramePr>
          <p:cNvPr id="11" name="Object 10"/>
          <p:cNvGraphicFramePr>
            <a:graphicFrameLocks noChangeAspect="1"/>
          </p:cNvGraphicFramePr>
          <p:nvPr>
            <p:extLst>
              <p:ext uri="{D42A27DB-BD31-4B8C-83A1-F6EECF244321}">
                <p14:modId xmlns:p14="http://schemas.microsoft.com/office/powerpoint/2010/main" val="4041039610"/>
              </p:ext>
            </p:extLst>
          </p:nvPr>
        </p:nvGraphicFramePr>
        <p:xfrm>
          <a:off x="3067050" y="3436257"/>
          <a:ext cx="6230713" cy="874486"/>
        </p:xfrm>
        <a:graphic>
          <a:graphicData uri="http://schemas.openxmlformats.org/presentationml/2006/ole">
            <mc:AlternateContent xmlns:mc="http://schemas.openxmlformats.org/markup-compatibility/2006">
              <mc:Choice xmlns:v="urn:schemas-microsoft-com:vml" Requires="v">
                <p:oleObj spid="_x0000_s11269" name="Equation" r:id="rId3" imgW="3619500" imgH="508000" progId="Equation.3">
                  <p:embed/>
                </p:oleObj>
              </mc:Choice>
              <mc:Fallback>
                <p:oleObj name="Equation" r:id="rId3" imgW="3619500" imgH="508000" progId="Equation.3">
                  <p:embed/>
                  <p:pic>
                    <p:nvPicPr>
                      <p:cNvPr id="11"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7050" y="3436257"/>
                        <a:ext cx="6230713" cy="874486"/>
                      </a:xfrm>
                      <a:prstGeom prst="rect">
                        <a:avLst/>
                      </a:prstGeom>
                      <a:solidFill>
                        <a:schemeClr val="tx1"/>
                      </a:solidFill>
                      <a:extLst/>
                    </p:spPr>
                  </p:pic>
                </p:oleObj>
              </mc:Fallback>
            </mc:AlternateContent>
          </a:graphicData>
        </a:graphic>
      </p:graphicFrame>
    </p:spTree>
    <p:extLst>
      <p:ext uri="{BB962C8B-B14F-4D97-AF65-F5344CB8AC3E}">
        <p14:creationId xmlns:p14="http://schemas.microsoft.com/office/powerpoint/2010/main" val="3272441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1981200" y="310445"/>
            <a:ext cx="8229600" cy="1324979"/>
          </a:xfrm>
        </p:spPr>
        <p:txBody>
          <a:bodyPr anchor="ctr">
            <a:noAutofit/>
          </a:bodyPr>
          <a:lstStyle/>
          <a:p>
            <a:pPr algn="ctr" eaLnBrk="1" hangingPunct="1"/>
            <a:r>
              <a:rPr lang="en-US" sz="4800" dirty="0">
                <a:ea typeface="ＭＳ Ｐゴシック" pitchFamily="26" charset="-128"/>
                <a:cs typeface="ＭＳ Ｐゴシック" pitchFamily="26" charset="-128"/>
              </a:rPr>
              <a:t>Benthic Algal </a:t>
            </a:r>
            <a:br>
              <a:rPr lang="en-US" sz="4800" dirty="0">
                <a:ea typeface="ＭＳ Ｐゴシック" pitchFamily="26" charset="-128"/>
                <a:cs typeface="ＭＳ Ｐゴシック" pitchFamily="26" charset="-128"/>
              </a:rPr>
            </a:br>
            <a:r>
              <a:rPr lang="en-US" sz="4800" dirty="0">
                <a:ea typeface="ＭＳ Ｐゴシック" pitchFamily="26" charset="-128"/>
                <a:cs typeface="ＭＳ Ｐゴシック" pitchFamily="26" charset="-128"/>
              </a:rPr>
              <a:t>Ammonia Preference Factor</a:t>
            </a:r>
          </a:p>
        </p:txBody>
      </p:sp>
      <p:grpSp>
        <p:nvGrpSpPr>
          <p:cNvPr id="2" name="Group 12"/>
          <p:cNvGrpSpPr>
            <a:grpSpLocks/>
          </p:cNvGrpSpPr>
          <p:nvPr/>
        </p:nvGrpSpPr>
        <p:grpSpPr bwMode="auto">
          <a:xfrm>
            <a:off x="6170678" y="4226957"/>
            <a:ext cx="4267200" cy="2350532"/>
            <a:chOff x="2438400" y="1828800"/>
            <a:chExt cx="4267200" cy="2350532"/>
          </a:xfrm>
        </p:grpSpPr>
        <p:sp>
          <p:nvSpPr>
            <p:cNvPr id="34822" name="Text Box 7"/>
            <p:cNvSpPr txBox="1">
              <a:spLocks noChangeArrowheads="1"/>
            </p:cNvSpPr>
            <p:nvPr/>
          </p:nvSpPr>
          <p:spPr bwMode="auto">
            <a:xfrm>
              <a:off x="3657600" y="3810000"/>
              <a:ext cx="914400" cy="369332"/>
            </a:xfrm>
            <a:prstGeom prst="rect">
              <a:avLst/>
            </a:prstGeom>
            <a:noFill/>
            <a:ln w="9525">
              <a:noFill/>
              <a:miter lim="800000"/>
              <a:headEnd/>
              <a:tailEnd/>
            </a:ln>
          </p:spPr>
          <p:txBody>
            <a:bodyPr>
              <a:prstTxWarp prst="textNoShape">
                <a:avLst/>
              </a:prstTxWarp>
              <a:spAutoFit/>
            </a:bodyPr>
            <a:lstStyle/>
            <a:p>
              <a:pPr>
                <a:spcBef>
                  <a:spcPct val="50000"/>
                </a:spcBef>
              </a:pPr>
              <a:r>
                <a:rPr lang="en-US" dirty="0"/>
                <a:t>P</a:t>
              </a:r>
              <a:r>
                <a:rPr lang="en-US" baseline="-25000" dirty="0"/>
                <a:t>NH4b</a:t>
              </a:r>
              <a:r>
                <a:rPr lang="en-US" dirty="0">
                  <a:solidFill>
                    <a:srgbClr val="000000"/>
                  </a:solidFill>
                </a:rPr>
                <a:t> </a:t>
              </a:r>
            </a:p>
          </p:txBody>
        </p:sp>
        <p:grpSp>
          <p:nvGrpSpPr>
            <p:cNvPr id="3" name="Group 8"/>
            <p:cNvGrpSpPr>
              <a:grpSpLocks/>
            </p:cNvGrpSpPr>
            <p:nvPr/>
          </p:nvGrpSpPr>
          <p:grpSpPr bwMode="auto">
            <a:xfrm>
              <a:off x="2438400" y="1828800"/>
              <a:ext cx="3200400" cy="2133600"/>
              <a:chOff x="96" y="336"/>
              <a:chExt cx="2016" cy="1344"/>
            </a:xfrm>
          </p:grpSpPr>
          <p:sp>
            <p:nvSpPr>
              <p:cNvPr id="134153" name="Rectangle 9"/>
              <p:cNvSpPr>
                <a:spLocks noChangeArrowheads="1"/>
              </p:cNvSpPr>
              <p:nvPr/>
            </p:nvSpPr>
            <p:spPr bwMode="auto">
              <a:xfrm>
                <a:off x="1296" y="1152"/>
                <a:ext cx="816" cy="528"/>
              </a:xfrm>
              <a:prstGeom prst="rect">
                <a:avLst/>
              </a:prstGeom>
              <a:solidFill>
                <a:srgbClr val="3366FF"/>
              </a:solidFill>
              <a:ln w="9525">
                <a:solidFill>
                  <a:srgbClr val="000000"/>
                </a:solidFill>
                <a:miter lim="800000"/>
                <a:headEnd/>
                <a:tailEnd/>
              </a:ln>
              <a:effectLst/>
            </p:spPr>
            <p:txBody>
              <a:bodyPr wrap="none" anchor="ctr">
                <a:prstTxWarp prst="textNoShape">
                  <a:avLst/>
                </a:prstTxWarp>
              </a:bodyPr>
              <a:lstStyle/>
              <a:p>
                <a:pPr algn="ctr">
                  <a:defRPr/>
                </a:pPr>
                <a:r>
                  <a:rPr lang="en-US" b="1" dirty="0">
                    <a:solidFill>
                      <a:schemeClr val="bg1"/>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qN</a:t>
                </a:r>
              </a:p>
              <a:p>
                <a:pPr algn="ctr">
                  <a:defRPr/>
                </a:pPr>
                <a:endParaRPr lang="en-US" b="1" baseline="-25000" dirty="0">
                  <a:solidFill>
                    <a:schemeClr val="bg1"/>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endParaRPr>
              </a:p>
            </p:txBody>
          </p:sp>
          <p:sp>
            <p:nvSpPr>
              <p:cNvPr id="134154" name="Rectangle 10"/>
              <p:cNvSpPr>
                <a:spLocks noChangeArrowheads="1"/>
              </p:cNvSpPr>
              <p:nvPr/>
            </p:nvSpPr>
            <p:spPr bwMode="auto">
              <a:xfrm>
                <a:off x="1296" y="336"/>
                <a:ext cx="816" cy="528"/>
              </a:xfrm>
              <a:prstGeom prst="rect">
                <a:avLst/>
              </a:prstGeom>
              <a:solidFill>
                <a:srgbClr val="3366FF"/>
              </a:solidFill>
              <a:ln w="9525">
                <a:solidFill>
                  <a:schemeClr val="tx1"/>
                </a:solidFill>
                <a:miter lim="800000"/>
                <a:headEnd/>
                <a:tailEnd/>
              </a:ln>
              <a:effectLst/>
            </p:spPr>
            <p:txBody>
              <a:bodyPr wrap="none" anchor="ctr">
                <a:prstTxWarp prst="textNoShape">
                  <a:avLst/>
                </a:prstTxWarp>
              </a:bodyPr>
              <a:lstStyle/>
              <a:p>
                <a:pPr algn="ctr">
                  <a:defRPr/>
                </a:pPr>
                <a:r>
                  <a:rPr lang="en-US" b="1" dirty="0">
                    <a:solidFill>
                      <a:schemeClr val="bg1"/>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NO</a:t>
                </a:r>
                <a:r>
                  <a:rPr lang="en-US" b="1" baseline="-25000" dirty="0">
                    <a:solidFill>
                      <a:schemeClr val="bg1"/>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3</a:t>
                </a:r>
              </a:p>
            </p:txBody>
          </p:sp>
          <p:sp>
            <p:nvSpPr>
              <p:cNvPr id="134155" name="Rectangle 11"/>
              <p:cNvSpPr>
                <a:spLocks noChangeArrowheads="1"/>
              </p:cNvSpPr>
              <p:nvPr/>
            </p:nvSpPr>
            <p:spPr bwMode="auto">
              <a:xfrm>
                <a:off x="96" y="1152"/>
                <a:ext cx="816" cy="528"/>
              </a:xfrm>
              <a:prstGeom prst="rect">
                <a:avLst/>
              </a:prstGeom>
              <a:solidFill>
                <a:srgbClr val="3366FF"/>
              </a:solidFill>
              <a:ln w="9525">
                <a:solidFill>
                  <a:schemeClr val="tx1"/>
                </a:solidFill>
                <a:miter lim="800000"/>
                <a:headEnd/>
                <a:tailEnd/>
              </a:ln>
              <a:effectLst/>
            </p:spPr>
            <p:txBody>
              <a:bodyPr wrap="none" anchor="ctr">
                <a:prstTxWarp prst="textNoShape">
                  <a:avLst/>
                </a:prstTxWarp>
              </a:bodyPr>
              <a:lstStyle/>
              <a:p>
                <a:pPr algn="ctr">
                  <a:defRPr/>
                </a:pPr>
                <a:r>
                  <a:rPr lang="en-US" b="1" dirty="0">
                    <a:solidFill>
                      <a:schemeClr val="bg1"/>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NH</a:t>
                </a:r>
                <a:r>
                  <a:rPr lang="en-US" b="1" baseline="-25000" dirty="0">
                    <a:solidFill>
                      <a:schemeClr val="bg1"/>
                    </a:solidFill>
                    <a:effectLst>
                      <a:outerShdw blurRad="38100" dist="38100" dir="2700000" algn="tl">
                        <a:srgbClr val="000000"/>
                      </a:outerShdw>
                    </a:effectLst>
                    <a:latin typeface="Arial" pitchFamily="-107" charset="0"/>
                    <a:ea typeface="ＭＳ Ｐゴシック" pitchFamily="-105" charset="-128"/>
                    <a:cs typeface="ＭＳ Ｐゴシック" pitchFamily="-105" charset="-128"/>
                  </a:rPr>
                  <a:t>4</a:t>
                </a:r>
              </a:p>
            </p:txBody>
          </p:sp>
          <p:sp>
            <p:nvSpPr>
              <p:cNvPr id="34828" name="Line 12"/>
              <p:cNvSpPr>
                <a:spLocks noChangeShapeType="1"/>
              </p:cNvSpPr>
              <p:nvPr/>
            </p:nvSpPr>
            <p:spPr bwMode="auto">
              <a:xfrm>
                <a:off x="912" y="1392"/>
                <a:ext cx="384" cy="0"/>
              </a:xfrm>
              <a:prstGeom prst="line">
                <a:avLst/>
              </a:prstGeom>
              <a:noFill/>
              <a:ln w="25400">
                <a:solidFill>
                  <a:srgbClr val="FFFF00"/>
                </a:solidFill>
                <a:round/>
                <a:headEnd/>
                <a:tailEnd type="triangle" w="med" len="med"/>
              </a:ln>
            </p:spPr>
            <p:txBody>
              <a:bodyPr wrap="none" anchor="ctr">
                <a:prstTxWarp prst="textNoShape">
                  <a:avLst/>
                </a:prstTxWarp>
              </a:bodyPr>
              <a:lstStyle/>
              <a:p>
                <a:endParaRPr lang="en-US" dirty="0"/>
              </a:p>
            </p:txBody>
          </p:sp>
          <p:sp>
            <p:nvSpPr>
              <p:cNvPr id="34829" name="Line 13"/>
              <p:cNvSpPr>
                <a:spLocks noChangeShapeType="1"/>
              </p:cNvSpPr>
              <p:nvPr/>
            </p:nvSpPr>
            <p:spPr bwMode="auto">
              <a:xfrm>
                <a:off x="1680" y="864"/>
                <a:ext cx="0" cy="288"/>
              </a:xfrm>
              <a:prstGeom prst="line">
                <a:avLst/>
              </a:prstGeom>
              <a:noFill/>
              <a:ln w="25400">
                <a:solidFill>
                  <a:srgbClr val="FFFF00"/>
                </a:solidFill>
                <a:round/>
                <a:headEnd/>
                <a:tailEnd type="triangle" w="med" len="med"/>
              </a:ln>
            </p:spPr>
            <p:txBody>
              <a:bodyPr wrap="none" anchor="ctr">
                <a:prstTxWarp prst="textNoShape">
                  <a:avLst/>
                </a:prstTxWarp>
              </a:bodyPr>
              <a:lstStyle/>
              <a:p>
                <a:endParaRPr lang="en-US" dirty="0"/>
              </a:p>
            </p:txBody>
          </p:sp>
        </p:grpSp>
        <p:sp>
          <p:nvSpPr>
            <p:cNvPr id="34824" name="Text Box 20"/>
            <p:cNvSpPr txBox="1">
              <a:spLocks noChangeArrowheads="1"/>
            </p:cNvSpPr>
            <p:nvPr/>
          </p:nvSpPr>
          <p:spPr bwMode="auto">
            <a:xfrm>
              <a:off x="5238750" y="2628900"/>
              <a:ext cx="1466850" cy="369332"/>
            </a:xfrm>
            <a:prstGeom prst="rect">
              <a:avLst/>
            </a:prstGeom>
            <a:noFill/>
            <a:ln w="9525">
              <a:noFill/>
              <a:miter lim="800000"/>
              <a:headEnd/>
              <a:tailEnd/>
            </a:ln>
          </p:spPr>
          <p:txBody>
            <a:bodyPr>
              <a:prstTxWarp prst="textNoShape">
                <a:avLst/>
              </a:prstTxWarp>
              <a:spAutoFit/>
            </a:bodyPr>
            <a:lstStyle/>
            <a:p>
              <a:pPr>
                <a:spcBef>
                  <a:spcPct val="50000"/>
                </a:spcBef>
              </a:pPr>
              <a:r>
                <a:rPr lang="en-US" dirty="0"/>
                <a:t>1 – P</a:t>
              </a:r>
              <a:r>
                <a:rPr lang="en-US" baseline="-25000" dirty="0"/>
                <a:t>NH4b</a:t>
              </a:r>
              <a:r>
                <a:rPr lang="en-US" dirty="0"/>
                <a:t> </a:t>
              </a:r>
            </a:p>
          </p:txBody>
        </p:sp>
      </p:grpSp>
      <p:sp>
        <p:nvSpPr>
          <p:cNvPr id="34821" name="Rectangle 22"/>
          <p:cNvSpPr>
            <a:spLocks noChangeArrowheads="1"/>
          </p:cNvSpPr>
          <p:nvPr/>
        </p:nvSpPr>
        <p:spPr bwMode="auto">
          <a:xfrm>
            <a:off x="1524001" y="3030022"/>
            <a:ext cx="184731" cy="369332"/>
          </a:xfrm>
          <a:prstGeom prst="rect">
            <a:avLst/>
          </a:prstGeom>
          <a:noFill/>
          <a:ln w="9525">
            <a:noFill/>
            <a:miter lim="800000"/>
            <a:headEnd/>
            <a:tailEnd/>
          </a:ln>
        </p:spPr>
        <p:txBody>
          <a:bodyPr wrap="none" anchor="ctr">
            <a:prstTxWarp prst="textNoShape">
              <a:avLst/>
            </a:prstTxWarp>
            <a:spAutoFit/>
          </a:bodyPr>
          <a:lstStyle/>
          <a:p>
            <a:endParaRPr lang="en-US" dirty="0"/>
          </a:p>
        </p:txBody>
      </p:sp>
      <p:graphicFrame>
        <p:nvGraphicFramePr>
          <p:cNvPr id="14" name="Group 3"/>
          <p:cNvGraphicFramePr>
            <a:graphicFrameLocks noGrp="1"/>
          </p:cNvGraphicFramePr>
          <p:nvPr>
            <p:ph sz="half" idx="4294967295"/>
            <p:extLst>
              <p:ext uri="{D42A27DB-BD31-4B8C-83A1-F6EECF244321}">
                <p14:modId xmlns:p14="http://schemas.microsoft.com/office/powerpoint/2010/main" val="3657464839"/>
              </p:ext>
            </p:extLst>
          </p:nvPr>
        </p:nvGraphicFramePr>
        <p:xfrm>
          <a:off x="1771716" y="3070391"/>
          <a:ext cx="8666162" cy="862013"/>
        </p:xfrm>
        <a:graphic>
          <a:graphicData uri="http://schemas.openxmlformats.org/drawingml/2006/table">
            <a:tbl>
              <a:tblPr>
                <a:tableStyleId>{69C7853C-536D-4A76-A0AE-DD22124D55A5}</a:tableStyleId>
              </a:tblPr>
              <a:tblGrid>
                <a:gridCol w="1444625">
                  <a:extLst>
                    <a:ext uri="{9D8B030D-6E8A-4147-A177-3AD203B41FA5}">
                      <a16:colId xmlns:a16="http://schemas.microsoft.com/office/drawing/2014/main" val="20000"/>
                    </a:ext>
                  </a:extLst>
                </a:gridCol>
                <a:gridCol w="7221537">
                  <a:extLst>
                    <a:ext uri="{9D8B030D-6E8A-4147-A177-3AD203B41FA5}">
                      <a16:colId xmlns:a16="http://schemas.microsoft.com/office/drawing/2014/main" val="20001"/>
                    </a:ext>
                  </a:extLst>
                </a:gridCol>
              </a:tblGrid>
              <a:tr h="428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Where:</a:t>
                      </a:r>
                      <a:endParaRPr kumimoji="0" lang="en-US" sz="1800" b="0" i="0" u="none" strike="noStrike" cap="none" normalizeH="0" baseline="0" dirty="0">
                        <a:ln>
                          <a:noFill/>
                        </a:ln>
                        <a:solidFill>
                          <a:srgbClr val="000000"/>
                        </a:solidFill>
                        <a:effectLst/>
                        <a:latin typeface="Arial" pitchFamily="26" charset="0"/>
                        <a:ea typeface="ＭＳ Ｐゴシック" pitchFamily="26" charset="-128"/>
                        <a:cs typeface="ＭＳ Ｐゴシック" pitchFamily="26" charset="-128"/>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a:ln>
                          <a:noFill/>
                        </a:ln>
                        <a:solidFill>
                          <a:srgbClr val="000000"/>
                        </a:solidFill>
                        <a:effectLst>
                          <a:outerShdw blurRad="38100" dist="38100" dir="2700000" algn="tl">
                            <a:srgbClr val="DDDDDD"/>
                          </a:outerShdw>
                        </a:effectLst>
                        <a:latin typeface="Arial" pitchFamily="26" charset="0"/>
                        <a:ea typeface="ＭＳ Ｐゴシック" pitchFamily="26" charset="-128"/>
                        <a:cs typeface="ＭＳ Ｐゴシック" pitchFamily="26" charset="-128"/>
                      </a:endParaRPr>
                    </a:p>
                  </a:txBody>
                  <a:tcPr horzOverflow="overflow"/>
                </a:tc>
                <a:extLst>
                  <a:ext uri="{0D108BD9-81ED-4DB2-BD59-A6C34878D82A}">
                    <a16:rowId xmlns:a16="http://schemas.microsoft.com/office/drawing/2014/main" val="10000"/>
                  </a:ext>
                </a:extLst>
              </a:tr>
              <a:tr h="433388">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K</a:t>
                      </a:r>
                      <a:r>
                        <a:rPr kumimoji="0" lang="en-US" sz="1800" u="none" strike="noStrike" cap="none" normalizeH="0" baseline="-25000" dirty="0">
                          <a:ln>
                            <a:noFill/>
                          </a:ln>
                          <a:effectLst/>
                        </a:rPr>
                        <a:t>hnxb</a:t>
                      </a:r>
                      <a:endParaRPr kumimoji="0" lang="el-GR" sz="1800" b="0" i="1" u="none" strike="noStrike" cap="none" normalizeH="0" baseline="-25000" dirty="0">
                        <a:ln>
                          <a:noFill/>
                        </a:ln>
                        <a:solidFill>
                          <a:srgbClr val="000000"/>
                        </a:solidFill>
                        <a:effectLst/>
                        <a:latin typeface="Arial" pitchFamily="26" charset="0"/>
                        <a:ea typeface="Arial" pitchFamily="26" charset="0"/>
                        <a:cs typeface="Arial" pitchFamily="26"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ammonia preference factor, mg</a:t>
                      </a:r>
                      <a:r>
                        <a:rPr kumimoji="0" lang="en-US" sz="1800" u="none" strike="noStrike" cap="none" normalizeH="0" baseline="-25000" dirty="0">
                          <a:ln>
                            <a:noFill/>
                          </a:ln>
                          <a:effectLst/>
                        </a:rPr>
                        <a:t>N</a:t>
                      </a:r>
                      <a:r>
                        <a:rPr kumimoji="0" lang="en-US" sz="1800" u="none" strike="noStrike" cap="none" normalizeH="0" baseline="0" dirty="0">
                          <a:ln>
                            <a:noFill/>
                          </a:ln>
                          <a:effectLst/>
                        </a:rPr>
                        <a:t>/L (0.025, 0.01 – 0.5)</a:t>
                      </a:r>
                      <a:endParaRPr kumimoji="0" lang="en-US" sz="1800" b="0" i="0" u="none" strike="noStrike" cap="none" normalizeH="0" baseline="0" dirty="0">
                        <a:ln>
                          <a:noFill/>
                        </a:ln>
                        <a:solidFill>
                          <a:schemeClr val="tx1"/>
                        </a:solidFill>
                        <a:effectLst/>
                        <a:latin typeface="Arial" pitchFamily="26" charset="0"/>
                        <a:ea typeface="Arial" pitchFamily="26" charset="0"/>
                        <a:cs typeface="Arial" pitchFamily="26" charset="0"/>
                      </a:endParaRPr>
                    </a:p>
                  </a:txBody>
                  <a:tcPr horzOverflow="overflow"/>
                </a:tc>
                <a:extLst>
                  <a:ext uri="{0D108BD9-81ED-4DB2-BD59-A6C34878D82A}">
                    <a16:rowId xmlns:a16="http://schemas.microsoft.com/office/drawing/2014/main" val="10001"/>
                  </a:ext>
                </a:extLst>
              </a:tr>
            </a:tbl>
          </a:graphicData>
        </a:graphic>
      </p:graphicFrame>
      <p:sp>
        <p:nvSpPr>
          <p:cNvPr id="15" name="TextBox 14"/>
          <p:cNvSpPr txBox="1"/>
          <p:nvPr/>
        </p:nvSpPr>
        <p:spPr>
          <a:xfrm>
            <a:off x="1828801" y="4195064"/>
            <a:ext cx="5246531" cy="1938992"/>
          </a:xfrm>
          <a:prstGeom prst="rect">
            <a:avLst/>
          </a:prstGeom>
          <a:noFill/>
        </p:spPr>
        <p:txBody>
          <a:bodyPr wrap="square" rtlCol="0">
            <a:spAutoFit/>
          </a:bodyPr>
          <a:lstStyle/>
          <a:p>
            <a:r>
              <a:rPr lang="en-US" sz="2000" dirty="0">
                <a:solidFill>
                  <a:srgbClr val="FFFF00"/>
                </a:solidFill>
              </a:rPr>
              <a:t>DIN =  NH</a:t>
            </a:r>
            <a:r>
              <a:rPr lang="en-US" sz="2000" baseline="-25000" dirty="0">
                <a:solidFill>
                  <a:srgbClr val="FFFF00"/>
                </a:solidFill>
              </a:rPr>
              <a:t>4</a:t>
            </a:r>
            <a:r>
              <a:rPr lang="en-US" sz="2000" dirty="0">
                <a:solidFill>
                  <a:srgbClr val="FFFF00"/>
                </a:solidFill>
              </a:rPr>
              <a:t> + NO</a:t>
            </a:r>
            <a:r>
              <a:rPr lang="en-US" sz="2000" baseline="-25000" dirty="0">
                <a:solidFill>
                  <a:srgbClr val="FFFF00"/>
                </a:solidFill>
              </a:rPr>
              <a:t>3</a:t>
            </a:r>
          </a:p>
          <a:p>
            <a:r>
              <a:rPr lang="en-US" sz="2000" dirty="0">
                <a:solidFill>
                  <a:srgbClr val="FFFF00"/>
                </a:solidFill>
              </a:rPr>
              <a:t>for K</a:t>
            </a:r>
            <a:r>
              <a:rPr lang="en-US" sz="2000" baseline="-25000" dirty="0">
                <a:solidFill>
                  <a:srgbClr val="FFFF00"/>
                </a:solidFill>
              </a:rPr>
              <a:t>hnxb</a:t>
            </a:r>
            <a:r>
              <a:rPr lang="en-US" sz="2000" dirty="0">
                <a:solidFill>
                  <a:srgbClr val="FFFF00"/>
                </a:solidFill>
              </a:rPr>
              <a:t> &gt;&gt; DIN              P</a:t>
            </a:r>
            <a:r>
              <a:rPr lang="en-US" sz="2000" baseline="-25000" dirty="0">
                <a:solidFill>
                  <a:srgbClr val="FFFF00"/>
                </a:solidFill>
              </a:rPr>
              <a:t>NH4b</a:t>
            </a:r>
            <a:r>
              <a:rPr lang="en-US" sz="2000" dirty="0">
                <a:solidFill>
                  <a:srgbClr val="FFFF00"/>
                </a:solidFill>
              </a:rPr>
              <a:t> = NH</a:t>
            </a:r>
            <a:r>
              <a:rPr lang="en-US" sz="2000" baseline="-25000" dirty="0">
                <a:solidFill>
                  <a:srgbClr val="FFFF00"/>
                </a:solidFill>
              </a:rPr>
              <a:t>4</a:t>
            </a:r>
            <a:r>
              <a:rPr lang="en-US" sz="2000" dirty="0">
                <a:solidFill>
                  <a:srgbClr val="FFFF00"/>
                </a:solidFill>
              </a:rPr>
              <a:t> / DIN</a:t>
            </a:r>
          </a:p>
          <a:p>
            <a:r>
              <a:rPr lang="en-US" sz="2000" dirty="0">
                <a:solidFill>
                  <a:srgbClr val="FFFF00"/>
                </a:solidFill>
              </a:rPr>
              <a:t>for K</a:t>
            </a:r>
            <a:r>
              <a:rPr lang="en-US" sz="2000" baseline="-25000" dirty="0">
                <a:solidFill>
                  <a:srgbClr val="FFFF00"/>
                </a:solidFill>
              </a:rPr>
              <a:t>hnxb</a:t>
            </a:r>
            <a:r>
              <a:rPr lang="en-US" sz="2000" dirty="0">
                <a:solidFill>
                  <a:srgbClr val="FFFF00"/>
                </a:solidFill>
              </a:rPr>
              <a:t> = NH</a:t>
            </a:r>
            <a:r>
              <a:rPr lang="en-US" sz="2000" baseline="-25000" dirty="0">
                <a:solidFill>
                  <a:srgbClr val="FFFF00"/>
                </a:solidFill>
              </a:rPr>
              <a:t>4</a:t>
            </a:r>
            <a:r>
              <a:rPr lang="en-US" sz="2000" dirty="0">
                <a:solidFill>
                  <a:srgbClr val="FFFF00"/>
                </a:solidFill>
              </a:rPr>
              <a:t> = NO</a:t>
            </a:r>
            <a:r>
              <a:rPr lang="en-US" sz="2000" baseline="-25000" dirty="0">
                <a:solidFill>
                  <a:srgbClr val="FFFF00"/>
                </a:solidFill>
              </a:rPr>
              <a:t>3</a:t>
            </a:r>
            <a:r>
              <a:rPr lang="en-US" sz="2000" dirty="0">
                <a:solidFill>
                  <a:srgbClr val="FFFF00"/>
                </a:solidFill>
              </a:rPr>
              <a:t>     P</a:t>
            </a:r>
            <a:r>
              <a:rPr lang="en-US" sz="2000" baseline="-25000" dirty="0">
                <a:solidFill>
                  <a:srgbClr val="FFFF00"/>
                </a:solidFill>
              </a:rPr>
              <a:t>HN4b</a:t>
            </a:r>
            <a:r>
              <a:rPr lang="en-US" sz="2000" dirty="0">
                <a:solidFill>
                  <a:srgbClr val="FFFF00"/>
                </a:solidFill>
              </a:rPr>
              <a:t> = 0.5</a:t>
            </a:r>
          </a:p>
          <a:p>
            <a:r>
              <a:rPr lang="en-US" sz="2000" dirty="0">
                <a:solidFill>
                  <a:srgbClr val="FFFF00"/>
                </a:solidFill>
              </a:rPr>
              <a:t>for K</a:t>
            </a:r>
            <a:r>
              <a:rPr lang="en-US" sz="2000" baseline="-25000" dirty="0">
                <a:solidFill>
                  <a:srgbClr val="FFFF00"/>
                </a:solidFill>
              </a:rPr>
              <a:t>hnxb</a:t>
            </a:r>
            <a:r>
              <a:rPr lang="en-US" sz="2000" dirty="0">
                <a:solidFill>
                  <a:srgbClr val="FFFF00"/>
                </a:solidFill>
              </a:rPr>
              <a:t> = 0                    P</a:t>
            </a:r>
            <a:r>
              <a:rPr lang="en-US" sz="2000" baseline="-25000" dirty="0">
                <a:solidFill>
                  <a:srgbClr val="FFFF00"/>
                </a:solidFill>
              </a:rPr>
              <a:t>NH4b</a:t>
            </a:r>
            <a:r>
              <a:rPr lang="en-US" sz="2000" dirty="0">
                <a:solidFill>
                  <a:srgbClr val="FFFF00"/>
                </a:solidFill>
              </a:rPr>
              <a:t> = 1</a:t>
            </a:r>
          </a:p>
          <a:p>
            <a:r>
              <a:rPr lang="en-US" sz="2000" dirty="0">
                <a:solidFill>
                  <a:srgbClr val="FFFF00"/>
                </a:solidFill>
              </a:rPr>
              <a:t>for NO</a:t>
            </a:r>
            <a:r>
              <a:rPr lang="en-US" sz="2000" baseline="-25000" dirty="0">
                <a:solidFill>
                  <a:srgbClr val="FFFF00"/>
                </a:solidFill>
              </a:rPr>
              <a:t>3</a:t>
            </a:r>
            <a:r>
              <a:rPr lang="en-US" sz="2000" dirty="0">
                <a:solidFill>
                  <a:srgbClr val="FFFF00"/>
                </a:solidFill>
              </a:rPr>
              <a:t> = 0                     P</a:t>
            </a:r>
            <a:r>
              <a:rPr lang="en-US" sz="2000" baseline="-25000" dirty="0">
                <a:solidFill>
                  <a:srgbClr val="FFFF00"/>
                </a:solidFill>
              </a:rPr>
              <a:t>NH4b</a:t>
            </a:r>
            <a:r>
              <a:rPr lang="en-US" sz="2000" dirty="0">
                <a:solidFill>
                  <a:srgbClr val="FFFF00"/>
                </a:solidFill>
              </a:rPr>
              <a:t> = 1</a:t>
            </a:r>
          </a:p>
          <a:p>
            <a:r>
              <a:rPr lang="en-US" sz="2000" dirty="0">
                <a:solidFill>
                  <a:srgbClr val="FFFF00"/>
                </a:solidFill>
              </a:rPr>
              <a:t>for NH</a:t>
            </a:r>
            <a:r>
              <a:rPr lang="en-US" sz="2000" baseline="-25000" dirty="0">
                <a:solidFill>
                  <a:srgbClr val="FFFF00"/>
                </a:solidFill>
              </a:rPr>
              <a:t>4</a:t>
            </a:r>
            <a:r>
              <a:rPr lang="en-US" sz="2000" dirty="0">
                <a:solidFill>
                  <a:srgbClr val="FFFF00"/>
                </a:solidFill>
              </a:rPr>
              <a:t> = 0                     P</a:t>
            </a:r>
            <a:r>
              <a:rPr lang="en-US" sz="2000" baseline="-25000" dirty="0">
                <a:solidFill>
                  <a:srgbClr val="FFFF00"/>
                </a:solidFill>
              </a:rPr>
              <a:t>NH4b</a:t>
            </a:r>
            <a:r>
              <a:rPr lang="en-US" sz="2000" dirty="0">
                <a:solidFill>
                  <a:srgbClr val="FFFF00"/>
                </a:solidFill>
              </a:rPr>
              <a:t> = 0</a:t>
            </a:r>
          </a:p>
        </p:txBody>
      </p:sp>
      <p:graphicFrame>
        <p:nvGraphicFramePr>
          <p:cNvPr id="16" name="Object 15"/>
          <p:cNvGraphicFramePr>
            <a:graphicFrameLocks noChangeAspect="1"/>
          </p:cNvGraphicFramePr>
          <p:nvPr>
            <p:extLst>
              <p:ext uri="{D42A27DB-BD31-4B8C-83A1-F6EECF244321}">
                <p14:modId xmlns:p14="http://schemas.microsoft.com/office/powerpoint/2010/main" val="1351101931"/>
              </p:ext>
            </p:extLst>
          </p:nvPr>
        </p:nvGraphicFramePr>
        <p:xfrm>
          <a:off x="2498205" y="2013858"/>
          <a:ext cx="7344946" cy="790279"/>
        </p:xfrm>
        <a:graphic>
          <a:graphicData uri="http://schemas.openxmlformats.org/presentationml/2006/ole">
            <mc:AlternateContent xmlns:mc="http://schemas.openxmlformats.org/markup-compatibility/2006">
              <mc:Choice xmlns:v="urn:schemas-microsoft-com:vml" Requires="v">
                <p:oleObj spid="_x0000_s12293" name="Equation" r:id="rId3" imgW="4013200" imgH="431800" progId="Equation.3">
                  <p:embed/>
                </p:oleObj>
              </mc:Choice>
              <mc:Fallback>
                <p:oleObj name="Equation" r:id="rId3" imgW="4013200" imgH="431800" progId="Equation.3">
                  <p:embed/>
                  <p:pic>
                    <p:nvPicPr>
                      <p:cNvPr id="16" name="Object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8205" y="2013858"/>
                        <a:ext cx="7344946" cy="790279"/>
                      </a:xfrm>
                      <a:prstGeom prst="rect">
                        <a:avLst/>
                      </a:prstGeom>
                      <a:solidFill>
                        <a:schemeClr val="tx1"/>
                      </a:solidFill>
                      <a:extLst/>
                    </p:spPr>
                  </p:pic>
                </p:oleObj>
              </mc:Fallback>
            </mc:AlternateContent>
          </a:graphicData>
        </a:graphic>
      </p:graphicFrame>
    </p:spTree>
    <p:extLst>
      <p:ext uri="{BB962C8B-B14F-4D97-AF65-F5344CB8AC3E}">
        <p14:creationId xmlns:p14="http://schemas.microsoft.com/office/powerpoint/2010/main" val="30796339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4876800" y="381000"/>
            <a:ext cx="5791200" cy="1600200"/>
          </a:xfrm>
        </p:spPr>
        <p:txBody>
          <a:bodyPr anchor="ctr">
            <a:normAutofit/>
          </a:bodyPr>
          <a:lstStyle/>
          <a:p>
            <a:pPr algn="ctr" eaLnBrk="1" hangingPunct="1"/>
            <a:r>
              <a:rPr lang="en-US" sz="4800" dirty="0">
                <a:ea typeface="ＭＳ Ｐゴシック" pitchFamily="26" charset="-128"/>
                <a:cs typeface="ＭＳ Ｐゴシック" pitchFamily="26" charset="-128"/>
              </a:rPr>
              <a:t>Benthic Algal Phosphorus Uptake</a:t>
            </a:r>
          </a:p>
        </p:txBody>
      </p:sp>
      <p:graphicFrame>
        <p:nvGraphicFramePr>
          <p:cNvPr id="131075" name="Group 3"/>
          <p:cNvGraphicFramePr>
            <a:graphicFrameLocks noGrp="1"/>
          </p:cNvGraphicFramePr>
          <p:nvPr>
            <p:ph sz="half" idx="2"/>
            <p:extLst>
              <p:ext uri="{D42A27DB-BD31-4B8C-83A1-F6EECF244321}">
                <p14:modId xmlns:p14="http://schemas.microsoft.com/office/powerpoint/2010/main" val="1592087221"/>
              </p:ext>
            </p:extLst>
          </p:nvPr>
        </p:nvGraphicFramePr>
        <p:xfrm>
          <a:off x="2127366" y="4576855"/>
          <a:ext cx="8229600" cy="2157984"/>
        </p:xfrm>
        <a:graphic>
          <a:graphicData uri="http://schemas.openxmlformats.org/drawingml/2006/table">
            <a:tbl>
              <a:tblPr>
                <a:tableStyleId>{69C7853C-536D-4A76-A0AE-DD22124D55A5}</a:tableStyleId>
              </a:tblPr>
              <a:tblGrid>
                <a:gridCol w="1371600">
                  <a:extLst>
                    <a:ext uri="{9D8B030D-6E8A-4147-A177-3AD203B41FA5}">
                      <a16:colId xmlns:a16="http://schemas.microsoft.com/office/drawing/2014/main" val="20000"/>
                    </a:ext>
                  </a:extLst>
                </a:gridCol>
                <a:gridCol w="6858000">
                  <a:extLst>
                    <a:ext uri="{9D8B030D-6E8A-4147-A177-3AD203B41FA5}">
                      <a16:colId xmlns:a16="http://schemas.microsoft.com/office/drawing/2014/main" val="20001"/>
                    </a:ext>
                  </a:extLst>
                </a:gridCol>
              </a:tblGrid>
              <a:tr h="195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Where:</a:t>
                      </a:r>
                      <a:endParaRPr kumimoji="0" lang="en-US" sz="1800" b="0" i="0" u="none" strike="noStrike" cap="none" normalizeH="0" baseline="0" dirty="0">
                        <a:ln>
                          <a:noFill/>
                        </a:ln>
                        <a:solidFill>
                          <a:srgbClr val="000000"/>
                        </a:solidFill>
                        <a:effectLst/>
                        <a:latin typeface="Arial" pitchFamily="26" charset="0"/>
                        <a:ea typeface="ＭＳ Ｐゴシック" pitchFamily="26" charset="-128"/>
                        <a:cs typeface="ＭＳ Ｐゴシック" pitchFamily="26" charset="-128"/>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a:ln>
                          <a:noFill/>
                        </a:ln>
                        <a:solidFill>
                          <a:srgbClr val="000000"/>
                        </a:solidFill>
                        <a:effectLst>
                          <a:outerShdw blurRad="38100" dist="38100" dir="2700000" algn="tl">
                            <a:srgbClr val="DDDDDD"/>
                          </a:outerShdw>
                        </a:effectLst>
                        <a:latin typeface="Arial" pitchFamily="26" charset="0"/>
                        <a:ea typeface="ＭＳ Ｐゴシック" pitchFamily="26" charset="-128"/>
                        <a:cs typeface="ＭＳ Ｐゴシック" pitchFamily="26" charset="-128"/>
                      </a:endParaRPr>
                    </a:p>
                  </a:txBody>
                  <a:tcPr horzOverflow="overflow"/>
                </a:tc>
                <a:extLst>
                  <a:ext uri="{0D108BD9-81ED-4DB2-BD59-A6C34878D82A}">
                    <a16:rowId xmlns:a16="http://schemas.microsoft.com/office/drawing/2014/main" val="10000"/>
                  </a:ext>
                </a:extLst>
              </a:tr>
              <a:tr h="350838">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l-GR" sz="1800" u="none" strike="noStrike" cap="none" normalizeH="0" baseline="0" dirty="0">
                          <a:ln>
                            <a:noFill/>
                          </a:ln>
                          <a:effectLst/>
                        </a:rPr>
                        <a:t>ρ</a:t>
                      </a:r>
                      <a:r>
                        <a:rPr kumimoji="0" lang="en-US" sz="1800" u="none" strike="noStrike" cap="none" normalizeH="0" baseline="-25000" dirty="0">
                          <a:ln>
                            <a:noFill/>
                          </a:ln>
                          <a:effectLst/>
                        </a:rPr>
                        <a:t>mP</a:t>
                      </a:r>
                      <a:endParaRPr kumimoji="0" lang="el-GR" sz="1800" b="0" i="1" u="none" strike="noStrike" cap="none" normalizeH="0" baseline="-25000" dirty="0">
                        <a:ln>
                          <a:noFill/>
                        </a:ln>
                        <a:solidFill>
                          <a:srgbClr val="000000"/>
                        </a:solidFill>
                        <a:effectLst/>
                        <a:latin typeface="Arial" pitchFamily="26" charset="0"/>
                        <a:ea typeface="Arial" pitchFamily="26" charset="0"/>
                        <a:cs typeface="Arial" pitchFamily="26"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maximum P uptake rate (mg</a:t>
                      </a:r>
                      <a:r>
                        <a:rPr kumimoji="0" lang="en-US" sz="1800" u="none" strike="noStrike" cap="none" normalizeH="0" baseline="-25000" dirty="0">
                          <a:ln>
                            <a:noFill/>
                          </a:ln>
                          <a:effectLst/>
                        </a:rPr>
                        <a:t>P</a:t>
                      </a:r>
                      <a:r>
                        <a:rPr kumimoji="0" lang="en-US" sz="1800" u="none" strike="noStrike" cap="none" normalizeH="0" baseline="0" dirty="0">
                          <a:ln>
                            <a:noFill/>
                          </a:ln>
                          <a:effectLst/>
                        </a:rPr>
                        <a:t>/g</a:t>
                      </a:r>
                      <a:r>
                        <a:rPr kumimoji="0" lang="en-US" sz="1800" u="none" strike="noStrike" cap="none" normalizeH="0" baseline="-25000" dirty="0">
                          <a:ln>
                            <a:noFill/>
                          </a:ln>
                          <a:effectLst/>
                        </a:rPr>
                        <a:t>D</a:t>
                      </a:r>
                      <a:r>
                        <a:rPr kumimoji="0" lang="en-US" sz="1800" u="none" strike="noStrike" cap="none" normalizeH="0" baseline="0" dirty="0">
                          <a:ln>
                            <a:noFill/>
                          </a:ln>
                          <a:effectLst/>
                        </a:rPr>
                        <a:t>-day)</a:t>
                      </a:r>
                      <a:endParaRPr kumimoji="0" lang="en-US" sz="1800" b="0" i="0" u="none" strike="noStrike" cap="none" normalizeH="0" baseline="0" dirty="0">
                        <a:ln>
                          <a:noFill/>
                        </a:ln>
                        <a:solidFill>
                          <a:srgbClr val="000000"/>
                        </a:solidFill>
                        <a:effectLst/>
                        <a:latin typeface="Arial" pitchFamily="26" charset="0"/>
                        <a:ea typeface="ＭＳ Ｐゴシック" pitchFamily="26" charset="-128"/>
                        <a:cs typeface="ＭＳ Ｐゴシック" pitchFamily="26" charset="-128"/>
                      </a:endParaRPr>
                    </a:p>
                  </a:txBody>
                  <a:tcPr horzOverflow="overflow"/>
                </a:tc>
                <a:extLst>
                  <a:ext uri="{0D108BD9-81ED-4DB2-BD59-A6C34878D82A}">
                    <a16:rowId xmlns:a16="http://schemas.microsoft.com/office/drawing/2014/main" val="10001"/>
                  </a:ext>
                </a:extLst>
              </a:tr>
              <a:tr h="322263">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K</a:t>
                      </a:r>
                      <a:r>
                        <a:rPr kumimoji="0" lang="en-US" sz="1800" u="none" strike="noStrike" cap="none" normalizeH="0" baseline="-25000" dirty="0">
                          <a:ln>
                            <a:noFill/>
                          </a:ln>
                          <a:effectLst/>
                        </a:rPr>
                        <a:t>sPb</a:t>
                      </a:r>
                      <a:endParaRPr kumimoji="0" lang="en-US" sz="1800" b="0" i="1" u="none" strike="noStrike" cap="none" normalizeH="0" baseline="0" dirty="0">
                        <a:ln>
                          <a:noFill/>
                        </a:ln>
                        <a:solidFill>
                          <a:srgbClr val="000000"/>
                        </a:solidFill>
                        <a:effectLst/>
                        <a:latin typeface="Arial" pitchFamily="26" charset="0"/>
                        <a:ea typeface="ＭＳ Ｐゴシック" pitchFamily="26" charset="-128"/>
                        <a:cs typeface="ＭＳ Ｐゴシック" pitchFamily="26" charset="-128"/>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external P half-saturation constant for uptake (mg</a:t>
                      </a:r>
                      <a:r>
                        <a:rPr kumimoji="0" lang="en-US" sz="1800" u="none" strike="noStrike" cap="none" normalizeH="0" baseline="-25000" dirty="0">
                          <a:ln>
                            <a:noFill/>
                          </a:ln>
                          <a:effectLst/>
                        </a:rPr>
                        <a:t>P</a:t>
                      </a:r>
                      <a:r>
                        <a:rPr kumimoji="0" lang="en-US" sz="1800" u="none" strike="noStrike" cap="none" normalizeH="0" baseline="0" dirty="0">
                          <a:ln>
                            <a:noFill/>
                          </a:ln>
                          <a:effectLst/>
                        </a:rPr>
                        <a:t>/L)</a:t>
                      </a:r>
                      <a:endParaRPr kumimoji="0" lang="en-US" sz="1800" b="0" i="0" u="none" strike="noStrike" cap="none" normalizeH="0" baseline="0" dirty="0">
                        <a:ln>
                          <a:noFill/>
                        </a:ln>
                        <a:solidFill>
                          <a:srgbClr val="000000"/>
                        </a:solidFill>
                        <a:effectLst/>
                        <a:latin typeface="Arial" pitchFamily="26" charset="0"/>
                        <a:ea typeface="ＭＳ Ｐゴシック" pitchFamily="26" charset="-128"/>
                        <a:cs typeface="ＭＳ Ｐゴシック" pitchFamily="26" charset="-128"/>
                      </a:endParaRPr>
                    </a:p>
                  </a:txBody>
                  <a:tcPr horzOverflow="overflow"/>
                </a:tc>
                <a:extLst>
                  <a:ext uri="{0D108BD9-81ED-4DB2-BD59-A6C34878D82A}">
                    <a16:rowId xmlns:a16="http://schemas.microsoft.com/office/drawing/2014/main" val="10002"/>
                  </a:ext>
                </a:extLst>
              </a:tr>
              <a:tr h="657225">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K</a:t>
                      </a:r>
                      <a:r>
                        <a:rPr kumimoji="0" lang="en-US" sz="1800" u="none" strike="noStrike" cap="none" normalizeH="0" baseline="-25000" dirty="0">
                          <a:ln>
                            <a:noFill/>
                          </a:ln>
                          <a:effectLst/>
                        </a:rPr>
                        <a:t>qP</a:t>
                      </a:r>
                    </a:p>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q</a:t>
                      </a:r>
                      <a:r>
                        <a:rPr kumimoji="0" lang="en-US" sz="1800" u="none" strike="noStrike" cap="none" normalizeH="0" baseline="-25000" dirty="0">
                          <a:ln>
                            <a:noFill/>
                          </a:ln>
                          <a:effectLst/>
                        </a:rPr>
                        <a:t>0P</a:t>
                      </a:r>
                      <a:endParaRPr kumimoji="0" lang="en-US" sz="1800" b="0" i="1" u="none" strike="noStrike" cap="none" normalizeH="0" baseline="-25000" dirty="0">
                        <a:ln>
                          <a:noFill/>
                        </a:ln>
                        <a:solidFill>
                          <a:srgbClr val="000000"/>
                        </a:solidFill>
                        <a:effectLst/>
                        <a:latin typeface="Arial" pitchFamily="26" charset="0"/>
                        <a:ea typeface="ＭＳ Ｐゴシック" pitchFamily="26" charset="-128"/>
                        <a:cs typeface="ＭＳ Ｐゴシック" pitchFamily="26" charset="-128"/>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internal P half-saturation constant for uptake (mg</a:t>
                      </a:r>
                      <a:r>
                        <a:rPr kumimoji="0" lang="en-US" sz="1800" u="none" strike="noStrike" cap="none" normalizeH="0" baseline="-25000" dirty="0">
                          <a:ln>
                            <a:noFill/>
                          </a:ln>
                          <a:effectLst/>
                        </a:rPr>
                        <a:t>P</a:t>
                      </a:r>
                      <a:r>
                        <a:rPr kumimoji="0" lang="en-US" sz="1800" u="none" strike="noStrike" cap="none" normalizeH="0" baseline="0" dirty="0">
                          <a:ln>
                            <a:noFill/>
                          </a:ln>
                          <a:effectLst/>
                        </a:rPr>
                        <a:t>/g</a:t>
                      </a:r>
                      <a:r>
                        <a:rPr kumimoji="0" lang="en-US" sz="1800" u="none" strike="noStrike" cap="none" normalizeH="0" baseline="-25000" dirty="0">
                          <a:ln>
                            <a:noFill/>
                          </a:ln>
                          <a:effectLst/>
                        </a:rPr>
                        <a:t>D</a:t>
                      </a:r>
                      <a:r>
                        <a:rPr kumimoji="0" lang="en-US" sz="1800" u="none" strike="noStrike" cap="none" normalizeH="0" baseline="0" dirty="0">
                          <a:ln>
                            <a:noFill/>
                          </a:ln>
                          <a:effectLst/>
                        </a:rPr>
                        <a: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minimum P cell quota supporting growth (mg</a:t>
                      </a:r>
                      <a:r>
                        <a:rPr kumimoji="0" lang="en-US" sz="1800" u="none" strike="noStrike" cap="none" normalizeH="0" baseline="-25000" dirty="0">
                          <a:ln>
                            <a:noFill/>
                          </a:ln>
                          <a:effectLst/>
                        </a:rPr>
                        <a:t>P</a:t>
                      </a:r>
                      <a:r>
                        <a:rPr kumimoji="0" lang="en-US" sz="1800" u="none" strike="noStrike" cap="none" normalizeH="0" baseline="0" dirty="0">
                          <a:ln>
                            <a:noFill/>
                          </a:ln>
                          <a:effectLst/>
                        </a:rPr>
                        <a:t>/g</a:t>
                      </a:r>
                      <a:r>
                        <a:rPr kumimoji="0" lang="en-US" sz="1800" u="none" strike="noStrike" cap="none" normalizeH="0" baseline="-25000" dirty="0">
                          <a:ln>
                            <a:noFill/>
                          </a:ln>
                          <a:effectLst/>
                        </a:rPr>
                        <a:t>D</a:t>
                      </a:r>
                      <a:r>
                        <a:rPr kumimoji="0" lang="en-US" sz="1800" u="none" strike="noStrike" cap="none" normalizeH="0" baseline="0" dirty="0">
                          <a:ln>
                            <a:noFill/>
                          </a:ln>
                          <a:effectLst/>
                        </a:rPr>
                        <a:t>)</a:t>
                      </a:r>
                      <a:endParaRPr kumimoji="0" lang="en-US" sz="1800" b="0" i="0" u="none" strike="noStrike" cap="none" normalizeH="0" baseline="0" dirty="0">
                        <a:ln>
                          <a:noFill/>
                        </a:ln>
                        <a:solidFill>
                          <a:srgbClr val="000000"/>
                        </a:solidFill>
                        <a:effectLst/>
                        <a:latin typeface="Arial" pitchFamily="26" charset="0"/>
                        <a:ea typeface="ＭＳ Ｐゴシック" pitchFamily="26" charset="-128"/>
                        <a:cs typeface="ＭＳ Ｐゴシック" pitchFamily="26" charset="-128"/>
                      </a:endParaRPr>
                    </a:p>
                  </a:txBody>
                  <a:tcPr horzOverflow="overflow"/>
                </a:tc>
                <a:extLst>
                  <a:ext uri="{0D108BD9-81ED-4DB2-BD59-A6C34878D82A}">
                    <a16:rowId xmlns:a16="http://schemas.microsoft.com/office/drawing/2014/main" val="10003"/>
                  </a:ext>
                </a:extLst>
              </a:tr>
              <a:tr h="200025">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a</a:t>
                      </a:r>
                      <a:r>
                        <a:rPr kumimoji="0" lang="en-US" sz="1800" u="none" strike="noStrike" cap="none" normalizeH="0" baseline="-25000" dirty="0">
                          <a:ln>
                            <a:noFill/>
                          </a:ln>
                          <a:effectLst/>
                        </a:rPr>
                        <a:t>b</a:t>
                      </a:r>
                      <a:endParaRPr kumimoji="0" lang="en-US" sz="1800" b="0" i="1" u="none" strike="noStrike" cap="none" normalizeH="0" baseline="0" dirty="0">
                        <a:ln>
                          <a:noFill/>
                        </a:ln>
                        <a:solidFill>
                          <a:srgbClr val="000000"/>
                        </a:solidFill>
                        <a:effectLst/>
                        <a:latin typeface="Arial" pitchFamily="26" charset="0"/>
                        <a:ea typeface="ＭＳ Ｐゴシック" pitchFamily="26" charset="-128"/>
                        <a:cs typeface="ＭＳ Ｐゴシック" pitchFamily="26" charset="-128"/>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bottom algal biomass (g</a:t>
                      </a:r>
                      <a:r>
                        <a:rPr kumimoji="0" lang="en-US" sz="1800" u="none" strike="noStrike" cap="none" normalizeH="0" baseline="-25000" dirty="0">
                          <a:ln>
                            <a:noFill/>
                          </a:ln>
                          <a:effectLst/>
                        </a:rPr>
                        <a:t>D</a:t>
                      </a:r>
                      <a:r>
                        <a:rPr kumimoji="0" lang="en-US" sz="1800" u="none" strike="noStrike" cap="none" normalizeH="0" baseline="0" dirty="0">
                          <a:ln>
                            <a:noFill/>
                          </a:ln>
                          <a:effectLst/>
                        </a:rPr>
                        <a:t>/m</a:t>
                      </a:r>
                      <a:r>
                        <a:rPr kumimoji="0" lang="en-US" sz="1800" u="none" strike="noStrike" cap="none" normalizeH="0" baseline="30000" dirty="0">
                          <a:ln>
                            <a:noFill/>
                          </a:ln>
                          <a:effectLst/>
                        </a:rPr>
                        <a:t>2</a:t>
                      </a:r>
                      <a:r>
                        <a:rPr kumimoji="0" lang="en-US" sz="1800" u="none" strike="noStrike" cap="none" normalizeH="0" baseline="0" dirty="0">
                          <a:ln>
                            <a:noFill/>
                          </a:ln>
                          <a:effectLst/>
                        </a:rPr>
                        <a:t>)</a:t>
                      </a:r>
                      <a:endParaRPr kumimoji="0" lang="en-US" sz="1800" b="0" i="0" u="none" strike="noStrike" cap="none" normalizeH="0" baseline="0" dirty="0">
                        <a:ln>
                          <a:noFill/>
                        </a:ln>
                        <a:solidFill>
                          <a:srgbClr val="000000"/>
                        </a:solidFill>
                        <a:effectLst/>
                        <a:latin typeface="Arial" pitchFamily="26" charset="0"/>
                        <a:ea typeface="ＭＳ Ｐゴシック" pitchFamily="26" charset="-128"/>
                        <a:cs typeface="ＭＳ Ｐゴシック" pitchFamily="26" charset="-128"/>
                      </a:endParaRPr>
                    </a:p>
                  </a:txBody>
                  <a:tcPr horzOverflow="overflow"/>
                </a:tc>
                <a:extLst>
                  <a:ext uri="{0D108BD9-81ED-4DB2-BD59-A6C34878D82A}">
                    <a16:rowId xmlns:a16="http://schemas.microsoft.com/office/drawing/2014/main" val="10004"/>
                  </a:ext>
                </a:extLst>
              </a:tr>
            </a:tbl>
          </a:graphicData>
        </a:graphic>
      </p:graphicFrame>
      <p:grpSp>
        <p:nvGrpSpPr>
          <p:cNvPr id="2" name="Group 35"/>
          <p:cNvGrpSpPr>
            <a:grpSpLocks/>
          </p:cNvGrpSpPr>
          <p:nvPr/>
        </p:nvGrpSpPr>
        <p:grpSpPr bwMode="auto">
          <a:xfrm>
            <a:off x="1676400" y="546100"/>
            <a:ext cx="3200400" cy="2120900"/>
            <a:chOff x="96" y="344"/>
            <a:chExt cx="2016" cy="1336"/>
          </a:xfrm>
        </p:grpSpPr>
        <p:sp>
          <p:nvSpPr>
            <p:cNvPr id="131097" name="Rectangle 25"/>
            <p:cNvSpPr>
              <a:spLocks noChangeArrowheads="1"/>
            </p:cNvSpPr>
            <p:nvPr/>
          </p:nvSpPr>
          <p:spPr bwMode="auto">
            <a:xfrm>
              <a:off x="1296" y="1152"/>
              <a:ext cx="816" cy="528"/>
            </a:xfrm>
            <a:prstGeom prst="rect">
              <a:avLst/>
            </a:prstGeom>
            <a:solidFill>
              <a:srgbClr val="3366FF"/>
            </a:solidFill>
            <a:ln w="9525">
              <a:solidFill>
                <a:srgbClr val="000000"/>
              </a:solidFill>
              <a:miter lim="800000"/>
              <a:headEnd/>
              <a:tailEnd/>
            </a:ln>
            <a:effectLst/>
          </p:spPr>
          <p:txBody>
            <a:bodyPr wrap="none" anchor="ctr">
              <a:prstTxWarp prst="textNoShape">
                <a:avLst/>
              </a:prstTxWarp>
            </a:bodyPr>
            <a:lstStyle/>
            <a:p>
              <a:pPr algn="ctr">
                <a:defRPr/>
              </a:pPr>
              <a:r>
                <a:rPr lang="en-US" b="1"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qP</a:t>
              </a:r>
            </a:p>
            <a:p>
              <a:pPr algn="ctr">
                <a:defRPr/>
              </a:pPr>
              <a:endParaRPr lang="en-US" b="1" baseline="-25000" dirty="0">
                <a:solidFill>
                  <a:schemeClr val="bg1"/>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endParaRPr>
            </a:p>
          </p:txBody>
        </p:sp>
        <p:sp>
          <p:nvSpPr>
            <p:cNvPr id="131099" name="Rectangle 27"/>
            <p:cNvSpPr>
              <a:spLocks noChangeArrowheads="1"/>
            </p:cNvSpPr>
            <p:nvPr/>
          </p:nvSpPr>
          <p:spPr bwMode="auto">
            <a:xfrm>
              <a:off x="96" y="344"/>
              <a:ext cx="816" cy="528"/>
            </a:xfrm>
            <a:prstGeom prst="rect">
              <a:avLst/>
            </a:prstGeom>
            <a:solidFill>
              <a:srgbClr val="3366FF"/>
            </a:solidFill>
            <a:ln w="9525">
              <a:solidFill>
                <a:schemeClr val="tx1"/>
              </a:solidFill>
              <a:miter lim="800000"/>
              <a:headEnd/>
              <a:tailEnd/>
            </a:ln>
            <a:effectLst/>
          </p:spPr>
          <p:txBody>
            <a:bodyPr wrap="none" anchor="ctr">
              <a:prstTxWarp prst="textNoShape">
                <a:avLst/>
              </a:prstTxWarp>
            </a:bodyPr>
            <a:lstStyle/>
            <a:p>
              <a:pPr algn="ctr">
                <a:defRPr/>
              </a:pPr>
              <a:r>
                <a:rPr lang="en-US" b="1"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PO</a:t>
              </a:r>
              <a:r>
                <a:rPr lang="en-US" b="1" baseline="-25000"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4</a:t>
              </a:r>
            </a:p>
          </p:txBody>
        </p:sp>
        <p:sp>
          <p:nvSpPr>
            <p:cNvPr id="35859" name="Line 29"/>
            <p:cNvSpPr>
              <a:spLocks noChangeShapeType="1"/>
            </p:cNvSpPr>
            <p:nvPr/>
          </p:nvSpPr>
          <p:spPr bwMode="auto">
            <a:xfrm>
              <a:off x="913" y="865"/>
              <a:ext cx="386" cy="288"/>
            </a:xfrm>
            <a:prstGeom prst="line">
              <a:avLst/>
            </a:prstGeom>
            <a:noFill/>
            <a:ln w="28575">
              <a:solidFill>
                <a:srgbClr val="FFFF00"/>
              </a:solidFill>
              <a:round/>
              <a:headEnd/>
              <a:tailEnd type="triangle" w="med" len="med"/>
            </a:ln>
          </p:spPr>
          <p:txBody>
            <a:bodyPr wrap="none" anchor="ctr">
              <a:prstTxWarp prst="textNoShape">
                <a:avLst/>
              </a:prstTxWarp>
            </a:bodyPr>
            <a:lstStyle/>
            <a:p>
              <a:endParaRPr lang="en-US" dirty="0"/>
            </a:p>
          </p:txBody>
        </p:sp>
      </p:grpSp>
      <p:sp>
        <p:nvSpPr>
          <p:cNvPr id="35856" name="Rectangle 34"/>
          <p:cNvSpPr>
            <a:spLocks noChangeArrowheads="1"/>
          </p:cNvSpPr>
          <p:nvPr/>
        </p:nvSpPr>
        <p:spPr bwMode="auto">
          <a:xfrm>
            <a:off x="1524001" y="2991922"/>
            <a:ext cx="184731" cy="369332"/>
          </a:xfrm>
          <a:prstGeom prst="rect">
            <a:avLst/>
          </a:prstGeom>
          <a:noFill/>
          <a:ln w="9525">
            <a:noFill/>
            <a:miter lim="800000"/>
            <a:headEnd/>
            <a:tailEnd/>
          </a:ln>
        </p:spPr>
        <p:txBody>
          <a:bodyPr wrap="none" anchor="ctr">
            <a:prstTxWarp prst="textNoShape">
              <a:avLst/>
            </a:prstTxWarp>
            <a:spAutoFit/>
          </a:bodyPr>
          <a:lstStyle/>
          <a:p>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1698903668"/>
              </p:ext>
            </p:extLst>
          </p:nvPr>
        </p:nvGraphicFramePr>
        <p:xfrm>
          <a:off x="3157765" y="3176588"/>
          <a:ext cx="5813225" cy="949098"/>
        </p:xfrm>
        <a:graphic>
          <a:graphicData uri="http://schemas.openxmlformats.org/presentationml/2006/ole">
            <mc:AlternateContent xmlns:mc="http://schemas.openxmlformats.org/markup-compatibility/2006">
              <mc:Choice xmlns:v="urn:schemas-microsoft-com:vml" Requires="v">
                <p:oleObj spid="_x0000_s13317" name="Equation" r:id="rId3" imgW="3111500" imgH="508000" progId="Equation.3">
                  <p:embed/>
                </p:oleObj>
              </mc:Choice>
              <mc:Fallback>
                <p:oleObj name="Equation" r:id="rId3" imgW="3111500" imgH="508000" progId="Equation.3">
                  <p:embed/>
                  <p:pic>
                    <p:nvPicPr>
                      <p:cNvPr id="1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7765" y="3176588"/>
                        <a:ext cx="5813225" cy="949098"/>
                      </a:xfrm>
                      <a:prstGeom prst="rect">
                        <a:avLst/>
                      </a:prstGeom>
                      <a:solidFill>
                        <a:schemeClr val="tx1"/>
                      </a:solidFill>
                      <a:extLst/>
                    </p:spPr>
                  </p:pic>
                </p:oleObj>
              </mc:Fallback>
            </mc:AlternateContent>
          </a:graphicData>
        </a:graphic>
      </p:graphicFrame>
    </p:spTree>
    <p:extLst>
      <p:ext uri="{BB962C8B-B14F-4D97-AF65-F5344CB8AC3E}">
        <p14:creationId xmlns:p14="http://schemas.microsoft.com/office/powerpoint/2010/main" val="16994003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1600200" y="152400"/>
            <a:ext cx="3429000" cy="2286000"/>
          </a:xfrm>
        </p:spPr>
        <p:txBody>
          <a:bodyPr anchor="ctr">
            <a:normAutofit/>
          </a:bodyPr>
          <a:lstStyle/>
          <a:p>
            <a:pPr algn="ctr" eaLnBrk="1" hangingPunct="1"/>
            <a:r>
              <a:rPr lang="en-US" sz="4400" dirty="0">
                <a:ea typeface="ＭＳ Ｐゴシック" pitchFamily="26" charset="-128"/>
                <a:cs typeface="ＭＳ Ｐゴシック" pitchFamily="26" charset="-128"/>
              </a:rPr>
              <a:t>Benthic Algal Nutrient Excretion</a:t>
            </a:r>
          </a:p>
        </p:txBody>
      </p:sp>
      <p:sp>
        <p:nvSpPr>
          <p:cNvPr id="36869" name="Rectangle 17"/>
          <p:cNvSpPr>
            <a:spLocks noChangeArrowheads="1"/>
          </p:cNvSpPr>
          <p:nvPr/>
        </p:nvSpPr>
        <p:spPr bwMode="auto">
          <a:xfrm>
            <a:off x="1765301" y="3053834"/>
            <a:ext cx="184731" cy="369332"/>
          </a:xfrm>
          <a:prstGeom prst="rect">
            <a:avLst/>
          </a:prstGeom>
          <a:noFill/>
          <a:ln w="9525">
            <a:noFill/>
            <a:miter lim="800000"/>
            <a:headEnd/>
            <a:tailEnd/>
          </a:ln>
        </p:spPr>
        <p:txBody>
          <a:bodyPr wrap="none" anchor="ctr">
            <a:prstTxWarp prst="textNoShape">
              <a:avLst/>
            </a:prstTxWarp>
            <a:spAutoFit/>
          </a:bodyPr>
          <a:lstStyle/>
          <a:p>
            <a:endParaRPr lang="en-US" dirty="0"/>
          </a:p>
        </p:txBody>
      </p:sp>
      <p:sp>
        <p:nvSpPr>
          <p:cNvPr id="36870" name="Rectangle 18"/>
          <p:cNvSpPr>
            <a:spLocks noChangeArrowheads="1"/>
          </p:cNvSpPr>
          <p:nvPr/>
        </p:nvSpPr>
        <p:spPr bwMode="auto">
          <a:xfrm>
            <a:off x="1524001" y="3125272"/>
            <a:ext cx="184731" cy="369332"/>
          </a:xfrm>
          <a:prstGeom prst="rect">
            <a:avLst/>
          </a:prstGeom>
          <a:noFill/>
          <a:ln w="9525">
            <a:noFill/>
            <a:miter lim="800000"/>
            <a:headEnd/>
            <a:tailEnd/>
          </a:ln>
        </p:spPr>
        <p:txBody>
          <a:bodyPr wrap="none" anchor="ctr">
            <a:prstTxWarp prst="textNoShape">
              <a:avLst/>
            </a:prstTxWarp>
            <a:spAutoFit/>
          </a:bodyPr>
          <a:lstStyle/>
          <a:p>
            <a:endParaRPr lang="en-US" dirty="0"/>
          </a:p>
        </p:txBody>
      </p:sp>
      <p:graphicFrame>
        <p:nvGraphicFramePr>
          <p:cNvPr id="20" name="Group 3"/>
          <p:cNvGraphicFramePr>
            <a:graphicFrameLocks noGrp="1"/>
          </p:cNvGraphicFramePr>
          <p:nvPr>
            <p:ph sz="half" idx="2"/>
            <p:extLst>
              <p:ext uri="{D42A27DB-BD31-4B8C-83A1-F6EECF244321}">
                <p14:modId xmlns:p14="http://schemas.microsoft.com/office/powerpoint/2010/main" val="3097660570"/>
              </p:ext>
            </p:extLst>
          </p:nvPr>
        </p:nvGraphicFramePr>
        <p:xfrm>
          <a:off x="1857666" y="4545551"/>
          <a:ext cx="8666163" cy="2220849"/>
        </p:xfrm>
        <a:graphic>
          <a:graphicData uri="http://schemas.openxmlformats.org/drawingml/2006/table">
            <a:tbl>
              <a:tblPr>
                <a:tableStyleId>{69C7853C-536D-4A76-A0AE-DD22124D55A5}</a:tableStyleId>
              </a:tblPr>
              <a:tblGrid>
                <a:gridCol w="1444625">
                  <a:extLst>
                    <a:ext uri="{9D8B030D-6E8A-4147-A177-3AD203B41FA5}">
                      <a16:colId xmlns:a16="http://schemas.microsoft.com/office/drawing/2014/main" val="20000"/>
                    </a:ext>
                  </a:extLst>
                </a:gridCol>
                <a:gridCol w="7221538">
                  <a:extLst>
                    <a:ext uri="{9D8B030D-6E8A-4147-A177-3AD203B41FA5}">
                      <a16:colId xmlns:a16="http://schemas.microsoft.com/office/drawing/2014/main" val="20001"/>
                    </a:ext>
                  </a:extLst>
                </a:gridCol>
              </a:tblGrid>
              <a:tr h="428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Where:</a:t>
                      </a:r>
                      <a:endParaRPr kumimoji="0" lang="en-US" sz="1800" b="0" i="0" u="none" strike="noStrike" cap="none" normalizeH="0" baseline="0" dirty="0">
                        <a:ln>
                          <a:noFill/>
                        </a:ln>
                        <a:solidFill>
                          <a:srgbClr val="000000"/>
                        </a:solidFill>
                        <a:effectLst/>
                        <a:latin typeface="Arial" pitchFamily="26" charset="0"/>
                        <a:ea typeface="ＭＳ Ｐゴシック" pitchFamily="26" charset="-128"/>
                        <a:cs typeface="ＭＳ Ｐゴシック" pitchFamily="26" charset="-128"/>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a:ln>
                          <a:noFill/>
                        </a:ln>
                        <a:solidFill>
                          <a:srgbClr val="000000"/>
                        </a:solidFill>
                        <a:effectLst>
                          <a:outerShdw blurRad="38100" dist="38100" dir="2700000" algn="tl">
                            <a:srgbClr val="DDDDDD"/>
                          </a:outerShdw>
                        </a:effectLst>
                        <a:latin typeface="Arial" pitchFamily="26" charset="0"/>
                        <a:ea typeface="ＭＳ Ｐゴシック" pitchFamily="26" charset="-128"/>
                        <a:cs typeface="ＭＳ Ｐゴシック" pitchFamily="26" charset="-128"/>
                      </a:endParaRPr>
                    </a:p>
                  </a:txBody>
                  <a:tcPr horzOverflow="overflow"/>
                </a:tc>
                <a:extLst>
                  <a:ext uri="{0D108BD9-81ED-4DB2-BD59-A6C34878D82A}">
                    <a16:rowId xmlns:a16="http://schemas.microsoft.com/office/drawing/2014/main" val="10000"/>
                  </a:ext>
                </a:extLst>
              </a:tr>
              <a:tr h="342900">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k</a:t>
                      </a:r>
                      <a:r>
                        <a:rPr kumimoji="0" lang="en-US" sz="1800" u="none" strike="noStrike" cap="none" normalizeH="0" baseline="-25000" dirty="0">
                          <a:ln>
                            <a:noFill/>
                          </a:ln>
                          <a:effectLst/>
                        </a:rPr>
                        <a:t>Eb20</a:t>
                      </a:r>
                      <a:endParaRPr kumimoji="0" lang="el-GR" sz="1800" b="0" i="1" u="none" strike="noStrike" cap="none" normalizeH="0" baseline="-25000">
                        <a:ln>
                          <a:noFill/>
                        </a:ln>
                        <a:solidFill>
                          <a:srgbClr val="000000"/>
                        </a:solidFill>
                        <a:effectLst/>
                        <a:latin typeface="Arial" pitchFamily="26" charset="0"/>
                        <a:ea typeface="Arial" pitchFamily="26" charset="0"/>
                        <a:cs typeface="Arial" pitchFamily="26"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nutrient excretion rate constant at 20 C, 1/day (0.05, 0.02 – 0.1)</a:t>
                      </a:r>
                      <a:endParaRPr kumimoji="0" lang="en-US" sz="1800" b="0" i="0" u="none" strike="noStrike" cap="none" normalizeH="0" baseline="0" dirty="0">
                        <a:ln>
                          <a:noFill/>
                        </a:ln>
                        <a:solidFill>
                          <a:schemeClr val="tx1"/>
                        </a:solidFill>
                        <a:effectLst/>
                        <a:latin typeface="Arial" pitchFamily="26" charset="0"/>
                        <a:ea typeface="Arial" pitchFamily="26" charset="0"/>
                        <a:cs typeface="Arial" pitchFamily="26" charset="0"/>
                      </a:endParaRPr>
                    </a:p>
                  </a:txBody>
                  <a:tcPr horzOverflow="overflow"/>
                </a:tc>
                <a:extLst>
                  <a:ext uri="{0D108BD9-81ED-4DB2-BD59-A6C34878D82A}">
                    <a16:rowId xmlns:a16="http://schemas.microsoft.com/office/drawing/2014/main" val="10001"/>
                  </a:ext>
                </a:extLst>
              </a:tr>
              <a:tr h="322263">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θ</a:t>
                      </a:r>
                      <a:r>
                        <a:rPr kumimoji="0" lang="en-US" sz="1800" u="none" strike="noStrike" cap="none" normalizeH="0" baseline="-25000" dirty="0">
                          <a:ln>
                            <a:noFill/>
                          </a:ln>
                          <a:effectLst/>
                        </a:rPr>
                        <a:t>Eb20</a:t>
                      </a:r>
                      <a:endParaRPr kumimoji="0" lang="el-GR" sz="1800" b="0" i="1" u="none" strike="noStrike" cap="none" normalizeH="0" baseline="-25000">
                        <a:ln>
                          <a:noFill/>
                        </a:ln>
                        <a:solidFill>
                          <a:srgbClr val="000000"/>
                        </a:solidFill>
                        <a:effectLst/>
                        <a:latin typeface="Arial" pitchFamily="26" charset="0"/>
                        <a:ea typeface="Arial" pitchFamily="26" charset="0"/>
                        <a:cs typeface="Arial" pitchFamily="26"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temperature correction factor for excretion (1.07, 1.05 – 1.08)</a:t>
                      </a:r>
                      <a:endParaRPr kumimoji="0" lang="en-US" sz="1800" b="0" i="0" u="none" strike="noStrike" cap="none" normalizeH="0" baseline="0" dirty="0">
                        <a:ln>
                          <a:noFill/>
                        </a:ln>
                        <a:solidFill>
                          <a:schemeClr val="tx1"/>
                        </a:solidFill>
                        <a:effectLst/>
                        <a:latin typeface="Arial" pitchFamily="26" charset="0"/>
                        <a:ea typeface="Arial" pitchFamily="26" charset="0"/>
                        <a:cs typeface="Arial" pitchFamily="26" charset="0"/>
                      </a:endParaRPr>
                    </a:p>
                  </a:txBody>
                  <a:tcPr horzOverflow="overflow"/>
                </a:tc>
                <a:extLst>
                  <a:ext uri="{0D108BD9-81ED-4DB2-BD59-A6C34878D82A}">
                    <a16:rowId xmlns:a16="http://schemas.microsoft.com/office/drawing/2014/main" val="10002"/>
                  </a:ext>
                </a:extLst>
              </a:tr>
              <a:tr h="657225">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f</a:t>
                      </a:r>
                      <a:r>
                        <a:rPr kumimoji="0" lang="en-US" sz="1800" u="none" strike="noStrike" cap="none" normalizeH="0" baseline="-25000" dirty="0">
                          <a:ln>
                            <a:noFill/>
                          </a:ln>
                          <a:effectLst/>
                        </a:rPr>
                        <a:t>ONb</a:t>
                      </a:r>
                    </a:p>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f</a:t>
                      </a:r>
                      <a:r>
                        <a:rPr kumimoji="0" lang="en-US" sz="1800" u="none" strike="noStrike" cap="none" normalizeH="0" baseline="-25000" dirty="0">
                          <a:ln>
                            <a:noFill/>
                          </a:ln>
                          <a:effectLst/>
                        </a:rPr>
                        <a:t>OPb</a:t>
                      </a:r>
                      <a:endParaRPr kumimoji="0" lang="en-US" sz="1800" b="0" i="1" u="none" strike="noStrike" cap="none" normalizeH="0" baseline="-25000" dirty="0">
                        <a:ln>
                          <a:noFill/>
                        </a:ln>
                        <a:solidFill>
                          <a:srgbClr val="000000"/>
                        </a:solidFill>
                        <a:effectLst/>
                        <a:latin typeface="Arial" pitchFamily="26" charset="0"/>
                        <a:ea typeface="ＭＳ Ｐゴシック" pitchFamily="26" charset="-128"/>
                        <a:cs typeface="ＭＳ Ｐゴシック" pitchFamily="26" charset="-128"/>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organic fraction of excreted 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organic fraction of excreted P</a:t>
                      </a:r>
                      <a:endParaRPr kumimoji="0" lang="en-US" sz="1800" b="0" i="0" u="none" strike="noStrike" cap="none" normalizeH="0" baseline="0" dirty="0">
                        <a:ln>
                          <a:noFill/>
                        </a:ln>
                        <a:solidFill>
                          <a:srgbClr val="000000"/>
                        </a:solidFill>
                        <a:effectLst/>
                        <a:latin typeface="Arial" pitchFamily="26" charset="0"/>
                        <a:ea typeface="ＭＳ Ｐゴシック" pitchFamily="26" charset="-128"/>
                        <a:cs typeface="ＭＳ Ｐゴシック" pitchFamily="26" charset="-128"/>
                      </a:endParaRPr>
                    </a:p>
                  </a:txBody>
                  <a:tcPr horzOverflow="overflow"/>
                </a:tc>
                <a:extLst>
                  <a:ext uri="{0D108BD9-81ED-4DB2-BD59-A6C34878D82A}">
                    <a16:rowId xmlns:a16="http://schemas.microsoft.com/office/drawing/2014/main" val="10003"/>
                  </a:ext>
                </a:extLst>
              </a:tr>
              <a:tr h="200025">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a</a:t>
                      </a:r>
                      <a:r>
                        <a:rPr kumimoji="0" lang="en-US" sz="1800" u="none" strike="noStrike" cap="none" normalizeH="0" baseline="-25000" dirty="0">
                          <a:ln>
                            <a:noFill/>
                          </a:ln>
                          <a:effectLst/>
                        </a:rPr>
                        <a:t>b</a:t>
                      </a:r>
                      <a:endParaRPr kumimoji="0" lang="en-US" sz="1800" b="0" i="1" u="none" strike="noStrike" cap="none" normalizeH="0" baseline="0" dirty="0">
                        <a:ln>
                          <a:noFill/>
                        </a:ln>
                        <a:solidFill>
                          <a:srgbClr val="000000"/>
                        </a:solidFill>
                        <a:effectLst/>
                        <a:latin typeface="Arial" pitchFamily="26" charset="0"/>
                        <a:ea typeface="ＭＳ Ｐゴシック" pitchFamily="26" charset="-128"/>
                        <a:cs typeface="ＭＳ Ｐゴシック" pitchFamily="26" charset="-128"/>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bottom algal biomass (g</a:t>
                      </a:r>
                      <a:r>
                        <a:rPr kumimoji="0" lang="en-US" sz="1800" u="none" strike="noStrike" cap="none" normalizeH="0" baseline="-25000" dirty="0">
                          <a:ln>
                            <a:noFill/>
                          </a:ln>
                          <a:effectLst/>
                        </a:rPr>
                        <a:t>D</a:t>
                      </a:r>
                      <a:r>
                        <a:rPr kumimoji="0" lang="en-US" sz="1800" u="none" strike="noStrike" cap="none" normalizeH="0" baseline="0" dirty="0">
                          <a:ln>
                            <a:noFill/>
                          </a:ln>
                          <a:effectLst/>
                        </a:rPr>
                        <a:t>/m</a:t>
                      </a:r>
                      <a:r>
                        <a:rPr kumimoji="0" lang="en-US" sz="1800" u="none" strike="noStrike" cap="none" normalizeH="0" baseline="30000" dirty="0">
                          <a:ln>
                            <a:noFill/>
                          </a:ln>
                          <a:effectLst/>
                        </a:rPr>
                        <a:t>2</a:t>
                      </a:r>
                      <a:r>
                        <a:rPr kumimoji="0" lang="en-US" sz="1800" u="none" strike="noStrike" cap="none" normalizeH="0" baseline="0" dirty="0">
                          <a:ln>
                            <a:noFill/>
                          </a:ln>
                          <a:effectLst/>
                        </a:rPr>
                        <a:t>)</a:t>
                      </a:r>
                      <a:endParaRPr kumimoji="0" lang="en-US" sz="1800" b="0" i="0" u="none" strike="noStrike" cap="none" normalizeH="0" baseline="0" dirty="0">
                        <a:ln>
                          <a:noFill/>
                        </a:ln>
                        <a:solidFill>
                          <a:srgbClr val="000000"/>
                        </a:solidFill>
                        <a:effectLst/>
                        <a:latin typeface="Arial" pitchFamily="26" charset="0"/>
                        <a:ea typeface="ＭＳ Ｐゴシック" pitchFamily="26" charset="-128"/>
                        <a:cs typeface="ＭＳ Ｐゴシック" pitchFamily="26" charset="-128"/>
                      </a:endParaRPr>
                    </a:p>
                  </a:txBody>
                  <a:tcPr horzOverflow="overflow"/>
                </a:tc>
                <a:extLst>
                  <a:ext uri="{0D108BD9-81ED-4DB2-BD59-A6C34878D82A}">
                    <a16:rowId xmlns:a16="http://schemas.microsoft.com/office/drawing/2014/main" val="10004"/>
                  </a:ext>
                </a:extLst>
              </a:tr>
            </a:tbl>
          </a:graphicData>
        </a:graphic>
      </p:graphicFrame>
      <p:grpSp>
        <p:nvGrpSpPr>
          <p:cNvPr id="3" name="Group 63"/>
          <p:cNvGrpSpPr>
            <a:grpSpLocks/>
          </p:cNvGrpSpPr>
          <p:nvPr/>
        </p:nvGrpSpPr>
        <p:grpSpPr bwMode="auto">
          <a:xfrm>
            <a:off x="5422901" y="254000"/>
            <a:ext cx="5140325" cy="3454400"/>
            <a:chOff x="3898901" y="254002"/>
            <a:chExt cx="5140677" cy="3454400"/>
          </a:xfrm>
        </p:grpSpPr>
        <p:sp>
          <p:nvSpPr>
            <p:cNvPr id="51" name="Rectangle 5"/>
            <p:cNvSpPr>
              <a:spLocks noChangeArrowheads="1"/>
            </p:cNvSpPr>
            <p:nvPr/>
          </p:nvSpPr>
          <p:spPr bwMode="auto">
            <a:xfrm>
              <a:off x="6405736" y="1422402"/>
              <a:ext cx="1295489" cy="838200"/>
            </a:xfrm>
            <a:prstGeom prst="rect">
              <a:avLst/>
            </a:prstGeom>
            <a:solidFill>
              <a:srgbClr val="3366FF"/>
            </a:solidFill>
            <a:ln w="9525">
              <a:solidFill>
                <a:srgbClr val="000000"/>
              </a:solidFill>
              <a:miter lim="800000"/>
              <a:headEnd/>
              <a:tailEnd/>
            </a:ln>
            <a:effectLst/>
          </p:spPr>
          <p:txBody>
            <a:bodyPr wrap="none" anchor="ctr">
              <a:prstTxWarp prst="textNoShape">
                <a:avLst/>
              </a:prstTxWarp>
            </a:bodyPr>
            <a:lstStyle/>
            <a:p>
              <a:pPr algn="ctr">
                <a:defRPr/>
              </a:pPr>
              <a:r>
                <a:rPr lang="en-US" b="1"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qN, qP</a:t>
              </a:r>
              <a:endParaRPr lang="en-US" b="1" baseline="-25000"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endParaRPr>
            </a:p>
          </p:txBody>
        </p:sp>
        <p:sp>
          <p:nvSpPr>
            <p:cNvPr id="52" name="Rectangle 6"/>
            <p:cNvSpPr>
              <a:spLocks noChangeArrowheads="1"/>
            </p:cNvSpPr>
            <p:nvPr/>
          </p:nvSpPr>
          <p:spPr bwMode="auto">
            <a:xfrm>
              <a:off x="3898901" y="254002"/>
              <a:ext cx="1295489" cy="838200"/>
            </a:xfrm>
            <a:prstGeom prst="rect">
              <a:avLst/>
            </a:prstGeom>
            <a:solidFill>
              <a:srgbClr val="3366FF"/>
            </a:solidFill>
            <a:ln w="9525">
              <a:solidFill>
                <a:schemeClr val="tx1"/>
              </a:solidFill>
              <a:miter lim="800000"/>
              <a:headEnd/>
              <a:tailEnd/>
            </a:ln>
            <a:effectLst/>
          </p:spPr>
          <p:txBody>
            <a:bodyPr wrap="none" anchor="ctr">
              <a:prstTxWarp prst="textNoShape">
                <a:avLst/>
              </a:prstTxWarp>
            </a:bodyPr>
            <a:lstStyle/>
            <a:p>
              <a:pPr algn="ctr">
                <a:defRPr/>
              </a:pPr>
              <a:r>
                <a:rPr lang="en-US" b="1"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PO</a:t>
              </a:r>
              <a:r>
                <a:rPr lang="en-US" b="1" baseline="-25000"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4</a:t>
              </a:r>
            </a:p>
          </p:txBody>
        </p:sp>
        <p:sp>
          <p:nvSpPr>
            <p:cNvPr id="53" name="Rectangle 7"/>
            <p:cNvSpPr>
              <a:spLocks noChangeArrowheads="1"/>
            </p:cNvSpPr>
            <p:nvPr/>
          </p:nvSpPr>
          <p:spPr bwMode="auto">
            <a:xfrm>
              <a:off x="3898901" y="1422402"/>
              <a:ext cx="1295489" cy="838200"/>
            </a:xfrm>
            <a:prstGeom prst="rect">
              <a:avLst/>
            </a:prstGeom>
            <a:solidFill>
              <a:srgbClr val="3366FF"/>
            </a:solidFill>
            <a:ln w="9525">
              <a:solidFill>
                <a:schemeClr val="tx1"/>
              </a:solidFill>
              <a:miter lim="800000"/>
              <a:headEnd/>
              <a:tailEnd/>
            </a:ln>
            <a:effectLst/>
          </p:spPr>
          <p:txBody>
            <a:bodyPr wrap="none" anchor="ctr">
              <a:prstTxWarp prst="textNoShape">
                <a:avLst/>
              </a:prstTxWarp>
            </a:bodyPr>
            <a:lstStyle/>
            <a:p>
              <a:pPr algn="ctr">
                <a:defRPr/>
              </a:pPr>
              <a:r>
                <a:rPr lang="en-US" b="1"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NH</a:t>
              </a:r>
              <a:r>
                <a:rPr lang="en-US" b="1" baseline="-25000" dirty="0">
                  <a:solidFill>
                    <a:srgbClr val="FFFF00"/>
                  </a:solidFill>
                  <a:effectLst>
                    <a:outerShdw blurRad="38100" dist="38100" dir="2700000" algn="tl">
                      <a:srgbClr val="000000"/>
                    </a:outerShdw>
                  </a:effectLst>
                  <a:latin typeface="Arial" pitchFamily="-107" charset="0"/>
                  <a:ea typeface="ＭＳ Ｐゴシック" pitchFamily="-105" charset="-128"/>
                  <a:cs typeface="ＭＳ Ｐゴシック" pitchFamily="-105" charset="-128"/>
                </a:rPr>
                <a:t>4</a:t>
              </a:r>
            </a:p>
          </p:txBody>
        </p:sp>
        <p:sp>
          <p:nvSpPr>
            <p:cNvPr id="36887" name="Line 11"/>
            <p:cNvSpPr>
              <a:spLocks noChangeShapeType="1"/>
            </p:cNvSpPr>
            <p:nvPr/>
          </p:nvSpPr>
          <p:spPr bwMode="auto">
            <a:xfrm flipH="1" flipV="1">
              <a:off x="7325078" y="2260602"/>
              <a:ext cx="774700" cy="609600"/>
            </a:xfrm>
            <a:prstGeom prst="line">
              <a:avLst/>
            </a:prstGeom>
            <a:noFill/>
            <a:ln w="28575">
              <a:solidFill>
                <a:srgbClr val="FFFF00"/>
              </a:solidFill>
              <a:round/>
              <a:headEnd type="triangle" w="med" len="med"/>
              <a:tailEnd/>
            </a:ln>
          </p:spPr>
          <p:txBody>
            <a:bodyPr wrap="none" anchor="ctr">
              <a:prstTxWarp prst="textNoShape">
                <a:avLst/>
              </a:prstTxWarp>
            </a:bodyPr>
            <a:lstStyle/>
            <a:p>
              <a:endParaRPr lang="en-US" dirty="0"/>
            </a:p>
          </p:txBody>
        </p:sp>
        <p:sp>
          <p:nvSpPr>
            <p:cNvPr id="36888" name="Line 14"/>
            <p:cNvSpPr>
              <a:spLocks noChangeShapeType="1"/>
            </p:cNvSpPr>
            <p:nvPr/>
          </p:nvSpPr>
          <p:spPr bwMode="auto">
            <a:xfrm flipH="1" flipV="1">
              <a:off x="5194300" y="620888"/>
              <a:ext cx="1210739" cy="801513"/>
            </a:xfrm>
            <a:prstGeom prst="line">
              <a:avLst/>
            </a:prstGeom>
            <a:noFill/>
            <a:ln w="28575">
              <a:solidFill>
                <a:srgbClr val="FFFF00"/>
              </a:solidFill>
              <a:round/>
              <a:headEnd/>
              <a:tailEnd type="triangle" w="med" len="med"/>
            </a:ln>
          </p:spPr>
          <p:txBody>
            <a:bodyPr wrap="none" anchor="ctr">
              <a:prstTxWarp prst="textNoShape">
                <a:avLst/>
              </a:prstTxWarp>
            </a:bodyPr>
            <a:lstStyle/>
            <a:p>
              <a:endParaRPr lang="en-US" dirty="0"/>
            </a:p>
          </p:txBody>
        </p:sp>
        <p:sp>
          <p:nvSpPr>
            <p:cNvPr id="36889" name="Line 15"/>
            <p:cNvSpPr>
              <a:spLocks noChangeShapeType="1"/>
            </p:cNvSpPr>
            <p:nvPr/>
          </p:nvSpPr>
          <p:spPr bwMode="auto">
            <a:xfrm flipH="1" flipV="1">
              <a:off x="5194300" y="1841502"/>
              <a:ext cx="1210738" cy="0"/>
            </a:xfrm>
            <a:prstGeom prst="line">
              <a:avLst/>
            </a:prstGeom>
            <a:noFill/>
            <a:ln w="28575">
              <a:solidFill>
                <a:srgbClr val="FFFF00"/>
              </a:solidFill>
              <a:round/>
              <a:headEnd/>
              <a:tailEnd type="triangle" w="med" len="med"/>
            </a:ln>
          </p:spPr>
          <p:txBody>
            <a:bodyPr wrap="none" anchor="ctr">
              <a:prstTxWarp prst="textNoShape">
                <a:avLst/>
              </a:prstTxWarp>
            </a:bodyPr>
            <a:lstStyle/>
            <a:p>
              <a:endParaRPr lang="en-US" dirty="0"/>
            </a:p>
          </p:txBody>
        </p:sp>
        <p:sp>
          <p:nvSpPr>
            <p:cNvPr id="59" name="Rectangle 16"/>
            <p:cNvSpPr>
              <a:spLocks noChangeArrowheads="1"/>
            </p:cNvSpPr>
            <p:nvPr/>
          </p:nvSpPr>
          <p:spPr bwMode="auto">
            <a:xfrm>
              <a:off x="7324961" y="2870202"/>
              <a:ext cx="1714617" cy="838200"/>
            </a:xfrm>
            <a:prstGeom prst="rect">
              <a:avLst/>
            </a:prstGeom>
            <a:solidFill>
              <a:srgbClr val="3366FF"/>
            </a:solidFill>
            <a:ln w="9525">
              <a:solidFill>
                <a:schemeClr val="tx1"/>
              </a:solidFill>
              <a:miter lim="800000"/>
              <a:headEnd/>
              <a:tailEnd/>
            </a:ln>
            <a:effectLst/>
          </p:spPr>
          <p:txBody>
            <a:bodyPr wrap="none" anchor="ctr">
              <a:prstTxWarp prst="textNoShape">
                <a:avLst/>
              </a:prstTxWarp>
            </a:bodyPr>
            <a:lstStyle/>
            <a:p>
              <a:pPr algn="ctr"/>
              <a:r>
                <a:rPr lang="en-US" b="1" dirty="0">
                  <a:solidFill>
                    <a:srgbClr val="FFFF00"/>
                  </a:solidFill>
                  <a:effectLst>
                    <a:outerShdw blurRad="38100" dist="38100" dir="2700000" algn="tl">
                      <a:srgbClr val="000000"/>
                    </a:outerShdw>
                  </a:effectLst>
                  <a:latin typeface="Times New Roman" pitchFamily="26" charset="0"/>
                </a:rPr>
                <a:t>DON, DOP,</a:t>
              </a:r>
            </a:p>
            <a:p>
              <a:pPr algn="ctr"/>
              <a:r>
                <a:rPr lang="en-US" b="1" dirty="0">
                  <a:solidFill>
                    <a:srgbClr val="FFFF00"/>
                  </a:solidFill>
                  <a:effectLst>
                    <a:outerShdw blurRad="38100" dist="38100" dir="2700000" algn="tl">
                      <a:srgbClr val="000000"/>
                    </a:outerShdw>
                  </a:effectLst>
                  <a:latin typeface="Times New Roman" pitchFamily="26" charset="0"/>
                </a:rPr>
                <a:t>CBOD</a:t>
              </a:r>
              <a:r>
                <a:rPr lang="en-US" b="1" baseline="-25000" dirty="0">
                  <a:solidFill>
                    <a:srgbClr val="FFFF00"/>
                  </a:solidFill>
                  <a:effectLst>
                    <a:outerShdw blurRad="38100" dist="38100" dir="2700000" algn="tl">
                      <a:srgbClr val="000000"/>
                    </a:outerShdw>
                  </a:effectLst>
                  <a:latin typeface="Times New Roman" pitchFamily="26" charset="0"/>
                </a:rPr>
                <a:t>i</a:t>
              </a:r>
            </a:p>
          </p:txBody>
        </p:sp>
        <p:sp>
          <p:nvSpPr>
            <p:cNvPr id="36891" name="TextBox 59"/>
            <p:cNvSpPr txBox="1">
              <a:spLocks noChangeArrowheads="1"/>
            </p:cNvSpPr>
            <p:nvPr/>
          </p:nvSpPr>
          <p:spPr bwMode="auto">
            <a:xfrm>
              <a:off x="8281250" y="2362531"/>
              <a:ext cx="737870" cy="830997"/>
            </a:xfrm>
            <a:prstGeom prst="rect">
              <a:avLst/>
            </a:prstGeom>
            <a:noFill/>
            <a:ln w="9525">
              <a:noFill/>
              <a:miter lim="800000"/>
              <a:headEnd/>
              <a:tailEnd/>
            </a:ln>
          </p:spPr>
          <p:txBody>
            <a:bodyPr wrap="none">
              <a:prstTxWarp prst="textNoShape">
                <a:avLst/>
              </a:prstTxWarp>
            </a:bodyPr>
            <a:lstStyle/>
            <a:p>
              <a:pPr algn="ctr"/>
              <a:r>
                <a:rPr lang="en-US" sz="2400" i="1" dirty="0"/>
                <a:t>f</a:t>
              </a:r>
              <a:r>
                <a:rPr lang="en-US" sz="2400" i="1" baseline="-25000" dirty="0"/>
                <a:t>OPb</a:t>
              </a:r>
            </a:p>
            <a:p>
              <a:pPr algn="ctr"/>
              <a:endParaRPr lang="en-US" dirty="0"/>
            </a:p>
          </p:txBody>
        </p:sp>
        <p:sp>
          <p:nvSpPr>
            <p:cNvPr id="36892" name="TextBox 60"/>
            <p:cNvSpPr txBox="1">
              <a:spLocks noChangeArrowheads="1"/>
            </p:cNvSpPr>
            <p:nvPr/>
          </p:nvSpPr>
          <p:spPr bwMode="auto">
            <a:xfrm>
              <a:off x="6913776" y="2407660"/>
              <a:ext cx="776112" cy="471970"/>
            </a:xfrm>
            <a:prstGeom prst="rect">
              <a:avLst/>
            </a:prstGeom>
            <a:noFill/>
            <a:ln w="9525">
              <a:noFill/>
              <a:miter lim="800000"/>
              <a:headEnd/>
              <a:tailEnd/>
            </a:ln>
          </p:spPr>
          <p:txBody>
            <a:bodyPr wrap="none">
              <a:prstTxWarp prst="textNoShape">
                <a:avLst/>
              </a:prstTxWarp>
            </a:bodyPr>
            <a:lstStyle/>
            <a:p>
              <a:r>
                <a:rPr lang="en-US" i="1" dirty="0"/>
                <a:t>fONb</a:t>
              </a:r>
            </a:p>
            <a:p>
              <a:endParaRPr lang="en-US" dirty="0"/>
            </a:p>
          </p:txBody>
        </p:sp>
        <p:sp>
          <p:nvSpPr>
            <p:cNvPr id="36893" name="TextBox 61"/>
            <p:cNvSpPr txBox="1">
              <a:spLocks noChangeArrowheads="1"/>
            </p:cNvSpPr>
            <p:nvPr/>
          </p:nvSpPr>
          <p:spPr bwMode="auto">
            <a:xfrm>
              <a:off x="5638800" y="532770"/>
              <a:ext cx="1023062" cy="543128"/>
            </a:xfrm>
            <a:prstGeom prst="rect">
              <a:avLst/>
            </a:prstGeom>
            <a:noFill/>
            <a:ln w="9525">
              <a:noFill/>
              <a:miter lim="800000"/>
              <a:headEnd/>
              <a:tailEnd/>
            </a:ln>
          </p:spPr>
          <p:txBody>
            <a:bodyPr wrap="none">
              <a:prstTxWarp prst="textNoShape">
                <a:avLst/>
              </a:prstTxWarp>
            </a:bodyPr>
            <a:lstStyle/>
            <a:p>
              <a:pPr algn="ctr"/>
              <a:r>
                <a:rPr lang="en-US" i="1" dirty="0"/>
                <a:t>1-fOPb</a:t>
              </a:r>
            </a:p>
            <a:p>
              <a:pPr algn="ctr"/>
              <a:endParaRPr lang="en-US" dirty="0"/>
            </a:p>
          </p:txBody>
        </p:sp>
        <p:sp>
          <p:nvSpPr>
            <p:cNvPr id="36894" name="TextBox 62"/>
            <p:cNvSpPr txBox="1">
              <a:spLocks noChangeArrowheads="1"/>
            </p:cNvSpPr>
            <p:nvPr/>
          </p:nvSpPr>
          <p:spPr bwMode="auto">
            <a:xfrm>
              <a:off x="5222165" y="1368929"/>
              <a:ext cx="1023062" cy="543128"/>
            </a:xfrm>
            <a:prstGeom prst="rect">
              <a:avLst/>
            </a:prstGeom>
            <a:noFill/>
            <a:ln w="9525">
              <a:noFill/>
              <a:miter lim="800000"/>
              <a:headEnd/>
              <a:tailEnd/>
            </a:ln>
          </p:spPr>
          <p:txBody>
            <a:bodyPr wrap="none">
              <a:prstTxWarp prst="textNoShape">
                <a:avLst/>
              </a:prstTxWarp>
            </a:bodyPr>
            <a:lstStyle/>
            <a:p>
              <a:pPr algn="ctr"/>
              <a:r>
                <a:rPr lang="en-US" i="1" dirty="0"/>
                <a:t>1-fONb</a:t>
              </a:r>
            </a:p>
            <a:p>
              <a:pPr algn="ctr"/>
              <a:endParaRPr lang="en-US" dirty="0"/>
            </a:p>
          </p:txBody>
        </p:sp>
      </p:grpSp>
      <p:graphicFrame>
        <p:nvGraphicFramePr>
          <p:cNvPr id="21" name="Object 20"/>
          <p:cNvGraphicFramePr>
            <a:graphicFrameLocks noChangeAspect="1"/>
          </p:cNvGraphicFramePr>
          <p:nvPr>
            <p:extLst>
              <p:ext uri="{D42A27DB-BD31-4B8C-83A1-F6EECF244321}">
                <p14:modId xmlns:p14="http://schemas.microsoft.com/office/powerpoint/2010/main" val="4205160692"/>
              </p:ext>
            </p:extLst>
          </p:nvPr>
        </p:nvGraphicFramePr>
        <p:xfrm>
          <a:off x="1857666" y="2848771"/>
          <a:ext cx="5235005" cy="710465"/>
        </p:xfrm>
        <a:graphic>
          <a:graphicData uri="http://schemas.openxmlformats.org/presentationml/2006/ole">
            <mc:AlternateContent xmlns:mc="http://schemas.openxmlformats.org/markup-compatibility/2006">
              <mc:Choice xmlns:v="urn:schemas-microsoft-com:vml" Requires="v">
                <p:oleObj spid="_x0000_s14344" name="Equation" r:id="rId3" imgW="1778000" imgH="241300" progId="Equation.3">
                  <p:embed/>
                </p:oleObj>
              </mc:Choice>
              <mc:Fallback>
                <p:oleObj name="Equation" r:id="rId3" imgW="1778000" imgH="241300" progId="Equation.3">
                  <p:embed/>
                  <p:pic>
                    <p:nvPicPr>
                      <p:cNvPr id="21" name="Object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7666" y="2848771"/>
                        <a:ext cx="5235005" cy="710465"/>
                      </a:xfrm>
                      <a:prstGeom prst="rect">
                        <a:avLst/>
                      </a:prstGeom>
                      <a:solidFill>
                        <a:schemeClr val="tx1"/>
                      </a:solidFill>
                      <a:extLst/>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1167231694"/>
              </p:ext>
            </p:extLst>
          </p:nvPr>
        </p:nvGraphicFramePr>
        <p:xfrm>
          <a:off x="1857666" y="3749423"/>
          <a:ext cx="5235005" cy="658531"/>
        </p:xfrm>
        <a:graphic>
          <a:graphicData uri="http://schemas.openxmlformats.org/presentationml/2006/ole">
            <mc:AlternateContent xmlns:mc="http://schemas.openxmlformats.org/markup-compatibility/2006">
              <mc:Choice xmlns:v="urn:schemas-microsoft-com:vml" Requires="v">
                <p:oleObj spid="_x0000_s14345" name="Equation" r:id="rId5" imgW="1752600" imgH="241300" progId="Equation.3">
                  <p:embed/>
                </p:oleObj>
              </mc:Choice>
              <mc:Fallback>
                <p:oleObj name="Equation" r:id="rId5" imgW="1752600" imgH="241300" progId="Equation.3">
                  <p:embed/>
                  <p:pic>
                    <p:nvPicPr>
                      <p:cNvPr id="22" name="Object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57666" y="3749423"/>
                        <a:ext cx="5235005" cy="658531"/>
                      </a:xfrm>
                      <a:prstGeom prst="rect">
                        <a:avLst/>
                      </a:prstGeom>
                      <a:solidFill>
                        <a:schemeClr val="tx1"/>
                      </a:solidFill>
                      <a:extLst/>
                    </p:spPr>
                  </p:pic>
                </p:oleObj>
              </mc:Fallback>
            </mc:AlternateContent>
          </a:graphicData>
        </a:graphic>
      </p:graphicFrame>
    </p:spTree>
    <p:extLst>
      <p:ext uri="{BB962C8B-B14F-4D97-AF65-F5344CB8AC3E}">
        <p14:creationId xmlns:p14="http://schemas.microsoft.com/office/powerpoint/2010/main" val="2236345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2"/>
          <p:cNvGrpSpPr>
            <a:grpSpLocks/>
          </p:cNvGrpSpPr>
          <p:nvPr/>
        </p:nvGrpSpPr>
        <p:grpSpPr bwMode="auto">
          <a:xfrm>
            <a:off x="1882775" y="895438"/>
            <a:ext cx="8328025" cy="5800725"/>
            <a:chOff x="315086" y="525919"/>
            <a:chExt cx="8327279" cy="5801042"/>
          </a:xfrm>
          <a:solidFill>
            <a:schemeClr val="bg1">
              <a:lumMod val="65000"/>
            </a:schemeClr>
          </a:solidFill>
        </p:grpSpPr>
        <p:grpSp>
          <p:nvGrpSpPr>
            <p:cNvPr id="3" name="Group 13"/>
            <p:cNvGrpSpPr>
              <a:grpSpLocks/>
            </p:cNvGrpSpPr>
            <p:nvPr/>
          </p:nvGrpSpPr>
          <p:grpSpPr bwMode="auto">
            <a:xfrm>
              <a:off x="912990" y="1166603"/>
              <a:ext cx="2313430" cy="1298203"/>
              <a:chOff x="1192390" y="1166603"/>
              <a:chExt cx="2313430" cy="1298203"/>
            </a:xfrm>
            <a:grpFill/>
          </p:grpSpPr>
          <p:sp>
            <p:nvSpPr>
              <p:cNvPr id="19571" name="TextBox 3"/>
              <p:cNvSpPr txBox="1">
                <a:spLocks/>
              </p:cNvSpPr>
              <p:nvPr/>
            </p:nvSpPr>
            <p:spPr bwMode="auto">
              <a:xfrm>
                <a:off x="1192390" y="1166603"/>
                <a:ext cx="2313430" cy="1298203"/>
              </a:xfrm>
              <a:prstGeom prst="rect">
                <a:avLst/>
              </a:prstGeom>
              <a:solidFill>
                <a:schemeClr val="accent6">
                  <a:lumMod val="75000"/>
                </a:schemeClr>
              </a:solidFill>
              <a:ln w="25400">
                <a:solidFill>
                  <a:srgbClr val="FF0000"/>
                </a:solidFill>
                <a:round/>
                <a:headEnd/>
                <a:tailEnd/>
              </a:ln>
            </p:spPr>
            <p:txBody>
              <a:bodyPr>
                <a:prstTxWarp prst="textNoShape">
                  <a:avLst/>
                </a:prstTxWarp>
              </a:bodyPr>
              <a:lstStyle/>
              <a:p>
                <a:pPr algn="ctr">
                  <a:defRPr/>
                </a:pPr>
                <a:r>
                  <a:rPr lang="en-US" dirty="0">
                    <a:latin typeface="Calibri" pitchFamily="-112" charset="0"/>
                    <a:ea typeface="ＭＳ Ｐゴシック" pitchFamily="-112" charset="-128"/>
                    <a:cs typeface="ＭＳ Ｐゴシック" pitchFamily="-112" charset="-128"/>
                  </a:rPr>
                  <a:t>Periphyton Biomass</a:t>
                </a:r>
              </a:p>
            </p:txBody>
          </p:sp>
          <p:sp>
            <p:nvSpPr>
              <p:cNvPr id="19572" name="TextBox 4"/>
              <p:cNvSpPr txBox="1">
                <a:spLocks noChangeAspect="1"/>
              </p:cNvSpPr>
              <p:nvPr/>
            </p:nvSpPr>
            <p:spPr bwMode="auto">
              <a:xfrm>
                <a:off x="1204755" y="1522864"/>
                <a:ext cx="1548893" cy="914400"/>
              </a:xfrm>
              <a:prstGeom prst="rect">
                <a:avLst/>
              </a:prstGeom>
              <a:solidFill>
                <a:schemeClr val="accent6">
                  <a:lumMod val="75000"/>
                </a:schemeClr>
              </a:solidFill>
              <a:ln w="25400">
                <a:solidFill>
                  <a:srgbClr val="FF00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D : C : N : P : Chl</a:t>
                </a:r>
              </a:p>
            </p:txBody>
          </p:sp>
          <p:sp>
            <p:nvSpPr>
              <p:cNvPr id="19573" name="TextBox 6"/>
              <p:cNvSpPr txBox="1">
                <a:spLocks/>
              </p:cNvSpPr>
              <p:nvPr/>
            </p:nvSpPr>
            <p:spPr bwMode="auto">
              <a:xfrm>
                <a:off x="2753644" y="1529821"/>
                <a:ext cx="729940" cy="451650"/>
              </a:xfrm>
              <a:prstGeom prst="rect">
                <a:avLst/>
              </a:prstGeom>
              <a:solidFill>
                <a:schemeClr val="accent6">
                  <a:lumMod val="75000"/>
                </a:schemeClr>
              </a:solidFill>
              <a:ln w="25400">
                <a:solidFill>
                  <a:srgbClr val="FF00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qP</a:t>
                </a:r>
              </a:p>
            </p:txBody>
          </p:sp>
          <p:sp>
            <p:nvSpPr>
              <p:cNvPr id="19574" name="TextBox 7"/>
              <p:cNvSpPr txBox="1">
                <a:spLocks/>
              </p:cNvSpPr>
              <p:nvPr/>
            </p:nvSpPr>
            <p:spPr bwMode="auto">
              <a:xfrm>
                <a:off x="2753648" y="1987021"/>
                <a:ext cx="731521" cy="451650"/>
              </a:xfrm>
              <a:prstGeom prst="rect">
                <a:avLst/>
              </a:prstGeom>
              <a:solidFill>
                <a:schemeClr val="accent6">
                  <a:lumMod val="75000"/>
                </a:schemeClr>
              </a:solidFill>
              <a:ln w="25400">
                <a:solidFill>
                  <a:srgbClr val="FF00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qN</a:t>
                </a:r>
              </a:p>
            </p:txBody>
          </p:sp>
          <p:cxnSp>
            <p:nvCxnSpPr>
              <p:cNvPr id="10" name="Straight Arrow Connector 9"/>
              <p:cNvCxnSpPr/>
              <p:nvPr/>
            </p:nvCxnSpPr>
            <p:spPr>
              <a:xfrm rot="10800000">
                <a:off x="2515189" y="1765825"/>
                <a:ext cx="457159" cy="0"/>
              </a:xfrm>
              <a:prstGeom prst="straightConnector1">
                <a:avLst/>
              </a:prstGeom>
              <a:grpFill/>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rot="10800000">
                <a:off x="2515189" y="2235751"/>
                <a:ext cx="457159" cy="0"/>
              </a:xfrm>
              <a:prstGeom prst="straightConnector1">
                <a:avLst/>
              </a:prstGeom>
              <a:grpFill/>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
          <p:nvSpPr>
            <p:cNvPr id="19461" name="TextBox 15"/>
            <p:cNvSpPr txBox="1">
              <a:spLocks/>
            </p:cNvSpPr>
            <p:nvPr/>
          </p:nvSpPr>
          <p:spPr bwMode="auto">
            <a:xfrm>
              <a:off x="3672932" y="1192002"/>
              <a:ext cx="2743200"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Phytoplankton Biomass</a:t>
              </a:r>
            </a:p>
          </p:txBody>
        </p:sp>
        <p:sp>
          <p:nvSpPr>
            <p:cNvPr id="19462" name="TextBox 16"/>
            <p:cNvSpPr txBox="1">
              <a:spLocks noChangeAspect="1"/>
            </p:cNvSpPr>
            <p:nvPr/>
          </p:nvSpPr>
          <p:spPr bwMode="auto">
            <a:xfrm>
              <a:off x="3734308" y="1535564"/>
              <a:ext cx="1828800" cy="548640"/>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Group 3</a:t>
              </a:r>
            </a:p>
            <a:p>
              <a:r>
                <a:rPr lang="en-US" dirty="0"/>
                <a:t>D : C : N : P : Si: Chl</a:t>
              </a:r>
            </a:p>
          </p:txBody>
        </p:sp>
        <p:sp>
          <p:nvSpPr>
            <p:cNvPr id="19463" name="TextBox 17"/>
            <p:cNvSpPr txBox="1">
              <a:spLocks/>
            </p:cNvSpPr>
            <p:nvPr/>
          </p:nvSpPr>
          <p:spPr bwMode="auto">
            <a:xfrm>
              <a:off x="7185341" y="1840628"/>
              <a:ext cx="685800"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DO</a:t>
              </a:r>
            </a:p>
          </p:txBody>
        </p:sp>
        <p:sp>
          <p:nvSpPr>
            <p:cNvPr id="19464" name="TextBox 21"/>
            <p:cNvSpPr txBox="1">
              <a:spLocks/>
            </p:cNvSpPr>
            <p:nvPr/>
          </p:nvSpPr>
          <p:spPr bwMode="auto">
            <a:xfrm>
              <a:off x="4140708" y="1853064"/>
              <a:ext cx="1828800" cy="548640"/>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Group 2</a:t>
              </a:r>
            </a:p>
            <a:p>
              <a:r>
                <a:rPr lang="en-US" dirty="0"/>
                <a:t>D : C : N : P : Si: Chl</a:t>
              </a:r>
            </a:p>
          </p:txBody>
        </p:sp>
        <p:sp>
          <p:nvSpPr>
            <p:cNvPr id="19465" name="TextBox 22"/>
            <p:cNvSpPr txBox="1">
              <a:spLocks/>
            </p:cNvSpPr>
            <p:nvPr/>
          </p:nvSpPr>
          <p:spPr bwMode="auto">
            <a:xfrm>
              <a:off x="4534408" y="2157864"/>
              <a:ext cx="1828800" cy="548640"/>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Group 1</a:t>
              </a:r>
            </a:p>
            <a:p>
              <a:r>
                <a:rPr lang="en-US" dirty="0"/>
                <a:t>D : C : N : P : Si : Chl</a:t>
              </a:r>
            </a:p>
          </p:txBody>
        </p:sp>
        <p:sp>
          <p:nvSpPr>
            <p:cNvPr id="19466" name="TextBox 25"/>
            <p:cNvSpPr txBox="1">
              <a:spLocks noChangeAspect="1"/>
            </p:cNvSpPr>
            <p:nvPr/>
          </p:nvSpPr>
          <p:spPr bwMode="auto">
            <a:xfrm>
              <a:off x="6619332" y="2808099"/>
              <a:ext cx="1959533" cy="736600"/>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TIC</a:t>
              </a:r>
            </a:p>
            <a:p>
              <a:r>
                <a:rPr lang="en-US" dirty="0"/>
                <a:t>H2CO3 – HCO3- – CO32-</a:t>
              </a:r>
            </a:p>
          </p:txBody>
        </p:sp>
        <p:sp>
          <p:nvSpPr>
            <p:cNvPr id="19467" name="TextBox 26"/>
            <p:cNvSpPr txBox="1">
              <a:spLocks/>
            </p:cNvSpPr>
            <p:nvPr/>
          </p:nvSpPr>
          <p:spPr bwMode="auto">
            <a:xfrm>
              <a:off x="6624001" y="4067383"/>
              <a:ext cx="1097280" cy="646366"/>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Total</a:t>
              </a:r>
            </a:p>
            <a:p>
              <a:r>
                <a:rPr lang="en-US" dirty="0"/>
                <a:t>Alkalinity</a:t>
              </a:r>
            </a:p>
          </p:txBody>
        </p:sp>
        <p:grpSp>
          <p:nvGrpSpPr>
            <p:cNvPr id="4" name="Group 35"/>
            <p:cNvGrpSpPr>
              <a:grpSpLocks/>
            </p:cNvGrpSpPr>
            <p:nvPr/>
          </p:nvGrpSpPr>
          <p:grpSpPr bwMode="auto">
            <a:xfrm>
              <a:off x="899436" y="3013834"/>
              <a:ext cx="2342905" cy="1052787"/>
              <a:chOff x="1178836" y="3064634"/>
              <a:chExt cx="2342905" cy="1052787"/>
            </a:xfrm>
            <a:grpFill/>
          </p:grpSpPr>
          <p:sp>
            <p:nvSpPr>
              <p:cNvPr id="19565" name="TextBox 24"/>
              <p:cNvSpPr txBox="1">
                <a:spLocks/>
              </p:cNvSpPr>
              <p:nvPr/>
            </p:nvSpPr>
            <p:spPr bwMode="auto">
              <a:xfrm>
                <a:off x="1199168" y="3064634"/>
                <a:ext cx="2322573" cy="646366"/>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Particulate Detrital OM</a:t>
                </a:r>
              </a:p>
            </p:txBody>
          </p:sp>
          <p:sp>
            <p:nvSpPr>
              <p:cNvPr id="19566" name="TextBox 27"/>
              <p:cNvSpPr txBox="1">
                <a:spLocks/>
              </p:cNvSpPr>
              <p:nvPr/>
            </p:nvSpPr>
            <p:spPr bwMode="auto">
              <a:xfrm>
                <a:off x="3095567" y="3725824"/>
                <a:ext cx="411478"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Si</a:t>
                </a:r>
              </a:p>
            </p:txBody>
          </p:sp>
          <p:sp>
            <p:nvSpPr>
              <p:cNvPr id="19567" name="TextBox 30"/>
              <p:cNvSpPr txBox="1">
                <a:spLocks/>
              </p:cNvSpPr>
              <p:nvPr/>
            </p:nvSpPr>
            <p:spPr bwMode="auto">
              <a:xfrm>
                <a:off x="2613174" y="3725824"/>
                <a:ext cx="411478"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P</a:t>
                </a:r>
              </a:p>
            </p:txBody>
          </p:sp>
          <p:sp>
            <p:nvSpPr>
              <p:cNvPr id="19568" name="TextBox 31"/>
              <p:cNvSpPr txBox="1">
                <a:spLocks/>
              </p:cNvSpPr>
              <p:nvPr/>
            </p:nvSpPr>
            <p:spPr bwMode="auto">
              <a:xfrm>
                <a:off x="2126496" y="3738765"/>
                <a:ext cx="411478"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N</a:t>
                </a:r>
              </a:p>
            </p:txBody>
          </p:sp>
          <p:sp>
            <p:nvSpPr>
              <p:cNvPr id="19569" name="TextBox 32"/>
              <p:cNvSpPr txBox="1">
                <a:spLocks/>
              </p:cNvSpPr>
              <p:nvPr/>
            </p:nvSpPr>
            <p:spPr bwMode="auto">
              <a:xfrm>
                <a:off x="1643399" y="3733914"/>
                <a:ext cx="411478"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C</a:t>
                </a:r>
              </a:p>
            </p:txBody>
          </p:sp>
          <p:sp>
            <p:nvSpPr>
              <p:cNvPr id="19570" name="TextBox 33"/>
              <p:cNvSpPr txBox="1">
                <a:spLocks/>
              </p:cNvSpPr>
              <p:nvPr/>
            </p:nvSpPr>
            <p:spPr bwMode="auto">
              <a:xfrm>
                <a:off x="1178836" y="3725824"/>
                <a:ext cx="394598" cy="391597"/>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D</a:t>
                </a:r>
              </a:p>
            </p:txBody>
          </p:sp>
        </p:grpSp>
        <p:grpSp>
          <p:nvGrpSpPr>
            <p:cNvPr id="5" name="Group 47"/>
            <p:cNvGrpSpPr>
              <a:grpSpLocks/>
            </p:cNvGrpSpPr>
            <p:nvPr/>
          </p:nvGrpSpPr>
          <p:grpSpPr bwMode="auto">
            <a:xfrm>
              <a:off x="672242" y="4610102"/>
              <a:ext cx="2507633" cy="1561548"/>
              <a:chOff x="951642" y="4775202"/>
              <a:chExt cx="2507633" cy="1561548"/>
            </a:xfrm>
            <a:grpFill/>
          </p:grpSpPr>
          <p:sp>
            <p:nvSpPr>
              <p:cNvPr id="19555" name="TextBox 37"/>
              <p:cNvSpPr txBox="1">
                <a:spLocks/>
              </p:cNvSpPr>
              <p:nvPr/>
            </p:nvSpPr>
            <p:spPr bwMode="auto">
              <a:xfrm>
                <a:off x="1173480" y="4775202"/>
                <a:ext cx="2285795"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Dissolved OM</a:t>
                </a:r>
              </a:p>
            </p:txBody>
          </p:sp>
          <p:sp>
            <p:nvSpPr>
              <p:cNvPr id="19556" name="TextBox 38"/>
              <p:cNvSpPr txBox="1">
                <a:spLocks/>
              </p:cNvSpPr>
              <p:nvPr/>
            </p:nvSpPr>
            <p:spPr bwMode="auto">
              <a:xfrm>
                <a:off x="2336800" y="5156384"/>
                <a:ext cx="1097280"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Si</a:t>
                </a:r>
              </a:p>
            </p:txBody>
          </p:sp>
          <p:sp>
            <p:nvSpPr>
              <p:cNvPr id="19557" name="TextBox 39"/>
              <p:cNvSpPr txBox="1">
                <a:spLocks/>
              </p:cNvSpPr>
              <p:nvPr/>
            </p:nvSpPr>
            <p:spPr bwMode="auto">
              <a:xfrm>
                <a:off x="2336800" y="5560805"/>
                <a:ext cx="1097280"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P</a:t>
                </a:r>
              </a:p>
            </p:txBody>
          </p:sp>
          <p:sp>
            <p:nvSpPr>
              <p:cNvPr id="19558" name="TextBox 40"/>
              <p:cNvSpPr txBox="1">
                <a:spLocks/>
              </p:cNvSpPr>
              <p:nvPr/>
            </p:nvSpPr>
            <p:spPr bwMode="auto">
              <a:xfrm>
                <a:off x="2336800" y="5962124"/>
                <a:ext cx="1097280"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N</a:t>
                </a:r>
              </a:p>
            </p:txBody>
          </p:sp>
          <p:sp>
            <p:nvSpPr>
              <p:cNvPr id="19559" name="TextBox 42"/>
              <p:cNvSpPr txBox="1">
                <a:spLocks/>
              </p:cNvSpPr>
              <p:nvPr/>
            </p:nvSpPr>
            <p:spPr bwMode="auto">
              <a:xfrm>
                <a:off x="1211580" y="5157138"/>
                <a:ext cx="1097280"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CBOD1</a:t>
                </a:r>
              </a:p>
            </p:txBody>
          </p:sp>
          <p:sp>
            <p:nvSpPr>
              <p:cNvPr id="19560" name="TextBox 43"/>
              <p:cNvSpPr txBox="1">
                <a:spLocks/>
              </p:cNvSpPr>
              <p:nvPr/>
            </p:nvSpPr>
            <p:spPr bwMode="auto">
              <a:xfrm>
                <a:off x="1206500" y="5560805"/>
                <a:ext cx="1097280"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CBOD2</a:t>
                </a:r>
              </a:p>
            </p:txBody>
          </p:sp>
          <p:sp>
            <p:nvSpPr>
              <p:cNvPr id="19561" name="TextBox 44"/>
              <p:cNvSpPr txBox="1">
                <a:spLocks/>
              </p:cNvSpPr>
              <p:nvPr/>
            </p:nvSpPr>
            <p:spPr bwMode="auto">
              <a:xfrm>
                <a:off x="1211580" y="5967398"/>
                <a:ext cx="1097280"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CBOD3</a:t>
                </a:r>
              </a:p>
            </p:txBody>
          </p:sp>
          <p:cxnSp>
            <p:nvCxnSpPr>
              <p:cNvPr id="20" name="Straight Arrow Connector 19"/>
              <p:cNvCxnSpPr/>
              <p:nvPr/>
            </p:nvCxnSpPr>
            <p:spPr>
              <a:xfrm rot="10800000">
                <a:off x="956404" y="5347411"/>
                <a:ext cx="457159" cy="0"/>
              </a:xfrm>
              <a:prstGeom prst="straightConnector1">
                <a:avLst/>
              </a:prstGeom>
              <a:grpFill/>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rot="10800000">
                <a:off x="951642" y="5753833"/>
                <a:ext cx="457159" cy="0"/>
              </a:xfrm>
              <a:prstGeom prst="straightConnector1">
                <a:avLst/>
              </a:prstGeom>
              <a:grpFill/>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rot="10800000">
                <a:off x="956404" y="6160255"/>
                <a:ext cx="457159" cy="0"/>
              </a:xfrm>
              <a:prstGeom prst="straightConnector1">
                <a:avLst/>
              </a:prstGeom>
              <a:grpFill/>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6" name="Group 59"/>
            <p:cNvGrpSpPr>
              <a:grpSpLocks/>
            </p:cNvGrpSpPr>
            <p:nvPr/>
          </p:nvGrpSpPr>
          <p:grpSpPr bwMode="auto">
            <a:xfrm>
              <a:off x="3683508" y="4124960"/>
              <a:ext cx="2495277" cy="1015903"/>
              <a:chOff x="3962908" y="3883660"/>
              <a:chExt cx="2495277" cy="1015903"/>
            </a:xfrm>
            <a:grpFill/>
          </p:grpSpPr>
          <p:sp>
            <p:nvSpPr>
              <p:cNvPr id="19548" name="TextBox 49"/>
              <p:cNvSpPr txBox="1">
                <a:spLocks/>
              </p:cNvSpPr>
              <p:nvPr/>
            </p:nvSpPr>
            <p:spPr bwMode="auto">
              <a:xfrm>
                <a:off x="3962908" y="3883660"/>
                <a:ext cx="2285795"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Inorganic Nutrients</a:t>
                </a:r>
              </a:p>
            </p:txBody>
          </p:sp>
          <p:sp>
            <p:nvSpPr>
              <p:cNvPr id="19549" name="TextBox 50"/>
              <p:cNvSpPr txBox="1">
                <a:spLocks noChangeAspect="1"/>
              </p:cNvSpPr>
              <p:nvPr/>
            </p:nvSpPr>
            <p:spPr bwMode="auto">
              <a:xfrm>
                <a:off x="5672040" y="4253197"/>
                <a:ext cx="557784" cy="646366"/>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sz="1600" dirty="0"/>
                  <a:t>NO3</a:t>
                </a:r>
              </a:p>
            </p:txBody>
          </p:sp>
          <p:sp>
            <p:nvSpPr>
              <p:cNvPr id="19550" name="TextBox 52"/>
              <p:cNvSpPr txBox="1">
                <a:spLocks noChangeAspect="1"/>
              </p:cNvSpPr>
              <p:nvPr/>
            </p:nvSpPr>
            <p:spPr bwMode="auto">
              <a:xfrm>
                <a:off x="4553566" y="4243872"/>
                <a:ext cx="557784" cy="646367"/>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sz="1600" dirty="0"/>
                  <a:t>PO4</a:t>
                </a:r>
              </a:p>
            </p:txBody>
          </p:sp>
          <p:sp>
            <p:nvSpPr>
              <p:cNvPr id="19551" name="TextBox 53"/>
              <p:cNvSpPr txBox="1">
                <a:spLocks/>
              </p:cNvSpPr>
              <p:nvPr/>
            </p:nvSpPr>
            <p:spPr bwMode="auto">
              <a:xfrm>
                <a:off x="3983228" y="4248677"/>
                <a:ext cx="566928" cy="646367"/>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sz="1600" dirty="0"/>
                  <a:t>SiO2</a:t>
                </a:r>
              </a:p>
            </p:txBody>
          </p:sp>
          <p:sp>
            <p:nvSpPr>
              <p:cNvPr id="19552" name="TextBox 51"/>
              <p:cNvSpPr txBox="1">
                <a:spLocks noChangeAspect="1"/>
              </p:cNvSpPr>
              <p:nvPr/>
            </p:nvSpPr>
            <p:spPr bwMode="auto">
              <a:xfrm>
                <a:off x="5080508" y="4252112"/>
                <a:ext cx="557784" cy="646367"/>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sz="1600" dirty="0"/>
                  <a:t>NH4</a:t>
                </a:r>
              </a:p>
            </p:txBody>
          </p:sp>
          <p:cxnSp>
            <p:nvCxnSpPr>
              <p:cNvPr id="30" name="Straight Arrow Connector 29"/>
              <p:cNvCxnSpPr>
                <a:cxnSpLocks noChangeAspect="1"/>
              </p:cNvCxnSpPr>
              <p:nvPr/>
            </p:nvCxnSpPr>
            <p:spPr>
              <a:xfrm>
                <a:off x="5443864" y="4458385"/>
                <a:ext cx="457159" cy="1587"/>
              </a:xfrm>
              <a:prstGeom prst="straightConnector1">
                <a:avLst/>
              </a:prstGeom>
              <a:grpFill/>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V="1">
                <a:off x="6001026" y="4459973"/>
                <a:ext cx="457159" cy="0"/>
              </a:xfrm>
              <a:prstGeom prst="straightConnector1">
                <a:avLst/>
              </a:prstGeom>
              <a:grpFill/>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61" name="Oval 60"/>
            <p:cNvSpPr/>
            <p:nvPr/>
          </p:nvSpPr>
          <p:spPr>
            <a:xfrm>
              <a:off x="7972500" y="4023373"/>
              <a:ext cx="669865" cy="65091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solidFill>
                    <a:schemeClr val="tx1"/>
                  </a:solidFill>
                </a:rPr>
                <a:t>pH</a:t>
              </a:r>
            </a:p>
          </p:txBody>
        </p:sp>
        <p:sp>
          <p:nvSpPr>
            <p:cNvPr id="62" name="Oval 61"/>
            <p:cNvSpPr/>
            <p:nvPr/>
          </p:nvSpPr>
          <p:spPr>
            <a:xfrm>
              <a:off x="6534354" y="538620"/>
              <a:ext cx="1968324" cy="65091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solidFill>
                    <a:schemeClr val="tx1"/>
                  </a:solidFill>
                  <a:latin typeface="Calibri"/>
                  <a:cs typeface="Calibri"/>
                </a:rPr>
                <a:t>atmosphere</a:t>
              </a:r>
            </a:p>
          </p:txBody>
        </p:sp>
        <p:sp>
          <p:nvSpPr>
            <p:cNvPr id="72" name="Oval 71"/>
            <p:cNvSpPr/>
            <p:nvPr/>
          </p:nvSpPr>
          <p:spPr>
            <a:xfrm>
              <a:off x="3816797" y="3153376"/>
              <a:ext cx="1968324" cy="65091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n-US" dirty="0">
                  <a:solidFill>
                    <a:schemeClr val="tx1"/>
                  </a:solidFill>
                  <a:ea typeface="ＭＳ Ｐゴシック" pitchFamily="-110" charset="-128"/>
                  <a:cs typeface="ＭＳ Ｐゴシック" pitchFamily="-110" charset="-128"/>
                </a:rPr>
                <a:t>uptake</a:t>
              </a:r>
            </a:p>
            <a:p>
              <a:pPr algn="ctr">
                <a:defRPr/>
              </a:pPr>
              <a:r>
                <a:rPr lang="en-US" dirty="0">
                  <a:solidFill>
                    <a:schemeClr val="tx1"/>
                  </a:solidFill>
                  <a:ea typeface="ＭＳ Ｐゴシック" pitchFamily="-110" charset="-128"/>
                  <a:cs typeface="ＭＳ Ｐゴシック" pitchFamily="-110" charset="-128"/>
                </a:rPr>
                <a:t>excretion</a:t>
              </a:r>
            </a:p>
          </p:txBody>
        </p:sp>
        <p:grpSp>
          <p:nvGrpSpPr>
            <p:cNvPr id="7" name="Group 98"/>
            <p:cNvGrpSpPr>
              <a:grpSpLocks/>
            </p:cNvGrpSpPr>
            <p:nvPr/>
          </p:nvGrpSpPr>
          <p:grpSpPr bwMode="auto">
            <a:xfrm>
              <a:off x="6606650" y="5128123"/>
              <a:ext cx="1645773" cy="1198838"/>
              <a:chOff x="6466950" y="5394823"/>
              <a:chExt cx="1645773" cy="1198838"/>
            </a:xfrm>
            <a:grpFill/>
          </p:grpSpPr>
          <p:sp>
            <p:nvSpPr>
              <p:cNvPr id="19529" name="TextBox 64"/>
              <p:cNvSpPr txBox="1">
                <a:spLocks/>
              </p:cNvSpPr>
              <p:nvPr/>
            </p:nvSpPr>
            <p:spPr bwMode="auto">
              <a:xfrm>
                <a:off x="6466950" y="5394823"/>
                <a:ext cx="1645773"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Inorganic Solids</a:t>
                </a:r>
              </a:p>
            </p:txBody>
          </p:sp>
          <p:sp>
            <p:nvSpPr>
              <p:cNvPr id="19530" name="TextBox 65"/>
              <p:cNvSpPr txBox="1">
                <a:spLocks/>
              </p:cNvSpPr>
              <p:nvPr/>
            </p:nvSpPr>
            <p:spPr bwMode="auto">
              <a:xfrm>
                <a:off x="7566482" y="5845200"/>
                <a:ext cx="457200"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S3</a:t>
                </a:r>
              </a:p>
            </p:txBody>
          </p:sp>
          <p:sp>
            <p:nvSpPr>
              <p:cNvPr id="19531" name="TextBox 66"/>
              <p:cNvSpPr txBox="1">
                <a:spLocks/>
              </p:cNvSpPr>
              <p:nvPr/>
            </p:nvSpPr>
            <p:spPr bwMode="auto">
              <a:xfrm>
                <a:off x="6517750" y="5844115"/>
                <a:ext cx="457200"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S1</a:t>
                </a:r>
              </a:p>
            </p:txBody>
          </p:sp>
          <p:sp>
            <p:nvSpPr>
              <p:cNvPr id="19532" name="TextBox 68"/>
              <p:cNvSpPr txBox="1">
                <a:spLocks/>
              </p:cNvSpPr>
              <p:nvPr/>
            </p:nvSpPr>
            <p:spPr bwMode="auto">
              <a:xfrm>
                <a:off x="7038450" y="5844115"/>
                <a:ext cx="457200" cy="369352"/>
              </a:xfrm>
              <a:prstGeom prst="rect">
                <a:avLst/>
              </a:prstGeom>
              <a:solidFill>
                <a:schemeClr val="accent6">
                  <a:lumMod val="75000"/>
                </a:schemeClr>
              </a:solidFill>
              <a:ln w="25400">
                <a:solidFill>
                  <a:srgbClr val="FFFF00"/>
                </a:solidFill>
                <a:round/>
                <a:headEnd/>
                <a:tailEnd/>
              </a:ln>
            </p:spPr>
            <p:txBody>
              <a:bodyPr>
                <a:prstTxWarp prst="textNoShape">
                  <a:avLst/>
                </a:prstTxWarp>
              </a:bodyPr>
              <a:lstStyle>
                <a:defPPr>
                  <a:defRPr lang="en-US"/>
                </a:defPPr>
                <a:lvl1pPr algn="ctr">
                  <a:defRPr>
                    <a:latin typeface="Calibri" pitchFamily="-112" charset="0"/>
                    <a:ea typeface="ＭＳ Ｐゴシック" pitchFamily="-112" charset="-128"/>
                    <a:cs typeface="ＭＳ Ｐゴシック" pitchFamily="-112" charset="-128"/>
                  </a:defRPr>
                </a:lvl1pPr>
              </a:lstStyle>
              <a:p>
                <a:r>
                  <a:rPr lang="en-US" dirty="0"/>
                  <a:t>S2</a:t>
                </a:r>
              </a:p>
            </p:txBody>
          </p:sp>
          <p:grpSp>
            <p:nvGrpSpPr>
              <p:cNvPr id="8" name="Group 83"/>
              <p:cNvGrpSpPr>
                <a:grpSpLocks/>
              </p:cNvGrpSpPr>
              <p:nvPr/>
            </p:nvGrpSpPr>
            <p:grpSpPr bwMode="auto">
              <a:xfrm>
                <a:off x="6598601" y="6177191"/>
                <a:ext cx="274320" cy="416470"/>
                <a:chOff x="5257067" y="5968959"/>
                <a:chExt cx="274320" cy="416470"/>
              </a:xfrm>
              <a:grpFill/>
            </p:grpSpPr>
            <p:cxnSp>
              <p:nvCxnSpPr>
                <p:cNvPr id="85" name="Straight Arrow Connector 84"/>
                <p:cNvCxnSpPr>
                  <a:cxnSpLocks noChangeAspect="1"/>
                </p:cNvCxnSpPr>
                <p:nvPr/>
              </p:nvCxnSpPr>
              <p:spPr>
                <a:xfrm rot="5400000">
                  <a:off x="5261044" y="6106014"/>
                  <a:ext cx="274653" cy="1587"/>
                </a:xfrm>
                <a:prstGeom prst="straightConnector1">
                  <a:avLst/>
                </a:prstGeom>
                <a:grpFill/>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flipV="1">
                  <a:off x="5261064" y="6258422"/>
                  <a:ext cx="274612"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p:nvPr/>
              </p:nvCxnSpPr>
              <p:spPr>
                <a:xfrm flipV="1">
                  <a:off x="5310271" y="6325101"/>
                  <a:ext cx="182546"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V="1">
                  <a:off x="5349956" y="6385429"/>
                  <a:ext cx="92067"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grpSp>
            <p:nvGrpSpPr>
              <p:cNvPr id="9" name="Group 88"/>
              <p:cNvGrpSpPr>
                <a:grpSpLocks/>
              </p:cNvGrpSpPr>
              <p:nvPr/>
            </p:nvGrpSpPr>
            <p:grpSpPr bwMode="auto">
              <a:xfrm>
                <a:off x="7111267" y="6172159"/>
                <a:ext cx="274320" cy="416470"/>
                <a:chOff x="5257067" y="5968959"/>
                <a:chExt cx="274320" cy="416470"/>
              </a:xfrm>
              <a:grpFill/>
            </p:grpSpPr>
            <p:cxnSp>
              <p:nvCxnSpPr>
                <p:cNvPr id="90" name="Straight Arrow Connector 89"/>
                <p:cNvCxnSpPr>
                  <a:cxnSpLocks noChangeAspect="1"/>
                </p:cNvCxnSpPr>
                <p:nvPr/>
              </p:nvCxnSpPr>
              <p:spPr>
                <a:xfrm rot="5400000">
                  <a:off x="5256332" y="6106284"/>
                  <a:ext cx="274652" cy="1587"/>
                </a:xfrm>
                <a:prstGeom prst="straightConnector1">
                  <a:avLst/>
                </a:prstGeom>
                <a:grpFill/>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1" name="Straight Arrow Connector 90"/>
                <p:cNvCxnSpPr/>
                <p:nvPr/>
              </p:nvCxnSpPr>
              <p:spPr>
                <a:xfrm flipV="1">
                  <a:off x="5261114" y="6258692"/>
                  <a:ext cx="269850"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92" name="Straight Arrow Connector 91"/>
                <p:cNvCxnSpPr/>
                <p:nvPr/>
              </p:nvCxnSpPr>
              <p:spPr>
                <a:xfrm flipV="1">
                  <a:off x="5305560" y="6325371"/>
                  <a:ext cx="182546"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93" name="Straight Arrow Connector 92"/>
                <p:cNvCxnSpPr/>
                <p:nvPr/>
              </p:nvCxnSpPr>
              <p:spPr>
                <a:xfrm flipV="1">
                  <a:off x="5346831" y="6385699"/>
                  <a:ext cx="90480"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grpSp>
            <p:nvGrpSpPr>
              <p:cNvPr id="11" name="Group 93"/>
              <p:cNvGrpSpPr>
                <a:grpSpLocks/>
              </p:cNvGrpSpPr>
              <p:nvPr/>
            </p:nvGrpSpPr>
            <p:grpSpPr bwMode="auto">
              <a:xfrm>
                <a:off x="7645081" y="6177191"/>
                <a:ext cx="274320" cy="416470"/>
                <a:chOff x="5257067" y="5968959"/>
                <a:chExt cx="274320" cy="416470"/>
              </a:xfrm>
              <a:grpFill/>
            </p:grpSpPr>
            <p:cxnSp>
              <p:nvCxnSpPr>
                <p:cNvPr id="95" name="Straight Arrow Connector 94"/>
                <p:cNvCxnSpPr>
                  <a:cxnSpLocks noChangeAspect="1"/>
                </p:cNvCxnSpPr>
                <p:nvPr/>
              </p:nvCxnSpPr>
              <p:spPr>
                <a:xfrm rot="5400000">
                  <a:off x="5255871" y="6106014"/>
                  <a:ext cx="274653" cy="1587"/>
                </a:xfrm>
                <a:prstGeom prst="straightConnector1">
                  <a:avLst/>
                </a:prstGeom>
                <a:grpFill/>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6" name="Straight Arrow Connector 95"/>
                <p:cNvCxnSpPr/>
                <p:nvPr/>
              </p:nvCxnSpPr>
              <p:spPr>
                <a:xfrm flipV="1">
                  <a:off x="5257478" y="6258422"/>
                  <a:ext cx="269850"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97" name="Straight Arrow Connector 96"/>
                <p:cNvCxnSpPr/>
                <p:nvPr/>
              </p:nvCxnSpPr>
              <p:spPr>
                <a:xfrm flipV="1">
                  <a:off x="5305099" y="6325101"/>
                  <a:ext cx="182546"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98" name="Straight Arrow Connector 97"/>
                <p:cNvCxnSpPr/>
                <p:nvPr/>
              </p:nvCxnSpPr>
              <p:spPr>
                <a:xfrm flipV="1">
                  <a:off x="5346370" y="6385429"/>
                  <a:ext cx="90480"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grpSp>
        <p:cxnSp>
          <p:nvCxnSpPr>
            <p:cNvPr id="113" name="Straight Arrow Connector 112"/>
            <p:cNvCxnSpPr/>
            <p:nvPr/>
          </p:nvCxnSpPr>
          <p:spPr>
            <a:xfrm rot="10800000">
              <a:off x="6015288" y="4339302"/>
              <a:ext cx="555575" cy="0"/>
            </a:xfrm>
            <a:prstGeom prst="straightConnector1">
              <a:avLst/>
            </a:prstGeom>
            <a:grpFill/>
            <a:ln w="25400" cap="flat" cmpd="sng" algn="ctr">
              <a:solidFill>
                <a:schemeClr val="tx1"/>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2" name="Group 115"/>
            <p:cNvGrpSpPr>
              <a:grpSpLocks/>
            </p:cNvGrpSpPr>
            <p:nvPr/>
          </p:nvGrpSpPr>
          <p:grpSpPr bwMode="auto">
            <a:xfrm>
              <a:off x="598058" y="3434916"/>
              <a:ext cx="301325" cy="432318"/>
              <a:chOff x="598058" y="3434916"/>
              <a:chExt cx="301325" cy="432318"/>
            </a:xfrm>
            <a:grpFill/>
          </p:grpSpPr>
          <p:grpSp>
            <p:nvGrpSpPr>
              <p:cNvPr id="14" name="Group 99"/>
              <p:cNvGrpSpPr>
                <a:grpSpLocks/>
              </p:cNvGrpSpPr>
              <p:nvPr/>
            </p:nvGrpSpPr>
            <p:grpSpPr bwMode="auto">
              <a:xfrm>
                <a:off x="598058" y="3450764"/>
                <a:ext cx="274320" cy="416470"/>
                <a:chOff x="5257067" y="5968959"/>
                <a:chExt cx="274320" cy="416470"/>
              </a:xfrm>
              <a:grpFill/>
            </p:grpSpPr>
            <p:cxnSp>
              <p:nvCxnSpPr>
                <p:cNvPr id="101" name="Straight Arrow Connector 100"/>
                <p:cNvCxnSpPr>
                  <a:cxnSpLocks noChangeAspect="1"/>
                </p:cNvCxnSpPr>
                <p:nvPr/>
              </p:nvCxnSpPr>
              <p:spPr>
                <a:xfrm rot="5400000">
                  <a:off x="5256625" y="6104982"/>
                  <a:ext cx="274653" cy="1588"/>
                </a:xfrm>
                <a:prstGeom prst="straightConnector1">
                  <a:avLst/>
                </a:prstGeom>
                <a:grpFill/>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2" name="Straight Arrow Connector 101"/>
                <p:cNvCxnSpPr/>
                <p:nvPr/>
              </p:nvCxnSpPr>
              <p:spPr>
                <a:xfrm flipV="1">
                  <a:off x="5256645" y="6258978"/>
                  <a:ext cx="274613"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103" name="Straight Arrow Connector 102"/>
                <p:cNvCxnSpPr/>
                <p:nvPr/>
              </p:nvCxnSpPr>
              <p:spPr>
                <a:xfrm flipV="1">
                  <a:off x="5305854" y="6325657"/>
                  <a:ext cx="182545"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104" name="Straight Arrow Connector 103"/>
                <p:cNvCxnSpPr/>
                <p:nvPr/>
              </p:nvCxnSpPr>
              <p:spPr>
                <a:xfrm flipV="1">
                  <a:off x="5345537" y="6385985"/>
                  <a:ext cx="92067"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cxnSp>
            <p:nvCxnSpPr>
              <p:cNvPr id="114" name="Straight Arrow Connector 113"/>
              <p:cNvCxnSpPr/>
              <p:nvPr/>
            </p:nvCxnSpPr>
            <p:spPr>
              <a:xfrm rot="10800000">
                <a:off x="716688" y="3434378"/>
                <a:ext cx="182546"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grpSp>
          <p:nvGrpSpPr>
            <p:cNvPr id="15" name="Group 116"/>
            <p:cNvGrpSpPr>
              <a:grpSpLocks/>
            </p:cNvGrpSpPr>
            <p:nvPr/>
          </p:nvGrpSpPr>
          <p:grpSpPr bwMode="auto">
            <a:xfrm>
              <a:off x="6413592" y="1563593"/>
              <a:ext cx="302260" cy="416471"/>
              <a:chOff x="6413592" y="1563593"/>
              <a:chExt cx="302260" cy="416471"/>
            </a:xfrm>
            <a:grpFill/>
          </p:grpSpPr>
          <p:grpSp>
            <p:nvGrpSpPr>
              <p:cNvPr id="16" name="Group 104"/>
              <p:cNvGrpSpPr>
                <a:grpSpLocks/>
              </p:cNvGrpSpPr>
              <p:nvPr/>
            </p:nvGrpSpPr>
            <p:grpSpPr bwMode="auto">
              <a:xfrm>
                <a:off x="6441532" y="1563594"/>
                <a:ext cx="274320" cy="416470"/>
                <a:chOff x="5257067" y="5968959"/>
                <a:chExt cx="274320" cy="416470"/>
              </a:xfrm>
              <a:grpFill/>
            </p:grpSpPr>
            <p:cxnSp>
              <p:nvCxnSpPr>
                <p:cNvPr id="106" name="Straight Arrow Connector 105"/>
                <p:cNvCxnSpPr>
                  <a:cxnSpLocks noChangeAspect="1"/>
                </p:cNvCxnSpPr>
                <p:nvPr/>
              </p:nvCxnSpPr>
              <p:spPr>
                <a:xfrm rot="5400000">
                  <a:off x="5256216" y="6106099"/>
                  <a:ext cx="274653" cy="1587"/>
                </a:xfrm>
                <a:prstGeom prst="straightConnector1">
                  <a:avLst/>
                </a:prstGeom>
                <a:grpFill/>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p:nvPr/>
              </p:nvCxnSpPr>
              <p:spPr>
                <a:xfrm flipV="1">
                  <a:off x="5257823" y="6258507"/>
                  <a:ext cx="273025"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108" name="Straight Arrow Connector 107"/>
                <p:cNvCxnSpPr/>
                <p:nvPr/>
              </p:nvCxnSpPr>
              <p:spPr>
                <a:xfrm flipV="1">
                  <a:off x="5305444" y="6325186"/>
                  <a:ext cx="182546"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109" name="Straight Arrow Connector 108"/>
                <p:cNvCxnSpPr/>
                <p:nvPr/>
              </p:nvCxnSpPr>
              <p:spPr>
                <a:xfrm flipV="1">
                  <a:off x="5346715" y="6385514"/>
                  <a:ext cx="90480"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cxnSp>
            <p:nvCxnSpPr>
              <p:cNvPr id="115" name="Straight Arrow Connector 114"/>
              <p:cNvCxnSpPr/>
              <p:nvPr/>
            </p:nvCxnSpPr>
            <p:spPr>
              <a:xfrm rot="10800000">
                <a:off x="6413715" y="1564201"/>
                <a:ext cx="182547"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cxnSp>
          <p:nvCxnSpPr>
            <p:cNvPr id="118" name="Straight Arrow Connector 117"/>
            <p:cNvCxnSpPr/>
            <p:nvPr/>
          </p:nvCxnSpPr>
          <p:spPr>
            <a:xfrm rot="5400000">
              <a:off x="1746050" y="4314695"/>
              <a:ext cx="557242" cy="0"/>
            </a:xfrm>
            <a:prstGeom prst="straightConnector1">
              <a:avLst/>
            </a:prstGeom>
            <a:grpFill/>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9" name="Straight Arrow Connector 118"/>
            <p:cNvCxnSpPr/>
            <p:nvPr/>
          </p:nvCxnSpPr>
          <p:spPr>
            <a:xfrm rot="5400000">
              <a:off x="1746843" y="2715202"/>
              <a:ext cx="555655" cy="0"/>
            </a:xfrm>
            <a:prstGeom prst="straightConnector1">
              <a:avLst/>
            </a:prstGeom>
            <a:grpFill/>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0" name="Straight Arrow Connector 119"/>
            <p:cNvCxnSpPr/>
            <p:nvPr/>
          </p:nvCxnSpPr>
          <p:spPr>
            <a:xfrm rot="5400000">
              <a:off x="5936588" y="1950779"/>
              <a:ext cx="1736820" cy="1588"/>
            </a:xfrm>
            <a:prstGeom prst="straightConnector1">
              <a:avLst/>
            </a:prstGeom>
            <a:grpFill/>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21" name="Straight Arrow Connector 120"/>
            <p:cNvCxnSpPr/>
            <p:nvPr/>
          </p:nvCxnSpPr>
          <p:spPr>
            <a:xfrm rot="5400000">
              <a:off x="7551810" y="1445132"/>
              <a:ext cx="555655" cy="0"/>
            </a:xfrm>
            <a:prstGeom prst="straightConnector1">
              <a:avLst/>
            </a:prstGeom>
            <a:grpFill/>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29" name="Straight Arrow Connector 128"/>
            <p:cNvCxnSpPr>
              <a:stCxn id="19529" idx="1"/>
            </p:cNvCxnSpPr>
            <p:nvPr/>
          </p:nvCxnSpPr>
          <p:spPr>
            <a:xfrm flipH="1" flipV="1">
              <a:off x="5905761" y="5128334"/>
              <a:ext cx="700889" cy="184466"/>
            </a:xfrm>
            <a:prstGeom prst="straightConnector1">
              <a:avLst/>
            </a:prstGeom>
            <a:grpFill/>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30" name="Straight Arrow Connector 129"/>
            <p:cNvCxnSpPr>
              <a:stCxn id="19466" idx="1"/>
              <a:endCxn id="72" idx="7"/>
            </p:cNvCxnSpPr>
            <p:nvPr/>
          </p:nvCxnSpPr>
          <p:spPr>
            <a:xfrm rot="10800000" flipV="1">
              <a:off x="5496222" y="3177189"/>
              <a:ext cx="1123849" cy="71442"/>
            </a:xfrm>
            <a:prstGeom prst="straightConnector1">
              <a:avLst/>
            </a:prstGeom>
            <a:grpFill/>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31" name="Straight Arrow Connector 130"/>
            <p:cNvCxnSpPr/>
            <p:nvPr/>
          </p:nvCxnSpPr>
          <p:spPr>
            <a:xfrm rot="5400000">
              <a:off x="4617593" y="3949550"/>
              <a:ext cx="366732" cy="0"/>
            </a:xfrm>
            <a:prstGeom prst="straightConnector1">
              <a:avLst/>
            </a:prstGeom>
            <a:grpFill/>
            <a:ln>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32" name="Straight Arrow Connector 131"/>
            <p:cNvCxnSpPr/>
            <p:nvPr/>
          </p:nvCxnSpPr>
          <p:spPr>
            <a:xfrm rot="5400000">
              <a:off x="4618386" y="2950164"/>
              <a:ext cx="365145" cy="0"/>
            </a:xfrm>
            <a:prstGeom prst="straightConnector1">
              <a:avLst/>
            </a:prstGeom>
            <a:grpFill/>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35" name="Straight Arrow Connector 134"/>
            <p:cNvCxnSpPr>
              <a:endCxn id="72" idx="5"/>
            </p:cNvCxnSpPr>
            <p:nvPr/>
          </p:nvCxnSpPr>
          <p:spPr>
            <a:xfrm rot="10800000">
              <a:off x="5496222" y="3709031"/>
              <a:ext cx="1111150" cy="223849"/>
            </a:xfrm>
            <a:prstGeom prst="straightConnector1">
              <a:avLst/>
            </a:prstGeom>
            <a:grpFill/>
            <a:ln w="25400" cap="flat" cmpd="sng" algn="ctr">
              <a:solidFill>
                <a:schemeClr val="tx1"/>
              </a:solidFill>
              <a:prstDash val="sysDash"/>
              <a:round/>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44" name="Straight Arrow Connector 143"/>
            <p:cNvCxnSpPr/>
            <p:nvPr/>
          </p:nvCxnSpPr>
          <p:spPr>
            <a:xfrm rot="16200000" flipH="1">
              <a:off x="3024635" y="2591413"/>
              <a:ext cx="981129" cy="603196"/>
            </a:xfrm>
            <a:prstGeom prst="straightConnector1">
              <a:avLst/>
            </a:prstGeom>
            <a:grpFill/>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46" name="Straight Arrow Connector 145"/>
            <p:cNvCxnSpPr/>
            <p:nvPr/>
          </p:nvCxnSpPr>
          <p:spPr>
            <a:xfrm rot="5400000">
              <a:off x="2952405" y="3746387"/>
              <a:ext cx="1066858" cy="661928"/>
            </a:xfrm>
            <a:prstGeom prst="straightConnector1">
              <a:avLst/>
            </a:prstGeom>
            <a:grpFill/>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64" name="Straight Arrow Connector 163"/>
            <p:cNvCxnSpPr>
              <a:stCxn id="61" idx="0"/>
            </p:cNvCxnSpPr>
            <p:nvPr/>
          </p:nvCxnSpPr>
          <p:spPr>
            <a:xfrm rot="5400000" flipH="1" flipV="1">
              <a:off x="8067707" y="3783648"/>
              <a:ext cx="479451" cy="0"/>
            </a:xfrm>
            <a:prstGeom prst="straightConnector1">
              <a:avLst/>
            </a:prstGeom>
            <a:grpFill/>
            <a:ln w="25400" cap="flat" cmpd="sng" algn="ctr">
              <a:solidFill>
                <a:schemeClr val="tx1"/>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65" name="Straight Arrow Connector 164"/>
            <p:cNvCxnSpPr/>
            <p:nvPr/>
          </p:nvCxnSpPr>
          <p:spPr>
            <a:xfrm rot="10800000">
              <a:off x="7715348" y="4339302"/>
              <a:ext cx="274613" cy="0"/>
            </a:xfrm>
            <a:prstGeom prst="straightConnector1">
              <a:avLst/>
            </a:prstGeom>
            <a:grpFill/>
            <a:ln w="25400" cap="flat" cmpd="sng" algn="ctr">
              <a:solidFill>
                <a:schemeClr val="tx1"/>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7" name="Group 172"/>
            <p:cNvGrpSpPr>
              <a:grpSpLocks/>
            </p:cNvGrpSpPr>
            <p:nvPr/>
          </p:nvGrpSpPr>
          <p:grpSpPr bwMode="auto">
            <a:xfrm>
              <a:off x="3154682" y="4933097"/>
              <a:ext cx="822960" cy="274321"/>
              <a:chOff x="3154682" y="4933097"/>
              <a:chExt cx="822960" cy="274321"/>
            </a:xfrm>
            <a:grpFill/>
          </p:grpSpPr>
          <p:cxnSp>
            <p:nvCxnSpPr>
              <p:cNvPr id="128" name="Straight Arrow Connector 127"/>
              <p:cNvCxnSpPr/>
              <p:nvPr/>
            </p:nvCxnSpPr>
            <p:spPr>
              <a:xfrm rot="16200000" flipV="1">
                <a:off x="3836620" y="5070387"/>
                <a:ext cx="274653" cy="0"/>
              </a:xfrm>
              <a:prstGeom prst="straightConnector1">
                <a:avLst/>
              </a:prstGeom>
              <a:grpFill/>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70" name="Straight Arrow Connector 169"/>
              <p:cNvCxnSpPr/>
              <p:nvPr/>
            </p:nvCxnSpPr>
            <p:spPr>
              <a:xfrm>
                <a:off x="3154870" y="5207713"/>
                <a:ext cx="822251"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grpSp>
          <p:nvGrpSpPr>
            <p:cNvPr id="18" name="Group 173"/>
            <p:cNvGrpSpPr>
              <a:grpSpLocks/>
            </p:cNvGrpSpPr>
            <p:nvPr/>
          </p:nvGrpSpPr>
          <p:grpSpPr bwMode="auto">
            <a:xfrm>
              <a:off x="3154683" y="4942750"/>
              <a:ext cx="1379725" cy="658368"/>
              <a:chOff x="3154683" y="4942750"/>
              <a:chExt cx="1379725" cy="658368"/>
            </a:xfrm>
            <a:grpFill/>
          </p:grpSpPr>
          <p:cxnSp>
            <p:nvCxnSpPr>
              <p:cNvPr id="168" name="Straight Arrow Connector 167"/>
              <p:cNvCxnSpPr/>
              <p:nvPr/>
            </p:nvCxnSpPr>
            <p:spPr>
              <a:xfrm rot="16200000" flipV="1">
                <a:off x="4204858" y="5272010"/>
                <a:ext cx="658849" cy="0"/>
              </a:xfrm>
              <a:prstGeom prst="straightConnector1">
                <a:avLst/>
              </a:prstGeom>
              <a:grpFill/>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71" name="Straight Arrow Connector 170"/>
              <p:cNvCxnSpPr/>
              <p:nvPr/>
            </p:nvCxnSpPr>
            <p:spPr>
              <a:xfrm>
                <a:off x="3154870" y="5588733"/>
                <a:ext cx="1371477"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grpSp>
          <p:nvGrpSpPr>
            <p:cNvPr id="19" name="Group 174"/>
            <p:cNvGrpSpPr>
              <a:grpSpLocks/>
            </p:cNvGrpSpPr>
            <p:nvPr/>
          </p:nvGrpSpPr>
          <p:grpSpPr bwMode="auto">
            <a:xfrm>
              <a:off x="3154683" y="4951832"/>
              <a:ext cx="1925819" cy="1051560"/>
              <a:chOff x="3154683" y="4951832"/>
              <a:chExt cx="1925819" cy="1051560"/>
            </a:xfrm>
            <a:grpFill/>
          </p:grpSpPr>
          <p:cxnSp>
            <p:nvCxnSpPr>
              <p:cNvPr id="169" name="Straight Arrow Connector 168"/>
              <p:cNvCxnSpPr/>
              <p:nvPr/>
            </p:nvCxnSpPr>
            <p:spPr>
              <a:xfrm rot="16200000" flipV="1">
                <a:off x="4554843" y="5477602"/>
                <a:ext cx="1050982" cy="0"/>
              </a:xfrm>
              <a:prstGeom prst="straightConnector1">
                <a:avLst/>
              </a:prstGeom>
              <a:grpFill/>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72" name="Straight Arrow Connector 171"/>
              <p:cNvCxnSpPr/>
              <p:nvPr/>
            </p:nvCxnSpPr>
            <p:spPr>
              <a:xfrm>
                <a:off x="3154870" y="5990392"/>
                <a:ext cx="1919115" cy="0"/>
              </a:xfrm>
              <a:prstGeom prst="straightConnector1">
                <a:avLst/>
              </a:prstGeom>
              <a:grpFill/>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cxnSp>
          <p:nvCxnSpPr>
            <p:cNvPr id="176" name="Straight Arrow Connector 175"/>
            <p:cNvCxnSpPr/>
            <p:nvPr/>
          </p:nvCxnSpPr>
          <p:spPr>
            <a:xfrm>
              <a:off x="2024671" y="868838"/>
              <a:ext cx="4338248" cy="1588"/>
            </a:xfrm>
            <a:prstGeom prst="straightConnector1">
              <a:avLst/>
            </a:prstGeom>
            <a:grpFill/>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181" name="Straight Arrow Connector 180"/>
            <p:cNvCxnSpPr>
              <a:endCxn id="19463" idx="1"/>
            </p:cNvCxnSpPr>
            <p:nvPr/>
          </p:nvCxnSpPr>
          <p:spPr>
            <a:xfrm>
              <a:off x="6362919" y="870426"/>
              <a:ext cx="822421" cy="1154878"/>
            </a:xfrm>
            <a:prstGeom prst="straightConnector1">
              <a:avLst/>
            </a:prstGeom>
            <a:grpFill/>
            <a:ln>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183" name="Straight Arrow Connector 182"/>
            <p:cNvCxnSpPr/>
            <p:nvPr/>
          </p:nvCxnSpPr>
          <p:spPr>
            <a:xfrm rot="5400000">
              <a:off x="1864324" y="1019659"/>
              <a:ext cx="320693" cy="0"/>
            </a:xfrm>
            <a:prstGeom prst="straightConnector1">
              <a:avLst/>
            </a:prstGeom>
            <a:grpFill/>
            <a:ln>
              <a:solidFill>
                <a:srgbClr val="FF0000"/>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184" name="Straight Arrow Connector 183"/>
            <p:cNvCxnSpPr/>
            <p:nvPr/>
          </p:nvCxnSpPr>
          <p:spPr>
            <a:xfrm rot="5400000">
              <a:off x="4915226" y="1045060"/>
              <a:ext cx="320693" cy="0"/>
            </a:xfrm>
            <a:prstGeom prst="straightConnector1">
              <a:avLst/>
            </a:prstGeom>
            <a:grpFill/>
            <a:ln>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186" name="Straight Arrow Connector 185"/>
            <p:cNvCxnSpPr/>
            <p:nvPr/>
          </p:nvCxnSpPr>
          <p:spPr>
            <a:xfrm rot="5400000">
              <a:off x="8070893" y="2648523"/>
              <a:ext cx="320693" cy="0"/>
            </a:xfrm>
            <a:prstGeom prst="straightConnector1">
              <a:avLst/>
            </a:prstGeom>
            <a:grpFill/>
            <a:ln>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187" name="Straight Arrow Connector 186"/>
            <p:cNvCxnSpPr/>
            <p:nvPr/>
          </p:nvCxnSpPr>
          <p:spPr>
            <a:xfrm rot="10800000" flipH="1">
              <a:off x="7883608" y="2043652"/>
              <a:ext cx="228580" cy="0"/>
            </a:xfrm>
            <a:prstGeom prst="straightConnector1">
              <a:avLst/>
            </a:prstGeom>
            <a:grpFill/>
            <a:ln>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9500" name="TextBox 187"/>
            <p:cNvSpPr txBox="1">
              <a:spLocks noChangeArrowheads="1"/>
            </p:cNvSpPr>
            <p:nvPr/>
          </p:nvSpPr>
          <p:spPr bwMode="auto">
            <a:xfrm rot="-5400000">
              <a:off x="-135248" y="5416452"/>
              <a:ext cx="1270000" cy="369332"/>
            </a:xfrm>
            <a:prstGeom prst="rect">
              <a:avLst/>
            </a:prstGeom>
            <a:noFill/>
            <a:ln w="9525">
              <a:noFill/>
              <a:miter lim="800000"/>
              <a:headEnd/>
              <a:tailEnd/>
            </a:ln>
          </p:spPr>
          <p:txBody>
            <a:bodyPr anchor="ctr">
              <a:prstTxWarp prst="textNoShape">
                <a:avLst/>
              </a:prstTxWarp>
              <a:spAutoFit/>
            </a:bodyPr>
            <a:lstStyle/>
            <a:p>
              <a:pPr algn="ctr">
                <a:defRPr/>
              </a:pPr>
              <a:r>
                <a:rPr lang="en-US" dirty="0">
                  <a:latin typeface="Calibri" pitchFamily="-112" charset="0"/>
                  <a:ea typeface="ＭＳ Ｐゴシック" pitchFamily="-112" charset="-128"/>
                  <a:cs typeface="ＭＳ Ｐゴシック" pitchFamily="-112" charset="-128"/>
                </a:rPr>
                <a:t>oxidation</a:t>
              </a:r>
            </a:p>
          </p:txBody>
        </p:sp>
        <p:sp>
          <p:nvSpPr>
            <p:cNvPr id="19501" name="TextBox 188"/>
            <p:cNvSpPr txBox="1">
              <a:spLocks noChangeArrowheads="1"/>
            </p:cNvSpPr>
            <p:nvPr/>
          </p:nvSpPr>
          <p:spPr bwMode="auto">
            <a:xfrm rot="-5400000">
              <a:off x="7560732" y="1823468"/>
              <a:ext cx="1270000" cy="369332"/>
            </a:xfrm>
            <a:prstGeom prst="rect">
              <a:avLst/>
            </a:prstGeom>
            <a:noFill/>
            <a:ln w="9525">
              <a:noFill/>
              <a:miter lim="800000"/>
              <a:headEnd/>
              <a:tailEnd/>
            </a:ln>
          </p:spPr>
          <p:txBody>
            <a:bodyPr anchor="ctr">
              <a:prstTxWarp prst="textNoShape">
                <a:avLst/>
              </a:prstTxWarp>
              <a:spAutoFit/>
            </a:bodyPr>
            <a:lstStyle/>
            <a:p>
              <a:pPr algn="ctr">
                <a:defRPr/>
              </a:pPr>
              <a:r>
                <a:rPr lang="en-US" dirty="0">
                  <a:latin typeface="Calibri" pitchFamily="-112" charset="0"/>
                  <a:ea typeface="ＭＳ Ｐゴシック" pitchFamily="-112" charset="-128"/>
                  <a:cs typeface="ＭＳ Ｐゴシック" pitchFamily="-112" charset="-128"/>
                </a:rPr>
                <a:t>oxidation</a:t>
              </a:r>
            </a:p>
          </p:txBody>
        </p:sp>
        <p:sp>
          <p:nvSpPr>
            <p:cNvPr id="19502" name="TextBox 189"/>
            <p:cNvSpPr txBox="1">
              <a:spLocks noChangeArrowheads="1"/>
            </p:cNvSpPr>
            <p:nvPr/>
          </p:nvSpPr>
          <p:spPr bwMode="auto">
            <a:xfrm rot="-5400000">
              <a:off x="7790364" y="1924938"/>
              <a:ext cx="1270000" cy="369332"/>
            </a:xfrm>
            <a:prstGeom prst="rect">
              <a:avLst/>
            </a:prstGeom>
            <a:noFill/>
            <a:ln w="9525">
              <a:noFill/>
              <a:miter lim="800000"/>
              <a:headEnd/>
              <a:tailEnd/>
            </a:ln>
          </p:spPr>
          <p:txBody>
            <a:bodyPr anchor="ctr">
              <a:prstTxWarp prst="textNoShape">
                <a:avLst/>
              </a:prstTxWarp>
              <a:spAutoFit/>
            </a:bodyPr>
            <a:lstStyle/>
            <a:p>
              <a:pPr algn="ctr">
                <a:defRPr/>
              </a:pPr>
              <a:r>
                <a:rPr lang="en-US" dirty="0">
                  <a:latin typeface="Calibri" pitchFamily="-112" charset="0"/>
                  <a:ea typeface="ＭＳ Ｐゴシック" pitchFamily="-112" charset="-128"/>
                  <a:cs typeface="ＭＳ Ｐゴシック" pitchFamily="-112" charset="-128"/>
                </a:rPr>
                <a:t>nitrification</a:t>
              </a:r>
            </a:p>
          </p:txBody>
        </p:sp>
        <p:cxnSp>
          <p:nvCxnSpPr>
            <p:cNvPr id="191" name="Straight Arrow Connector 190"/>
            <p:cNvCxnSpPr/>
            <p:nvPr/>
          </p:nvCxnSpPr>
          <p:spPr>
            <a:xfrm rot="10800000" flipH="1">
              <a:off x="7883608" y="1853142"/>
              <a:ext cx="228580" cy="0"/>
            </a:xfrm>
            <a:prstGeom prst="straightConnector1">
              <a:avLst/>
            </a:prstGeom>
            <a:grpFill/>
            <a:ln>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9504" name="TextBox 191"/>
            <p:cNvSpPr txBox="1">
              <a:spLocks noChangeArrowheads="1"/>
            </p:cNvSpPr>
            <p:nvPr/>
          </p:nvSpPr>
          <p:spPr bwMode="auto">
            <a:xfrm>
              <a:off x="1839248" y="525919"/>
              <a:ext cx="3431225" cy="369332"/>
            </a:xfrm>
            <a:prstGeom prst="rect">
              <a:avLst/>
            </a:prstGeom>
            <a:noFill/>
            <a:ln w="9525">
              <a:noFill/>
              <a:miter lim="800000"/>
              <a:headEnd/>
              <a:tailEnd/>
            </a:ln>
          </p:spPr>
          <p:txBody>
            <a:bodyPr>
              <a:prstTxWarp prst="textNoShape">
                <a:avLst/>
              </a:prstTxWarp>
              <a:spAutoFit/>
            </a:bodyPr>
            <a:lstStyle/>
            <a:p>
              <a:pPr algn="ctr">
                <a:defRPr/>
              </a:pPr>
              <a:r>
                <a:rPr lang="en-US" dirty="0">
                  <a:latin typeface="Calibri" pitchFamily="-112" charset="0"/>
                  <a:ea typeface="ＭＳ Ｐゴシック" pitchFamily="-112" charset="-128"/>
                  <a:cs typeface="ＭＳ Ｐゴシック" pitchFamily="-112" charset="-128"/>
                </a:rPr>
                <a:t>photosynthesis and respiration</a:t>
              </a:r>
            </a:p>
          </p:txBody>
        </p:sp>
        <p:cxnSp>
          <p:nvCxnSpPr>
            <p:cNvPr id="193" name="Straight Arrow Connector 192"/>
            <p:cNvCxnSpPr/>
            <p:nvPr/>
          </p:nvCxnSpPr>
          <p:spPr>
            <a:xfrm rot="10800000" flipV="1">
              <a:off x="2473893" y="2488176"/>
              <a:ext cx="1198456" cy="525492"/>
            </a:xfrm>
            <a:prstGeom prst="straightConnector1">
              <a:avLst/>
            </a:prstGeom>
            <a:grpFill/>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9506" name="TextBox 196"/>
            <p:cNvSpPr txBox="1">
              <a:spLocks noChangeArrowheads="1"/>
            </p:cNvSpPr>
            <p:nvPr/>
          </p:nvSpPr>
          <p:spPr bwMode="auto">
            <a:xfrm>
              <a:off x="1993900" y="2503434"/>
              <a:ext cx="901700" cy="369332"/>
            </a:xfrm>
            <a:prstGeom prst="rect">
              <a:avLst/>
            </a:prstGeom>
            <a:noFill/>
            <a:ln w="9525">
              <a:noFill/>
              <a:miter lim="800000"/>
              <a:headEnd/>
              <a:tailEnd/>
            </a:ln>
          </p:spPr>
          <p:txBody>
            <a:bodyPr>
              <a:prstTxWarp prst="textNoShape">
                <a:avLst/>
              </a:prstTxWarp>
              <a:spAutoFit/>
            </a:bodyPr>
            <a:lstStyle/>
            <a:p>
              <a:pPr algn="ctr">
                <a:defRPr/>
              </a:pPr>
              <a:r>
                <a:rPr lang="en-US" dirty="0">
                  <a:latin typeface="Calibri" pitchFamily="-112" charset="0"/>
                  <a:ea typeface="ＭＳ Ｐゴシック" pitchFamily="-112" charset="-128"/>
                  <a:cs typeface="ＭＳ Ｐゴシック" pitchFamily="-112" charset="-128"/>
                </a:rPr>
                <a:t>death</a:t>
              </a:r>
            </a:p>
          </p:txBody>
        </p:sp>
        <p:sp>
          <p:nvSpPr>
            <p:cNvPr id="19507" name="TextBox 197"/>
            <p:cNvSpPr txBox="1">
              <a:spLocks noChangeArrowheads="1"/>
            </p:cNvSpPr>
            <p:nvPr/>
          </p:nvSpPr>
          <p:spPr bwMode="auto">
            <a:xfrm>
              <a:off x="772448" y="4124961"/>
              <a:ext cx="1323052" cy="369332"/>
            </a:xfrm>
            <a:prstGeom prst="rect">
              <a:avLst/>
            </a:prstGeom>
            <a:noFill/>
            <a:ln w="9525">
              <a:noFill/>
              <a:miter lim="800000"/>
              <a:headEnd/>
              <a:tailEnd/>
            </a:ln>
          </p:spPr>
          <p:txBody>
            <a:bodyPr>
              <a:prstTxWarp prst="textNoShape">
                <a:avLst/>
              </a:prstTxWarp>
              <a:spAutoFit/>
            </a:bodyPr>
            <a:lstStyle/>
            <a:p>
              <a:pPr algn="ctr">
                <a:defRPr/>
              </a:pPr>
              <a:r>
                <a:rPr lang="en-US" dirty="0">
                  <a:latin typeface="Calibri" pitchFamily="-112" charset="0"/>
                  <a:ea typeface="ＭＳ Ｐゴシック" pitchFamily="-112" charset="-128"/>
                  <a:cs typeface="ＭＳ Ｐゴシック" pitchFamily="-112" charset="-128"/>
                </a:rPr>
                <a:t>dissolution</a:t>
              </a:r>
            </a:p>
          </p:txBody>
        </p:sp>
        <p:sp>
          <p:nvSpPr>
            <p:cNvPr id="19508" name="TextBox 198"/>
            <p:cNvSpPr txBox="1">
              <a:spLocks noChangeArrowheads="1"/>
            </p:cNvSpPr>
            <p:nvPr/>
          </p:nvSpPr>
          <p:spPr bwMode="auto">
            <a:xfrm>
              <a:off x="3327400" y="5580380"/>
              <a:ext cx="1620520" cy="369332"/>
            </a:xfrm>
            <a:prstGeom prst="rect">
              <a:avLst/>
            </a:prstGeom>
            <a:noFill/>
            <a:ln w="9525">
              <a:noFill/>
              <a:miter lim="800000"/>
              <a:headEnd/>
              <a:tailEnd/>
            </a:ln>
          </p:spPr>
          <p:txBody>
            <a:bodyPr>
              <a:prstTxWarp prst="textNoShape">
                <a:avLst/>
              </a:prstTxWarp>
              <a:spAutoFit/>
            </a:bodyPr>
            <a:lstStyle/>
            <a:p>
              <a:pPr algn="ctr">
                <a:defRPr/>
              </a:pPr>
              <a:r>
                <a:rPr lang="en-US" dirty="0">
                  <a:latin typeface="Calibri" pitchFamily="-112" charset="0"/>
                  <a:ea typeface="ＭＳ Ｐゴシック" pitchFamily="-112" charset="-128"/>
                  <a:cs typeface="ＭＳ Ｐゴシック" pitchFamily="-112" charset="-128"/>
                </a:rPr>
                <a:t>mineralization</a:t>
              </a:r>
            </a:p>
          </p:txBody>
        </p:sp>
        <p:sp>
          <p:nvSpPr>
            <p:cNvPr id="19509" name="TextBox 199"/>
            <p:cNvSpPr txBox="1">
              <a:spLocks noChangeArrowheads="1"/>
            </p:cNvSpPr>
            <p:nvPr/>
          </p:nvSpPr>
          <p:spPr bwMode="auto">
            <a:xfrm>
              <a:off x="5395147" y="5232401"/>
              <a:ext cx="993270" cy="369332"/>
            </a:xfrm>
            <a:prstGeom prst="rect">
              <a:avLst/>
            </a:prstGeom>
            <a:noFill/>
            <a:ln w="9525">
              <a:noFill/>
              <a:miter lim="800000"/>
              <a:headEnd/>
              <a:tailEnd/>
            </a:ln>
          </p:spPr>
          <p:txBody>
            <a:bodyPr>
              <a:prstTxWarp prst="textNoShape">
                <a:avLst/>
              </a:prstTxWarp>
              <a:spAutoFit/>
            </a:bodyPr>
            <a:lstStyle/>
            <a:p>
              <a:pPr algn="ctr">
                <a:defRPr/>
              </a:pPr>
              <a:r>
                <a:rPr lang="en-US" dirty="0">
                  <a:latin typeface="Calibri" pitchFamily="-112" charset="0"/>
                  <a:ea typeface="ＭＳ Ｐゴシック" pitchFamily="-112" charset="-128"/>
                  <a:cs typeface="ＭＳ Ｐゴシック" pitchFamily="-112" charset="-128"/>
                </a:rPr>
                <a:t>sorption</a:t>
              </a:r>
            </a:p>
          </p:txBody>
        </p:sp>
        <p:sp>
          <p:nvSpPr>
            <p:cNvPr id="201" name="TextBox 200"/>
            <p:cNvSpPr txBox="1"/>
            <p:nvPr/>
          </p:nvSpPr>
          <p:spPr>
            <a:xfrm>
              <a:off x="6669722" y="1115815"/>
              <a:ext cx="1294932" cy="369352"/>
            </a:xfrm>
            <a:prstGeom prst="rect">
              <a:avLst/>
            </a:prstGeom>
            <a:noFill/>
            <a:ln>
              <a:noFill/>
            </a:ln>
          </p:spPr>
          <p:txBody>
            <a:bodyPr>
              <a:spAutoFit/>
            </a:bodyPr>
            <a:lstStyle/>
            <a:p>
              <a:pPr algn="ctr">
                <a:defRPr/>
              </a:pPr>
              <a:r>
                <a:rPr lang="en-US" dirty="0">
                  <a:latin typeface="Calibri" pitchFamily="-112" charset="0"/>
                  <a:ea typeface="ＭＳ Ｐゴシック" pitchFamily="-112" charset="-128"/>
                  <a:cs typeface="ＭＳ Ｐゴシック" pitchFamily="-112" charset="-128"/>
                </a:rPr>
                <a:t>reaeration</a:t>
              </a:r>
              <a:endParaRPr lang="en-US" dirty="0">
                <a:noFill/>
                <a:latin typeface="Calibri"/>
                <a:cs typeface="Calibri"/>
              </a:endParaRPr>
            </a:p>
          </p:txBody>
        </p:sp>
      </p:grpSp>
      <p:sp>
        <p:nvSpPr>
          <p:cNvPr id="15363" name="Title 121"/>
          <p:cNvSpPr>
            <a:spLocks noGrp="1"/>
          </p:cNvSpPr>
          <p:nvPr>
            <p:ph type="title"/>
          </p:nvPr>
        </p:nvSpPr>
        <p:spPr>
          <a:xfrm>
            <a:off x="1981200" y="146050"/>
            <a:ext cx="8229600" cy="661988"/>
          </a:xfrm>
        </p:spPr>
        <p:txBody>
          <a:bodyPr anchor="ctr">
            <a:noAutofit/>
          </a:bodyPr>
          <a:lstStyle/>
          <a:p>
            <a:pPr algn="ctr"/>
            <a:r>
              <a:rPr lang="en-US" sz="4800" dirty="0">
                <a:ea typeface="ＭＳ Ｐゴシック" pitchFamily="26" charset="-128"/>
                <a:cs typeface="ＭＳ Ｐゴシック" pitchFamily="26" charset="-128"/>
              </a:rPr>
              <a:t>Variables and Processes</a:t>
            </a:r>
          </a:p>
        </p:txBody>
      </p:sp>
      <p:grpSp>
        <p:nvGrpSpPr>
          <p:cNvPr id="122" name="Group 83"/>
          <p:cNvGrpSpPr>
            <a:grpSpLocks/>
          </p:cNvGrpSpPr>
          <p:nvPr/>
        </p:nvGrpSpPr>
        <p:grpSpPr bwMode="auto">
          <a:xfrm>
            <a:off x="6743301" y="5541377"/>
            <a:ext cx="292268" cy="1191211"/>
            <a:chOff x="5261064" y="5398978"/>
            <a:chExt cx="274612" cy="986451"/>
          </a:xfrm>
        </p:grpSpPr>
        <p:cxnSp>
          <p:nvCxnSpPr>
            <p:cNvPr id="123" name="Straight Arrow Connector 122"/>
            <p:cNvCxnSpPr>
              <a:cxnSpLocks noChangeAspect="1"/>
            </p:cNvCxnSpPr>
            <p:nvPr/>
          </p:nvCxnSpPr>
          <p:spPr bwMode="auto">
            <a:xfrm>
              <a:off x="5397577" y="5398978"/>
              <a:ext cx="0" cy="845157"/>
            </a:xfrm>
            <a:prstGeom prst="straightConnector1">
              <a:avLst/>
            </a:prstGeom>
            <a:noFill/>
            <a:ln w="25400">
              <a:solidFill>
                <a:schemeClr val="tx1"/>
              </a:solidFill>
              <a:round/>
              <a:headEnd type="arrow"/>
              <a:tailEnd type="arrow" w="med" len="med"/>
            </a:ln>
            <a:effectLst>
              <a:outerShdw dist="20000" dir="5400000" rotWithShape="0">
                <a:srgbClr val="808080">
                  <a:alpha val="37999"/>
                </a:srgbClr>
              </a:outerShdw>
            </a:effectLst>
          </p:spPr>
        </p:cxnSp>
        <p:cxnSp>
          <p:nvCxnSpPr>
            <p:cNvPr id="124" name="Straight Arrow Connector 123"/>
            <p:cNvCxnSpPr>
              <a:cxnSpLocks noChangeShapeType="1"/>
            </p:cNvCxnSpPr>
            <p:nvPr/>
          </p:nvCxnSpPr>
          <p:spPr bwMode="auto">
            <a:xfrm flipV="1">
              <a:off x="5261064" y="6258422"/>
              <a:ext cx="274612" cy="0"/>
            </a:xfrm>
            <a:prstGeom prst="straightConnector1">
              <a:avLst/>
            </a:prstGeom>
            <a:noFill/>
            <a:ln w="25400">
              <a:solidFill>
                <a:schemeClr val="tx1"/>
              </a:solidFill>
              <a:round/>
              <a:headEnd/>
              <a:tailEnd/>
            </a:ln>
            <a:effectLst>
              <a:outerShdw dist="20000" dir="5400000" rotWithShape="0">
                <a:srgbClr val="808080">
                  <a:alpha val="37999"/>
                </a:srgbClr>
              </a:outerShdw>
            </a:effectLst>
          </p:spPr>
        </p:cxnSp>
        <p:cxnSp>
          <p:nvCxnSpPr>
            <p:cNvPr id="125" name="Straight Arrow Connector 124"/>
            <p:cNvCxnSpPr>
              <a:cxnSpLocks noChangeShapeType="1"/>
            </p:cNvCxnSpPr>
            <p:nvPr/>
          </p:nvCxnSpPr>
          <p:spPr bwMode="auto">
            <a:xfrm flipV="1">
              <a:off x="5310271" y="6325101"/>
              <a:ext cx="182546" cy="0"/>
            </a:xfrm>
            <a:prstGeom prst="straightConnector1">
              <a:avLst/>
            </a:prstGeom>
            <a:noFill/>
            <a:ln w="25400">
              <a:solidFill>
                <a:schemeClr val="tx1"/>
              </a:solidFill>
              <a:round/>
              <a:headEnd/>
              <a:tailEnd/>
            </a:ln>
            <a:effectLst>
              <a:outerShdw dist="20000" dir="5400000" rotWithShape="0">
                <a:srgbClr val="808080">
                  <a:alpha val="37999"/>
                </a:srgbClr>
              </a:outerShdw>
            </a:effectLst>
          </p:spPr>
        </p:cxnSp>
        <p:cxnSp>
          <p:nvCxnSpPr>
            <p:cNvPr id="126" name="Straight Arrow Connector 125"/>
            <p:cNvCxnSpPr>
              <a:cxnSpLocks noChangeShapeType="1"/>
            </p:cNvCxnSpPr>
            <p:nvPr/>
          </p:nvCxnSpPr>
          <p:spPr bwMode="auto">
            <a:xfrm flipV="1">
              <a:off x="5349956" y="6385429"/>
              <a:ext cx="92067" cy="0"/>
            </a:xfrm>
            <a:prstGeom prst="straightConnector1">
              <a:avLst/>
            </a:prstGeom>
            <a:noFill/>
            <a:ln w="25400">
              <a:solidFill>
                <a:schemeClr val="tx1"/>
              </a:solidFill>
              <a:round/>
              <a:headEnd/>
              <a:tailEnd/>
            </a:ln>
            <a:effectLst>
              <a:outerShdw dist="20000" dir="5400000" rotWithShape="0">
                <a:srgbClr val="808080">
                  <a:alpha val="37999"/>
                </a:srgbClr>
              </a:outerShdw>
            </a:effectLst>
          </p:spPr>
        </p:cxnSp>
      </p:grpSp>
      <p:grpSp>
        <p:nvGrpSpPr>
          <p:cNvPr id="127" name="Group 115"/>
          <p:cNvGrpSpPr>
            <a:grpSpLocks/>
          </p:cNvGrpSpPr>
          <p:nvPr/>
        </p:nvGrpSpPr>
        <p:grpSpPr bwMode="auto">
          <a:xfrm>
            <a:off x="8439756" y="2538002"/>
            <a:ext cx="301352" cy="432294"/>
            <a:chOff x="598058" y="3434916"/>
            <a:chExt cx="301325" cy="432318"/>
          </a:xfrm>
        </p:grpSpPr>
        <p:grpSp>
          <p:nvGrpSpPr>
            <p:cNvPr id="133" name="Group 99"/>
            <p:cNvGrpSpPr>
              <a:grpSpLocks/>
            </p:cNvGrpSpPr>
            <p:nvPr/>
          </p:nvGrpSpPr>
          <p:grpSpPr bwMode="auto">
            <a:xfrm>
              <a:off x="598058" y="3450764"/>
              <a:ext cx="274320" cy="416470"/>
              <a:chOff x="5257067" y="5968959"/>
              <a:chExt cx="274320" cy="416470"/>
            </a:xfrm>
          </p:grpSpPr>
          <p:cxnSp>
            <p:nvCxnSpPr>
              <p:cNvPr id="136" name="Straight Arrow Connector 135"/>
              <p:cNvCxnSpPr>
                <a:cxnSpLocks noChangeAspect="1"/>
              </p:cNvCxnSpPr>
              <p:nvPr/>
            </p:nvCxnSpPr>
            <p:spPr bwMode="auto">
              <a:xfrm rot="5400000">
                <a:off x="5256625" y="6104982"/>
                <a:ext cx="274653" cy="1588"/>
              </a:xfrm>
              <a:prstGeom prst="straightConnector1">
                <a:avLst/>
              </a:prstGeom>
              <a:noFill/>
              <a:ln w="25400">
                <a:solidFill>
                  <a:schemeClr val="tx1"/>
                </a:solidFill>
                <a:round/>
                <a:headEnd/>
                <a:tailEnd type="arrow" w="med" len="med"/>
              </a:ln>
              <a:effectLst>
                <a:outerShdw dist="20000" dir="5400000" rotWithShape="0">
                  <a:srgbClr val="808080">
                    <a:alpha val="37999"/>
                  </a:srgbClr>
                </a:outerShdw>
              </a:effectLst>
            </p:spPr>
          </p:cxnSp>
          <p:cxnSp>
            <p:nvCxnSpPr>
              <p:cNvPr id="137" name="Straight Arrow Connector 136"/>
              <p:cNvCxnSpPr>
                <a:cxnSpLocks noChangeShapeType="1"/>
              </p:cNvCxnSpPr>
              <p:nvPr/>
            </p:nvCxnSpPr>
            <p:spPr bwMode="auto">
              <a:xfrm flipV="1">
                <a:off x="5256645" y="6258978"/>
                <a:ext cx="274613" cy="0"/>
              </a:xfrm>
              <a:prstGeom prst="straightConnector1">
                <a:avLst/>
              </a:prstGeom>
              <a:noFill/>
              <a:ln w="25400">
                <a:solidFill>
                  <a:schemeClr val="tx1"/>
                </a:solidFill>
                <a:round/>
                <a:headEnd/>
                <a:tailEnd/>
              </a:ln>
              <a:effectLst>
                <a:outerShdw dist="20000" dir="5400000" rotWithShape="0">
                  <a:srgbClr val="808080">
                    <a:alpha val="37999"/>
                  </a:srgbClr>
                </a:outerShdw>
              </a:effectLst>
            </p:spPr>
          </p:cxnSp>
          <p:cxnSp>
            <p:nvCxnSpPr>
              <p:cNvPr id="138" name="Straight Arrow Connector 137"/>
              <p:cNvCxnSpPr>
                <a:cxnSpLocks noChangeShapeType="1"/>
              </p:cNvCxnSpPr>
              <p:nvPr/>
            </p:nvCxnSpPr>
            <p:spPr bwMode="auto">
              <a:xfrm flipV="1">
                <a:off x="5305854" y="6325657"/>
                <a:ext cx="182545" cy="0"/>
              </a:xfrm>
              <a:prstGeom prst="straightConnector1">
                <a:avLst/>
              </a:prstGeom>
              <a:noFill/>
              <a:ln w="25400">
                <a:solidFill>
                  <a:schemeClr val="tx1"/>
                </a:solidFill>
                <a:round/>
                <a:headEnd/>
                <a:tailEnd/>
              </a:ln>
              <a:effectLst>
                <a:outerShdw dist="20000" dir="5400000" rotWithShape="0">
                  <a:srgbClr val="808080">
                    <a:alpha val="37999"/>
                  </a:srgbClr>
                </a:outerShdw>
              </a:effectLst>
            </p:spPr>
          </p:cxnSp>
          <p:cxnSp>
            <p:nvCxnSpPr>
              <p:cNvPr id="139" name="Straight Arrow Connector 138"/>
              <p:cNvCxnSpPr>
                <a:cxnSpLocks noChangeShapeType="1"/>
              </p:cNvCxnSpPr>
              <p:nvPr/>
            </p:nvCxnSpPr>
            <p:spPr bwMode="auto">
              <a:xfrm flipV="1">
                <a:off x="5345537" y="6385985"/>
                <a:ext cx="92067" cy="0"/>
              </a:xfrm>
              <a:prstGeom prst="straightConnector1">
                <a:avLst/>
              </a:prstGeom>
              <a:noFill/>
              <a:ln w="25400">
                <a:solidFill>
                  <a:schemeClr val="tx1"/>
                </a:solidFill>
                <a:round/>
                <a:headEnd/>
                <a:tailEnd/>
              </a:ln>
              <a:effectLst>
                <a:outerShdw dist="20000" dir="5400000" rotWithShape="0">
                  <a:srgbClr val="808080">
                    <a:alpha val="37999"/>
                  </a:srgbClr>
                </a:outerShdw>
              </a:effectLst>
            </p:spPr>
          </p:cxnSp>
        </p:grpSp>
        <p:cxnSp>
          <p:nvCxnSpPr>
            <p:cNvPr id="134" name="Straight Arrow Connector 133"/>
            <p:cNvCxnSpPr>
              <a:cxnSpLocks noChangeShapeType="1"/>
            </p:cNvCxnSpPr>
            <p:nvPr/>
          </p:nvCxnSpPr>
          <p:spPr bwMode="auto">
            <a:xfrm rot="10800000">
              <a:off x="716688" y="3434378"/>
              <a:ext cx="182546" cy="0"/>
            </a:xfrm>
            <a:prstGeom prst="straightConnector1">
              <a:avLst/>
            </a:prstGeom>
            <a:noFill/>
            <a:ln w="25400">
              <a:solidFill>
                <a:schemeClr val="tx1"/>
              </a:solidFill>
              <a:round/>
              <a:headEnd/>
              <a:tailEnd/>
            </a:ln>
            <a:effectLst>
              <a:outerShdw dist="20000" dir="5400000" rotWithShape="0">
                <a:srgbClr val="808080">
                  <a:alpha val="37999"/>
                </a:srgbClr>
              </a:outerShdw>
            </a:effectLst>
          </p:spPr>
        </p:cxnSp>
      </p:grpSp>
    </p:spTree>
    <p:extLst>
      <p:ext uri="{BB962C8B-B14F-4D97-AF65-F5344CB8AC3E}">
        <p14:creationId xmlns:p14="http://schemas.microsoft.com/office/powerpoint/2010/main" val="30623657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1524000" y="152400"/>
            <a:ext cx="3429000" cy="2147713"/>
          </a:xfrm>
        </p:spPr>
        <p:txBody>
          <a:bodyPr anchor="ctr">
            <a:noAutofit/>
          </a:bodyPr>
          <a:lstStyle/>
          <a:p>
            <a:pPr algn="ctr" eaLnBrk="1" hangingPunct="1"/>
            <a:r>
              <a:rPr lang="en-US" sz="4400" dirty="0">
                <a:ea typeface="ＭＳ Ｐゴシック" pitchFamily="26" charset="-128"/>
                <a:cs typeface="ＭＳ Ｐゴシック" pitchFamily="26" charset="-128"/>
              </a:rPr>
              <a:t>Benthic Algal Nutrient Loss with Death</a:t>
            </a:r>
          </a:p>
        </p:txBody>
      </p:sp>
      <p:sp>
        <p:nvSpPr>
          <p:cNvPr id="37893" name="Rectangle 17"/>
          <p:cNvSpPr>
            <a:spLocks noChangeArrowheads="1"/>
          </p:cNvSpPr>
          <p:nvPr/>
        </p:nvSpPr>
        <p:spPr bwMode="auto">
          <a:xfrm>
            <a:off x="1765301" y="3053834"/>
            <a:ext cx="184731" cy="369332"/>
          </a:xfrm>
          <a:prstGeom prst="rect">
            <a:avLst/>
          </a:prstGeom>
          <a:noFill/>
          <a:ln w="9525">
            <a:noFill/>
            <a:miter lim="800000"/>
            <a:headEnd/>
            <a:tailEnd/>
          </a:ln>
        </p:spPr>
        <p:txBody>
          <a:bodyPr wrap="none" anchor="ctr">
            <a:prstTxWarp prst="textNoShape">
              <a:avLst/>
            </a:prstTxWarp>
            <a:spAutoFit/>
          </a:bodyPr>
          <a:lstStyle/>
          <a:p>
            <a:endParaRPr lang="en-US" dirty="0"/>
          </a:p>
        </p:txBody>
      </p:sp>
      <p:sp>
        <p:nvSpPr>
          <p:cNvPr id="37894" name="Rectangle 18"/>
          <p:cNvSpPr>
            <a:spLocks noChangeArrowheads="1"/>
          </p:cNvSpPr>
          <p:nvPr/>
        </p:nvSpPr>
        <p:spPr bwMode="auto">
          <a:xfrm>
            <a:off x="1524001" y="3125272"/>
            <a:ext cx="184731" cy="369332"/>
          </a:xfrm>
          <a:prstGeom prst="rect">
            <a:avLst/>
          </a:prstGeom>
          <a:noFill/>
          <a:ln w="9525">
            <a:noFill/>
            <a:miter lim="800000"/>
            <a:headEnd/>
            <a:tailEnd/>
          </a:ln>
        </p:spPr>
        <p:txBody>
          <a:bodyPr wrap="none" anchor="ctr">
            <a:prstTxWarp prst="textNoShape">
              <a:avLst/>
            </a:prstTxWarp>
            <a:spAutoFit/>
          </a:bodyPr>
          <a:lstStyle/>
          <a:p>
            <a:endParaRPr lang="en-US" dirty="0"/>
          </a:p>
        </p:txBody>
      </p:sp>
      <p:sp>
        <p:nvSpPr>
          <p:cNvPr id="37895" name="Rectangle 24"/>
          <p:cNvSpPr>
            <a:spLocks noChangeArrowheads="1"/>
          </p:cNvSpPr>
          <p:nvPr/>
        </p:nvSpPr>
        <p:spPr bwMode="auto">
          <a:xfrm>
            <a:off x="1524001" y="3125272"/>
            <a:ext cx="184731" cy="369332"/>
          </a:xfrm>
          <a:prstGeom prst="rect">
            <a:avLst/>
          </a:prstGeom>
          <a:noFill/>
          <a:ln w="9525">
            <a:noFill/>
            <a:miter lim="800000"/>
            <a:headEnd/>
            <a:tailEnd/>
          </a:ln>
        </p:spPr>
        <p:txBody>
          <a:bodyPr wrap="none" anchor="ctr">
            <a:prstTxWarp prst="textNoShape">
              <a:avLst/>
            </a:prstTxWarp>
            <a:spAutoFit/>
          </a:bodyPr>
          <a:lstStyle/>
          <a:p>
            <a:endParaRPr lang="en-US" dirty="0"/>
          </a:p>
        </p:txBody>
      </p:sp>
      <p:graphicFrame>
        <p:nvGraphicFramePr>
          <p:cNvPr id="20" name="Group 3"/>
          <p:cNvGraphicFramePr>
            <a:graphicFrameLocks noGrp="1"/>
          </p:cNvGraphicFramePr>
          <p:nvPr>
            <p:ph sz="half" idx="2"/>
            <p:extLst>
              <p:ext uri="{D42A27DB-BD31-4B8C-83A1-F6EECF244321}">
                <p14:modId xmlns:p14="http://schemas.microsoft.com/office/powerpoint/2010/main" val="4123794727"/>
              </p:ext>
            </p:extLst>
          </p:nvPr>
        </p:nvGraphicFramePr>
        <p:xfrm>
          <a:off x="1811338" y="4886326"/>
          <a:ext cx="8666162" cy="1556957"/>
        </p:xfrm>
        <a:graphic>
          <a:graphicData uri="http://schemas.openxmlformats.org/drawingml/2006/table">
            <a:tbl>
              <a:tblPr>
                <a:tableStyleId>{69C7853C-536D-4A76-A0AE-DD22124D55A5}</a:tableStyleId>
              </a:tblPr>
              <a:tblGrid>
                <a:gridCol w="1444625">
                  <a:extLst>
                    <a:ext uri="{9D8B030D-6E8A-4147-A177-3AD203B41FA5}">
                      <a16:colId xmlns:a16="http://schemas.microsoft.com/office/drawing/2014/main" val="20000"/>
                    </a:ext>
                  </a:extLst>
                </a:gridCol>
                <a:gridCol w="7221537">
                  <a:extLst>
                    <a:ext uri="{9D8B030D-6E8A-4147-A177-3AD203B41FA5}">
                      <a16:colId xmlns:a16="http://schemas.microsoft.com/office/drawing/2014/main" val="20001"/>
                    </a:ext>
                  </a:extLst>
                </a:gridCol>
              </a:tblGrid>
              <a:tr h="428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Where:</a:t>
                      </a:r>
                      <a:endParaRPr kumimoji="0" lang="en-US" sz="1800" b="0" i="0" u="none" strike="noStrike" cap="none" normalizeH="0" baseline="0" dirty="0">
                        <a:ln>
                          <a:noFill/>
                        </a:ln>
                        <a:solidFill>
                          <a:srgbClr val="000000"/>
                        </a:solidFill>
                        <a:effectLst/>
                        <a:latin typeface="Arial" pitchFamily="26" charset="0"/>
                        <a:ea typeface="ＭＳ Ｐゴシック" pitchFamily="26" charset="-128"/>
                        <a:cs typeface="ＭＳ Ｐゴシック" pitchFamily="26" charset="-128"/>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a:ln>
                          <a:noFill/>
                        </a:ln>
                        <a:solidFill>
                          <a:srgbClr val="000000"/>
                        </a:solidFill>
                        <a:effectLst>
                          <a:outerShdw blurRad="38100" dist="38100" dir="2700000" algn="tl">
                            <a:srgbClr val="DDDDDD"/>
                          </a:outerShdw>
                        </a:effectLst>
                        <a:latin typeface="Arial" pitchFamily="26" charset="0"/>
                        <a:ea typeface="ＭＳ Ｐゴシック" pitchFamily="26" charset="-128"/>
                        <a:cs typeface="ＭＳ Ｐゴシック" pitchFamily="26" charset="-128"/>
                      </a:endParaRPr>
                    </a:p>
                  </a:txBody>
                  <a:tcPr horzOverflow="overflow"/>
                </a:tc>
                <a:extLst>
                  <a:ext uri="{0D108BD9-81ED-4DB2-BD59-A6C34878D82A}">
                    <a16:rowId xmlns:a16="http://schemas.microsoft.com/office/drawing/2014/main" val="10000"/>
                  </a:ext>
                </a:extLst>
              </a:tr>
              <a:tr h="433388">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F</a:t>
                      </a:r>
                      <a:r>
                        <a:rPr kumimoji="0" lang="en-US" sz="1800" u="none" strike="noStrike" cap="none" normalizeH="0" baseline="-25000" dirty="0">
                          <a:ln>
                            <a:noFill/>
                          </a:ln>
                          <a:effectLst/>
                        </a:rPr>
                        <a:t>Db</a:t>
                      </a:r>
                      <a:endParaRPr kumimoji="0" lang="el-GR" sz="1800" b="0" i="1" u="none" strike="noStrike" cap="none" normalizeH="0" baseline="-25000" dirty="0">
                        <a:ln>
                          <a:noFill/>
                        </a:ln>
                        <a:solidFill>
                          <a:srgbClr val="000000"/>
                        </a:solidFill>
                        <a:effectLst/>
                        <a:latin typeface="Arial" pitchFamily="26" charset="0"/>
                        <a:ea typeface="Arial" pitchFamily="26" charset="0"/>
                        <a:cs typeface="Arial" pitchFamily="26"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death rate, g</a:t>
                      </a:r>
                      <a:r>
                        <a:rPr kumimoji="0" lang="en-US" sz="1800" u="none" strike="noStrike" cap="none" normalizeH="0" baseline="-25000" dirty="0">
                          <a:ln>
                            <a:noFill/>
                          </a:ln>
                          <a:effectLst/>
                        </a:rPr>
                        <a:t>D</a:t>
                      </a:r>
                      <a:r>
                        <a:rPr kumimoji="0" lang="en-US" sz="1800" u="none" strike="noStrike" cap="none" normalizeH="0" baseline="0" dirty="0">
                          <a:ln>
                            <a:noFill/>
                          </a:ln>
                          <a:effectLst/>
                        </a:rPr>
                        <a:t>/m</a:t>
                      </a:r>
                      <a:r>
                        <a:rPr kumimoji="0" lang="en-US" sz="1800" u="none" strike="noStrike" cap="none" normalizeH="0" baseline="30000" dirty="0">
                          <a:ln>
                            <a:noFill/>
                          </a:ln>
                          <a:effectLst/>
                        </a:rPr>
                        <a:t>2</a:t>
                      </a:r>
                      <a:r>
                        <a:rPr kumimoji="0" lang="en-US" sz="1800" u="none" strike="noStrike" cap="none" normalizeH="0" baseline="0" dirty="0">
                          <a:ln>
                            <a:noFill/>
                          </a:ln>
                          <a:effectLst/>
                        </a:rPr>
                        <a:t>-day (0.05, 0.01 – 0.5)</a:t>
                      </a:r>
                      <a:endParaRPr kumimoji="0" lang="en-US" sz="1800" b="0" i="0" u="none" strike="noStrike" cap="none" normalizeH="0" baseline="0" dirty="0">
                        <a:ln>
                          <a:noFill/>
                        </a:ln>
                        <a:solidFill>
                          <a:schemeClr val="tx1"/>
                        </a:solidFill>
                        <a:effectLst/>
                        <a:latin typeface="Arial" pitchFamily="26" charset="0"/>
                        <a:ea typeface="Arial" pitchFamily="26" charset="0"/>
                        <a:cs typeface="Arial" pitchFamily="26" charset="0"/>
                      </a:endParaRPr>
                    </a:p>
                  </a:txBody>
                  <a:tcPr horzOverflow="overflow"/>
                </a:tc>
                <a:extLst>
                  <a:ext uri="{0D108BD9-81ED-4DB2-BD59-A6C34878D82A}">
                    <a16:rowId xmlns:a16="http://schemas.microsoft.com/office/drawing/2014/main" val="10001"/>
                  </a:ext>
                </a:extLst>
              </a:tr>
              <a:tr h="657225">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f</a:t>
                      </a:r>
                      <a:r>
                        <a:rPr kumimoji="0" lang="en-US" sz="1800" u="none" strike="noStrike" cap="none" normalizeH="0" baseline="-25000" dirty="0">
                          <a:ln>
                            <a:noFill/>
                          </a:ln>
                          <a:effectLst/>
                        </a:rPr>
                        <a:t>ONb</a:t>
                      </a:r>
                    </a:p>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f</a:t>
                      </a:r>
                      <a:r>
                        <a:rPr kumimoji="0" lang="en-US" sz="1800" u="none" strike="noStrike" cap="none" normalizeH="0" baseline="-25000" dirty="0">
                          <a:ln>
                            <a:noFill/>
                          </a:ln>
                          <a:effectLst/>
                        </a:rPr>
                        <a:t>OPb</a:t>
                      </a:r>
                      <a:endParaRPr kumimoji="0" lang="en-US" sz="1800" b="0" i="1" u="none" strike="noStrike" cap="none" normalizeH="0" baseline="-25000" dirty="0">
                        <a:ln>
                          <a:noFill/>
                        </a:ln>
                        <a:solidFill>
                          <a:srgbClr val="000000"/>
                        </a:solidFill>
                        <a:effectLst/>
                        <a:latin typeface="Arial" pitchFamily="26" charset="0"/>
                        <a:ea typeface="ＭＳ Ｐゴシック" pitchFamily="26" charset="-128"/>
                        <a:cs typeface="ＭＳ Ｐゴシック" pitchFamily="26" charset="-128"/>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organic fraction of algal 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  organic fraction of algal P</a:t>
                      </a:r>
                      <a:endParaRPr kumimoji="0" lang="en-US" sz="1800" b="0" i="0" u="none" strike="noStrike" cap="none" normalizeH="0" baseline="0" dirty="0">
                        <a:ln>
                          <a:noFill/>
                        </a:ln>
                        <a:solidFill>
                          <a:srgbClr val="000000"/>
                        </a:solidFill>
                        <a:effectLst/>
                        <a:latin typeface="Arial" pitchFamily="26" charset="0"/>
                        <a:ea typeface="ＭＳ Ｐゴシック" pitchFamily="26" charset="-128"/>
                        <a:cs typeface="ＭＳ Ｐゴシック" pitchFamily="26" charset="-128"/>
                      </a:endParaRPr>
                    </a:p>
                  </a:txBody>
                  <a:tcPr horzOverflow="overflow"/>
                </a:tc>
                <a:extLst>
                  <a:ext uri="{0D108BD9-81ED-4DB2-BD59-A6C34878D82A}">
                    <a16:rowId xmlns:a16="http://schemas.microsoft.com/office/drawing/2014/main" val="10002"/>
                  </a:ext>
                </a:extLst>
              </a:tr>
            </a:tbl>
          </a:graphicData>
        </a:graphic>
      </p:graphicFrame>
      <p:grpSp>
        <p:nvGrpSpPr>
          <p:cNvPr id="2" name="Group 20"/>
          <p:cNvGrpSpPr>
            <a:grpSpLocks/>
          </p:cNvGrpSpPr>
          <p:nvPr/>
        </p:nvGrpSpPr>
        <p:grpSpPr bwMode="auto">
          <a:xfrm>
            <a:off x="5422901" y="254000"/>
            <a:ext cx="5140325" cy="3454400"/>
            <a:chOff x="3898901" y="254002"/>
            <a:chExt cx="5140677" cy="3454400"/>
          </a:xfrm>
        </p:grpSpPr>
        <p:sp>
          <p:nvSpPr>
            <p:cNvPr id="22" name="Rectangle 5"/>
            <p:cNvSpPr>
              <a:spLocks noChangeArrowheads="1"/>
            </p:cNvSpPr>
            <p:nvPr/>
          </p:nvSpPr>
          <p:spPr bwMode="auto">
            <a:xfrm>
              <a:off x="6405736" y="1422402"/>
              <a:ext cx="1295489" cy="838200"/>
            </a:xfrm>
            <a:prstGeom prst="rect">
              <a:avLst/>
            </a:prstGeom>
            <a:solidFill>
              <a:srgbClr val="3366FF"/>
            </a:solidFill>
            <a:ln w="9525">
              <a:solidFill>
                <a:srgbClr val="000000"/>
              </a:solidFill>
              <a:miter lim="800000"/>
              <a:headEnd/>
              <a:tailEnd/>
            </a:ln>
            <a:effectLst/>
          </p:spPr>
          <p:txBody>
            <a:bodyPr wrap="none" anchor="ctr">
              <a:prstTxWarp prst="textNoShape">
                <a:avLst/>
              </a:prstTxWarp>
            </a:bodyPr>
            <a:lstStyle/>
            <a:p>
              <a:pPr algn="ctr">
                <a:defRPr/>
              </a:pPr>
              <a:r>
                <a:rPr lang="en-US" b="1"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qN, qP</a:t>
              </a:r>
              <a:endParaRPr lang="en-US" b="1" baseline="-25000"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endParaRPr>
            </a:p>
          </p:txBody>
        </p:sp>
        <p:sp>
          <p:nvSpPr>
            <p:cNvPr id="23" name="Rectangle 6"/>
            <p:cNvSpPr>
              <a:spLocks noChangeArrowheads="1"/>
            </p:cNvSpPr>
            <p:nvPr/>
          </p:nvSpPr>
          <p:spPr bwMode="auto">
            <a:xfrm>
              <a:off x="3898901" y="254002"/>
              <a:ext cx="1295489" cy="838200"/>
            </a:xfrm>
            <a:prstGeom prst="rect">
              <a:avLst/>
            </a:prstGeom>
            <a:solidFill>
              <a:srgbClr val="3366FF"/>
            </a:solidFill>
            <a:ln w="9525">
              <a:solidFill>
                <a:schemeClr val="tx1"/>
              </a:solidFill>
              <a:miter lim="800000"/>
              <a:headEnd/>
              <a:tailEnd/>
            </a:ln>
            <a:effectLst/>
          </p:spPr>
          <p:txBody>
            <a:bodyPr wrap="none" anchor="ctr">
              <a:prstTxWarp prst="textNoShape">
                <a:avLst/>
              </a:prstTxWarp>
            </a:bodyPr>
            <a:lstStyle/>
            <a:p>
              <a:pPr algn="ctr">
                <a:defRPr/>
              </a:pPr>
              <a:r>
                <a:rPr lang="en-US" b="1"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PO</a:t>
              </a:r>
              <a:r>
                <a:rPr lang="en-US" b="1" baseline="-25000"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4</a:t>
              </a:r>
            </a:p>
          </p:txBody>
        </p:sp>
        <p:sp>
          <p:nvSpPr>
            <p:cNvPr id="24" name="Rectangle 7"/>
            <p:cNvSpPr>
              <a:spLocks noChangeArrowheads="1"/>
            </p:cNvSpPr>
            <p:nvPr/>
          </p:nvSpPr>
          <p:spPr bwMode="auto">
            <a:xfrm>
              <a:off x="3898901" y="1422402"/>
              <a:ext cx="1295489" cy="838200"/>
            </a:xfrm>
            <a:prstGeom prst="rect">
              <a:avLst/>
            </a:prstGeom>
            <a:solidFill>
              <a:srgbClr val="3366FF"/>
            </a:solidFill>
            <a:ln w="9525">
              <a:solidFill>
                <a:schemeClr val="tx1"/>
              </a:solidFill>
              <a:miter lim="800000"/>
              <a:headEnd/>
              <a:tailEnd/>
            </a:ln>
            <a:effectLst/>
          </p:spPr>
          <p:txBody>
            <a:bodyPr wrap="none" anchor="ctr">
              <a:prstTxWarp prst="textNoShape">
                <a:avLst/>
              </a:prstTxWarp>
            </a:bodyPr>
            <a:lstStyle/>
            <a:p>
              <a:pPr algn="ctr">
                <a:defRPr/>
              </a:pPr>
              <a:r>
                <a:rPr lang="en-US" b="1"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NH</a:t>
              </a:r>
              <a:r>
                <a:rPr lang="en-US" b="1" baseline="-25000" dirty="0">
                  <a:solidFill>
                    <a:srgbClr val="FFFF00"/>
                  </a:solidFill>
                  <a:effectLst>
                    <a:outerShdw blurRad="38100" dist="38100" dir="2700000" algn="tl">
                      <a:srgbClr val="000000"/>
                    </a:outerShdw>
                  </a:effectLst>
                  <a:latin typeface="Arial" pitchFamily="-107" charset="0"/>
                  <a:ea typeface="ＭＳ Ｐゴシック" pitchFamily="-105" charset="-128"/>
                  <a:cs typeface="ＭＳ Ｐゴシック" pitchFamily="-105" charset="-128"/>
                </a:rPr>
                <a:t>4</a:t>
              </a:r>
            </a:p>
          </p:txBody>
        </p:sp>
        <p:sp>
          <p:nvSpPr>
            <p:cNvPr id="37907" name="Line 11"/>
            <p:cNvSpPr>
              <a:spLocks noChangeShapeType="1"/>
            </p:cNvSpPr>
            <p:nvPr/>
          </p:nvSpPr>
          <p:spPr bwMode="auto">
            <a:xfrm flipH="1" flipV="1">
              <a:off x="7325078" y="2260602"/>
              <a:ext cx="774700" cy="609600"/>
            </a:xfrm>
            <a:prstGeom prst="line">
              <a:avLst/>
            </a:prstGeom>
            <a:noFill/>
            <a:ln w="28575">
              <a:solidFill>
                <a:srgbClr val="FFFF00"/>
              </a:solidFill>
              <a:round/>
              <a:headEnd type="triangle" w="med" len="med"/>
              <a:tailEnd/>
            </a:ln>
          </p:spPr>
          <p:txBody>
            <a:bodyPr wrap="none" anchor="ctr">
              <a:prstTxWarp prst="textNoShape">
                <a:avLst/>
              </a:prstTxWarp>
            </a:bodyPr>
            <a:lstStyle/>
            <a:p>
              <a:endParaRPr lang="en-US" dirty="0"/>
            </a:p>
          </p:txBody>
        </p:sp>
        <p:sp>
          <p:nvSpPr>
            <p:cNvPr id="37908" name="Line 14"/>
            <p:cNvSpPr>
              <a:spLocks noChangeShapeType="1"/>
            </p:cNvSpPr>
            <p:nvPr/>
          </p:nvSpPr>
          <p:spPr bwMode="auto">
            <a:xfrm flipH="1" flipV="1">
              <a:off x="5194300" y="620888"/>
              <a:ext cx="1210739" cy="801513"/>
            </a:xfrm>
            <a:prstGeom prst="line">
              <a:avLst/>
            </a:prstGeom>
            <a:noFill/>
            <a:ln w="28575">
              <a:solidFill>
                <a:srgbClr val="FFFF00"/>
              </a:solidFill>
              <a:round/>
              <a:headEnd/>
              <a:tailEnd type="triangle" w="med" len="med"/>
            </a:ln>
          </p:spPr>
          <p:txBody>
            <a:bodyPr wrap="none" anchor="ctr">
              <a:prstTxWarp prst="textNoShape">
                <a:avLst/>
              </a:prstTxWarp>
            </a:bodyPr>
            <a:lstStyle/>
            <a:p>
              <a:endParaRPr lang="en-US" dirty="0"/>
            </a:p>
          </p:txBody>
        </p:sp>
        <p:sp>
          <p:nvSpPr>
            <p:cNvPr id="37909" name="Line 15"/>
            <p:cNvSpPr>
              <a:spLocks noChangeShapeType="1"/>
            </p:cNvSpPr>
            <p:nvPr/>
          </p:nvSpPr>
          <p:spPr bwMode="auto">
            <a:xfrm flipH="1" flipV="1">
              <a:off x="5194300" y="1841502"/>
              <a:ext cx="1210738" cy="0"/>
            </a:xfrm>
            <a:prstGeom prst="line">
              <a:avLst/>
            </a:prstGeom>
            <a:noFill/>
            <a:ln w="28575">
              <a:solidFill>
                <a:srgbClr val="FFFF00"/>
              </a:solidFill>
              <a:round/>
              <a:headEnd/>
              <a:tailEnd type="triangle" w="med" len="med"/>
            </a:ln>
          </p:spPr>
          <p:txBody>
            <a:bodyPr wrap="none" anchor="ctr">
              <a:prstTxWarp prst="textNoShape">
                <a:avLst/>
              </a:prstTxWarp>
            </a:bodyPr>
            <a:lstStyle/>
            <a:p>
              <a:endParaRPr lang="en-US" dirty="0"/>
            </a:p>
          </p:txBody>
        </p:sp>
        <p:sp>
          <p:nvSpPr>
            <p:cNvPr id="28" name="Rectangle 16"/>
            <p:cNvSpPr>
              <a:spLocks noChangeArrowheads="1"/>
            </p:cNvSpPr>
            <p:nvPr/>
          </p:nvSpPr>
          <p:spPr bwMode="auto">
            <a:xfrm>
              <a:off x="7324961" y="2870202"/>
              <a:ext cx="1714617" cy="838200"/>
            </a:xfrm>
            <a:prstGeom prst="rect">
              <a:avLst/>
            </a:prstGeom>
            <a:solidFill>
              <a:srgbClr val="3366FF"/>
            </a:solidFill>
            <a:ln w="9525">
              <a:solidFill>
                <a:schemeClr val="tx1"/>
              </a:solidFill>
              <a:miter lim="800000"/>
              <a:headEnd/>
              <a:tailEnd/>
            </a:ln>
            <a:effectLst/>
          </p:spPr>
          <p:txBody>
            <a:bodyPr wrap="none" anchor="ctr">
              <a:prstTxWarp prst="textNoShape">
                <a:avLst/>
              </a:prstTxWarp>
            </a:bodyPr>
            <a:lstStyle/>
            <a:p>
              <a:pPr algn="ctr">
                <a:defRPr/>
              </a:pPr>
              <a:r>
                <a:rPr lang="en-US" b="1"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Detrital</a:t>
              </a:r>
            </a:p>
            <a:p>
              <a:pPr algn="ctr">
                <a:defRPr/>
              </a:pPr>
              <a:r>
                <a:rPr lang="en-US" b="1"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rPr>
                <a:t>N, P</a:t>
              </a:r>
              <a:endParaRPr lang="en-US" b="1" baseline="-25000" dirty="0">
                <a:solidFill>
                  <a:srgbClr val="FFFF00"/>
                </a:solidFill>
                <a:effectLst>
                  <a:outerShdw blurRad="38100" dist="38100" dir="2700000" algn="tl">
                    <a:srgbClr val="000000"/>
                  </a:outerShdw>
                </a:effectLst>
                <a:latin typeface="Times New Roman" pitchFamily="-107" charset="0"/>
                <a:ea typeface="ＭＳ Ｐゴシック" pitchFamily="-105" charset="-128"/>
                <a:cs typeface="ＭＳ Ｐゴシック" pitchFamily="-105" charset="-128"/>
              </a:endParaRPr>
            </a:p>
          </p:txBody>
        </p:sp>
        <p:sp>
          <p:nvSpPr>
            <p:cNvPr id="37911" name="TextBox 28"/>
            <p:cNvSpPr txBox="1">
              <a:spLocks noChangeArrowheads="1"/>
            </p:cNvSpPr>
            <p:nvPr/>
          </p:nvSpPr>
          <p:spPr bwMode="auto">
            <a:xfrm>
              <a:off x="8215977" y="2473819"/>
              <a:ext cx="737870" cy="830997"/>
            </a:xfrm>
            <a:prstGeom prst="rect">
              <a:avLst/>
            </a:prstGeom>
            <a:noFill/>
            <a:ln w="9525">
              <a:noFill/>
              <a:miter lim="800000"/>
              <a:headEnd/>
              <a:tailEnd/>
            </a:ln>
          </p:spPr>
          <p:txBody>
            <a:bodyPr wrap="none">
              <a:prstTxWarp prst="textNoShape">
                <a:avLst/>
              </a:prstTxWarp>
            </a:bodyPr>
            <a:lstStyle/>
            <a:p>
              <a:pPr algn="ctr"/>
              <a:r>
                <a:rPr lang="en-US" i="1" dirty="0"/>
                <a:t>fOPb</a:t>
              </a:r>
            </a:p>
            <a:p>
              <a:pPr algn="ctr"/>
              <a:endParaRPr lang="en-US" dirty="0"/>
            </a:p>
          </p:txBody>
        </p:sp>
        <p:sp>
          <p:nvSpPr>
            <p:cNvPr id="37912" name="TextBox 29"/>
            <p:cNvSpPr txBox="1">
              <a:spLocks noChangeArrowheads="1"/>
            </p:cNvSpPr>
            <p:nvPr/>
          </p:nvSpPr>
          <p:spPr bwMode="auto">
            <a:xfrm>
              <a:off x="7106834" y="2493335"/>
              <a:ext cx="776112" cy="791485"/>
            </a:xfrm>
            <a:prstGeom prst="rect">
              <a:avLst/>
            </a:prstGeom>
            <a:noFill/>
            <a:ln w="9525">
              <a:noFill/>
              <a:miter lim="800000"/>
              <a:headEnd/>
              <a:tailEnd/>
            </a:ln>
          </p:spPr>
          <p:txBody>
            <a:bodyPr wrap="none">
              <a:prstTxWarp prst="textNoShape">
                <a:avLst/>
              </a:prstTxWarp>
            </a:bodyPr>
            <a:lstStyle/>
            <a:p>
              <a:r>
                <a:rPr lang="en-US" i="1" dirty="0"/>
                <a:t>fONb</a:t>
              </a:r>
            </a:p>
            <a:p>
              <a:endParaRPr lang="en-US" dirty="0"/>
            </a:p>
          </p:txBody>
        </p:sp>
        <p:sp>
          <p:nvSpPr>
            <p:cNvPr id="37913" name="TextBox 30"/>
            <p:cNvSpPr txBox="1">
              <a:spLocks noChangeArrowheads="1"/>
            </p:cNvSpPr>
            <p:nvPr/>
          </p:nvSpPr>
          <p:spPr bwMode="auto">
            <a:xfrm>
              <a:off x="5638800" y="532770"/>
              <a:ext cx="1023062" cy="543128"/>
            </a:xfrm>
            <a:prstGeom prst="rect">
              <a:avLst/>
            </a:prstGeom>
            <a:noFill/>
            <a:ln w="9525">
              <a:noFill/>
              <a:miter lim="800000"/>
              <a:headEnd/>
              <a:tailEnd/>
            </a:ln>
          </p:spPr>
          <p:txBody>
            <a:bodyPr wrap="none">
              <a:prstTxWarp prst="textNoShape">
                <a:avLst/>
              </a:prstTxWarp>
            </a:bodyPr>
            <a:lstStyle/>
            <a:p>
              <a:pPr algn="ctr"/>
              <a:r>
                <a:rPr lang="en-US" i="1" dirty="0"/>
                <a:t>1-fOPb</a:t>
              </a:r>
            </a:p>
            <a:p>
              <a:pPr algn="ctr"/>
              <a:endParaRPr lang="en-US" dirty="0"/>
            </a:p>
          </p:txBody>
        </p:sp>
        <p:sp>
          <p:nvSpPr>
            <p:cNvPr id="37914" name="TextBox 31"/>
            <p:cNvSpPr txBox="1">
              <a:spLocks noChangeArrowheads="1"/>
            </p:cNvSpPr>
            <p:nvPr/>
          </p:nvSpPr>
          <p:spPr bwMode="auto">
            <a:xfrm>
              <a:off x="5222165" y="1368929"/>
              <a:ext cx="1023062" cy="543128"/>
            </a:xfrm>
            <a:prstGeom prst="rect">
              <a:avLst/>
            </a:prstGeom>
            <a:noFill/>
            <a:ln w="9525">
              <a:noFill/>
              <a:miter lim="800000"/>
              <a:headEnd/>
              <a:tailEnd/>
            </a:ln>
          </p:spPr>
          <p:txBody>
            <a:bodyPr wrap="none">
              <a:prstTxWarp prst="textNoShape">
                <a:avLst/>
              </a:prstTxWarp>
            </a:bodyPr>
            <a:lstStyle/>
            <a:p>
              <a:pPr algn="ctr"/>
              <a:r>
                <a:rPr lang="en-US" i="1" dirty="0"/>
                <a:t>1-fONb</a:t>
              </a:r>
            </a:p>
            <a:p>
              <a:pPr algn="ctr"/>
              <a:endParaRPr lang="en-US" dirty="0"/>
            </a:p>
          </p:txBody>
        </p:sp>
      </p:grpSp>
      <p:graphicFrame>
        <p:nvGraphicFramePr>
          <p:cNvPr id="21" name="Object 20"/>
          <p:cNvGraphicFramePr>
            <a:graphicFrameLocks noChangeAspect="1"/>
          </p:cNvGraphicFramePr>
          <p:nvPr>
            <p:extLst>
              <p:ext uri="{D42A27DB-BD31-4B8C-83A1-F6EECF244321}">
                <p14:modId xmlns:p14="http://schemas.microsoft.com/office/powerpoint/2010/main" val="422290815"/>
              </p:ext>
            </p:extLst>
          </p:nvPr>
        </p:nvGraphicFramePr>
        <p:xfrm>
          <a:off x="2603500" y="3929806"/>
          <a:ext cx="3113314" cy="739412"/>
        </p:xfrm>
        <a:graphic>
          <a:graphicData uri="http://schemas.openxmlformats.org/presentationml/2006/ole">
            <mc:AlternateContent xmlns:mc="http://schemas.openxmlformats.org/markup-compatibility/2006">
              <mc:Choice xmlns:v="urn:schemas-microsoft-com:vml" Requires="v">
                <p:oleObj spid="_x0000_s15368" name="Equation" r:id="rId3" imgW="1016000" imgH="241300" progId="Equation.3">
                  <p:embed/>
                </p:oleObj>
              </mc:Choice>
              <mc:Fallback>
                <p:oleObj name="Equation" r:id="rId3" imgW="1016000" imgH="241300" progId="Equation.3">
                  <p:embed/>
                  <p:pic>
                    <p:nvPicPr>
                      <p:cNvPr id="21" name="Object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3500" y="3929806"/>
                        <a:ext cx="3113314" cy="739412"/>
                      </a:xfrm>
                      <a:prstGeom prst="rect">
                        <a:avLst/>
                      </a:prstGeom>
                      <a:solidFill>
                        <a:schemeClr val="tx1"/>
                      </a:solidFill>
                      <a:extLst/>
                    </p:spPr>
                  </p:pic>
                </p:oleObj>
              </mc:Fallback>
            </mc:AlternateContent>
          </a:graphicData>
        </a:graphic>
      </p:graphicFrame>
      <p:graphicFrame>
        <p:nvGraphicFramePr>
          <p:cNvPr id="25" name="Object 24"/>
          <p:cNvGraphicFramePr>
            <a:graphicFrameLocks noChangeAspect="1"/>
          </p:cNvGraphicFramePr>
          <p:nvPr>
            <p:extLst>
              <p:ext uri="{D42A27DB-BD31-4B8C-83A1-F6EECF244321}">
                <p14:modId xmlns:p14="http://schemas.microsoft.com/office/powerpoint/2010/main" val="1650711157"/>
              </p:ext>
            </p:extLst>
          </p:nvPr>
        </p:nvGraphicFramePr>
        <p:xfrm>
          <a:off x="2603500" y="3091599"/>
          <a:ext cx="3113314" cy="685645"/>
        </p:xfrm>
        <a:graphic>
          <a:graphicData uri="http://schemas.openxmlformats.org/presentationml/2006/ole">
            <mc:AlternateContent xmlns:mc="http://schemas.openxmlformats.org/markup-compatibility/2006">
              <mc:Choice xmlns:v="urn:schemas-microsoft-com:vml" Requires="v">
                <p:oleObj spid="_x0000_s15369" name="Equation" r:id="rId5" imgW="1040948" imgH="241195" progId="Equation.3">
                  <p:embed/>
                </p:oleObj>
              </mc:Choice>
              <mc:Fallback>
                <p:oleObj name="Equation" r:id="rId5" imgW="1040948" imgH="241195" progId="Equation.3">
                  <p:embed/>
                  <p:pic>
                    <p:nvPicPr>
                      <p:cNvPr id="25" name="Object 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03500" y="3091599"/>
                        <a:ext cx="3113314" cy="685645"/>
                      </a:xfrm>
                      <a:prstGeom prst="rect">
                        <a:avLst/>
                      </a:prstGeom>
                      <a:solidFill>
                        <a:schemeClr val="tx1"/>
                      </a:solidFill>
                      <a:extLst/>
                    </p:spPr>
                  </p:pic>
                </p:oleObj>
              </mc:Fallback>
            </mc:AlternateContent>
          </a:graphicData>
        </a:graphic>
      </p:graphicFrame>
    </p:spTree>
    <p:extLst>
      <p:ext uri="{BB962C8B-B14F-4D97-AF65-F5344CB8AC3E}">
        <p14:creationId xmlns:p14="http://schemas.microsoft.com/office/powerpoint/2010/main" val="41293035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981200" y="534756"/>
            <a:ext cx="8305800" cy="1143000"/>
          </a:xfrm>
        </p:spPr>
        <p:txBody>
          <a:bodyPr anchor="ctr">
            <a:normAutofit/>
          </a:bodyPr>
          <a:lstStyle/>
          <a:p>
            <a:pPr algn="ctr"/>
            <a:r>
              <a:rPr lang="en-US" sz="4800" dirty="0">
                <a:ea typeface="ＭＳ Ｐゴシック" pitchFamily="26" charset="-128"/>
                <a:cs typeface="ＭＳ Ｐゴシック" pitchFamily="26" charset="-128"/>
              </a:rPr>
              <a:t>Implementation in WASP</a:t>
            </a:r>
          </a:p>
        </p:txBody>
      </p:sp>
    </p:spTree>
    <p:extLst>
      <p:ext uri="{BB962C8B-B14F-4D97-AF65-F5344CB8AC3E}">
        <p14:creationId xmlns:p14="http://schemas.microsoft.com/office/powerpoint/2010/main" val="17969674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nchor="ctr">
            <a:normAutofit/>
          </a:bodyPr>
          <a:lstStyle/>
          <a:p>
            <a:pPr algn="ctr" eaLnBrk="1" hangingPunct="1">
              <a:defRPr/>
            </a:pPr>
            <a:r>
              <a:rPr lang="en-US" sz="4800" dirty="0"/>
              <a:t>Typical Benthic Algal Rates</a:t>
            </a:r>
          </a:p>
        </p:txBody>
      </p:sp>
      <p:sp>
        <p:nvSpPr>
          <p:cNvPr id="136195" name="Rectangle 3"/>
          <p:cNvSpPr>
            <a:spLocks noGrp="1" noChangeArrowheads="1"/>
          </p:cNvSpPr>
          <p:nvPr>
            <p:ph type="body" idx="1"/>
          </p:nvPr>
        </p:nvSpPr>
        <p:spPr>
          <a:xfrm>
            <a:off x="1981200" y="2271889"/>
            <a:ext cx="8229600" cy="3996964"/>
          </a:xfrm>
        </p:spPr>
        <p:txBody>
          <a:bodyPr/>
          <a:lstStyle/>
          <a:p>
            <a:pPr eaLnBrk="1" hangingPunct="1">
              <a:buFont typeface="Arial" pitchFamily="-105" charset="0"/>
              <a:buChar char="•"/>
              <a:defRPr/>
            </a:pPr>
            <a:r>
              <a:rPr lang="en-US" dirty="0">
                <a:ea typeface="+mn-ea"/>
                <a:cs typeface="+mn-cs"/>
              </a:rPr>
              <a:t>Maximum growth rate </a:t>
            </a:r>
            <a:r>
              <a:rPr lang="en-US" dirty="0">
                <a:ea typeface="+mn-ea"/>
                <a:cs typeface="+mn-cs"/>
                <a:sym typeface="Symbol" pitchFamily="-107" charset="2"/>
              </a:rPr>
              <a:t></a:t>
            </a:r>
            <a:r>
              <a:rPr lang="en-US" dirty="0">
                <a:ea typeface="+mn-ea"/>
                <a:cs typeface="+mn-cs"/>
              </a:rPr>
              <a:t> 30 g/m</a:t>
            </a:r>
            <a:r>
              <a:rPr lang="en-US" baseline="30000" dirty="0">
                <a:ea typeface="+mn-ea"/>
                <a:cs typeface="+mn-cs"/>
              </a:rPr>
              <a:t>2</a:t>
            </a:r>
            <a:r>
              <a:rPr lang="en-US" dirty="0">
                <a:ea typeface="+mn-ea"/>
                <a:cs typeface="+mn-cs"/>
              </a:rPr>
              <a:t>-day (10-100)</a:t>
            </a:r>
          </a:p>
          <a:p>
            <a:pPr eaLnBrk="1" hangingPunct="1">
              <a:buFont typeface="Arial" pitchFamily="-105" charset="0"/>
              <a:buChar char="•"/>
              <a:defRPr/>
            </a:pPr>
            <a:r>
              <a:rPr lang="en-US" dirty="0">
                <a:ea typeface="+mn-ea"/>
                <a:cs typeface="+mn-cs"/>
              </a:rPr>
              <a:t>Respiration rate </a:t>
            </a:r>
            <a:r>
              <a:rPr lang="en-US" dirty="0">
                <a:ea typeface="+mn-ea"/>
                <a:cs typeface="+mn-cs"/>
                <a:sym typeface="Symbol" pitchFamily="-107" charset="2"/>
              </a:rPr>
              <a:t></a:t>
            </a:r>
            <a:r>
              <a:rPr lang="en-US" dirty="0">
                <a:ea typeface="+mn-ea"/>
                <a:cs typeface="+mn-cs"/>
              </a:rPr>
              <a:t> 0.1 day</a:t>
            </a:r>
            <a:r>
              <a:rPr lang="en-US" baseline="30000" dirty="0">
                <a:ea typeface="+mn-ea"/>
                <a:cs typeface="+mn-cs"/>
              </a:rPr>
              <a:t>-1</a:t>
            </a:r>
            <a:r>
              <a:rPr lang="en-US" dirty="0">
                <a:ea typeface="+mn-ea"/>
                <a:cs typeface="+mn-cs"/>
              </a:rPr>
              <a:t> (0.05-0.2)</a:t>
            </a:r>
          </a:p>
          <a:p>
            <a:pPr eaLnBrk="1" hangingPunct="1">
              <a:buFont typeface="Arial" pitchFamily="-105" charset="0"/>
              <a:buChar char="•"/>
              <a:defRPr/>
            </a:pPr>
            <a:r>
              <a:rPr lang="en-US" dirty="0">
                <a:ea typeface="+mn-ea"/>
                <a:cs typeface="+mn-cs"/>
              </a:rPr>
              <a:t>Death rate </a:t>
            </a:r>
            <a:r>
              <a:rPr lang="en-US" dirty="0">
                <a:ea typeface="+mn-ea"/>
                <a:cs typeface="+mn-cs"/>
                <a:sym typeface="Symbol" pitchFamily="-107" charset="2"/>
              </a:rPr>
              <a:t></a:t>
            </a:r>
            <a:r>
              <a:rPr lang="en-US" dirty="0">
                <a:ea typeface="+mn-ea"/>
                <a:cs typeface="+mn-cs"/>
              </a:rPr>
              <a:t> 0.05 </a:t>
            </a:r>
            <a:r>
              <a:rPr lang="en-US" dirty="0"/>
              <a:t>day</a:t>
            </a:r>
            <a:r>
              <a:rPr lang="en-US" baseline="30000" dirty="0"/>
              <a:t>-1</a:t>
            </a:r>
            <a:r>
              <a:rPr lang="en-US" dirty="0">
                <a:ea typeface="+mn-ea"/>
                <a:cs typeface="+mn-cs"/>
              </a:rPr>
              <a:t> (0.01-0.5) (During sloughing could be higher)</a:t>
            </a:r>
          </a:p>
          <a:p>
            <a:pPr eaLnBrk="1" hangingPunct="1">
              <a:buFont typeface="Arial" pitchFamily="-105" charset="0"/>
              <a:buChar char="•"/>
              <a:defRPr/>
            </a:pPr>
            <a:r>
              <a:rPr lang="en-US" dirty="0">
                <a:ea typeface="+mn-ea"/>
                <a:cs typeface="+mn-cs"/>
              </a:rPr>
              <a:t>Nutrient half-saturation constants tend to be higher that phytoplankton by a factor of 10 to 100</a:t>
            </a:r>
          </a:p>
        </p:txBody>
      </p:sp>
    </p:spTree>
    <p:extLst>
      <p:ext uri="{BB962C8B-B14F-4D97-AF65-F5344CB8AC3E}">
        <p14:creationId xmlns:p14="http://schemas.microsoft.com/office/powerpoint/2010/main" val="22214687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763714" y="142690"/>
            <a:ext cx="8137232" cy="1883497"/>
          </a:xfrm>
        </p:spPr>
        <p:txBody>
          <a:bodyPr anchor="ctr"/>
          <a:lstStyle/>
          <a:p>
            <a:pPr algn="ctr"/>
            <a:r>
              <a:rPr lang="en-US" sz="4800" dirty="0">
                <a:ea typeface="ＭＳ Ｐゴシック" pitchFamily="26" charset="-128"/>
                <a:cs typeface="ＭＳ Ｐゴシック" pitchFamily="26" charset="-128"/>
              </a:rPr>
              <a:t>Summary of Kinetic Constants </a:t>
            </a:r>
            <a:r>
              <a:rPr lang="en-US" sz="3600" dirty="0">
                <a:ea typeface="ＭＳ Ｐゴシック" pitchFamily="26" charset="-128"/>
                <a:cs typeface="ＭＳ Ｐゴシック" pitchFamily="26" charset="-128"/>
              </a:rPr>
              <a:t>Benthic Algal Biomass Composition</a:t>
            </a:r>
            <a:endParaRPr lang="en-US" dirty="0">
              <a:ea typeface="ＭＳ Ｐゴシック" pitchFamily="26" charset="-128"/>
              <a:cs typeface="ＭＳ Ｐゴシック" pitchFamily="26" charset="-128"/>
            </a:endParaRPr>
          </a:p>
        </p:txBody>
      </p:sp>
      <p:graphicFrame>
        <p:nvGraphicFramePr>
          <p:cNvPr id="38" name="Group 4"/>
          <p:cNvGraphicFramePr>
            <a:graphicFrameLocks/>
          </p:cNvGraphicFramePr>
          <p:nvPr>
            <p:extLst>
              <p:ext uri="{D42A27DB-BD31-4B8C-83A1-F6EECF244321}">
                <p14:modId xmlns:p14="http://schemas.microsoft.com/office/powerpoint/2010/main" val="3221693079"/>
              </p:ext>
            </p:extLst>
          </p:nvPr>
        </p:nvGraphicFramePr>
        <p:xfrm>
          <a:off x="1881304" y="2796554"/>
          <a:ext cx="8452027" cy="2473382"/>
        </p:xfrm>
        <a:graphic>
          <a:graphicData uri="http://schemas.openxmlformats.org/drawingml/2006/table">
            <a:tbl>
              <a:tblPr>
                <a:tableStyleId>{69C7853C-536D-4A76-A0AE-DD22124D55A5}</a:tableStyleId>
              </a:tblPr>
              <a:tblGrid>
                <a:gridCol w="1383732">
                  <a:extLst>
                    <a:ext uri="{9D8B030D-6E8A-4147-A177-3AD203B41FA5}">
                      <a16:colId xmlns:a16="http://schemas.microsoft.com/office/drawing/2014/main" val="20000"/>
                    </a:ext>
                  </a:extLst>
                </a:gridCol>
                <a:gridCol w="3442269">
                  <a:extLst>
                    <a:ext uri="{9D8B030D-6E8A-4147-A177-3AD203B41FA5}">
                      <a16:colId xmlns:a16="http://schemas.microsoft.com/office/drawing/2014/main" val="20001"/>
                    </a:ext>
                  </a:extLst>
                </a:gridCol>
                <a:gridCol w="1157111">
                  <a:extLst>
                    <a:ext uri="{9D8B030D-6E8A-4147-A177-3AD203B41FA5}">
                      <a16:colId xmlns:a16="http://schemas.microsoft.com/office/drawing/2014/main" val="20002"/>
                    </a:ext>
                  </a:extLst>
                </a:gridCol>
                <a:gridCol w="818445">
                  <a:extLst>
                    <a:ext uri="{9D8B030D-6E8A-4147-A177-3AD203B41FA5}">
                      <a16:colId xmlns:a16="http://schemas.microsoft.com/office/drawing/2014/main" val="20003"/>
                    </a:ext>
                  </a:extLst>
                </a:gridCol>
                <a:gridCol w="1650470">
                  <a:extLst>
                    <a:ext uri="{9D8B030D-6E8A-4147-A177-3AD203B41FA5}">
                      <a16:colId xmlns:a16="http://schemas.microsoft.com/office/drawing/2014/main" val="20004"/>
                    </a:ext>
                  </a:extLst>
                </a:gridCol>
              </a:tblGrid>
              <a:tr h="33773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Symbol</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    Kinetic Constant</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Units</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Value</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Range</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0"/>
                  </a:ext>
                </a:extLst>
              </a:tr>
              <a:tr h="33773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ADC</a:t>
                      </a:r>
                      <a:endParaRPr kumimoji="0" lang="en-US" sz="2000" b="0" i="1"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Detritus to carbon</a:t>
                      </a:r>
                      <a:r>
                        <a:rPr lang="en-US" sz="2000" baseline="0" dirty="0"/>
                        <a:t> ratio</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g</a:t>
                      </a:r>
                      <a:r>
                        <a:rPr kumimoji="0" lang="en-US" sz="2000" u="none" strike="noStrike" cap="none" normalizeH="0" baseline="-25000" dirty="0">
                          <a:ln>
                            <a:noFill/>
                          </a:ln>
                          <a:effectLst/>
                        </a:rPr>
                        <a:t>D</a:t>
                      </a:r>
                      <a:r>
                        <a:rPr kumimoji="0" lang="en-US" sz="2000" u="none" strike="noStrike" cap="none" normalizeH="0" baseline="0" dirty="0">
                          <a:ln>
                            <a:noFill/>
                          </a:ln>
                          <a:effectLst/>
                        </a:rPr>
                        <a:t>/g</a:t>
                      </a:r>
                      <a:r>
                        <a:rPr kumimoji="0" lang="en-US" sz="2000" u="none" strike="noStrike" cap="none" normalizeH="0" baseline="-25000" dirty="0">
                          <a:ln>
                            <a:noFill/>
                          </a:ln>
                          <a:effectLst/>
                        </a:rPr>
                        <a:t>C</a:t>
                      </a:r>
                      <a:endParaRPr kumimoji="0" lang="en-US" sz="2000" b="0" i="0" u="none" strike="noStrike" cap="none" normalizeH="0" baseline="-2500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2.5</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2 – 5</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1"/>
                  </a:ext>
                </a:extLst>
              </a:tr>
              <a:tr h="4151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ANC</a:t>
                      </a:r>
                      <a:endParaRPr kumimoji="0" lang="en-US" sz="2000" b="0" i="1"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Nitrogen to carbon</a:t>
                      </a:r>
                      <a:r>
                        <a:rPr lang="en-US" sz="2000" baseline="0" dirty="0"/>
                        <a:t> ratio</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u="none" strike="noStrike" cap="none" normalizeH="0" baseline="0" dirty="0">
                          <a:ln>
                            <a:noFill/>
                          </a:ln>
                          <a:effectLst/>
                        </a:rPr>
                        <a:t>g</a:t>
                      </a:r>
                      <a:r>
                        <a:rPr kumimoji="0" lang="en-US" sz="2000" u="none" strike="noStrike" cap="none" normalizeH="0" baseline="-25000" dirty="0">
                          <a:ln>
                            <a:noFill/>
                          </a:ln>
                          <a:effectLst/>
                        </a:rPr>
                        <a:t>N</a:t>
                      </a:r>
                      <a:r>
                        <a:rPr kumimoji="0" lang="en-US" sz="2000" u="none" strike="noStrike" cap="none" normalizeH="0" baseline="0" dirty="0">
                          <a:ln>
                            <a:noFill/>
                          </a:ln>
                          <a:effectLst/>
                        </a:rPr>
                        <a:t>/g</a:t>
                      </a:r>
                      <a:r>
                        <a:rPr kumimoji="0" lang="en-US" sz="2000" u="none" strike="noStrike" cap="none" normalizeH="0" baseline="-25000" dirty="0">
                          <a:ln>
                            <a:noFill/>
                          </a:ln>
                          <a:effectLst/>
                        </a:rPr>
                        <a:t>C</a:t>
                      </a:r>
                      <a:endParaRPr kumimoji="0" lang="en-US" sz="2000" b="0" i="0" u="none" strike="noStrike" cap="none" normalizeH="0" baseline="-2500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0.18</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0.06 – 0.3</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2"/>
                  </a:ext>
                </a:extLst>
              </a:tr>
              <a:tr h="4151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APC</a:t>
                      </a:r>
                      <a:endParaRPr kumimoji="0" lang="en-US" sz="2000" b="0" i="1"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Phosphorus to carbon</a:t>
                      </a:r>
                      <a:r>
                        <a:rPr lang="en-US" sz="2000" baseline="0" dirty="0"/>
                        <a:t> ratio</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u="none" strike="noStrike" cap="none" normalizeH="0" baseline="0" dirty="0">
                          <a:ln>
                            <a:noFill/>
                          </a:ln>
                          <a:effectLst/>
                        </a:rPr>
                        <a:t>g</a:t>
                      </a:r>
                      <a:r>
                        <a:rPr kumimoji="0" lang="en-US" sz="2000" u="none" strike="noStrike" cap="none" normalizeH="0" baseline="-25000" dirty="0">
                          <a:ln>
                            <a:noFill/>
                          </a:ln>
                          <a:effectLst/>
                        </a:rPr>
                        <a:t>P</a:t>
                      </a:r>
                      <a:r>
                        <a:rPr kumimoji="0" lang="en-US" sz="2000" u="none" strike="noStrike" cap="none" normalizeH="0" baseline="0" dirty="0">
                          <a:ln>
                            <a:noFill/>
                          </a:ln>
                          <a:effectLst/>
                        </a:rPr>
                        <a:t>/g</a:t>
                      </a:r>
                      <a:r>
                        <a:rPr kumimoji="0" lang="en-US" sz="2000" u="none" strike="noStrike" cap="none" normalizeH="0" baseline="-25000" dirty="0">
                          <a:ln>
                            <a:noFill/>
                          </a:ln>
                          <a:effectLst/>
                        </a:rPr>
                        <a:t>C</a:t>
                      </a:r>
                      <a:endParaRPr kumimoji="0" lang="en-US" sz="2000" b="0" i="0" u="none" strike="noStrike" cap="none" normalizeH="0" baseline="-2500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0.025</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0.01 – 0.08</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3"/>
                  </a:ext>
                </a:extLst>
              </a:tr>
              <a:tr h="41798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AChlC</a:t>
                      </a:r>
                      <a:endParaRPr kumimoji="0" lang="en-US" sz="2000" b="0" i="1"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baseline="0" dirty="0"/>
                        <a:t>Chlorophyll to carbon ratio</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u="none" strike="noStrike" cap="none" normalizeH="0" baseline="0" dirty="0">
                          <a:ln>
                            <a:noFill/>
                          </a:ln>
                          <a:effectLst/>
                        </a:rPr>
                        <a:t>g</a:t>
                      </a:r>
                      <a:r>
                        <a:rPr kumimoji="0" lang="en-US" sz="2000" u="none" strike="noStrike" cap="none" normalizeH="0" baseline="-25000" dirty="0">
                          <a:ln>
                            <a:noFill/>
                          </a:ln>
                          <a:effectLst/>
                        </a:rPr>
                        <a:t>Chl</a:t>
                      </a:r>
                      <a:r>
                        <a:rPr kumimoji="0" lang="en-US" sz="2000" u="none" strike="noStrike" cap="none" normalizeH="0" baseline="0" dirty="0">
                          <a:ln>
                            <a:noFill/>
                          </a:ln>
                          <a:effectLst/>
                        </a:rPr>
                        <a:t>/g</a:t>
                      </a:r>
                      <a:r>
                        <a:rPr kumimoji="0" lang="en-US" sz="2000" u="none" strike="noStrike" cap="none" normalizeH="0" baseline="-25000" dirty="0">
                          <a:ln>
                            <a:noFill/>
                          </a:ln>
                          <a:effectLst/>
                        </a:rPr>
                        <a:t>C</a:t>
                      </a:r>
                      <a:endParaRPr kumimoji="0" lang="en-US" sz="2000" b="0" i="0" u="none" strike="noStrike" cap="none" normalizeH="0" baseline="-2500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0.02</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t>0.008 – 0.04 </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4"/>
                  </a:ext>
                </a:extLst>
              </a:tr>
              <a:tr h="43271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ROC</a:t>
                      </a:r>
                      <a:endParaRPr kumimoji="0" lang="en-US" sz="2000" b="0" i="1"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Oxygen</a:t>
                      </a:r>
                      <a:r>
                        <a:rPr lang="en-US" sz="2000" baseline="0" dirty="0"/>
                        <a:t> to c</a:t>
                      </a:r>
                      <a:r>
                        <a:rPr lang="en-US" sz="2000" dirty="0"/>
                        <a:t>arbon ratio</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u="none" strike="noStrike" cap="none" normalizeH="0" baseline="0" dirty="0">
                          <a:ln>
                            <a:noFill/>
                          </a:ln>
                          <a:effectLst/>
                        </a:rPr>
                        <a:t>g</a:t>
                      </a:r>
                      <a:r>
                        <a:rPr kumimoji="0" lang="en-US" sz="2000" u="none" strike="noStrike" cap="none" normalizeH="0" baseline="-25000" dirty="0">
                          <a:ln>
                            <a:noFill/>
                          </a:ln>
                          <a:effectLst/>
                        </a:rPr>
                        <a:t>O2</a:t>
                      </a:r>
                      <a:r>
                        <a:rPr kumimoji="0" lang="en-US" sz="2000" u="none" strike="noStrike" cap="none" normalizeH="0" baseline="0" dirty="0">
                          <a:ln>
                            <a:noFill/>
                          </a:ln>
                          <a:effectLst/>
                        </a:rPr>
                        <a:t>/g</a:t>
                      </a:r>
                      <a:r>
                        <a:rPr kumimoji="0" lang="en-US" sz="2000" u="none" strike="noStrike" cap="none" normalizeH="0" baseline="-25000" dirty="0">
                          <a:ln>
                            <a:noFill/>
                          </a:ln>
                          <a:effectLst/>
                        </a:rPr>
                        <a:t>C</a:t>
                      </a:r>
                      <a:endParaRPr kumimoji="0" lang="en-US" sz="2000" b="0" i="0" u="none" strike="noStrike" cap="none" normalizeH="0" baseline="-2500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2.67</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t> </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5446114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2014538" y="338842"/>
            <a:ext cx="8229600" cy="1341437"/>
          </a:xfrm>
        </p:spPr>
        <p:txBody>
          <a:bodyPr anchor="ctr">
            <a:normAutofit/>
          </a:bodyPr>
          <a:lstStyle/>
          <a:p>
            <a:pPr algn="ctr"/>
            <a:r>
              <a:rPr lang="en-US" dirty="0">
                <a:ea typeface="ＭＳ Ｐゴシック" pitchFamily="26" charset="-128"/>
                <a:cs typeface="ＭＳ Ｐゴシック" pitchFamily="26" charset="-128"/>
              </a:rPr>
              <a:t>Summary of Kinetic Constants </a:t>
            </a:r>
            <a:r>
              <a:rPr lang="en-US" sz="3600" dirty="0">
                <a:ea typeface="ＭＳ Ｐゴシック" pitchFamily="26" charset="-128"/>
                <a:cs typeface="ＭＳ Ｐゴシック" pitchFamily="26" charset="-128"/>
              </a:rPr>
              <a:t>Benthic Algal Growth</a:t>
            </a:r>
            <a:endParaRPr lang="en-US" dirty="0">
              <a:ea typeface="ＭＳ Ｐゴシック" pitchFamily="26" charset="-128"/>
              <a:cs typeface="ＭＳ Ｐゴシック" pitchFamily="26" charset="-128"/>
            </a:endParaRPr>
          </a:p>
        </p:txBody>
      </p:sp>
      <p:graphicFrame>
        <p:nvGraphicFramePr>
          <p:cNvPr id="23" name="Group 4"/>
          <p:cNvGraphicFramePr>
            <a:graphicFrameLocks noGrp="1"/>
          </p:cNvGraphicFramePr>
          <p:nvPr>
            <p:ph sz="half" idx="2"/>
            <p:extLst>
              <p:ext uri="{D42A27DB-BD31-4B8C-83A1-F6EECF244321}">
                <p14:modId xmlns:p14="http://schemas.microsoft.com/office/powerpoint/2010/main" val="3700417050"/>
              </p:ext>
            </p:extLst>
          </p:nvPr>
        </p:nvGraphicFramePr>
        <p:xfrm>
          <a:off x="1834622" y="2193114"/>
          <a:ext cx="8452027" cy="4032131"/>
        </p:xfrm>
        <a:graphic>
          <a:graphicData uri="http://schemas.openxmlformats.org/drawingml/2006/table">
            <a:tbl>
              <a:tblPr>
                <a:tableStyleId>{69C7853C-536D-4A76-A0AE-DD22124D55A5}</a:tableStyleId>
              </a:tblPr>
              <a:tblGrid>
                <a:gridCol w="1044223">
                  <a:extLst>
                    <a:ext uri="{9D8B030D-6E8A-4147-A177-3AD203B41FA5}">
                      <a16:colId xmlns:a16="http://schemas.microsoft.com/office/drawing/2014/main" val="20000"/>
                    </a:ext>
                  </a:extLst>
                </a:gridCol>
                <a:gridCol w="3951111">
                  <a:extLst>
                    <a:ext uri="{9D8B030D-6E8A-4147-A177-3AD203B41FA5}">
                      <a16:colId xmlns:a16="http://schemas.microsoft.com/office/drawing/2014/main" val="20001"/>
                    </a:ext>
                  </a:extLst>
                </a:gridCol>
                <a:gridCol w="987778">
                  <a:extLst>
                    <a:ext uri="{9D8B030D-6E8A-4147-A177-3AD203B41FA5}">
                      <a16:colId xmlns:a16="http://schemas.microsoft.com/office/drawing/2014/main" val="20002"/>
                    </a:ext>
                  </a:extLst>
                </a:gridCol>
                <a:gridCol w="818445">
                  <a:extLst>
                    <a:ext uri="{9D8B030D-6E8A-4147-A177-3AD203B41FA5}">
                      <a16:colId xmlns:a16="http://schemas.microsoft.com/office/drawing/2014/main" val="20003"/>
                    </a:ext>
                  </a:extLst>
                </a:gridCol>
                <a:gridCol w="1650470">
                  <a:extLst>
                    <a:ext uri="{9D8B030D-6E8A-4147-A177-3AD203B41FA5}">
                      <a16:colId xmlns:a16="http://schemas.microsoft.com/office/drawing/2014/main" val="20004"/>
                    </a:ext>
                  </a:extLst>
                </a:gridCol>
              </a:tblGrid>
              <a:tr h="33773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Symbol</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     Kinetic Constant</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Units</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Value</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Range</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0"/>
                  </a:ext>
                </a:extLst>
              </a:tr>
              <a:tr h="33773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t>F</a:t>
                      </a:r>
                      <a:r>
                        <a:rPr lang="en-US" sz="2000" baseline="-25000" dirty="0"/>
                        <a:t>Gb20</a:t>
                      </a:r>
                      <a:r>
                        <a:rPr lang="en-US" sz="2000" dirty="0"/>
                        <a:t>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Maximum growth rate</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g</a:t>
                      </a:r>
                      <a:r>
                        <a:rPr kumimoji="0" lang="en-US" sz="2000" u="none" strike="noStrike" cap="none" normalizeH="0" baseline="-25000" dirty="0">
                          <a:ln>
                            <a:noFill/>
                          </a:ln>
                          <a:effectLst/>
                        </a:rPr>
                        <a:t>D</a:t>
                      </a:r>
                      <a:r>
                        <a:rPr kumimoji="0" lang="en-US" sz="2000" u="none" strike="noStrike" cap="none" normalizeH="0" baseline="0" dirty="0">
                          <a:ln>
                            <a:noFill/>
                          </a:ln>
                          <a:effectLst/>
                        </a:rPr>
                        <a:t>/m</a:t>
                      </a:r>
                      <a:r>
                        <a:rPr kumimoji="0" lang="en-US" sz="2000" u="none" strike="noStrike" cap="none" normalizeH="0" baseline="30000" dirty="0">
                          <a:ln>
                            <a:noFill/>
                          </a:ln>
                          <a:effectLst/>
                        </a:rPr>
                        <a:t>2</a:t>
                      </a:r>
                      <a:r>
                        <a:rPr kumimoji="0" lang="en-US" sz="2000" u="none" strike="noStrike" cap="none" normalizeH="0" baseline="0" dirty="0">
                          <a:ln>
                            <a:noFill/>
                          </a:ln>
                          <a:effectLst/>
                        </a:rPr>
                        <a:t>-day</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30</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10 – 100</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1"/>
                  </a:ext>
                </a:extLst>
              </a:tr>
              <a:tr h="4151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dirty="0"/>
                        <a:t>k</a:t>
                      </a:r>
                      <a:r>
                        <a:rPr lang="en-US" sz="2000" baseline="-25000" dirty="0"/>
                        <a:t>Gb20</a:t>
                      </a:r>
                      <a:r>
                        <a:rPr lang="en-US" sz="2000" dirty="0"/>
                        <a:t>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Maximum growth rate constant</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1/day</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1.5</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0.5 – 2.5</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2"/>
                  </a:ext>
                </a:extLst>
              </a:tr>
              <a:tr h="4151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dirty="0"/>
                        <a:t>θ</a:t>
                      </a:r>
                      <a:r>
                        <a:rPr lang="en-US" sz="2000" baseline="-25000" dirty="0">
                          <a:sym typeface="WP Greek Century" pitchFamily="2" charset="2"/>
                        </a:rPr>
                        <a:t>Gb</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Temperature correction factor</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1.07</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1.05 – 1.1</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3"/>
                  </a:ext>
                </a:extLst>
              </a:tr>
              <a:tr h="41798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t>K</a:t>
                      </a:r>
                      <a:r>
                        <a:rPr lang="en-US" sz="2000" baseline="-25000" dirty="0"/>
                        <a:t>Lb</a:t>
                      </a:r>
                      <a:r>
                        <a:rPr lang="en-US" sz="2000" dirty="0"/>
                        <a:t>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Saturating</a:t>
                      </a:r>
                      <a:r>
                        <a:rPr lang="en-US" sz="2000" baseline="0" dirty="0"/>
                        <a:t> l</a:t>
                      </a:r>
                      <a:r>
                        <a:rPr lang="en-US" sz="2000" dirty="0"/>
                        <a:t>ight intensity (</a:t>
                      </a:r>
                      <a:r>
                        <a:rPr lang="en-US" sz="2000" baseline="0" dirty="0"/>
                        <a:t>total)</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dirty="0"/>
                        <a:t>Ly/day </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dirty="0"/>
                        <a:t>130</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dirty="0"/>
                        <a:t>50</a:t>
                      </a:r>
                      <a:r>
                        <a:rPr lang="en-US" sz="2000" baseline="0" dirty="0"/>
                        <a:t> – 300 </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4"/>
                  </a:ext>
                </a:extLst>
              </a:tr>
              <a:tr h="43271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t>K</a:t>
                      </a:r>
                      <a:r>
                        <a:rPr lang="en-US" sz="2000" baseline="-25000" dirty="0"/>
                        <a:t>Lb</a:t>
                      </a:r>
                      <a:r>
                        <a:rPr lang="en-US" sz="2000" dirty="0"/>
                        <a:t>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Saturating</a:t>
                      </a:r>
                      <a:r>
                        <a:rPr lang="en-US" sz="2000" baseline="0" dirty="0"/>
                        <a:t> l</a:t>
                      </a:r>
                      <a:r>
                        <a:rPr lang="en-US" sz="2000" dirty="0"/>
                        <a:t>ight intensity (</a:t>
                      </a:r>
                      <a:r>
                        <a:rPr lang="en-US" sz="2000" baseline="0" dirty="0"/>
                        <a:t>PAR)</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dirty="0"/>
                        <a:t>Ly/day </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65</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25 – 140</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5"/>
                  </a:ext>
                </a:extLst>
              </a:tr>
              <a:tr h="41798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t>q</a:t>
                      </a:r>
                      <a:r>
                        <a:rPr lang="en-US" sz="2000" baseline="-25000" dirty="0"/>
                        <a:t>0N</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Minimum cell quota for N</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dirty="0"/>
                        <a:t>mg</a:t>
                      </a:r>
                      <a:r>
                        <a:rPr lang="en-US" sz="2000" baseline="-25000" dirty="0"/>
                        <a:t>N</a:t>
                      </a:r>
                      <a:r>
                        <a:rPr lang="en-US" sz="2000" dirty="0"/>
                        <a:t>/g</a:t>
                      </a:r>
                      <a:r>
                        <a:rPr lang="en-US" sz="2000" baseline="-25000" dirty="0"/>
                        <a:t>D</a:t>
                      </a:r>
                      <a:endParaRPr kumimoji="0" lang="en-US" sz="2000" b="0" i="0" u="none" strike="noStrike" cap="none" normalizeH="0" baseline="-2500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7</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t>4</a:t>
                      </a:r>
                      <a:r>
                        <a:rPr lang="en-US" sz="2000" dirty="0"/>
                        <a:t> – 20</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6"/>
                  </a:ext>
                </a:extLst>
              </a:tr>
              <a:tr h="41798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t>q</a:t>
                      </a:r>
                      <a:r>
                        <a:rPr lang="en-US" sz="2000" baseline="-25000" dirty="0"/>
                        <a:t>0P</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Minimum cell quota for P</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dirty="0"/>
                        <a:t>mg</a:t>
                      </a:r>
                      <a:r>
                        <a:rPr lang="en-US" sz="2000" baseline="-25000" dirty="0"/>
                        <a:t>P</a:t>
                      </a:r>
                      <a:r>
                        <a:rPr lang="en-US" sz="2000" dirty="0"/>
                        <a:t>/g</a:t>
                      </a:r>
                      <a:r>
                        <a:rPr lang="en-US" sz="2000" baseline="-25000" dirty="0"/>
                        <a:t>D</a:t>
                      </a:r>
                      <a:endParaRPr kumimoji="0" lang="en-US" sz="2000" b="0" i="0" u="none" strike="noStrike" cap="none" normalizeH="0" baseline="-2500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1</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t>0.5</a:t>
                      </a:r>
                      <a:r>
                        <a:rPr lang="en-US" sz="2000" dirty="0"/>
                        <a:t> – 5</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7"/>
                  </a:ext>
                </a:extLst>
              </a:tr>
              <a:tr h="417983">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n-US" sz="2000" baseline="0" dirty="0"/>
                        <a:t>a</a:t>
                      </a:r>
                      <a:r>
                        <a:rPr lang="en-US" sz="2000" baseline="-25000" dirty="0"/>
                        <a:t>bmax</a:t>
                      </a:r>
                      <a:r>
                        <a:rPr lang="en-US" sz="2000" dirty="0"/>
                        <a:t> =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Maximum carrying</a:t>
                      </a:r>
                      <a:r>
                        <a:rPr lang="en-US" sz="2000" baseline="0" dirty="0"/>
                        <a:t> capacity</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dirty="0"/>
                        <a:t>g</a:t>
                      </a:r>
                      <a:r>
                        <a:rPr lang="en-US" sz="2000" baseline="-25000" dirty="0"/>
                        <a:t>D</a:t>
                      </a:r>
                      <a:r>
                        <a:rPr lang="en-US" sz="2000" dirty="0"/>
                        <a:t>/m</a:t>
                      </a:r>
                      <a:r>
                        <a:rPr lang="en-US" sz="2000" baseline="30000" dirty="0"/>
                        <a:t>2 </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20</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t>5</a:t>
                      </a:r>
                      <a:r>
                        <a:rPr lang="en-US" sz="2000" dirty="0"/>
                        <a:t> – 100</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5364998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763714" y="142690"/>
            <a:ext cx="8137232" cy="1883497"/>
          </a:xfrm>
        </p:spPr>
        <p:txBody>
          <a:bodyPr anchor="ctr"/>
          <a:lstStyle/>
          <a:p>
            <a:pPr algn="ctr"/>
            <a:r>
              <a:rPr lang="en-US" sz="4800" dirty="0">
                <a:ea typeface="ＭＳ Ｐゴシック" pitchFamily="26" charset="-128"/>
                <a:cs typeface="ＭＳ Ｐゴシック" pitchFamily="26" charset="-128"/>
              </a:rPr>
              <a:t>Summary of Kinetic Constants </a:t>
            </a:r>
            <a:r>
              <a:rPr lang="en-US" sz="3600" dirty="0">
                <a:ea typeface="ＭＳ Ｐゴシック" pitchFamily="26" charset="-128"/>
                <a:cs typeface="ＭＳ Ｐゴシック" pitchFamily="26" charset="-128"/>
              </a:rPr>
              <a:t>Benthic Algal Attenuation</a:t>
            </a:r>
            <a:endParaRPr lang="en-US" dirty="0">
              <a:ea typeface="ＭＳ Ｐゴシック" pitchFamily="26" charset="-128"/>
              <a:cs typeface="ＭＳ Ｐゴシック" pitchFamily="26" charset="-128"/>
            </a:endParaRPr>
          </a:p>
        </p:txBody>
      </p:sp>
      <p:graphicFrame>
        <p:nvGraphicFramePr>
          <p:cNvPr id="38" name="Group 4"/>
          <p:cNvGraphicFramePr>
            <a:graphicFrameLocks/>
          </p:cNvGraphicFramePr>
          <p:nvPr>
            <p:extLst>
              <p:ext uri="{D42A27DB-BD31-4B8C-83A1-F6EECF244321}">
                <p14:modId xmlns:p14="http://schemas.microsoft.com/office/powerpoint/2010/main" val="2065936270"/>
              </p:ext>
            </p:extLst>
          </p:nvPr>
        </p:nvGraphicFramePr>
        <p:xfrm>
          <a:off x="1881304" y="2749007"/>
          <a:ext cx="8452027" cy="2487740"/>
        </p:xfrm>
        <a:graphic>
          <a:graphicData uri="http://schemas.openxmlformats.org/drawingml/2006/table">
            <a:tbl>
              <a:tblPr>
                <a:tableStyleId>{69C7853C-536D-4A76-A0AE-DD22124D55A5}</a:tableStyleId>
              </a:tblPr>
              <a:tblGrid>
                <a:gridCol w="1198212">
                  <a:extLst>
                    <a:ext uri="{9D8B030D-6E8A-4147-A177-3AD203B41FA5}">
                      <a16:colId xmlns:a16="http://schemas.microsoft.com/office/drawing/2014/main" val="20000"/>
                    </a:ext>
                  </a:extLst>
                </a:gridCol>
                <a:gridCol w="3881651">
                  <a:extLst>
                    <a:ext uri="{9D8B030D-6E8A-4147-A177-3AD203B41FA5}">
                      <a16:colId xmlns:a16="http://schemas.microsoft.com/office/drawing/2014/main" val="20001"/>
                    </a:ext>
                  </a:extLst>
                </a:gridCol>
                <a:gridCol w="903249">
                  <a:extLst>
                    <a:ext uri="{9D8B030D-6E8A-4147-A177-3AD203B41FA5}">
                      <a16:colId xmlns:a16="http://schemas.microsoft.com/office/drawing/2014/main" val="20002"/>
                    </a:ext>
                  </a:extLst>
                </a:gridCol>
                <a:gridCol w="818445">
                  <a:extLst>
                    <a:ext uri="{9D8B030D-6E8A-4147-A177-3AD203B41FA5}">
                      <a16:colId xmlns:a16="http://schemas.microsoft.com/office/drawing/2014/main" val="20003"/>
                    </a:ext>
                  </a:extLst>
                </a:gridCol>
                <a:gridCol w="1650470">
                  <a:extLst>
                    <a:ext uri="{9D8B030D-6E8A-4147-A177-3AD203B41FA5}">
                      <a16:colId xmlns:a16="http://schemas.microsoft.com/office/drawing/2014/main" val="20004"/>
                    </a:ext>
                  </a:extLst>
                </a:gridCol>
              </a:tblGrid>
              <a:tr h="33773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Symbol</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    Kinetic Constant</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Units</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Value</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Range</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0"/>
                  </a:ext>
                </a:extLst>
              </a:tr>
              <a:tr h="33773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sym typeface="WP Greek Century" pitchFamily="2" charset="2"/>
                        </a:rPr>
                        <a:t>k</a:t>
                      </a:r>
                      <a:r>
                        <a:rPr lang="en-US" sz="2000" baseline="-25000" dirty="0">
                          <a:sym typeface="WP Greek Century" pitchFamily="2" charset="2"/>
                        </a:rPr>
                        <a:t>Rb20</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800" dirty="0"/>
                        <a:t>Respiration rate constant at 20 C</a:t>
                      </a:r>
                      <a:endParaRPr kumimoji="0" lang="en-US" sz="18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dirty="0"/>
                        <a:t>1/day</a:t>
                      </a:r>
                      <a:endParaRPr kumimoji="0" lang="en-US" sz="2000" b="0" i="0" u="none" strike="noStrike" cap="none" normalizeH="0" baseline="-2500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0.1</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dirty="0"/>
                        <a:t>0.05 – 0.2</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1"/>
                  </a:ext>
                </a:extLst>
              </a:tr>
              <a:tr h="4151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dirty="0">
                          <a:sym typeface="WP Greek Century" pitchFamily="2" charset="2"/>
                        </a:rPr>
                        <a:t>θ</a:t>
                      </a:r>
                      <a:r>
                        <a:rPr lang="en-US" sz="2000" baseline="-25000" dirty="0">
                          <a:sym typeface="WP Greek Century" pitchFamily="2" charset="2"/>
                        </a:rPr>
                        <a:t>Rb</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Temperature correction factor for respiration </a:t>
                      </a:r>
                      <a:endParaRPr kumimoji="0" lang="en-US" sz="18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2000" b="0" i="0" u="none" strike="noStrike" cap="none" normalizeH="0" baseline="-2500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1.07</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t>1.05 – 1.08 </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2"/>
                  </a:ext>
                </a:extLst>
              </a:tr>
              <a:tr h="4151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sym typeface="WP Greek Century" pitchFamily="2" charset="2"/>
                        </a:rPr>
                        <a:t>k</a:t>
                      </a:r>
                      <a:r>
                        <a:rPr lang="en-US" sz="2000" baseline="-25000" dirty="0">
                          <a:sym typeface="WP Greek Century" pitchFamily="2" charset="2"/>
                        </a:rPr>
                        <a:t>Db20</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800" dirty="0"/>
                        <a:t>Death rate constant at 20 C</a:t>
                      </a:r>
                      <a:endParaRPr kumimoji="0" lang="en-US" sz="18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dirty="0"/>
                        <a:t>1/day</a:t>
                      </a:r>
                      <a:endParaRPr kumimoji="0" lang="en-US" sz="2000" b="0" i="0" u="none" strike="noStrike" cap="none" normalizeH="0" baseline="-2500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0.02</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0.001 – 0.2</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3"/>
                  </a:ext>
                </a:extLst>
              </a:tr>
              <a:tr h="41798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dirty="0">
                          <a:sym typeface="WP Greek Century" pitchFamily="2" charset="2"/>
                        </a:rPr>
                        <a:t>θ</a:t>
                      </a:r>
                      <a:r>
                        <a:rPr lang="en-US" sz="2000" baseline="-25000" dirty="0">
                          <a:sym typeface="WP Greek Century" pitchFamily="2" charset="2"/>
                        </a:rPr>
                        <a:t>Db</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Temperature correction factor for death</a:t>
                      </a:r>
                      <a:endParaRPr kumimoji="0" lang="en-US" sz="18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2000" b="0" i="0" u="none" strike="noStrike" cap="none" normalizeH="0" baseline="-2500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1.07</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t>1.05 – 1.08 </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024367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2014538" y="113066"/>
            <a:ext cx="8229600" cy="1341437"/>
          </a:xfrm>
        </p:spPr>
        <p:txBody>
          <a:bodyPr anchor="ctr">
            <a:normAutofit/>
          </a:bodyPr>
          <a:lstStyle/>
          <a:p>
            <a:pPr algn="ctr"/>
            <a:r>
              <a:rPr lang="en-US" dirty="0">
                <a:ea typeface="ＭＳ Ｐゴシック" pitchFamily="26" charset="-128"/>
                <a:cs typeface="ＭＳ Ｐゴシック" pitchFamily="26" charset="-128"/>
              </a:rPr>
              <a:t>Summary of Kinetic Constants </a:t>
            </a:r>
            <a:r>
              <a:rPr lang="en-US" sz="3600" dirty="0">
                <a:ea typeface="ＭＳ Ｐゴシック" pitchFamily="26" charset="-128"/>
                <a:cs typeface="ＭＳ Ｐゴシック" pitchFamily="26" charset="-128"/>
              </a:rPr>
              <a:t>Benthic Algal Nutrient Uptake</a:t>
            </a:r>
            <a:endParaRPr lang="en-US" dirty="0">
              <a:ea typeface="ＭＳ Ｐゴシック" pitchFamily="26" charset="-128"/>
              <a:cs typeface="ＭＳ Ｐゴシック" pitchFamily="26" charset="-128"/>
            </a:endParaRPr>
          </a:p>
        </p:txBody>
      </p:sp>
      <p:graphicFrame>
        <p:nvGraphicFramePr>
          <p:cNvPr id="23" name="Group 4"/>
          <p:cNvGraphicFramePr>
            <a:graphicFrameLocks noGrp="1"/>
          </p:cNvGraphicFramePr>
          <p:nvPr>
            <p:ph sz="half" idx="2"/>
            <p:extLst>
              <p:ext uri="{D42A27DB-BD31-4B8C-83A1-F6EECF244321}">
                <p14:modId xmlns:p14="http://schemas.microsoft.com/office/powerpoint/2010/main" val="3505121689"/>
              </p:ext>
            </p:extLst>
          </p:nvPr>
        </p:nvGraphicFramePr>
        <p:xfrm>
          <a:off x="1792291" y="1668222"/>
          <a:ext cx="8650944" cy="4914581"/>
        </p:xfrm>
        <a:graphic>
          <a:graphicData uri="http://schemas.openxmlformats.org/drawingml/2006/table">
            <a:tbl>
              <a:tblPr>
                <a:tableStyleId>{69C7853C-536D-4A76-A0AE-DD22124D55A5}</a:tableStyleId>
              </a:tblPr>
              <a:tblGrid>
                <a:gridCol w="1125131">
                  <a:extLst>
                    <a:ext uri="{9D8B030D-6E8A-4147-A177-3AD203B41FA5}">
                      <a16:colId xmlns:a16="http://schemas.microsoft.com/office/drawing/2014/main" val="20000"/>
                    </a:ext>
                  </a:extLst>
                </a:gridCol>
                <a:gridCol w="4092363">
                  <a:extLst>
                    <a:ext uri="{9D8B030D-6E8A-4147-A177-3AD203B41FA5}">
                      <a16:colId xmlns:a16="http://schemas.microsoft.com/office/drawing/2014/main" val="20001"/>
                    </a:ext>
                  </a:extLst>
                </a:gridCol>
                <a:gridCol w="1037071">
                  <a:extLst>
                    <a:ext uri="{9D8B030D-6E8A-4147-A177-3AD203B41FA5}">
                      <a16:colId xmlns:a16="http://schemas.microsoft.com/office/drawing/2014/main" val="20002"/>
                    </a:ext>
                  </a:extLst>
                </a:gridCol>
                <a:gridCol w="891004">
                  <a:extLst>
                    <a:ext uri="{9D8B030D-6E8A-4147-A177-3AD203B41FA5}">
                      <a16:colId xmlns:a16="http://schemas.microsoft.com/office/drawing/2014/main" val="20003"/>
                    </a:ext>
                  </a:extLst>
                </a:gridCol>
                <a:gridCol w="1505375">
                  <a:extLst>
                    <a:ext uri="{9D8B030D-6E8A-4147-A177-3AD203B41FA5}">
                      <a16:colId xmlns:a16="http://schemas.microsoft.com/office/drawing/2014/main" val="20004"/>
                    </a:ext>
                  </a:extLst>
                </a:gridCol>
              </a:tblGrid>
              <a:tr h="41447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Symbol</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     Kinetic Constant</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Units</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Value</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Range</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0"/>
                  </a:ext>
                </a:extLst>
              </a:tr>
              <a:tr h="59706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l-GR" sz="2000" u="none" strike="noStrike" cap="none" normalizeH="0" baseline="0" dirty="0">
                          <a:ln>
                            <a:noFill/>
                          </a:ln>
                          <a:effectLst/>
                        </a:rPr>
                        <a:t>ρ</a:t>
                      </a:r>
                      <a:r>
                        <a:rPr kumimoji="0" lang="en-US" sz="2000" u="none" strike="noStrike" cap="none" normalizeH="0" baseline="-25000" dirty="0">
                          <a:ln>
                            <a:noFill/>
                          </a:ln>
                          <a:effectLst/>
                        </a:rPr>
                        <a:t>mN</a:t>
                      </a:r>
                      <a:endParaRPr kumimoji="0" lang="el-GR" sz="2000" b="0" i="1" u="none" strike="noStrike" cap="none" normalizeH="0" baseline="-25000" dirty="0">
                        <a:ln>
                          <a:noFill/>
                        </a:ln>
                        <a:solidFill>
                          <a:srgbClr val="000000"/>
                        </a:solidFill>
                        <a:effectLst/>
                        <a:latin typeface="Arial" pitchFamily="-107" charset="0"/>
                        <a:ea typeface="Arial" pitchFamily="-107" charset="0"/>
                        <a:cs typeface="Arial" pitchFamily="-107"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Maximum N uptake rate</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mg</a:t>
                      </a:r>
                      <a:r>
                        <a:rPr kumimoji="0" lang="en-US" sz="1800" u="none" strike="noStrike" cap="none" normalizeH="0" baseline="-25000" dirty="0">
                          <a:ln>
                            <a:noFill/>
                          </a:ln>
                          <a:effectLst/>
                        </a:rPr>
                        <a:t>N</a:t>
                      </a:r>
                      <a:r>
                        <a:rPr kumimoji="0" lang="en-US" sz="1800" u="none" strike="noStrike" cap="none" normalizeH="0" baseline="0" dirty="0">
                          <a:ln>
                            <a:noFill/>
                          </a:ln>
                          <a:effectLst/>
                        </a:rPr>
                        <a:t>/g</a:t>
                      </a:r>
                      <a:r>
                        <a:rPr kumimoji="0" lang="en-US" sz="1800" u="none" strike="noStrike" cap="none" normalizeH="0" baseline="-25000" dirty="0">
                          <a:ln>
                            <a:noFill/>
                          </a:ln>
                          <a:effectLst/>
                        </a:rPr>
                        <a:t>D</a:t>
                      </a:r>
                      <a:r>
                        <a:rPr kumimoji="0" lang="en-US" sz="1800" u="none" strike="noStrike" cap="none" normalizeH="0" baseline="0" dirty="0">
                          <a:ln>
                            <a:noFill/>
                          </a:ln>
                          <a:effectLst/>
                        </a:rPr>
                        <a:t>-day</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720</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200 – 2000</a:t>
                      </a:r>
                      <a:endParaRPr kumimoji="0" lang="en-US" sz="1800" b="0" i="0" u="none" strike="noStrike" cap="none" normalizeH="0" baseline="0" dirty="0">
                        <a:ln>
                          <a:noFill/>
                        </a:ln>
                        <a:solidFill>
                          <a:schemeClr val="tx1"/>
                        </a:solidFill>
                        <a:effectLst/>
                        <a:latin typeface="Arial"/>
                        <a:cs typeface="Arial"/>
                      </a:endParaRPr>
                    </a:p>
                  </a:txBody>
                  <a:tcPr anchor="ctr" horzOverflow="overflow"/>
                </a:tc>
                <a:extLst>
                  <a:ext uri="{0D108BD9-81ED-4DB2-BD59-A6C34878D82A}">
                    <a16:rowId xmlns:a16="http://schemas.microsoft.com/office/drawing/2014/main" val="10001"/>
                  </a:ext>
                </a:extLst>
              </a:tr>
              <a:tr h="43848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K</a:t>
                      </a:r>
                      <a:r>
                        <a:rPr kumimoji="0" lang="en-US" sz="2000" u="none" strike="noStrike" cap="none" normalizeH="0" baseline="-25000" dirty="0">
                          <a:ln>
                            <a:noFill/>
                          </a:ln>
                          <a:effectLst/>
                        </a:rPr>
                        <a:t>sNb</a:t>
                      </a:r>
                      <a:endParaRPr kumimoji="0" lang="en-US" sz="2000" b="0" i="1"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External N half-sat constant for uptake </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mg</a:t>
                      </a:r>
                      <a:r>
                        <a:rPr kumimoji="0" lang="en-US" sz="1800" u="none" strike="noStrike" cap="none" normalizeH="0" baseline="-25000" dirty="0">
                          <a:ln>
                            <a:noFill/>
                          </a:ln>
                          <a:effectLst/>
                        </a:rPr>
                        <a:t>N</a:t>
                      </a:r>
                      <a:r>
                        <a:rPr kumimoji="0" lang="en-US" sz="1800" u="none" strike="noStrike" cap="none" normalizeH="0" baseline="0" dirty="0">
                          <a:ln>
                            <a:noFill/>
                          </a:ln>
                          <a:effectLst/>
                        </a:rPr>
                        <a:t>/L</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0.2</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0.05 – 0.8</a:t>
                      </a:r>
                      <a:endParaRPr kumimoji="0" lang="en-US" sz="1800" b="0" i="0" u="none" strike="noStrike" cap="none" normalizeH="0" baseline="0" dirty="0">
                        <a:ln>
                          <a:noFill/>
                        </a:ln>
                        <a:solidFill>
                          <a:schemeClr val="tx1"/>
                        </a:solidFill>
                        <a:effectLst/>
                        <a:latin typeface="Arial"/>
                        <a:cs typeface="Arial"/>
                      </a:endParaRPr>
                    </a:p>
                  </a:txBody>
                  <a:tcPr anchor="ctr" horzOverflow="overflow"/>
                </a:tc>
                <a:extLst>
                  <a:ext uri="{0D108BD9-81ED-4DB2-BD59-A6C34878D82A}">
                    <a16:rowId xmlns:a16="http://schemas.microsoft.com/office/drawing/2014/main" val="10002"/>
                  </a:ext>
                </a:extLst>
              </a:tr>
              <a:tr h="4271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K</a:t>
                      </a:r>
                      <a:r>
                        <a:rPr kumimoji="0" lang="en-US" sz="2000" u="none" strike="noStrike" cap="none" normalizeH="0" baseline="-25000" dirty="0">
                          <a:ln>
                            <a:noFill/>
                          </a:ln>
                          <a:effectLst/>
                        </a:rPr>
                        <a:t>qN</a:t>
                      </a:r>
                      <a:endParaRPr kumimoji="0" lang="en-US" sz="2000" b="0" i="1" u="none" strike="noStrike" cap="none" normalizeH="0" baseline="-2500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Internal N half-sat constant for uptake </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mg</a:t>
                      </a:r>
                      <a:r>
                        <a:rPr kumimoji="0" lang="en-US" sz="1800" u="none" strike="noStrike" cap="none" normalizeH="0" baseline="-25000" dirty="0">
                          <a:ln>
                            <a:noFill/>
                          </a:ln>
                          <a:effectLst/>
                        </a:rPr>
                        <a:t>N</a:t>
                      </a:r>
                      <a:r>
                        <a:rPr kumimoji="0" lang="en-US" sz="1800" u="none" strike="noStrike" cap="none" normalizeH="0" baseline="0" dirty="0">
                          <a:ln>
                            <a:noFill/>
                          </a:ln>
                          <a:effectLst/>
                        </a:rPr>
                        <a:t>/g</a:t>
                      </a:r>
                      <a:r>
                        <a:rPr kumimoji="0" lang="en-US" sz="1800" u="none" strike="noStrike" cap="none" normalizeH="0" baseline="-25000" dirty="0">
                          <a:ln>
                            <a:noFill/>
                          </a:ln>
                          <a:effectLst/>
                        </a:rPr>
                        <a:t>D</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9</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5 – 20</a:t>
                      </a:r>
                      <a:endParaRPr kumimoji="0" lang="en-US" sz="1800" b="0" i="0" u="none" strike="noStrike" cap="none" normalizeH="0" baseline="0" dirty="0">
                        <a:ln>
                          <a:noFill/>
                        </a:ln>
                        <a:solidFill>
                          <a:schemeClr val="tx1"/>
                        </a:solidFill>
                        <a:effectLst/>
                        <a:latin typeface="Arial"/>
                        <a:cs typeface="Arial"/>
                      </a:endParaRPr>
                    </a:p>
                  </a:txBody>
                  <a:tcPr anchor="ctr" horzOverflow="overflow"/>
                </a:tc>
                <a:extLst>
                  <a:ext uri="{0D108BD9-81ED-4DB2-BD59-A6C34878D82A}">
                    <a16:rowId xmlns:a16="http://schemas.microsoft.com/office/drawing/2014/main" val="10003"/>
                  </a:ext>
                </a:extLst>
              </a:tr>
              <a:tr h="40971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q</a:t>
                      </a:r>
                      <a:r>
                        <a:rPr kumimoji="0" lang="en-US" sz="2000" u="none" strike="noStrike" cap="none" normalizeH="0" baseline="-25000" dirty="0">
                          <a:ln>
                            <a:noFill/>
                          </a:ln>
                          <a:effectLst/>
                        </a:rPr>
                        <a:t>0N</a:t>
                      </a:r>
                      <a:endParaRPr kumimoji="0" lang="en-US" sz="2000" b="0" i="1" u="none" strike="noStrike" cap="none" normalizeH="0" baseline="-2500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Minimum N cell quota for growth </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mg</a:t>
                      </a:r>
                      <a:r>
                        <a:rPr kumimoji="0" lang="en-US" sz="1800" u="none" strike="noStrike" cap="none" normalizeH="0" baseline="-25000" dirty="0">
                          <a:ln>
                            <a:noFill/>
                          </a:ln>
                          <a:effectLst/>
                        </a:rPr>
                        <a:t>N</a:t>
                      </a:r>
                      <a:r>
                        <a:rPr kumimoji="0" lang="en-US" sz="1800" u="none" strike="noStrike" cap="none" normalizeH="0" baseline="0" dirty="0">
                          <a:ln>
                            <a:noFill/>
                          </a:ln>
                          <a:effectLst/>
                        </a:rPr>
                        <a:t>/g</a:t>
                      </a:r>
                      <a:r>
                        <a:rPr kumimoji="0" lang="en-US" sz="1800" u="none" strike="noStrike" cap="none" normalizeH="0" baseline="-25000" dirty="0">
                          <a:ln>
                            <a:noFill/>
                          </a:ln>
                          <a:effectLst/>
                        </a:rPr>
                        <a:t>D</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7.2</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1800" dirty="0"/>
                        <a:t>100</a:t>
                      </a:r>
                      <a:r>
                        <a:rPr lang="en-US" sz="1800" baseline="0" dirty="0"/>
                        <a:t> – 500 </a:t>
                      </a:r>
                      <a:endParaRPr kumimoji="0" lang="en-US" sz="1800" b="0" i="0" u="none" strike="noStrike" cap="none" normalizeH="0" baseline="0" dirty="0">
                        <a:ln>
                          <a:noFill/>
                        </a:ln>
                        <a:solidFill>
                          <a:schemeClr val="tx1"/>
                        </a:solidFill>
                        <a:effectLst/>
                        <a:latin typeface="Arial"/>
                        <a:cs typeface="Arial"/>
                      </a:endParaRPr>
                    </a:p>
                  </a:txBody>
                  <a:tcPr anchor="ctr" horzOverflow="overflow"/>
                </a:tc>
                <a:extLst>
                  <a:ext uri="{0D108BD9-81ED-4DB2-BD59-A6C34878D82A}">
                    <a16:rowId xmlns:a16="http://schemas.microsoft.com/office/drawing/2014/main" val="10004"/>
                  </a:ext>
                </a:extLst>
              </a:tr>
              <a:tr h="4524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u="none" strike="noStrike" cap="none" normalizeH="0" baseline="0" dirty="0">
                          <a:ln>
                            <a:noFill/>
                          </a:ln>
                          <a:effectLst/>
                        </a:rPr>
                        <a:t>K</a:t>
                      </a:r>
                      <a:r>
                        <a:rPr kumimoji="0" lang="en-US" sz="2000" u="none" strike="noStrike" cap="none" normalizeH="0" baseline="-25000" dirty="0">
                          <a:ln>
                            <a:noFill/>
                          </a:ln>
                          <a:effectLst/>
                        </a:rPr>
                        <a:t>hnxb</a:t>
                      </a:r>
                      <a:endParaRPr kumimoji="0" lang="el-GR" sz="2000" b="0" i="1" u="none" strike="noStrike" cap="none" normalizeH="0" baseline="-25000" dirty="0">
                        <a:ln>
                          <a:noFill/>
                        </a:ln>
                        <a:solidFill>
                          <a:srgbClr val="000000"/>
                        </a:solidFill>
                        <a:effectLst/>
                        <a:latin typeface="Arial" pitchFamily="26" charset="0"/>
                        <a:ea typeface="Arial" pitchFamily="26" charset="0"/>
                        <a:cs typeface="Arial" pitchFamily="26"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Ammonia preference factor</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800" u="none" strike="noStrike" cap="none" normalizeH="0" baseline="0" dirty="0">
                          <a:ln>
                            <a:noFill/>
                          </a:ln>
                          <a:effectLst/>
                        </a:rPr>
                        <a:t>mg</a:t>
                      </a:r>
                      <a:r>
                        <a:rPr kumimoji="0" lang="en-US" sz="1800" u="none" strike="noStrike" cap="none" normalizeH="0" baseline="-25000" dirty="0">
                          <a:ln>
                            <a:noFill/>
                          </a:ln>
                          <a:effectLst/>
                        </a:rPr>
                        <a:t>N</a:t>
                      </a:r>
                      <a:r>
                        <a:rPr kumimoji="0" lang="en-US" sz="1800" u="none" strike="noStrike" cap="none" normalizeH="0" baseline="0" dirty="0">
                          <a:ln>
                            <a:noFill/>
                          </a:ln>
                          <a:effectLst/>
                        </a:rPr>
                        <a:t>/L</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0.025</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0.01 – 0.5</a:t>
                      </a:r>
                      <a:endParaRPr kumimoji="0" lang="en-US" sz="1800" b="0" i="0" u="none" strike="noStrike" cap="none" normalizeH="0" baseline="0" dirty="0">
                        <a:ln>
                          <a:noFill/>
                        </a:ln>
                        <a:solidFill>
                          <a:schemeClr val="tx1"/>
                        </a:solidFill>
                        <a:effectLst/>
                        <a:latin typeface="Arial"/>
                        <a:cs typeface="Arial"/>
                      </a:endParaRPr>
                    </a:p>
                  </a:txBody>
                  <a:tcPr anchor="ctr" horzOverflow="overflow"/>
                </a:tc>
                <a:extLst>
                  <a:ext uri="{0D108BD9-81ED-4DB2-BD59-A6C34878D82A}">
                    <a16:rowId xmlns:a16="http://schemas.microsoft.com/office/drawing/2014/main" val="10005"/>
                  </a:ext>
                </a:extLst>
              </a:tr>
              <a:tr h="4524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l-GR" sz="2000" u="none" strike="noStrike" cap="none" normalizeH="0" baseline="0" dirty="0">
                          <a:ln>
                            <a:noFill/>
                          </a:ln>
                          <a:effectLst/>
                        </a:rPr>
                        <a:t>ρ</a:t>
                      </a:r>
                      <a:r>
                        <a:rPr kumimoji="0" lang="en-US" sz="2000" u="none" strike="noStrike" cap="none" normalizeH="0" baseline="-25000" dirty="0">
                          <a:ln>
                            <a:noFill/>
                          </a:ln>
                          <a:effectLst/>
                        </a:rPr>
                        <a:t>mN</a:t>
                      </a:r>
                      <a:endParaRPr kumimoji="0" lang="el-GR" sz="2000" b="0" i="1" u="none" strike="noStrike" cap="none" normalizeH="0" baseline="-25000" dirty="0">
                        <a:ln>
                          <a:noFill/>
                        </a:ln>
                        <a:solidFill>
                          <a:srgbClr val="000000"/>
                        </a:solidFill>
                        <a:effectLst/>
                        <a:latin typeface="Arial" pitchFamily="-107" charset="0"/>
                        <a:ea typeface="Arial" pitchFamily="-107" charset="0"/>
                        <a:cs typeface="Arial" pitchFamily="-107"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Maximum P uptake rate</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mg</a:t>
                      </a:r>
                      <a:r>
                        <a:rPr kumimoji="0" lang="en-US" sz="1800" u="none" strike="noStrike" cap="none" normalizeH="0" baseline="-25000" dirty="0">
                          <a:ln>
                            <a:noFill/>
                          </a:ln>
                          <a:effectLst/>
                        </a:rPr>
                        <a:t>P</a:t>
                      </a:r>
                      <a:r>
                        <a:rPr kumimoji="0" lang="en-US" sz="1800" u="none" strike="noStrike" cap="none" normalizeH="0" baseline="0" dirty="0">
                          <a:ln>
                            <a:noFill/>
                          </a:ln>
                          <a:effectLst/>
                        </a:rPr>
                        <a:t>/g</a:t>
                      </a:r>
                      <a:r>
                        <a:rPr kumimoji="0" lang="en-US" sz="1800" u="none" strike="noStrike" cap="none" normalizeH="0" baseline="-25000" dirty="0">
                          <a:ln>
                            <a:noFill/>
                          </a:ln>
                          <a:effectLst/>
                        </a:rPr>
                        <a:t>D</a:t>
                      </a:r>
                      <a:r>
                        <a:rPr kumimoji="0" lang="en-US" sz="1800" u="none" strike="noStrike" cap="none" normalizeH="0" baseline="0" dirty="0">
                          <a:ln>
                            <a:noFill/>
                          </a:ln>
                          <a:effectLst/>
                        </a:rPr>
                        <a:t>-day</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50</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10 – 200</a:t>
                      </a:r>
                      <a:endParaRPr kumimoji="0" lang="en-US" sz="1800" b="0" i="0" u="none" strike="noStrike" cap="none" normalizeH="0" baseline="0" dirty="0">
                        <a:ln>
                          <a:noFill/>
                        </a:ln>
                        <a:solidFill>
                          <a:schemeClr val="tx1"/>
                        </a:solidFill>
                        <a:effectLst/>
                        <a:latin typeface="Arial"/>
                        <a:cs typeface="Arial"/>
                      </a:endParaRPr>
                    </a:p>
                  </a:txBody>
                  <a:tcPr anchor="ctr" horzOverflow="overflow"/>
                </a:tc>
                <a:extLst>
                  <a:ext uri="{0D108BD9-81ED-4DB2-BD59-A6C34878D82A}">
                    <a16:rowId xmlns:a16="http://schemas.microsoft.com/office/drawing/2014/main" val="10006"/>
                  </a:ext>
                </a:extLst>
              </a:tr>
              <a:tr h="46877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K</a:t>
                      </a:r>
                      <a:r>
                        <a:rPr kumimoji="0" lang="en-US" sz="2000" u="none" strike="noStrike" cap="none" normalizeH="0" baseline="-25000" dirty="0">
                          <a:ln>
                            <a:noFill/>
                          </a:ln>
                          <a:effectLst/>
                        </a:rPr>
                        <a:t>sPb</a:t>
                      </a:r>
                      <a:endParaRPr kumimoji="0" lang="en-US" sz="2000" b="0" i="1"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External P half-sat constant for uptake </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mg</a:t>
                      </a:r>
                      <a:r>
                        <a:rPr kumimoji="0" lang="en-US" sz="1800" u="none" strike="noStrike" cap="none" normalizeH="0" baseline="-25000" dirty="0">
                          <a:ln>
                            <a:noFill/>
                          </a:ln>
                          <a:effectLst/>
                        </a:rPr>
                        <a:t>P</a:t>
                      </a:r>
                      <a:r>
                        <a:rPr kumimoji="0" lang="en-US" sz="1800" u="none" strike="noStrike" cap="none" normalizeH="0" baseline="0" dirty="0">
                          <a:ln>
                            <a:noFill/>
                          </a:ln>
                          <a:effectLst/>
                        </a:rPr>
                        <a:t>/L</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0.03</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0.002 – 0.1</a:t>
                      </a:r>
                      <a:endParaRPr kumimoji="0" lang="en-US" sz="1800" b="0" i="0" u="none" strike="noStrike" cap="none" normalizeH="0" baseline="0" dirty="0">
                        <a:ln>
                          <a:noFill/>
                        </a:ln>
                        <a:solidFill>
                          <a:schemeClr val="tx1"/>
                        </a:solidFill>
                        <a:effectLst/>
                        <a:latin typeface="Arial"/>
                        <a:cs typeface="Arial"/>
                      </a:endParaRPr>
                    </a:p>
                  </a:txBody>
                  <a:tcPr anchor="ctr" horzOverflow="overflow"/>
                </a:tc>
                <a:extLst>
                  <a:ext uri="{0D108BD9-81ED-4DB2-BD59-A6C34878D82A}">
                    <a16:rowId xmlns:a16="http://schemas.microsoft.com/office/drawing/2014/main" val="10007"/>
                  </a:ext>
                </a:extLst>
              </a:tr>
              <a:tr h="45660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K</a:t>
                      </a:r>
                      <a:r>
                        <a:rPr kumimoji="0" lang="en-US" sz="2000" u="none" strike="noStrike" cap="none" normalizeH="0" baseline="-25000" dirty="0">
                          <a:ln>
                            <a:noFill/>
                          </a:ln>
                          <a:effectLst/>
                        </a:rPr>
                        <a:t>qP</a:t>
                      </a:r>
                      <a:endParaRPr kumimoji="0" lang="en-US" sz="2000" b="0" i="1" u="none" strike="noStrike" cap="none" normalizeH="0" baseline="-2500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Internal P half-sat constant for uptake </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mg</a:t>
                      </a:r>
                      <a:r>
                        <a:rPr kumimoji="0" lang="en-US" sz="1800" u="none" strike="noStrike" cap="none" normalizeH="0" baseline="-25000" dirty="0">
                          <a:ln>
                            <a:noFill/>
                          </a:ln>
                          <a:effectLst/>
                        </a:rPr>
                        <a:t>P</a:t>
                      </a:r>
                      <a:r>
                        <a:rPr kumimoji="0" lang="en-US" sz="1800" u="none" strike="noStrike" cap="none" normalizeH="0" baseline="0" dirty="0">
                          <a:ln>
                            <a:noFill/>
                          </a:ln>
                          <a:effectLst/>
                        </a:rPr>
                        <a:t>/g</a:t>
                      </a:r>
                      <a:r>
                        <a:rPr kumimoji="0" lang="en-US" sz="1800" u="none" strike="noStrike" cap="none" normalizeH="0" baseline="-25000" dirty="0">
                          <a:ln>
                            <a:noFill/>
                          </a:ln>
                          <a:effectLst/>
                        </a:rPr>
                        <a:t>D</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1.3</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1800" baseline="0" dirty="0"/>
                        <a:t>0.5</a:t>
                      </a:r>
                      <a:r>
                        <a:rPr lang="en-US" sz="1800" dirty="0"/>
                        <a:t> – 5</a:t>
                      </a:r>
                      <a:endParaRPr kumimoji="0" lang="en-US" sz="1800" b="0" i="0" u="none" strike="noStrike" cap="none" normalizeH="0" baseline="0" dirty="0">
                        <a:ln>
                          <a:noFill/>
                        </a:ln>
                        <a:solidFill>
                          <a:schemeClr val="tx1"/>
                        </a:solidFill>
                        <a:effectLst/>
                        <a:latin typeface="Arial"/>
                        <a:cs typeface="Arial"/>
                      </a:endParaRPr>
                    </a:p>
                  </a:txBody>
                  <a:tcPr anchor="ctr" horzOverflow="overflow"/>
                </a:tc>
                <a:extLst>
                  <a:ext uri="{0D108BD9-81ED-4DB2-BD59-A6C34878D82A}">
                    <a16:rowId xmlns:a16="http://schemas.microsoft.com/office/drawing/2014/main" val="10008"/>
                  </a:ext>
                </a:extLst>
              </a:tr>
              <a:tr h="56667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q</a:t>
                      </a:r>
                      <a:r>
                        <a:rPr kumimoji="0" lang="en-US" sz="2000" u="none" strike="noStrike" cap="none" normalizeH="0" baseline="-25000" dirty="0">
                          <a:ln>
                            <a:noFill/>
                          </a:ln>
                          <a:effectLst/>
                        </a:rPr>
                        <a:t>0P</a:t>
                      </a:r>
                      <a:endParaRPr kumimoji="0" lang="en-US" sz="2000" b="0" i="1" u="none" strike="noStrike" cap="none" normalizeH="0" baseline="-2500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Minimum P cell quota for growth </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mg</a:t>
                      </a:r>
                      <a:r>
                        <a:rPr kumimoji="0" lang="en-US" sz="1800" u="none" strike="noStrike" cap="none" normalizeH="0" baseline="-25000" dirty="0">
                          <a:ln>
                            <a:noFill/>
                          </a:ln>
                          <a:effectLst/>
                        </a:rPr>
                        <a:t>P</a:t>
                      </a:r>
                      <a:r>
                        <a:rPr kumimoji="0" lang="en-US" sz="1800" u="none" strike="noStrike" cap="none" normalizeH="0" baseline="0" dirty="0">
                          <a:ln>
                            <a:noFill/>
                          </a:ln>
                          <a:effectLst/>
                        </a:rPr>
                        <a:t>/g</a:t>
                      </a:r>
                      <a:r>
                        <a:rPr kumimoji="0" lang="en-US" sz="1800" u="none" strike="noStrike" cap="none" normalizeH="0" baseline="-25000" dirty="0">
                          <a:ln>
                            <a:noFill/>
                          </a:ln>
                          <a:effectLst/>
                        </a:rPr>
                        <a:t>D</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1</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1800" baseline="0" dirty="0"/>
                        <a:t>0.5</a:t>
                      </a:r>
                      <a:r>
                        <a:rPr lang="en-US" sz="1800" dirty="0"/>
                        <a:t> – 5</a:t>
                      </a:r>
                      <a:endParaRPr kumimoji="0" lang="en-US" sz="1800" b="0" i="0" u="none" strike="noStrike" cap="none" normalizeH="0" baseline="0" dirty="0">
                        <a:ln>
                          <a:noFill/>
                        </a:ln>
                        <a:solidFill>
                          <a:schemeClr val="tx1"/>
                        </a:solidFill>
                        <a:effectLst/>
                        <a:latin typeface="Arial"/>
                        <a:cs typeface="Arial"/>
                      </a:endParaRPr>
                    </a:p>
                  </a:txBody>
                  <a:tcPr anchor="ctr" horzOverflow="overflow"/>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9829331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2014538" y="240065"/>
            <a:ext cx="8229600" cy="1341437"/>
          </a:xfrm>
        </p:spPr>
        <p:txBody>
          <a:bodyPr anchor="ctr">
            <a:normAutofit/>
          </a:bodyPr>
          <a:lstStyle/>
          <a:p>
            <a:pPr algn="ctr"/>
            <a:r>
              <a:rPr lang="en-US" dirty="0">
                <a:ea typeface="ＭＳ Ｐゴシック" pitchFamily="26" charset="-128"/>
                <a:cs typeface="ＭＳ Ｐゴシック" pitchFamily="26" charset="-128"/>
              </a:rPr>
              <a:t>Summary of Kinetic Constants </a:t>
            </a:r>
            <a:r>
              <a:rPr lang="en-US" sz="3600" dirty="0">
                <a:ea typeface="ＭＳ Ｐゴシック" pitchFamily="26" charset="-128"/>
                <a:cs typeface="ＭＳ Ｐゴシック" pitchFamily="26" charset="-128"/>
              </a:rPr>
              <a:t>Benthic Algal Nutrient Excretion</a:t>
            </a:r>
            <a:endParaRPr lang="en-US" dirty="0">
              <a:ea typeface="ＭＳ Ｐゴシック" pitchFamily="26" charset="-128"/>
              <a:cs typeface="ＭＳ Ｐゴシック" pitchFamily="26" charset="-128"/>
            </a:endParaRPr>
          </a:p>
        </p:txBody>
      </p:sp>
      <p:graphicFrame>
        <p:nvGraphicFramePr>
          <p:cNvPr id="23" name="Group 4"/>
          <p:cNvGraphicFramePr>
            <a:graphicFrameLocks noGrp="1"/>
          </p:cNvGraphicFramePr>
          <p:nvPr>
            <p:ph sz="half" idx="2"/>
            <p:extLst>
              <p:ext uri="{D42A27DB-BD31-4B8C-83A1-F6EECF244321}">
                <p14:modId xmlns:p14="http://schemas.microsoft.com/office/powerpoint/2010/main" val="144944814"/>
              </p:ext>
            </p:extLst>
          </p:nvPr>
        </p:nvGraphicFramePr>
        <p:xfrm>
          <a:off x="1792291" y="2068996"/>
          <a:ext cx="8650944" cy="2503599"/>
        </p:xfrm>
        <a:graphic>
          <a:graphicData uri="http://schemas.openxmlformats.org/drawingml/2006/table">
            <a:tbl>
              <a:tblPr>
                <a:tableStyleId>{69C7853C-536D-4A76-A0AE-DD22124D55A5}</a:tableStyleId>
              </a:tblPr>
              <a:tblGrid>
                <a:gridCol w="1101704">
                  <a:extLst>
                    <a:ext uri="{9D8B030D-6E8A-4147-A177-3AD203B41FA5}">
                      <a16:colId xmlns:a16="http://schemas.microsoft.com/office/drawing/2014/main" val="20000"/>
                    </a:ext>
                  </a:extLst>
                </a:gridCol>
                <a:gridCol w="4252691">
                  <a:extLst>
                    <a:ext uri="{9D8B030D-6E8A-4147-A177-3AD203B41FA5}">
                      <a16:colId xmlns:a16="http://schemas.microsoft.com/office/drawing/2014/main" val="20001"/>
                    </a:ext>
                  </a:extLst>
                </a:gridCol>
                <a:gridCol w="984683">
                  <a:extLst>
                    <a:ext uri="{9D8B030D-6E8A-4147-A177-3AD203B41FA5}">
                      <a16:colId xmlns:a16="http://schemas.microsoft.com/office/drawing/2014/main" val="20002"/>
                    </a:ext>
                  </a:extLst>
                </a:gridCol>
                <a:gridCol w="813435">
                  <a:extLst>
                    <a:ext uri="{9D8B030D-6E8A-4147-A177-3AD203B41FA5}">
                      <a16:colId xmlns:a16="http://schemas.microsoft.com/office/drawing/2014/main" val="20003"/>
                    </a:ext>
                  </a:extLst>
                </a:gridCol>
                <a:gridCol w="1498431">
                  <a:extLst>
                    <a:ext uri="{9D8B030D-6E8A-4147-A177-3AD203B41FA5}">
                      <a16:colId xmlns:a16="http://schemas.microsoft.com/office/drawing/2014/main" val="20004"/>
                    </a:ext>
                  </a:extLst>
                </a:gridCol>
              </a:tblGrid>
              <a:tr h="41447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Symbol</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     Kinetic Constant</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Units</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Value</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Range</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0"/>
                  </a:ext>
                </a:extLst>
              </a:tr>
              <a:tr h="59706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k</a:t>
                      </a:r>
                      <a:r>
                        <a:rPr kumimoji="0" lang="en-US" sz="1800" u="none" strike="noStrike" cap="none" normalizeH="0" baseline="-25000" dirty="0">
                          <a:ln>
                            <a:noFill/>
                          </a:ln>
                          <a:effectLst/>
                        </a:rPr>
                        <a:t>Eb20</a:t>
                      </a:r>
                      <a:endParaRPr kumimoji="0" lang="el-GR" sz="1800" b="0" i="1" u="none" strike="noStrike" cap="none" normalizeH="0" baseline="-25000" dirty="0">
                        <a:ln>
                          <a:noFill/>
                        </a:ln>
                        <a:solidFill>
                          <a:srgbClr val="000000"/>
                        </a:solidFill>
                        <a:effectLst/>
                        <a:latin typeface="Arial" pitchFamily="26" charset="0"/>
                        <a:ea typeface="Arial" pitchFamily="26" charset="0"/>
                        <a:cs typeface="Arial" pitchFamily="26"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Nutrient excretion rate constant at 20 C</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1/day</a:t>
                      </a:r>
                      <a:endParaRPr kumimoji="0" lang="en-US" sz="20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0.05</a:t>
                      </a:r>
                      <a:endParaRPr kumimoji="0" lang="en-US" sz="20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0.02 – 0.1</a:t>
                      </a:r>
                      <a:endParaRPr kumimoji="0" lang="en-US" sz="2000" b="0" i="0" u="none" strike="noStrike" cap="none" normalizeH="0" baseline="0" dirty="0">
                        <a:ln>
                          <a:noFill/>
                        </a:ln>
                        <a:solidFill>
                          <a:schemeClr val="tx1"/>
                        </a:solidFill>
                        <a:effectLst/>
                        <a:latin typeface="Arial"/>
                        <a:cs typeface="Arial"/>
                      </a:endParaRPr>
                    </a:p>
                  </a:txBody>
                  <a:tcPr anchor="ctr" horzOverflow="overflow"/>
                </a:tc>
                <a:extLst>
                  <a:ext uri="{0D108BD9-81ED-4DB2-BD59-A6C34878D82A}">
                    <a16:rowId xmlns:a16="http://schemas.microsoft.com/office/drawing/2014/main" val="10001"/>
                  </a:ext>
                </a:extLst>
              </a:tr>
              <a:tr h="46877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θ</a:t>
                      </a:r>
                      <a:r>
                        <a:rPr kumimoji="0" lang="en-US" sz="1800" u="none" strike="noStrike" cap="none" normalizeH="0" baseline="-25000" dirty="0">
                          <a:ln>
                            <a:noFill/>
                          </a:ln>
                          <a:effectLst/>
                        </a:rPr>
                        <a:t>Eb20</a:t>
                      </a:r>
                      <a:endParaRPr kumimoji="0" lang="el-GR" sz="1800" b="0" i="1" u="none" strike="noStrike" cap="none" normalizeH="0" baseline="-25000" dirty="0">
                        <a:ln>
                          <a:noFill/>
                        </a:ln>
                        <a:solidFill>
                          <a:srgbClr val="000000"/>
                        </a:solidFill>
                        <a:effectLst/>
                        <a:latin typeface="Arial" pitchFamily="26" charset="0"/>
                        <a:ea typeface="Arial" pitchFamily="26" charset="0"/>
                        <a:cs typeface="Arial" pitchFamily="26"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Temperature correction factor for excretion </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1.07</a:t>
                      </a:r>
                      <a:endParaRPr kumimoji="0" lang="en-US" sz="20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1.05 – 1.08</a:t>
                      </a:r>
                      <a:endParaRPr kumimoji="0" lang="en-US" sz="2000" b="0" i="0" u="none" strike="noStrike" cap="none" normalizeH="0" baseline="0" dirty="0">
                        <a:ln>
                          <a:noFill/>
                        </a:ln>
                        <a:solidFill>
                          <a:schemeClr val="tx1"/>
                        </a:solidFill>
                        <a:effectLst/>
                        <a:latin typeface="Arial"/>
                        <a:cs typeface="Arial"/>
                      </a:endParaRPr>
                    </a:p>
                  </a:txBody>
                  <a:tcPr anchor="ctr" horzOverflow="overflow"/>
                </a:tc>
                <a:extLst>
                  <a:ext uri="{0D108BD9-81ED-4DB2-BD59-A6C34878D82A}">
                    <a16:rowId xmlns:a16="http://schemas.microsoft.com/office/drawing/2014/main" val="10002"/>
                  </a:ext>
                </a:extLst>
              </a:tr>
              <a:tr h="45660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f</a:t>
                      </a:r>
                      <a:r>
                        <a:rPr kumimoji="0" lang="en-US" sz="1800" u="none" strike="noStrike" cap="none" normalizeH="0" baseline="-25000" dirty="0">
                          <a:ln>
                            <a:noFill/>
                          </a:ln>
                          <a:effectLst/>
                        </a:rPr>
                        <a:t>ONb</a:t>
                      </a:r>
                      <a:endParaRPr kumimoji="0" lang="en-US" sz="1800" b="0" i="1" u="none" strike="noStrike" cap="none" normalizeH="0" baseline="-25000" dirty="0">
                        <a:ln>
                          <a:noFill/>
                        </a:ln>
                        <a:solidFill>
                          <a:srgbClr val="000000"/>
                        </a:solidFill>
                        <a:effectLst/>
                        <a:latin typeface="Arial" pitchFamily="26" charset="0"/>
                        <a:ea typeface="ＭＳ Ｐゴシック" pitchFamily="26" charset="-128"/>
                        <a:cs typeface="ＭＳ Ｐゴシック" pitchFamily="26" charset="-128"/>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Organic fraction of excreted N</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a:t>
                      </a:r>
                      <a:endParaRPr kumimoji="0" lang="en-US" sz="20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t>0</a:t>
                      </a:r>
                      <a:r>
                        <a:rPr lang="en-US" sz="2000" dirty="0"/>
                        <a:t> – 0.5</a:t>
                      </a:r>
                      <a:endParaRPr kumimoji="0" lang="en-US" sz="2000" b="0" i="0" u="none" strike="noStrike" cap="none" normalizeH="0" baseline="0" dirty="0">
                        <a:ln>
                          <a:noFill/>
                        </a:ln>
                        <a:solidFill>
                          <a:schemeClr val="tx1"/>
                        </a:solidFill>
                        <a:effectLst/>
                        <a:latin typeface="Arial"/>
                        <a:cs typeface="Arial"/>
                      </a:endParaRPr>
                    </a:p>
                  </a:txBody>
                  <a:tcPr anchor="ctr" horzOverflow="overflow"/>
                </a:tc>
                <a:extLst>
                  <a:ext uri="{0D108BD9-81ED-4DB2-BD59-A6C34878D82A}">
                    <a16:rowId xmlns:a16="http://schemas.microsoft.com/office/drawing/2014/main" val="10003"/>
                  </a:ext>
                </a:extLst>
              </a:tr>
              <a:tr h="56667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f</a:t>
                      </a:r>
                      <a:r>
                        <a:rPr kumimoji="0" lang="en-US" sz="1800" u="none" strike="noStrike" cap="none" normalizeH="0" baseline="-25000" dirty="0">
                          <a:ln>
                            <a:noFill/>
                          </a:ln>
                          <a:effectLst/>
                        </a:rPr>
                        <a:t>OPb</a:t>
                      </a:r>
                      <a:endParaRPr kumimoji="0" lang="en-US" sz="1800" b="0" i="1" u="none" strike="noStrike" cap="none" normalizeH="0" baseline="-25000" dirty="0">
                        <a:ln>
                          <a:noFill/>
                        </a:ln>
                        <a:solidFill>
                          <a:srgbClr val="000000"/>
                        </a:solidFill>
                        <a:effectLst/>
                        <a:latin typeface="Arial" pitchFamily="26" charset="0"/>
                        <a:ea typeface="ＭＳ Ｐゴシック" pitchFamily="26" charset="-128"/>
                        <a:cs typeface="ＭＳ Ｐゴシック" pitchFamily="26" charset="-128"/>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none" strike="noStrike" cap="none" normalizeH="0" baseline="0" dirty="0">
                          <a:ln>
                            <a:noFill/>
                          </a:ln>
                          <a:effectLst/>
                        </a:rPr>
                        <a:t>Organic fraction of excreted P</a:t>
                      </a:r>
                      <a:endParaRPr kumimoji="0" lang="en-US" sz="18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a:t>
                      </a:r>
                      <a:endParaRPr kumimoji="0" lang="en-US" sz="2000" b="0" i="0" u="none" strike="noStrike" cap="none" normalizeH="0" baseline="0" dirty="0">
                        <a:ln>
                          <a:noFill/>
                        </a:ln>
                        <a:solidFill>
                          <a:schemeClr val="tx1"/>
                        </a:solidFill>
                        <a:effectLst/>
                        <a:latin typeface="Arial"/>
                        <a:cs typeface="Arial"/>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t>0</a:t>
                      </a:r>
                      <a:r>
                        <a:rPr lang="en-US" sz="2000" dirty="0"/>
                        <a:t> – 0.5</a:t>
                      </a:r>
                      <a:endParaRPr kumimoji="0" lang="en-US" sz="2000" b="0" i="0" u="none" strike="noStrike" cap="none" normalizeH="0" baseline="0" dirty="0">
                        <a:ln>
                          <a:noFill/>
                        </a:ln>
                        <a:solidFill>
                          <a:schemeClr val="tx1"/>
                        </a:solidFill>
                        <a:effectLst/>
                        <a:latin typeface="Arial"/>
                        <a:cs typeface="Arial"/>
                      </a:endParaRPr>
                    </a:p>
                  </a:txBody>
                  <a:tcPr anchor="ctr" horzOverflow="overflow"/>
                </a:tc>
                <a:extLst>
                  <a:ext uri="{0D108BD9-81ED-4DB2-BD59-A6C34878D82A}">
                    <a16:rowId xmlns:a16="http://schemas.microsoft.com/office/drawing/2014/main" val="10004"/>
                  </a:ext>
                </a:extLst>
              </a:tr>
            </a:tbl>
          </a:graphicData>
        </a:graphic>
      </p:graphicFrame>
      <p:sp>
        <p:nvSpPr>
          <p:cNvPr id="6" name="TextBox 5"/>
          <p:cNvSpPr txBox="1"/>
          <p:nvPr/>
        </p:nvSpPr>
        <p:spPr>
          <a:xfrm>
            <a:off x="2014539" y="5036928"/>
            <a:ext cx="8043385" cy="1631216"/>
          </a:xfrm>
          <a:prstGeom prst="rect">
            <a:avLst/>
          </a:prstGeom>
          <a:noFill/>
        </p:spPr>
        <p:txBody>
          <a:bodyPr wrap="square" rtlCol="0">
            <a:spAutoFit/>
          </a:bodyPr>
          <a:lstStyle/>
          <a:p>
            <a:r>
              <a:rPr lang="en-US" sz="2000" dirty="0">
                <a:solidFill>
                  <a:srgbClr val="FFFF00"/>
                </a:solidFill>
              </a:rPr>
              <a:t>* If constants f</a:t>
            </a:r>
            <a:r>
              <a:rPr lang="en-US" sz="2000" baseline="-25000" dirty="0">
                <a:solidFill>
                  <a:srgbClr val="FFFF00"/>
                </a:solidFill>
              </a:rPr>
              <a:t>ONb</a:t>
            </a:r>
            <a:r>
              <a:rPr lang="en-US" sz="2000" dirty="0">
                <a:solidFill>
                  <a:srgbClr val="FFFF00"/>
                </a:solidFill>
              </a:rPr>
              <a:t> and f</a:t>
            </a:r>
            <a:r>
              <a:rPr lang="en-US" sz="2000" baseline="-25000" dirty="0">
                <a:solidFill>
                  <a:srgbClr val="FFFF00"/>
                </a:solidFill>
              </a:rPr>
              <a:t>OPb</a:t>
            </a:r>
            <a:r>
              <a:rPr lang="en-US" sz="2000" dirty="0">
                <a:solidFill>
                  <a:srgbClr val="FFFF00"/>
                </a:solidFill>
              </a:rPr>
              <a:t> are set to 0, WASP will calculate these as time-variable fractions equal to the structural biomass nutrient ratio divided by the total cell nutrient quota (qN and qP): </a:t>
            </a:r>
          </a:p>
          <a:p>
            <a:endParaRPr lang="en-US" sz="2000" dirty="0">
              <a:solidFill>
                <a:srgbClr val="FFFF00"/>
              </a:solidFill>
            </a:endParaRPr>
          </a:p>
          <a:p>
            <a:r>
              <a:rPr lang="en-US" sz="2000" dirty="0">
                <a:solidFill>
                  <a:srgbClr val="FFFF00"/>
                </a:solidFill>
              </a:rPr>
              <a:t>f</a:t>
            </a:r>
            <a:r>
              <a:rPr lang="en-US" sz="2000" baseline="-25000" dirty="0">
                <a:solidFill>
                  <a:srgbClr val="FFFF00"/>
                </a:solidFill>
              </a:rPr>
              <a:t>ONb</a:t>
            </a:r>
            <a:r>
              <a:rPr lang="en-US" sz="2000" dirty="0">
                <a:solidFill>
                  <a:srgbClr val="FFFF00"/>
                </a:solidFill>
              </a:rPr>
              <a:t> = 1000 (ANC/ADC) / qN         f</a:t>
            </a:r>
            <a:r>
              <a:rPr lang="en-US" sz="2000" baseline="-25000" dirty="0">
                <a:solidFill>
                  <a:srgbClr val="FFFF00"/>
                </a:solidFill>
              </a:rPr>
              <a:t>OPb</a:t>
            </a:r>
            <a:r>
              <a:rPr lang="en-US" sz="2000" dirty="0">
                <a:solidFill>
                  <a:srgbClr val="FFFF00"/>
                </a:solidFill>
              </a:rPr>
              <a:t> = 1000 (APC/ADC) / qP</a:t>
            </a:r>
          </a:p>
        </p:txBody>
      </p:sp>
    </p:spTree>
    <p:extLst>
      <p:ext uri="{BB962C8B-B14F-4D97-AF65-F5344CB8AC3E}">
        <p14:creationId xmlns:p14="http://schemas.microsoft.com/office/powerpoint/2010/main" val="34530864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title"/>
          </p:nvPr>
        </p:nvSpPr>
        <p:spPr>
          <a:xfrm>
            <a:off x="1566863" y="231775"/>
            <a:ext cx="8747935" cy="896743"/>
          </a:xfrm>
        </p:spPr>
        <p:txBody>
          <a:bodyPr anchor="ctr">
            <a:normAutofit/>
          </a:bodyPr>
          <a:lstStyle/>
          <a:p>
            <a:pPr algn="ctr"/>
            <a:r>
              <a:rPr lang="en-US" sz="4800" dirty="0">
                <a:ea typeface="ＭＳ Ｐゴシック" pitchFamily="26" charset="-128"/>
                <a:cs typeface="ＭＳ Ｐゴシック" pitchFamily="26" charset="-128"/>
              </a:rPr>
              <a:t>Benthic Algae Spatial Settings</a:t>
            </a:r>
          </a:p>
        </p:txBody>
      </p:sp>
      <p:sp>
        <p:nvSpPr>
          <p:cNvPr id="49155" name="Rectangle 6"/>
          <p:cNvSpPr>
            <a:spLocks noGrp="1" noChangeArrowheads="1"/>
          </p:cNvSpPr>
          <p:nvPr>
            <p:ph type="body" sz="half" idx="1"/>
          </p:nvPr>
        </p:nvSpPr>
        <p:spPr>
          <a:xfrm>
            <a:off x="1768377" y="1411199"/>
            <a:ext cx="3847773" cy="1327008"/>
          </a:xfrm>
        </p:spPr>
        <p:txBody>
          <a:bodyPr>
            <a:normAutofit fontScale="92500" lnSpcReduction="10000"/>
          </a:bodyPr>
          <a:lstStyle/>
          <a:p>
            <a:pPr>
              <a:buNone/>
            </a:pPr>
            <a:r>
              <a:rPr lang="en-US" sz="3600" dirty="0">
                <a:latin typeface="+mj-lt"/>
                <a:ea typeface="ＭＳ Ｐゴシック" pitchFamily="26" charset="-128"/>
                <a:cs typeface="ＭＳ Ｐゴシック" pitchFamily="26" charset="-128"/>
              </a:rPr>
              <a:t>Parameters</a:t>
            </a:r>
          </a:p>
          <a:p>
            <a:r>
              <a:rPr lang="en-US" dirty="0">
                <a:ea typeface="ＭＳ Ｐゴシック" pitchFamily="26" charset="-128"/>
                <a:cs typeface="ＭＳ Ｐゴシック" pitchFamily="26" charset="-128"/>
              </a:rPr>
              <a:t>Bottom habitat </a:t>
            </a:r>
            <a:r>
              <a:rPr lang="en-US" sz="2400" dirty="0">
                <a:ea typeface="ＭＳ Ｐゴシック" pitchFamily="26" charset="-128"/>
                <a:cs typeface="ＭＳ Ｐゴシック" pitchFamily="26" charset="-128"/>
              </a:rPr>
              <a:t>[fraction of bottom area]</a:t>
            </a:r>
            <a:endParaRPr lang="en-US" dirty="0">
              <a:ea typeface="ＭＳ Ｐゴシック" pitchFamily="26" charset="-128"/>
              <a:cs typeface="ＭＳ Ｐゴシック" pitchFamily="26" charset="-128"/>
            </a:endParaRPr>
          </a:p>
        </p:txBody>
      </p:sp>
      <p:sp>
        <p:nvSpPr>
          <p:cNvPr id="49157" name="Rectangle 8"/>
          <p:cNvSpPr>
            <a:spLocks noGrp="1" noChangeArrowheads="1"/>
          </p:cNvSpPr>
          <p:nvPr>
            <p:ph type="body" sz="half" idx="2"/>
          </p:nvPr>
        </p:nvSpPr>
        <p:spPr>
          <a:xfrm>
            <a:off x="5986464" y="1413898"/>
            <a:ext cx="4681536" cy="2049335"/>
          </a:xfrm>
        </p:spPr>
        <p:txBody>
          <a:bodyPr>
            <a:normAutofit lnSpcReduction="10000"/>
          </a:bodyPr>
          <a:lstStyle/>
          <a:p>
            <a:pPr>
              <a:buNone/>
            </a:pPr>
            <a:r>
              <a:rPr lang="en-US" dirty="0">
                <a:ea typeface="ＭＳ Ｐゴシック" pitchFamily="26" charset="-128"/>
                <a:cs typeface="ＭＳ Ｐゴシック" pitchFamily="26" charset="-128"/>
              </a:rPr>
              <a:t> </a:t>
            </a:r>
            <a:r>
              <a:rPr lang="en-US" sz="3600" dirty="0">
                <a:latin typeface="+mj-lt"/>
                <a:ea typeface="ＭＳ Ｐゴシック" pitchFamily="26" charset="-128"/>
                <a:cs typeface="ＭＳ Ｐゴシック" pitchFamily="26" charset="-128"/>
              </a:rPr>
              <a:t>Initial Concentrations</a:t>
            </a:r>
            <a:endParaRPr lang="en-US" sz="3200" dirty="0">
              <a:latin typeface="+mj-lt"/>
              <a:ea typeface="ＭＳ Ｐゴシック" pitchFamily="26" charset="-128"/>
              <a:cs typeface="ＭＳ Ｐゴシック" pitchFamily="26" charset="-128"/>
            </a:endParaRPr>
          </a:p>
          <a:p>
            <a:r>
              <a:rPr lang="en-US" dirty="0">
                <a:ea typeface="ＭＳ Ｐゴシック" pitchFamily="26" charset="-128"/>
                <a:cs typeface="ＭＳ Ｐゴシック" pitchFamily="26" charset="-128"/>
              </a:rPr>
              <a:t>Algal biomass </a:t>
            </a:r>
            <a:r>
              <a:rPr lang="en-US" sz="2400" dirty="0">
                <a:ea typeface="ＭＳ Ｐゴシック" pitchFamily="26" charset="-128"/>
                <a:cs typeface="ＭＳ Ｐゴシック" pitchFamily="26" charset="-128"/>
              </a:rPr>
              <a:t>[</a:t>
            </a:r>
            <a:r>
              <a:rPr lang="en-US" sz="2400" dirty="0" err="1">
                <a:ea typeface="ＭＳ Ｐゴシック" pitchFamily="26" charset="-128"/>
                <a:cs typeface="ＭＳ Ｐゴシック" pitchFamily="26" charset="-128"/>
              </a:rPr>
              <a:t>g</a:t>
            </a:r>
            <a:r>
              <a:rPr lang="en-US" sz="2400" baseline="-25000" dirty="0" err="1">
                <a:ea typeface="ＭＳ Ｐゴシック" pitchFamily="26" charset="-128"/>
                <a:cs typeface="ＭＳ Ｐゴシック" pitchFamily="26" charset="-128"/>
              </a:rPr>
              <a:t>D</a:t>
            </a:r>
            <a:r>
              <a:rPr lang="en-US" sz="2400" dirty="0">
                <a:ea typeface="ＭＳ Ｐゴシック" pitchFamily="26" charset="-128"/>
                <a:cs typeface="ＭＳ Ｐゴシック" pitchFamily="26" charset="-128"/>
              </a:rPr>
              <a:t>/m</a:t>
            </a:r>
            <a:r>
              <a:rPr lang="en-US" sz="2400" baseline="30000" dirty="0">
                <a:ea typeface="ＭＳ Ｐゴシック" pitchFamily="26" charset="-128"/>
                <a:cs typeface="ＭＳ Ｐゴシック" pitchFamily="26" charset="-128"/>
              </a:rPr>
              <a:t>2</a:t>
            </a:r>
            <a:r>
              <a:rPr lang="en-US" sz="2400" dirty="0">
                <a:ea typeface="ＭＳ Ｐゴシック" pitchFamily="26" charset="-128"/>
                <a:cs typeface="ＭＳ Ｐゴシック" pitchFamily="26" charset="-128"/>
              </a:rPr>
              <a:t>]</a:t>
            </a:r>
            <a:endParaRPr lang="en-US" dirty="0">
              <a:ea typeface="ＭＳ Ｐゴシック" pitchFamily="26" charset="-128"/>
              <a:cs typeface="ＭＳ Ｐゴシック" pitchFamily="26" charset="-128"/>
            </a:endParaRPr>
          </a:p>
          <a:p>
            <a:r>
              <a:rPr lang="en-US" dirty="0">
                <a:ea typeface="ＭＳ Ｐゴシック" pitchFamily="26" charset="-128"/>
                <a:cs typeface="ＭＳ Ｐゴシック" pitchFamily="26" charset="-128"/>
              </a:rPr>
              <a:t>Cell nitrogen </a:t>
            </a:r>
            <a:r>
              <a:rPr lang="en-US" sz="2400" dirty="0">
                <a:ea typeface="ＭＳ Ｐゴシック" pitchFamily="26" charset="-128"/>
                <a:cs typeface="ＭＳ Ｐゴシック" pitchFamily="26" charset="-128"/>
              </a:rPr>
              <a:t>[mg</a:t>
            </a:r>
            <a:r>
              <a:rPr lang="en-US" sz="2400" baseline="-25000" dirty="0">
                <a:ea typeface="ＭＳ Ｐゴシック" pitchFamily="26" charset="-128"/>
                <a:cs typeface="ＭＳ Ｐゴシック" pitchFamily="26" charset="-128"/>
              </a:rPr>
              <a:t>N</a:t>
            </a:r>
            <a:r>
              <a:rPr lang="en-US" sz="2400" dirty="0">
                <a:ea typeface="ＭＳ Ｐゴシック" pitchFamily="26" charset="-128"/>
                <a:cs typeface="ＭＳ Ｐゴシック" pitchFamily="26" charset="-128"/>
              </a:rPr>
              <a:t>/g</a:t>
            </a:r>
            <a:r>
              <a:rPr lang="en-US" sz="2400" baseline="-25000" dirty="0">
                <a:ea typeface="ＭＳ Ｐゴシック" pitchFamily="26" charset="-128"/>
                <a:cs typeface="ＭＳ Ｐゴシック" pitchFamily="26" charset="-128"/>
              </a:rPr>
              <a:t>D</a:t>
            </a:r>
            <a:r>
              <a:rPr lang="en-US" sz="2400" dirty="0">
                <a:ea typeface="ＭＳ Ｐゴシック" pitchFamily="26" charset="-128"/>
                <a:cs typeface="ＭＳ Ｐゴシック" pitchFamily="26" charset="-128"/>
              </a:rPr>
              <a:t>]</a:t>
            </a:r>
            <a:endParaRPr lang="en-US" dirty="0">
              <a:ea typeface="ＭＳ Ｐゴシック" pitchFamily="26" charset="-128"/>
              <a:cs typeface="ＭＳ Ｐゴシック" pitchFamily="26" charset="-128"/>
            </a:endParaRPr>
          </a:p>
          <a:p>
            <a:r>
              <a:rPr lang="en-US" dirty="0">
                <a:ea typeface="ＭＳ Ｐゴシック" pitchFamily="26" charset="-128"/>
                <a:cs typeface="ＭＳ Ｐゴシック" pitchFamily="26" charset="-128"/>
              </a:rPr>
              <a:t>Cell phosphorus </a:t>
            </a:r>
            <a:r>
              <a:rPr lang="en-US" sz="2400" dirty="0">
                <a:ea typeface="ＭＳ Ｐゴシック" pitchFamily="26" charset="-128"/>
                <a:cs typeface="ＭＳ Ｐゴシック" pitchFamily="26" charset="-128"/>
              </a:rPr>
              <a:t>[mg</a:t>
            </a:r>
            <a:r>
              <a:rPr lang="en-US" sz="2400" baseline="-25000" dirty="0">
                <a:ea typeface="ＭＳ Ｐゴシック" pitchFamily="26" charset="-128"/>
                <a:cs typeface="ＭＳ Ｐゴシック" pitchFamily="26" charset="-128"/>
              </a:rPr>
              <a:t>P</a:t>
            </a:r>
            <a:r>
              <a:rPr lang="en-US" sz="2400" dirty="0">
                <a:ea typeface="ＭＳ Ｐゴシック" pitchFamily="26" charset="-128"/>
                <a:cs typeface="ＭＳ Ｐゴシック" pitchFamily="26" charset="-128"/>
              </a:rPr>
              <a:t>/g</a:t>
            </a:r>
            <a:r>
              <a:rPr lang="en-US" sz="2400" baseline="-25000" dirty="0">
                <a:ea typeface="ＭＳ Ｐゴシック" pitchFamily="26" charset="-128"/>
                <a:cs typeface="ＭＳ Ｐゴシック" pitchFamily="26" charset="-128"/>
              </a:rPr>
              <a:t>D</a:t>
            </a:r>
            <a:r>
              <a:rPr lang="en-US" sz="2400" dirty="0">
                <a:ea typeface="ＭＳ Ｐゴシック" pitchFamily="26" charset="-128"/>
                <a:cs typeface="ＭＳ Ｐゴシック" pitchFamily="26" charset="-128"/>
              </a:rPr>
              <a:t>]</a:t>
            </a:r>
            <a:endParaRPr lang="en-US" dirty="0">
              <a:ea typeface="ＭＳ Ｐゴシック" pitchFamily="26" charset="-128"/>
              <a:cs typeface="ＭＳ Ｐゴシック" pitchFamily="26" charset="-128"/>
            </a:endParaRPr>
          </a:p>
          <a:p>
            <a:endParaRPr lang="en-US" dirty="0">
              <a:ea typeface="ＭＳ Ｐゴシック" pitchFamily="26" charset="-128"/>
              <a:cs typeface="ＭＳ Ｐゴシック" pitchFamily="26" charset="-128"/>
            </a:endParaRPr>
          </a:p>
        </p:txBody>
      </p:sp>
    </p:spTree>
    <p:extLst>
      <p:ext uri="{BB962C8B-B14F-4D97-AF65-F5344CB8AC3E}">
        <p14:creationId xmlns:p14="http://schemas.microsoft.com/office/powerpoint/2010/main" val="41487232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20" name="Rectangle 4"/>
          <p:cNvSpPr>
            <a:spLocks noGrp="1" noChangeArrowheads="1"/>
          </p:cNvSpPr>
          <p:nvPr>
            <p:ph type="title"/>
          </p:nvPr>
        </p:nvSpPr>
        <p:spPr>
          <a:xfrm>
            <a:off x="1981200" y="323091"/>
            <a:ext cx="8305800" cy="1143000"/>
          </a:xfrm>
        </p:spPr>
        <p:txBody>
          <a:bodyPr anchor="ctr">
            <a:normAutofit/>
          </a:bodyPr>
          <a:lstStyle/>
          <a:p>
            <a:pPr algn="ctr" eaLnBrk="1" hangingPunct="1"/>
            <a:r>
              <a:rPr lang="en-US" sz="4800" dirty="0">
                <a:ea typeface="ＭＳ Ｐゴシック" pitchFamily="26" charset="-128"/>
                <a:cs typeface="ＭＳ Ｐゴシック" pitchFamily="26" charset="-128"/>
              </a:rPr>
              <a:t>Benthic Algae Output</a:t>
            </a:r>
          </a:p>
        </p:txBody>
      </p:sp>
      <p:graphicFrame>
        <p:nvGraphicFramePr>
          <p:cNvPr id="137413" name="Group 197"/>
          <p:cNvGraphicFramePr>
            <a:graphicFrameLocks noGrp="1"/>
          </p:cNvGraphicFramePr>
          <p:nvPr>
            <p:extLst>
              <p:ext uri="{D42A27DB-BD31-4B8C-83A1-F6EECF244321}">
                <p14:modId xmlns:p14="http://schemas.microsoft.com/office/powerpoint/2010/main" val="3038818148"/>
              </p:ext>
            </p:extLst>
          </p:nvPr>
        </p:nvGraphicFramePr>
        <p:xfrm>
          <a:off x="2046113" y="1820330"/>
          <a:ext cx="8229600" cy="4663440"/>
        </p:xfrm>
        <a:graphic>
          <a:graphicData uri="http://schemas.openxmlformats.org/drawingml/2006/table">
            <a:tbl>
              <a:tblPr>
                <a:tableStyleId>{69C7853C-536D-4A76-A0AE-DD22124D55A5}</a:tableStyleId>
              </a:tblPr>
              <a:tblGrid>
                <a:gridCol w="1066800">
                  <a:extLst>
                    <a:ext uri="{9D8B030D-6E8A-4147-A177-3AD203B41FA5}">
                      <a16:colId xmlns:a16="http://schemas.microsoft.com/office/drawing/2014/main" val="20000"/>
                    </a:ext>
                  </a:extLst>
                </a:gridCol>
                <a:gridCol w="4800600">
                  <a:extLst>
                    <a:ext uri="{9D8B030D-6E8A-4147-A177-3AD203B41FA5}">
                      <a16:colId xmlns:a16="http://schemas.microsoft.com/office/drawing/2014/main" val="20001"/>
                    </a:ext>
                  </a:extLst>
                </a:gridCol>
                <a:gridCol w="2362200">
                  <a:extLst>
                    <a:ext uri="{9D8B030D-6E8A-4147-A177-3AD203B41FA5}">
                      <a16:colId xmlns:a16="http://schemas.microsoft.com/office/drawing/2014/main" val="20002"/>
                    </a:ext>
                  </a:extLst>
                </a:gridCol>
              </a:tblGrid>
              <a:tr h="4508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Num</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Variable</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Units</a:t>
                      </a:r>
                      <a:endParaRPr kumimoji="0" lang="en-US" sz="2800" b="0" i="0" u="none" strike="noStrike" cap="none" normalizeH="0" baseline="0" dirty="0">
                        <a:ln>
                          <a:noFill/>
                        </a:ln>
                        <a:solidFill>
                          <a:srgbClr val="000000"/>
                        </a:solidFill>
                        <a:effectLst/>
                        <a:latin typeface="Arial" pitchFamily="-107" charset="0"/>
                      </a:endParaRPr>
                    </a:p>
                  </a:txBody>
                  <a:tcPr horzOverflow="overflow"/>
                </a:tc>
                <a:extLst>
                  <a:ext uri="{0D108BD9-81ED-4DB2-BD59-A6C34878D82A}">
                    <a16:rowId xmlns:a16="http://schemas.microsoft.com/office/drawing/2014/main" val="10000"/>
                  </a:ext>
                </a:extLst>
              </a:tr>
              <a:tr h="452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64</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Benthic Algae Biomass</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g</a:t>
                      </a:r>
                      <a:r>
                        <a:rPr kumimoji="0" lang="en-US" sz="2800" u="none" strike="noStrike" cap="none" normalizeH="0" baseline="-25000" dirty="0">
                          <a:ln>
                            <a:noFill/>
                          </a:ln>
                          <a:effectLst/>
                        </a:rPr>
                        <a:t>D</a:t>
                      </a:r>
                      <a:r>
                        <a:rPr kumimoji="0" lang="en-US" sz="2800" u="none" strike="noStrike" cap="none" normalizeH="0" baseline="0" dirty="0">
                          <a:ln>
                            <a:noFill/>
                          </a:ln>
                          <a:effectLst/>
                        </a:rPr>
                        <a:t>/m</a:t>
                      </a:r>
                      <a:r>
                        <a:rPr kumimoji="0" lang="en-US" sz="2800" u="none" strike="noStrike" cap="none" normalizeH="0" baseline="30000" dirty="0">
                          <a:ln>
                            <a:noFill/>
                          </a:ln>
                          <a:effectLst/>
                        </a:rPr>
                        <a:t>2</a:t>
                      </a:r>
                      <a:endParaRPr kumimoji="0" lang="en-US" sz="2800" b="0" i="0" u="none" strike="noStrike" cap="none" normalizeH="0" baseline="30000" dirty="0">
                        <a:ln>
                          <a:noFill/>
                        </a:ln>
                        <a:solidFill>
                          <a:srgbClr val="000000"/>
                        </a:solidFill>
                        <a:effectLst/>
                        <a:latin typeface="Arial" pitchFamily="-107" charset="0"/>
                      </a:endParaRPr>
                    </a:p>
                  </a:txBody>
                  <a:tcPr horzOverflow="overflow"/>
                </a:tc>
                <a:extLst>
                  <a:ext uri="{0D108BD9-81ED-4DB2-BD59-A6C34878D82A}">
                    <a16:rowId xmlns:a16="http://schemas.microsoft.com/office/drawing/2014/main" val="10001"/>
                  </a:ext>
                </a:extLst>
              </a:tr>
              <a:tr h="450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65</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Benthic Algae Light Limit</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a:t>
                      </a:r>
                      <a:endParaRPr kumimoji="0" lang="en-US" sz="2800" b="0" i="0" u="none" strike="noStrike" cap="none" normalizeH="0" baseline="0" dirty="0">
                        <a:ln>
                          <a:noFill/>
                        </a:ln>
                        <a:solidFill>
                          <a:srgbClr val="000000"/>
                        </a:solidFill>
                        <a:effectLst/>
                        <a:latin typeface="Arial" pitchFamily="-107" charset="0"/>
                      </a:endParaRPr>
                    </a:p>
                  </a:txBody>
                  <a:tcPr horzOverflow="overflow"/>
                </a:tc>
                <a:extLst>
                  <a:ext uri="{0D108BD9-81ED-4DB2-BD59-A6C34878D82A}">
                    <a16:rowId xmlns:a16="http://schemas.microsoft.com/office/drawing/2014/main" val="10002"/>
                  </a:ext>
                </a:extLst>
              </a:tr>
              <a:tr h="452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66</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Benthic Algae Nutrient Limit</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a:t>
                      </a:r>
                      <a:endParaRPr kumimoji="0" lang="en-US" sz="2800" b="0" i="0" u="none" strike="noStrike" cap="none" normalizeH="0" baseline="0" dirty="0">
                        <a:ln>
                          <a:noFill/>
                        </a:ln>
                        <a:solidFill>
                          <a:srgbClr val="000000"/>
                        </a:solidFill>
                        <a:effectLst/>
                        <a:latin typeface="Arial" pitchFamily="-107" charset="0"/>
                      </a:endParaRPr>
                    </a:p>
                  </a:txBody>
                  <a:tcPr horzOverflow="overflow"/>
                </a:tc>
                <a:extLst>
                  <a:ext uri="{0D108BD9-81ED-4DB2-BD59-A6C34878D82A}">
                    <a16:rowId xmlns:a16="http://schemas.microsoft.com/office/drawing/2014/main" val="10003"/>
                  </a:ext>
                </a:extLst>
              </a:tr>
              <a:tr h="450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67</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Benthic Algae N Cell Quota</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mg</a:t>
                      </a:r>
                      <a:r>
                        <a:rPr kumimoji="0" lang="en-US" sz="2800" u="none" strike="noStrike" cap="none" normalizeH="0" baseline="-25000" dirty="0">
                          <a:ln>
                            <a:noFill/>
                          </a:ln>
                          <a:effectLst/>
                        </a:rPr>
                        <a:t>N</a:t>
                      </a:r>
                      <a:r>
                        <a:rPr kumimoji="0" lang="en-US" sz="2800" u="none" strike="noStrike" cap="none" normalizeH="0" baseline="0" dirty="0">
                          <a:ln>
                            <a:noFill/>
                          </a:ln>
                          <a:effectLst/>
                        </a:rPr>
                        <a:t>/g</a:t>
                      </a:r>
                      <a:r>
                        <a:rPr kumimoji="0" lang="en-US" sz="2800" u="none" strike="noStrike" cap="none" normalizeH="0" baseline="-25000" dirty="0">
                          <a:ln>
                            <a:noFill/>
                          </a:ln>
                          <a:effectLst/>
                        </a:rPr>
                        <a:t>D</a:t>
                      </a:r>
                      <a:endParaRPr kumimoji="0" lang="en-US" sz="2800" b="0" i="0" u="none" strike="noStrike" cap="none" normalizeH="0" baseline="-25000" dirty="0">
                        <a:ln>
                          <a:noFill/>
                        </a:ln>
                        <a:solidFill>
                          <a:srgbClr val="000000"/>
                        </a:solidFill>
                        <a:effectLst/>
                        <a:latin typeface="Arial" pitchFamily="-107" charset="0"/>
                      </a:endParaRPr>
                    </a:p>
                  </a:txBody>
                  <a:tcPr horzOverflow="overflow"/>
                </a:tc>
                <a:extLst>
                  <a:ext uri="{0D108BD9-81ED-4DB2-BD59-A6C34878D82A}">
                    <a16:rowId xmlns:a16="http://schemas.microsoft.com/office/drawing/2014/main" val="10004"/>
                  </a:ext>
                </a:extLst>
              </a:tr>
              <a:tr h="452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68</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Benthic Algae P Cell Quota</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mg</a:t>
                      </a:r>
                      <a:r>
                        <a:rPr kumimoji="0" lang="en-US" sz="2800" u="none" strike="noStrike" cap="none" normalizeH="0" baseline="-25000" dirty="0">
                          <a:ln>
                            <a:noFill/>
                          </a:ln>
                          <a:effectLst/>
                        </a:rPr>
                        <a:t>P</a:t>
                      </a:r>
                      <a:r>
                        <a:rPr kumimoji="0" lang="en-US" sz="2800" u="none" strike="noStrike" cap="none" normalizeH="0" baseline="0" dirty="0">
                          <a:ln>
                            <a:noFill/>
                          </a:ln>
                          <a:effectLst/>
                        </a:rPr>
                        <a:t>/g</a:t>
                      </a:r>
                      <a:r>
                        <a:rPr kumimoji="0" lang="en-US" sz="2800" u="none" strike="noStrike" cap="none" normalizeH="0" baseline="-25000" dirty="0">
                          <a:ln>
                            <a:noFill/>
                          </a:ln>
                          <a:effectLst/>
                        </a:rPr>
                        <a:t>D</a:t>
                      </a:r>
                      <a:endParaRPr kumimoji="0" lang="en-US" sz="2800" b="0" i="0" u="none" strike="noStrike" cap="none" normalizeH="0" baseline="0" dirty="0">
                        <a:ln>
                          <a:noFill/>
                        </a:ln>
                        <a:solidFill>
                          <a:srgbClr val="000000"/>
                        </a:solidFill>
                        <a:effectLst/>
                        <a:latin typeface="Arial" pitchFamily="-107" charset="0"/>
                      </a:endParaRPr>
                    </a:p>
                  </a:txBody>
                  <a:tcPr horzOverflow="overflow"/>
                </a:tc>
                <a:extLst>
                  <a:ext uri="{0D108BD9-81ED-4DB2-BD59-A6C34878D82A}">
                    <a16:rowId xmlns:a16="http://schemas.microsoft.com/office/drawing/2014/main" val="10005"/>
                  </a:ext>
                </a:extLst>
              </a:tr>
              <a:tr h="450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69</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Benthic Algae Chlorophyll</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mg</a:t>
                      </a:r>
                      <a:r>
                        <a:rPr kumimoji="0" lang="en-US" sz="2800" u="none" strike="noStrike" cap="none" normalizeH="0" baseline="-25000" dirty="0">
                          <a:ln>
                            <a:noFill/>
                          </a:ln>
                          <a:effectLst/>
                        </a:rPr>
                        <a:t>A</a:t>
                      </a:r>
                      <a:r>
                        <a:rPr kumimoji="0" lang="en-US" sz="2800" u="none" strike="noStrike" cap="none" normalizeH="0" baseline="0" dirty="0">
                          <a:ln>
                            <a:noFill/>
                          </a:ln>
                          <a:effectLst/>
                        </a:rPr>
                        <a:t>/m</a:t>
                      </a:r>
                      <a:r>
                        <a:rPr kumimoji="0" lang="en-US" sz="2800" u="none" strike="noStrike" cap="none" normalizeH="0" baseline="30000" dirty="0">
                          <a:ln>
                            <a:noFill/>
                          </a:ln>
                          <a:effectLst/>
                        </a:rPr>
                        <a:t>2</a:t>
                      </a:r>
                      <a:endParaRPr kumimoji="0" lang="en-US" sz="2800" b="0" i="0" u="none" strike="noStrike" cap="none" normalizeH="0" baseline="30000" dirty="0">
                        <a:ln>
                          <a:noFill/>
                        </a:ln>
                        <a:solidFill>
                          <a:srgbClr val="000000"/>
                        </a:solidFill>
                        <a:effectLst/>
                        <a:latin typeface="Arial" pitchFamily="-107" charset="0"/>
                      </a:endParaRPr>
                    </a:p>
                  </a:txBody>
                  <a:tcPr horzOverflow="overflow"/>
                </a:tc>
                <a:extLst>
                  <a:ext uri="{0D108BD9-81ED-4DB2-BD59-A6C34878D82A}">
                    <a16:rowId xmlns:a16="http://schemas.microsoft.com/office/drawing/2014/main" val="10006"/>
                  </a:ext>
                </a:extLst>
              </a:tr>
              <a:tr h="452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70</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Benthic Algae Cell N:Chl</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mg</a:t>
                      </a:r>
                      <a:r>
                        <a:rPr kumimoji="0" lang="en-US" sz="2800" u="none" strike="noStrike" cap="none" normalizeH="0" baseline="-25000" dirty="0">
                          <a:ln>
                            <a:noFill/>
                          </a:ln>
                          <a:effectLst/>
                        </a:rPr>
                        <a:t>N</a:t>
                      </a:r>
                      <a:r>
                        <a:rPr kumimoji="0" lang="en-US" sz="2800" u="none" strike="noStrike" cap="none" normalizeH="0" baseline="0" dirty="0">
                          <a:ln>
                            <a:noFill/>
                          </a:ln>
                          <a:effectLst/>
                        </a:rPr>
                        <a:t>/mg</a:t>
                      </a:r>
                      <a:r>
                        <a:rPr kumimoji="0" lang="en-US" sz="2800" u="none" strike="noStrike" cap="none" normalizeH="0" baseline="-25000" dirty="0">
                          <a:ln>
                            <a:noFill/>
                          </a:ln>
                          <a:effectLst/>
                        </a:rPr>
                        <a:t>A</a:t>
                      </a:r>
                      <a:endParaRPr kumimoji="0" lang="en-US" sz="2800" b="0" i="0" u="none" strike="noStrike" cap="none" normalizeH="0" baseline="-25000" dirty="0">
                        <a:ln>
                          <a:noFill/>
                        </a:ln>
                        <a:solidFill>
                          <a:srgbClr val="000000"/>
                        </a:solidFill>
                        <a:effectLst/>
                        <a:latin typeface="Arial" pitchFamily="-107" charset="0"/>
                      </a:endParaRPr>
                    </a:p>
                  </a:txBody>
                  <a:tcPr horzOverflow="overflow"/>
                </a:tc>
                <a:extLst>
                  <a:ext uri="{0D108BD9-81ED-4DB2-BD59-A6C34878D82A}">
                    <a16:rowId xmlns:a16="http://schemas.microsoft.com/office/drawing/2014/main" val="10007"/>
                  </a:ext>
                </a:extLst>
              </a:tr>
              <a:tr h="450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71</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Benthic Algae Cell P:Chl</a:t>
                      </a:r>
                      <a:endParaRPr kumimoji="0" lang="en-US" sz="2800" b="0" i="0" u="none" strike="noStrike" cap="none" normalizeH="0" baseline="0" dirty="0">
                        <a:ln>
                          <a:noFill/>
                        </a:ln>
                        <a:solidFill>
                          <a:srgbClr val="000000"/>
                        </a:solidFill>
                        <a:effectLst/>
                        <a:latin typeface="Arial" pitchFamily="-107"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a:ln>
                            <a:noFill/>
                          </a:ln>
                          <a:effectLst/>
                        </a:rPr>
                        <a:t>mg</a:t>
                      </a:r>
                      <a:r>
                        <a:rPr kumimoji="0" lang="en-US" sz="2800" u="none" strike="noStrike" cap="none" normalizeH="0" baseline="-25000" dirty="0">
                          <a:ln>
                            <a:noFill/>
                          </a:ln>
                          <a:effectLst/>
                        </a:rPr>
                        <a:t>P</a:t>
                      </a:r>
                      <a:r>
                        <a:rPr kumimoji="0" lang="en-US" sz="2800" u="none" strike="noStrike" cap="none" normalizeH="0" baseline="0" dirty="0">
                          <a:ln>
                            <a:noFill/>
                          </a:ln>
                          <a:effectLst/>
                        </a:rPr>
                        <a:t>/mg</a:t>
                      </a:r>
                      <a:r>
                        <a:rPr kumimoji="0" lang="en-US" sz="2800" u="none" strike="noStrike" cap="none" normalizeH="0" baseline="-25000" dirty="0">
                          <a:ln>
                            <a:noFill/>
                          </a:ln>
                          <a:effectLst/>
                        </a:rPr>
                        <a:t>A</a:t>
                      </a:r>
                      <a:endParaRPr kumimoji="0" lang="en-US" sz="2800" b="0" i="0" u="none" strike="noStrike" cap="none" normalizeH="0" baseline="-25000" dirty="0">
                        <a:ln>
                          <a:noFill/>
                        </a:ln>
                        <a:solidFill>
                          <a:srgbClr val="000000"/>
                        </a:solidFill>
                        <a:effectLst/>
                        <a:latin typeface="Arial" pitchFamily="-107" charset="0"/>
                      </a:endParaRPr>
                    </a:p>
                  </a:txBody>
                  <a:tcPr horzOverflow="overflow"/>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272181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763714" y="142690"/>
            <a:ext cx="4141414" cy="1883497"/>
          </a:xfrm>
        </p:spPr>
        <p:txBody>
          <a:bodyPr anchor="ctr">
            <a:noAutofit/>
          </a:bodyPr>
          <a:lstStyle/>
          <a:p>
            <a:pPr algn="ctr"/>
            <a:r>
              <a:rPr lang="en-US" sz="5400" dirty="0">
                <a:ea typeface="ＭＳ Ｐゴシック" pitchFamily="26" charset="-128"/>
                <a:cs typeface="ＭＳ Ｐゴシック" pitchFamily="26" charset="-128"/>
              </a:rPr>
              <a:t>Benthic Algae </a:t>
            </a:r>
            <a:r>
              <a:rPr lang="en-US" dirty="0">
                <a:ea typeface="ＭＳ Ｐゴシック" pitchFamily="26" charset="-128"/>
                <a:cs typeface="ＭＳ Ｐゴシック" pitchFamily="26" charset="-128"/>
              </a:rPr>
              <a:t>Biomass</a:t>
            </a:r>
            <a:br>
              <a:rPr lang="en-US" sz="5400" dirty="0">
                <a:ea typeface="ＭＳ Ｐゴシック" pitchFamily="26" charset="-128"/>
                <a:cs typeface="ＭＳ Ｐゴシック" pitchFamily="26" charset="-128"/>
              </a:rPr>
            </a:br>
            <a:r>
              <a:rPr lang="en-US" dirty="0">
                <a:ea typeface="ＭＳ Ｐゴシック" pitchFamily="26" charset="-128"/>
                <a:cs typeface="ＭＳ Ｐゴシック" pitchFamily="26" charset="-128"/>
              </a:rPr>
              <a:t>Nutrient Ratios</a:t>
            </a:r>
            <a:endParaRPr lang="en-US" sz="5400" dirty="0">
              <a:ea typeface="ＭＳ Ｐゴシック" pitchFamily="26" charset="-128"/>
              <a:cs typeface="ＭＳ Ｐゴシック" pitchFamily="26" charset="-128"/>
            </a:endParaRPr>
          </a:p>
        </p:txBody>
      </p:sp>
      <p:grpSp>
        <p:nvGrpSpPr>
          <p:cNvPr id="2" name="Group 43"/>
          <p:cNvGrpSpPr/>
          <p:nvPr/>
        </p:nvGrpSpPr>
        <p:grpSpPr bwMode="auto">
          <a:xfrm>
            <a:off x="5976477" y="556487"/>
            <a:ext cx="4363290" cy="3505296"/>
            <a:chOff x="3672472" y="1547638"/>
            <a:chExt cx="2743446" cy="1827643"/>
          </a:xfrm>
          <a:solidFill>
            <a:schemeClr val="accent3">
              <a:lumMod val="20000"/>
              <a:lumOff val="80000"/>
            </a:schemeClr>
          </a:solidFill>
        </p:grpSpPr>
        <p:sp>
          <p:nvSpPr>
            <p:cNvPr id="45" name="TextBox 15"/>
            <p:cNvSpPr txBox="1">
              <a:spLocks/>
            </p:cNvSpPr>
            <p:nvPr/>
          </p:nvSpPr>
          <p:spPr bwMode="auto">
            <a:xfrm>
              <a:off x="3672472" y="1547638"/>
              <a:ext cx="2743446" cy="1827643"/>
            </a:xfrm>
            <a:prstGeom prst="rect">
              <a:avLst/>
            </a:prstGeom>
            <a:grpFill/>
            <a:ln>
              <a:headEnd/>
              <a:tailEnd/>
            </a:ln>
          </p:spPr>
          <p:style>
            <a:lnRef idx="1">
              <a:schemeClr val="accent3"/>
            </a:lnRef>
            <a:fillRef idx="2">
              <a:schemeClr val="accent3"/>
            </a:fillRef>
            <a:effectRef idx="1">
              <a:schemeClr val="accent3"/>
            </a:effectRef>
            <a:fontRef idx="minor">
              <a:schemeClr val="dk1"/>
            </a:fontRef>
          </p:style>
          <p:txBody>
            <a:bodyPr>
              <a:prstTxWarp prst="textNoShape">
                <a:avLst/>
              </a:prstTxWarp>
            </a:bodyPr>
            <a:lstStyle/>
            <a:p>
              <a:pPr algn="ctr">
                <a:defRPr/>
              </a:pPr>
              <a:r>
                <a:rPr lang="en-US" sz="2800" dirty="0">
                  <a:latin typeface="Calibri" pitchFamily="-112" charset="0"/>
                </a:rPr>
                <a:t>Total Dry Weight</a:t>
              </a:r>
            </a:p>
            <a:p>
              <a:pPr algn="ctr">
                <a:defRPr/>
              </a:pPr>
              <a:r>
                <a:rPr lang="en-US" sz="3200" dirty="0">
                  <a:latin typeface="Calibri" pitchFamily="-112" charset="0"/>
                </a:rPr>
                <a:t>a</a:t>
              </a:r>
              <a:r>
                <a:rPr lang="en-US" sz="3200" baseline="-25000" dirty="0">
                  <a:latin typeface="Calibri" pitchFamily="-112" charset="0"/>
                </a:rPr>
                <a:t>b</a:t>
              </a:r>
              <a:r>
                <a:rPr lang="en-US" dirty="0">
                  <a:latin typeface="Calibri" pitchFamily="-112" charset="0"/>
                </a:rPr>
                <a:t>  [g</a:t>
              </a:r>
              <a:r>
                <a:rPr lang="en-US" baseline="-25000" dirty="0">
                  <a:latin typeface="Calibri" pitchFamily="-112" charset="0"/>
                </a:rPr>
                <a:t>D</a:t>
              </a:r>
              <a:r>
                <a:rPr lang="en-US" dirty="0">
                  <a:latin typeface="Calibri" pitchFamily="-112" charset="0"/>
                </a:rPr>
                <a:t>/m</a:t>
              </a:r>
              <a:r>
                <a:rPr lang="en-US" baseline="30000" dirty="0">
                  <a:latin typeface="Calibri" pitchFamily="-112" charset="0"/>
                </a:rPr>
                <a:t>2</a:t>
              </a:r>
              <a:r>
                <a:rPr lang="en-US" dirty="0">
                  <a:latin typeface="Calibri" pitchFamily="-112" charset="0"/>
                </a:rPr>
                <a:t>]</a:t>
              </a:r>
            </a:p>
            <a:p>
              <a:pPr>
                <a:defRPr/>
              </a:pPr>
              <a:endParaRPr lang="en-US" dirty="0">
                <a:solidFill>
                  <a:srgbClr val="000000"/>
                </a:solidFill>
                <a:latin typeface="Calibri" pitchFamily="-112" charset="0"/>
              </a:endParaRPr>
            </a:p>
            <a:p>
              <a:pPr algn="ctr">
                <a:defRPr/>
              </a:pPr>
              <a:r>
                <a:rPr lang="en-US" sz="2000" dirty="0">
                  <a:solidFill>
                    <a:srgbClr val="000000"/>
                  </a:solidFill>
                  <a:latin typeface="Calibri" pitchFamily="-112" charset="0"/>
                </a:rPr>
                <a:t>Biomass composition D : C : N : P : Chl</a:t>
              </a:r>
            </a:p>
            <a:p>
              <a:pPr>
                <a:defRPr/>
              </a:pPr>
              <a:endParaRPr lang="en-US" baseline="30000" dirty="0">
                <a:latin typeface="Calibri" pitchFamily="-112" charset="0"/>
              </a:endParaRPr>
            </a:p>
          </p:txBody>
        </p:sp>
        <p:sp>
          <p:nvSpPr>
            <p:cNvPr id="47" name="TextBox 21"/>
            <p:cNvSpPr txBox="1">
              <a:spLocks/>
            </p:cNvSpPr>
            <p:nvPr/>
          </p:nvSpPr>
          <p:spPr bwMode="auto">
            <a:xfrm>
              <a:off x="5085175" y="2544131"/>
              <a:ext cx="1004227" cy="761965"/>
            </a:xfrm>
            <a:prstGeom prst="rect">
              <a:avLst/>
            </a:prstGeom>
            <a:solidFill>
              <a:schemeClr val="accent3">
                <a:lumMod val="40000"/>
                <a:lumOff val="60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prstTxWarp prst="textNoShape">
                <a:avLst/>
              </a:prstTxWarp>
            </a:bodyPr>
            <a:lstStyle/>
            <a:p>
              <a:pPr algn="ctr">
                <a:defRPr/>
              </a:pPr>
              <a:r>
                <a:rPr lang="en-US" dirty="0">
                  <a:solidFill>
                    <a:srgbClr val="000000"/>
                  </a:solidFill>
                  <a:latin typeface="Calibri" pitchFamily="-112" charset="0"/>
                </a:rPr>
                <a:t>Total</a:t>
              </a:r>
            </a:p>
            <a:p>
              <a:pPr algn="ctr">
                <a:defRPr/>
              </a:pPr>
              <a:r>
                <a:rPr lang="en-US" dirty="0">
                  <a:solidFill>
                    <a:srgbClr val="000000"/>
                  </a:solidFill>
                  <a:latin typeface="Calibri" pitchFamily="-112" charset="0"/>
                </a:rPr>
                <a:t>cell N</a:t>
              </a:r>
            </a:p>
            <a:p>
              <a:pPr algn="ctr">
                <a:defRPr/>
              </a:pPr>
              <a:r>
                <a:rPr lang="en-US" dirty="0">
                  <a:solidFill>
                    <a:srgbClr val="000000"/>
                  </a:solidFill>
                  <a:latin typeface="Calibri" pitchFamily="-112" charset="0"/>
                </a:rPr>
                <a:t>qN</a:t>
              </a:r>
            </a:p>
            <a:p>
              <a:pPr algn="ctr">
                <a:defRPr/>
              </a:pPr>
              <a:r>
                <a:rPr lang="en-US" dirty="0">
                  <a:solidFill>
                    <a:srgbClr val="000000"/>
                  </a:solidFill>
                  <a:latin typeface="Calibri" pitchFamily="-112" charset="0"/>
                </a:rPr>
                <a:t>[mg</a:t>
              </a:r>
              <a:r>
                <a:rPr lang="en-US" baseline="-25000" dirty="0">
                  <a:solidFill>
                    <a:srgbClr val="000000"/>
                  </a:solidFill>
                  <a:latin typeface="Calibri" pitchFamily="-112" charset="0"/>
                </a:rPr>
                <a:t>N</a:t>
              </a:r>
              <a:r>
                <a:rPr lang="en-US" dirty="0">
                  <a:solidFill>
                    <a:srgbClr val="000000"/>
                  </a:solidFill>
                  <a:latin typeface="Calibri" pitchFamily="-112" charset="0"/>
                </a:rPr>
                <a:t>/g</a:t>
              </a:r>
              <a:r>
                <a:rPr lang="en-US" baseline="-25000" dirty="0">
                  <a:solidFill>
                    <a:srgbClr val="000000"/>
                  </a:solidFill>
                  <a:latin typeface="Calibri" pitchFamily="-112" charset="0"/>
                </a:rPr>
                <a:t>D</a:t>
              </a:r>
              <a:r>
                <a:rPr lang="en-US" dirty="0">
                  <a:solidFill>
                    <a:srgbClr val="000000"/>
                  </a:solidFill>
                  <a:latin typeface="Calibri" pitchFamily="-112" charset="0"/>
                </a:rPr>
                <a:t>]</a:t>
              </a:r>
              <a:endParaRPr lang="en-US" baseline="-25000" dirty="0">
                <a:solidFill>
                  <a:srgbClr val="000000"/>
                </a:solidFill>
                <a:latin typeface="Calibri" pitchFamily="-112" charset="0"/>
              </a:endParaRPr>
            </a:p>
          </p:txBody>
        </p:sp>
        <p:sp>
          <p:nvSpPr>
            <p:cNvPr id="48" name="TextBox 22"/>
            <p:cNvSpPr txBox="1">
              <a:spLocks/>
            </p:cNvSpPr>
            <p:nvPr/>
          </p:nvSpPr>
          <p:spPr bwMode="auto">
            <a:xfrm>
              <a:off x="3942407" y="2544131"/>
              <a:ext cx="1006136" cy="762821"/>
            </a:xfrm>
            <a:prstGeom prst="rect">
              <a:avLst/>
            </a:prstGeom>
            <a:solidFill>
              <a:schemeClr val="accent3">
                <a:lumMod val="40000"/>
                <a:lumOff val="60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prstTxWarp prst="textNoShape">
                <a:avLst/>
              </a:prstTxWarp>
            </a:bodyPr>
            <a:lstStyle/>
            <a:p>
              <a:pPr algn="ctr">
                <a:defRPr/>
              </a:pPr>
              <a:r>
                <a:rPr lang="en-US" dirty="0">
                  <a:solidFill>
                    <a:srgbClr val="000000"/>
                  </a:solidFill>
                  <a:latin typeface="Calibri" pitchFamily="-112" charset="0"/>
                </a:rPr>
                <a:t>Total</a:t>
              </a:r>
            </a:p>
            <a:p>
              <a:pPr algn="ctr">
                <a:defRPr/>
              </a:pPr>
              <a:r>
                <a:rPr lang="en-US" dirty="0">
                  <a:solidFill>
                    <a:srgbClr val="000000"/>
                  </a:solidFill>
                  <a:latin typeface="Calibri" pitchFamily="-112" charset="0"/>
                </a:rPr>
                <a:t>cell P</a:t>
              </a:r>
            </a:p>
            <a:p>
              <a:pPr algn="ctr">
                <a:defRPr/>
              </a:pPr>
              <a:r>
                <a:rPr lang="en-US" dirty="0">
                  <a:solidFill>
                    <a:srgbClr val="000000"/>
                  </a:solidFill>
                  <a:latin typeface="Calibri" pitchFamily="-112" charset="0"/>
                </a:rPr>
                <a:t>qP</a:t>
              </a:r>
            </a:p>
            <a:p>
              <a:pPr algn="ctr">
                <a:defRPr/>
              </a:pPr>
              <a:r>
                <a:rPr lang="en-US" dirty="0">
                  <a:solidFill>
                    <a:srgbClr val="000000"/>
                  </a:solidFill>
                  <a:latin typeface="Calibri" pitchFamily="-112" charset="0"/>
                </a:rPr>
                <a:t>[mg</a:t>
              </a:r>
              <a:r>
                <a:rPr lang="en-US" baseline="-25000" dirty="0">
                  <a:solidFill>
                    <a:srgbClr val="000000"/>
                  </a:solidFill>
                  <a:latin typeface="Calibri" pitchFamily="-112" charset="0"/>
                </a:rPr>
                <a:t>P</a:t>
              </a:r>
              <a:r>
                <a:rPr lang="en-US" dirty="0">
                  <a:solidFill>
                    <a:srgbClr val="000000"/>
                  </a:solidFill>
                  <a:latin typeface="Calibri" pitchFamily="-112" charset="0"/>
                </a:rPr>
                <a:t>/g</a:t>
              </a:r>
              <a:r>
                <a:rPr lang="en-US" baseline="-25000" dirty="0">
                  <a:solidFill>
                    <a:srgbClr val="000000"/>
                  </a:solidFill>
                  <a:latin typeface="Calibri" pitchFamily="-112" charset="0"/>
                </a:rPr>
                <a:t>D</a:t>
              </a:r>
              <a:r>
                <a:rPr lang="en-US" dirty="0">
                  <a:solidFill>
                    <a:srgbClr val="000000"/>
                  </a:solidFill>
                  <a:latin typeface="Calibri" pitchFamily="-112" charset="0"/>
                </a:rPr>
                <a:t>]</a:t>
              </a:r>
              <a:endParaRPr lang="en-US" baseline="-25000" dirty="0">
                <a:solidFill>
                  <a:srgbClr val="000000"/>
                </a:solidFill>
                <a:latin typeface="Calibri" pitchFamily="-112" charset="0"/>
              </a:endParaRPr>
            </a:p>
          </p:txBody>
        </p:sp>
      </p:grpSp>
      <p:graphicFrame>
        <p:nvGraphicFramePr>
          <p:cNvPr id="38" name="Group 4"/>
          <p:cNvGraphicFramePr>
            <a:graphicFrameLocks/>
          </p:cNvGraphicFramePr>
          <p:nvPr>
            <p:extLst>
              <p:ext uri="{D42A27DB-BD31-4B8C-83A1-F6EECF244321}">
                <p14:modId xmlns:p14="http://schemas.microsoft.com/office/powerpoint/2010/main" val="1977774006"/>
              </p:ext>
            </p:extLst>
          </p:nvPr>
        </p:nvGraphicFramePr>
        <p:xfrm>
          <a:off x="1881304" y="4261549"/>
          <a:ext cx="8452027" cy="2473382"/>
        </p:xfrm>
        <a:graphic>
          <a:graphicData uri="http://schemas.openxmlformats.org/drawingml/2006/table">
            <a:tbl>
              <a:tblPr>
                <a:tableStyleId>{69C7853C-536D-4A76-A0AE-DD22124D55A5}</a:tableStyleId>
              </a:tblPr>
              <a:tblGrid>
                <a:gridCol w="1383732">
                  <a:extLst>
                    <a:ext uri="{9D8B030D-6E8A-4147-A177-3AD203B41FA5}">
                      <a16:colId xmlns:a16="http://schemas.microsoft.com/office/drawing/2014/main" val="20000"/>
                    </a:ext>
                  </a:extLst>
                </a:gridCol>
                <a:gridCol w="3442269">
                  <a:extLst>
                    <a:ext uri="{9D8B030D-6E8A-4147-A177-3AD203B41FA5}">
                      <a16:colId xmlns:a16="http://schemas.microsoft.com/office/drawing/2014/main" val="20001"/>
                    </a:ext>
                  </a:extLst>
                </a:gridCol>
                <a:gridCol w="1157111">
                  <a:extLst>
                    <a:ext uri="{9D8B030D-6E8A-4147-A177-3AD203B41FA5}">
                      <a16:colId xmlns:a16="http://schemas.microsoft.com/office/drawing/2014/main" val="20002"/>
                    </a:ext>
                  </a:extLst>
                </a:gridCol>
                <a:gridCol w="818445">
                  <a:extLst>
                    <a:ext uri="{9D8B030D-6E8A-4147-A177-3AD203B41FA5}">
                      <a16:colId xmlns:a16="http://schemas.microsoft.com/office/drawing/2014/main" val="20003"/>
                    </a:ext>
                  </a:extLst>
                </a:gridCol>
                <a:gridCol w="1650470">
                  <a:extLst>
                    <a:ext uri="{9D8B030D-6E8A-4147-A177-3AD203B41FA5}">
                      <a16:colId xmlns:a16="http://schemas.microsoft.com/office/drawing/2014/main" val="20004"/>
                    </a:ext>
                  </a:extLst>
                </a:gridCol>
              </a:tblGrid>
              <a:tr h="33773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Symbol</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Kinetic Constant</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Units</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Value</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Range</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0"/>
                  </a:ext>
                </a:extLst>
              </a:tr>
              <a:tr h="33773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outerShdw blurRad="38100" dist="38100" dir="2700000" algn="tl">
                              <a:srgbClr val="000000"/>
                            </a:outerShdw>
                          </a:effectLst>
                        </a:rPr>
                        <a:t>ADC</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detritus to carbon</a:t>
                      </a:r>
                      <a:r>
                        <a:rPr lang="en-US" sz="2000" baseline="0" dirty="0"/>
                        <a:t> ratio</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g</a:t>
                      </a:r>
                      <a:r>
                        <a:rPr kumimoji="0" lang="en-US" sz="2000" u="none" strike="noStrike" cap="none" normalizeH="0" baseline="-25000" dirty="0">
                          <a:ln>
                            <a:noFill/>
                          </a:ln>
                          <a:effectLst/>
                        </a:rPr>
                        <a:t>D</a:t>
                      </a:r>
                      <a:r>
                        <a:rPr kumimoji="0" lang="en-US" sz="2000" u="none" strike="noStrike" cap="none" normalizeH="0" baseline="0" dirty="0">
                          <a:ln>
                            <a:noFill/>
                          </a:ln>
                          <a:effectLst/>
                        </a:rPr>
                        <a:t>/g</a:t>
                      </a:r>
                      <a:r>
                        <a:rPr kumimoji="0" lang="en-US" sz="2000" u="none" strike="noStrike" cap="none" normalizeH="0" baseline="-25000" dirty="0">
                          <a:ln>
                            <a:noFill/>
                          </a:ln>
                          <a:effectLst/>
                        </a:rPr>
                        <a:t>C</a:t>
                      </a:r>
                      <a:endParaRPr kumimoji="0" lang="en-US" sz="2000" b="0" i="0" u="none" strike="noStrike" cap="none" normalizeH="0" baseline="-2500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2.5</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2 – 5</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1"/>
                  </a:ext>
                </a:extLst>
              </a:tr>
              <a:tr h="4151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outerShdw blurRad="38100" dist="38100" dir="2700000" algn="tl">
                              <a:srgbClr val="000000"/>
                            </a:outerShdw>
                          </a:effectLst>
                        </a:rPr>
                        <a:t>ANC</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nitrogen to carbon</a:t>
                      </a:r>
                      <a:r>
                        <a:rPr lang="en-US" sz="2000" baseline="0" dirty="0"/>
                        <a:t> ratio</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u="none" strike="noStrike" cap="none" normalizeH="0" baseline="0" dirty="0">
                          <a:ln>
                            <a:noFill/>
                          </a:ln>
                          <a:effectLst/>
                        </a:rPr>
                        <a:t>g</a:t>
                      </a:r>
                      <a:r>
                        <a:rPr kumimoji="0" lang="en-US" sz="2000" u="none" strike="noStrike" cap="none" normalizeH="0" baseline="-25000" dirty="0">
                          <a:ln>
                            <a:noFill/>
                          </a:ln>
                          <a:effectLst/>
                        </a:rPr>
                        <a:t>N</a:t>
                      </a:r>
                      <a:r>
                        <a:rPr kumimoji="0" lang="en-US" sz="2000" u="none" strike="noStrike" cap="none" normalizeH="0" baseline="0" dirty="0">
                          <a:ln>
                            <a:noFill/>
                          </a:ln>
                          <a:effectLst/>
                        </a:rPr>
                        <a:t>/g</a:t>
                      </a:r>
                      <a:r>
                        <a:rPr kumimoji="0" lang="en-US" sz="2000" u="none" strike="noStrike" cap="none" normalizeH="0" baseline="-25000" dirty="0">
                          <a:ln>
                            <a:noFill/>
                          </a:ln>
                          <a:effectLst/>
                        </a:rPr>
                        <a:t>C</a:t>
                      </a:r>
                      <a:endParaRPr kumimoji="0" lang="en-US" sz="2000" b="0" i="0" u="none" strike="noStrike" cap="none" normalizeH="0" baseline="-2500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0.18</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0.06 – 0.3</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2"/>
                  </a:ext>
                </a:extLst>
              </a:tr>
              <a:tr h="4151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outerShdw blurRad="38100" dist="38100" dir="2700000" algn="tl">
                              <a:srgbClr val="000000"/>
                            </a:outerShdw>
                          </a:effectLst>
                        </a:rPr>
                        <a:t>APC</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phosphorus to carbon</a:t>
                      </a:r>
                      <a:r>
                        <a:rPr lang="en-US" sz="2000" baseline="0" dirty="0"/>
                        <a:t> ratio</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u="none" strike="noStrike" cap="none" normalizeH="0" baseline="0" dirty="0">
                          <a:ln>
                            <a:noFill/>
                          </a:ln>
                          <a:effectLst/>
                        </a:rPr>
                        <a:t>g</a:t>
                      </a:r>
                      <a:r>
                        <a:rPr kumimoji="0" lang="en-US" sz="2000" u="none" strike="noStrike" cap="none" normalizeH="0" baseline="-25000" dirty="0">
                          <a:ln>
                            <a:noFill/>
                          </a:ln>
                          <a:effectLst/>
                        </a:rPr>
                        <a:t>P</a:t>
                      </a:r>
                      <a:r>
                        <a:rPr kumimoji="0" lang="en-US" sz="2000" u="none" strike="noStrike" cap="none" normalizeH="0" baseline="0" dirty="0">
                          <a:ln>
                            <a:noFill/>
                          </a:ln>
                          <a:effectLst/>
                        </a:rPr>
                        <a:t>/g</a:t>
                      </a:r>
                      <a:r>
                        <a:rPr kumimoji="0" lang="en-US" sz="2000" u="none" strike="noStrike" cap="none" normalizeH="0" baseline="-25000" dirty="0">
                          <a:ln>
                            <a:noFill/>
                          </a:ln>
                          <a:effectLst/>
                        </a:rPr>
                        <a:t>C</a:t>
                      </a:r>
                      <a:endParaRPr kumimoji="0" lang="en-US" sz="2000" b="0" i="0" u="none" strike="noStrike" cap="none" normalizeH="0" baseline="-2500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0.025</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0.01 – 0.08</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3"/>
                  </a:ext>
                </a:extLst>
              </a:tr>
              <a:tr h="41798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outerShdw blurRad="38100" dist="38100" dir="2700000" algn="tl">
                              <a:srgbClr val="000000"/>
                            </a:outerShdw>
                          </a:effectLst>
                        </a:rPr>
                        <a:t>AChlC</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baseline="0" dirty="0"/>
                        <a:t>chlorophyll to carbon ratio</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u="none" strike="noStrike" cap="none" normalizeH="0" baseline="0" dirty="0">
                          <a:ln>
                            <a:noFill/>
                          </a:ln>
                          <a:effectLst/>
                        </a:rPr>
                        <a:t>g</a:t>
                      </a:r>
                      <a:r>
                        <a:rPr kumimoji="0" lang="en-US" sz="2000" u="none" strike="noStrike" cap="none" normalizeH="0" baseline="-25000" dirty="0">
                          <a:ln>
                            <a:noFill/>
                          </a:ln>
                          <a:effectLst/>
                        </a:rPr>
                        <a:t>Chl</a:t>
                      </a:r>
                      <a:r>
                        <a:rPr kumimoji="0" lang="en-US" sz="2000" u="none" strike="noStrike" cap="none" normalizeH="0" baseline="0" dirty="0">
                          <a:ln>
                            <a:noFill/>
                          </a:ln>
                          <a:effectLst/>
                        </a:rPr>
                        <a:t>/g</a:t>
                      </a:r>
                      <a:r>
                        <a:rPr kumimoji="0" lang="en-US" sz="2000" u="none" strike="noStrike" cap="none" normalizeH="0" baseline="-25000" dirty="0">
                          <a:ln>
                            <a:noFill/>
                          </a:ln>
                          <a:effectLst/>
                        </a:rPr>
                        <a:t>C</a:t>
                      </a:r>
                      <a:endParaRPr kumimoji="0" lang="en-US" sz="2000" b="0" i="0" u="none" strike="noStrike" cap="none" normalizeH="0" baseline="-2500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0.02</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t>0.008 – 0.04 </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4"/>
                  </a:ext>
                </a:extLst>
              </a:tr>
              <a:tr h="43271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outerShdw blurRad="38100" dist="38100" dir="2700000" algn="tl">
                              <a:srgbClr val="000000"/>
                            </a:outerShdw>
                          </a:effectLst>
                        </a:rPr>
                        <a:t>ROC</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oxygen</a:t>
                      </a:r>
                      <a:r>
                        <a:rPr lang="en-US" sz="2000" baseline="0" dirty="0"/>
                        <a:t> to c</a:t>
                      </a:r>
                      <a:r>
                        <a:rPr lang="en-US" sz="2000" dirty="0"/>
                        <a:t>arbon ratio</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u="none" strike="noStrike" cap="none" normalizeH="0" baseline="0" dirty="0">
                          <a:ln>
                            <a:noFill/>
                          </a:ln>
                          <a:effectLst/>
                        </a:rPr>
                        <a:t>g</a:t>
                      </a:r>
                      <a:r>
                        <a:rPr kumimoji="0" lang="en-US" sz="2000" u="none" strike="noStrike" cap="none" normalizeH="0" baseline="-25000" dirty="0">
                          <a:ln>
                            <a:noFill/>
                          </a:ln>
                          <a:effectLst/>
                        </a:rPr>
                        <a:t>O2</a:t>
                      </a:r>
                      <a:r>
                        <a:rPr kumimoji="0" lang="en-US" sz="2000" u="none" strike="noStrike" cap="none" normalizeH="0" baseline="0" dirty="0">
                          <a:ln>
                            <a:noFill/>
                          </a:ln>
                          <a:effectLst/>
                        </a:rPr>
                        <a:t>/g</a:t>
                      </a:r>
                      <a:r>
                        <a:rPr kumimoji="0" lang="en-US" sz="2000" u="none" strike="noStrike" cap="none" normalizeH="0" baseline="-25000" dirty="0">
                          <a:ln>
                            <a:noFill/>
                          </a:ln>
                          <a:effectLst/>
                        </a:rPr>
                        <a:t>C</a:t>
                      </a:r>
                      <a:endParaRPr kumimoji="0" lang="en-US" sz="2000" b="0" i="0" u="none" strike="noStrike" cap="none" normalizeH="0" baseline="-2500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2.67</a:t>
                      </a:r>
                      <a:endParaRPr kumimoji="0" lang="en-US" sz="2000" b="0" i="0" u="none" strike="noStrike" cap="none" normalizeH="0" baseline="0" dirty="0">
                        <a:ln>
                          <a:noFill/>
                        </a:ln>
                        <a:solidFill>
                          <a:schemeClr val="tx1"/>
                        </a:solidFill>
                        <a:effectLst/>
                        <a:latin typeface="Arial"/>
                        <a:cs typeface="Arial"/>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aseline="0" dirty="0"/>
                        <a:t> </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5"/>
                  </a:ext>
                </a:extLst>
              </a:tr>
            </a:tbl>
          </a:graphicData>
        </a:graphic>
      </p:graphicFrame>
      <p:sp>
        <p:nvSpPr>
          <p:cNvPr id="40" name="TextBox 39"/>
          <p:cNvSpPr txBox="1"/>
          <p:nvPr/>
        </p:nvSpPr>
        <p:spPr>
          <a:xfrm>
            <a:off x="1852761" y="2183144"/>
            <a:ext cx="3524348" cy="1938992"/>
          </a:xfrm>
          <a:prstGeom prst="rect">
            <a:avLst/>
          </a:prstGeom>
          <a:noFill/>
        </p:spPr>
        <p:txBody>
          <a:bodyPr wrap="square" rtlCol="0">
            <a:spAutoFit/>
          </a:bodyPr>
          <a:lstStyle/>
          <a:p>
            <a:r>
              <a:rPr lang="en-US" sz="2000" dirty="0">
                <a:solidFill>
                  <a:srgbClr val="FFFF00"/>
                </a:solidFill>
              </a:rPr>
              <a:t>Input nutrient ratio constants describe structural biomass. Variables qN and qP are total cell nitrogen and phosphorus content, including biomass and stored inorganic N and P.</a:t>
            </a:r>
          </a:p>
        </p:txBody>
      </p:sp>
    </p:spTree>
    <p:extLst>
      <p:ext uri="{BB962C8B-B14F-4D97-AF65-F5344CB8AC3E}">
        <p14:creationId xmlns:p14="http://schemas.microsoft.com/office/powerpoint/2010/main" val="2779035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Picture 8"/>
          <p:cNvPicPr>
            <a:picLocks noChangeAspect="1" noChangeArrowheads="1"/>
          </p:cNvPicPr>
          <p:nvPr/>
        </p:nvPicPr>
        <p:blipFill>
          <a:blip r:embed="rId2"/>
          <a:srcRect/>
          <a:stretch>
            <a:fillRect/>
          </a:stretch>
        </p:blipFill>
        <p:spPr bwMode="auto">
          <a:xfrm>
            <a:off x="1704975" y="1266826"/>
            <a:ext cx="8782050" cy="2847975"/>
          </a:xfrm>
          <a:prstGeom prst="rect">
            <a:avLst/>
          </a:prstGeom>
          <a:noFill/>
          <a:ln w="9525">
            <a:noFill/>
            <a:miter lim="800000"/>
            <a:headEnd/>
            <a:tailEnd/>
          </a:ln>
        </p:spPr>
      </p:pic>
      <p:sp>
        <p:nvSpPr>
          <p:cNvPr id="143364" name="Rectangle 4"/>
          <p:cNvSpPr>
            <a:spLocks noGrp="1" noChangeArrowheads="1"/>
          </p:cNvSpPr>
          <p:nvPr>
            <p:ph type="title"/>
          </p:nvPr>
        </p:nvSpPr>
        <p:spPr>
          <a:xfrm>
            <a:off x="1981200" y="153759"/>
            <a:ext cx="8305800" cy="1143000"/>
          </a:xfrm>
        </p:spPr>
        <p:txBody>
          <a:bodyPr anchor="ctr">
            <a:normAutofit/>
          </a:bodyPr>
          <a:lstStyle/>
          <a:p>
            <a:pPr algn="ctr" eaLnBrk="1" hangingPunct="1">
              <a:defRPr/>
            </a:pPr>
            <a:r>
              <a:rPr lang="en-US" sz="4800" dirty="0"/>
              <a:t>Test River Algae, DO Output</a:t>
            </a:r>
          </a:p>
        </p:txBody>
      </p:sp>
      <p:pic>
        <p:nvPicPr>
          <p:cNvPr id="44036" name="Picture 10"/>
          <p:cNvPicPr>
            <a:picLocks noChangeAspect="1" noChangeArrowheads="1"/>
          </p:cNvPicPr>
          <p:nvPr/>
        </p:nvPicPr>
        <p:blipFill>
          <a:blip r:embed="rId3"/>
          <a:srcRect/>
          <a:stretch>
            <a:fillRect/>
          </a:stretch>
        </p:blipFill>
        <p:spPr bwMode="auto">
          <a:xfrm>
            <a:off x="1704975" y="3998914"/>
            <a:ext cx="8782050" cy="2847975"/>
          </a:xfrm>
          <a:prstGeom prst="rect">
            <a:avLst/>
          </a:prstGeom>
          <a:noFill/>
          <a:ln w="9525">
            <a:noFill/>
            <a:miter lim="800000"/>
            <a:headEnd/>
            <a:tailEnd/>
          </a:ln>
        </p:spPr>
      </p:pic>
    </p:spTree>
    <p:extLst>
      <p:ext uri="{BB962C8B-B14F-4D97-AF65-F5344CB8AC3E}">
        <p14:creationId xmlns:p14="http://schemas.microsoft.com/office/powerpoint/2010/main" val="28981142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0" name="Picture 5"/>
          <p:cNvPicPr>
            <a:picLocks noChangeAspect="1" noChangeArrowheads="1"/>
          </p:cNvPicPr>
          <p:nvPr/>
        </p:nvPicPr>
        <p:blipFill>
          <a:blip r:embed="rId2"/>
          <a:srcRect/>
          <a:stretch>
            <a:fillRect/>
          </a:stretch>
        </p:blipFill>
        <p:spPr bwMode="auto">
          <a:xfrm>
            <a:off x="1704975" y="1371600"/>
            <a:ext cx="8782050" cy="2819400"/>
          </a:xfrm>
          <a:prstGeom prst="rect">
            <a:avLst/>
          </a:prstGeom>
          <a:noFill/>
          <a:ln w="9525">
            <a:noFill/>
            <a:miter lim="800000"/>
            <a:headEnd/>
            <a:tailEnd/>
          </a:ln>
        </p:spPr>
      </p:pic>
      <p:sp>
        <p:nvSpPr>
          <p:cNvPr id="148482" name="Rectangle 2"/>
          <p:cNvSpPr>
            <a:spLocks noGrp="1" noChangeArrowheads="1"/>
          </p:cNvSpPr>
          <p:nvPr>
            <p:ph type="title"/>
          </p:nvPr>
        </p:nvSpPr>
        <p:spPr>
          <a:xfrm>
            <a:off x="1981200" y="238425"/>
            <a:ext cx="8305800" cy="1143000"/>
          </a:xfrm>
        </p:spPr>
        <p:txBody>
          <a:bodyPr anchor="ctr">
            <a:normAutofit/>
          </a:bodyPr>
          <a:lstStyle/>
          <a:p>
            <a:pPr algn="ctr" eaLnBrk="1" hangingPunct="1">
              <a:defRPr/>
            </a:pPr>
            <a:r>
              <a:rPr lang="en-US" sz="4800" dirty="0"/>
              <a:t>Test River Nutrient Output</a:t>
            </a:r>
          </a:p>
        </p:txBody>
      </p:sp>
      <p:pic>
        <p:nvPicPr>
          <p:cNvPr id="45059" name="Picture 4"/>
          <p:cNvPicPr>
            <a:picLocks noChangeAspect="1" noChangeArrowheads="1"/>
          </p:cNvPicPr>
          <p:nvPr/>
        </p:nvPicPr>
        <p:blipFill>
          <a:blip r:embed="rId3"/>
          <a:srcRect/>
          <a:stretch>
            <a:fillRect/>
          </a:stretch>
        </p:blipFill>
        <p:spPr bwMode="auto">
          <a:xfrm>
            <a:off x="1724025" y="4003675"/>
            <a:ext cx="8743950" cy="2800350"/>
          </a:xfrm>
          <a:prstGeom prst="rect">
            <a:avLst/>
          </a:prstGeom>
          <a:noFill/>
          <a:ln w="9525">
            <a:noFill/>
            <a:miter lim="800000"/>
            <a:headEnd/>
            <a:tailEnd/>
          </a:ln>
        </p:spPr>
      </p:pic>
    </p:spTree>
    <p:extLst>
      <p:ext uri="{BB962C8B-B14F-4D97-AF65-F5344CB8AC3E}">
        <p14:creationId xmlns:p14="http://schemas.microsoft.com/office/powerpoint/2010/main" val="15133213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1981200" y="147639"/>
            <a:ext cx="8229600" cy="1020762"/>
          </a:xfrm>
        </p:spPr>
        <p:txBody>
          <a:bodyPr anchor="ctr">
            <a:normAutofit/>
          </a:bodyPr>
          <a:lstStyle/>
          <a:p>
            <a:pPr algn="ctr" eaLnBrk="1" hangingPunct="1">
              <a:defRPr/>
            </a:pPr>
            <a:r>
              <a:rPr lang="en-US" sz="4800" dirty="0"/>
              <a:t>Test River NH</a:t>
            </a:r>
            <a:r>
              <a:rPr lang="en-US" sz="4800" baseline="-25000" dirty="0"/>
              <a:t>4</a:t>
            </a:r>
            <a:r>
              <a:rPr lang="en-US" sz="4800" dirty="0"/>
              <a:t>, NO</a:t>
            </a:r>
            <a:r>
              <a:rPr lang="en-US" sz="4800" baseline="-25000" dirty="0"/>
              <a:t>3</a:t>
            </a:r>
            <a:r>
              <a:rPr lang="en-US" sz="4800" dirty="0"/>
              <a:t> Output</a:t>
            </a:r>
          </a:p>
        </p:txBody>
      </p:sp>
      <p:pic>
        <p:nvPicPr>
          <p:cNvPr id="46083" name="Picture 7"/>
          <p:cNvPicPr>
            <a:picLocks noChangeAspect="1" noChangeArrowheads="1"/>
          </p:cNvPicPr>
          <p:nvPr/>
        </p:nvPicPr>
        <p:blipFill>
          <a:blip r:embed="rId2"/>
          <a:srcRect/>
          <a:stretch>
            <a:fillRect/>
          </a:stretch>
        </p:blipFill>
        <p:spPr bwMode="auto">
          <a:xfrm>
            <a:off x="1704975" y="1219200"/>
            <a:ext cx="8782050" cy="2819400"/>
          </a:xfrm>
          <a:prstGeom prst="rect">
            <a:avLst/>
          </a:prstGeom>
          <a:noFill/>
          <a:ln w="9525">
            <a:noFill/>
            <a:miter lim="800000"/>
            <a:headEnd/>
            <a:tailEnd/>
          </a:ln>
        </p:spPr>
      </p:pic>
      <p:pic>
        <p:nvPicPr>
          <p:cNvPr id="46084" name="Picture 8"/>
          <p:cNvPicPr>
            <a:picLocks noChangeAspect="1" noChangeArrowheads="1"/>
          </p:cNvPicPr>
          <p:nvPr/>
        </p:nvPicPr>
        <p:blipFill>
          <a:blip r:embed="rId3"/>
          <a:srcRect/>
          <a:stretch>
            <a:fillRect/>
          </a:stretch>
        </p:blipFill>
        <p:spPr bwMode="auto">
          <a:xfrm>
            <a:off x="1704975" y="4005263"/>
            <a:ext cx="8782050" cy="2819400"/>
          </a:xfrm>
          <a:prstGeom prst="rect">
            <a:avLst/>
          </a:prstGeom>
          <a:noFill/>
          <a:ln w="9525">
            <a:noFill/>
            <a:miter lim="800000"/>
            <a:headEnd/>
            <a:tailEnd/>
          </a:ln>
        </p:spPr>
      </p:pic>
    </p:spTree>
    <p:extLst>
      <p:ext uri="{BB962C8B-B14F-4D97-AF65-F5344CB8AC3E}">
        <p14:creationId xmlns:p14="http://schemas.microsoft.com/office/powerpoint/2010/main" val="2592583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763713" y="0"/>
            <a:ext cx="8678862" cy="1143000"/>
          </a:xfrm>
        </p:spPr>
        <p:txBody>
          <a:bodyPr anchor="ctr">
            <a:normAutofit/>
          </a:bodyPr>
          <a:lstStyle/>
          <a:p>
            <a:pPr algn="ctr"/>
            <a:r>
              <a:rPr lang="en-US" sz="4800" dirty="0">
                <a:ea typeface="ＭＳ Ｐゴシック" pitchFamily="26" charset="-128"/>
                <a:cs typeface="ＭＳ Ｐゴシック" pitchFamily="26" charset="-128"/>
              </a:rPr>
              <a:t>Benthic Algae Kinetic Processes</a:t>
            </a:r>
          </a:p>
        </p:txBody>
      </p:sp>
      <p:sp>
        <p:nvSpPr>
          <p:cNvPr id="149543" name="Oval 39"/>
          <p:cNvSpPr>
            <a:spLocks noChangeArrowheads="1"/>
          </p:cNvSpPr>
          <p:nvPr/>
        </p:nvSpPr>
        <p:spPr bwMode="auto">
          <a:xfrm>
            <a:off x="2755900" y="1160464"/>
            <a:ext cx="1524000" cy="966787"/>
          </a:xfrm>
          <a:prstGeom prst="ellipse">
            <a:avLst/>
          </a:prstGeom>
          <a:solidFill>
            <a:srgbClr val="FFFF00"/>
          </a:solidFill>
          <a:ln w="9525">
            <a:solidFill>
              <a:schemeClr val="tx1"/>
            </a:solidFill>
            <a:round/>
            <a:headEnd/>
            <a:tailEnd/>
          </a:ln>
          <a:effectLst>
            <a:outerShdw blurRad="63500" dist="107763" dir="13500000" algn="ctr" rotWithShape="0">
              <a:schemeClr val="bg2">
                <a:alpha val="50000"/>
              </a:schemeClr>
            </a:outerShdw>
          </a:effectLst>
        </p:spPr>
        <p:txBody>
          <a:bodyPr wrap="none" anchor="ctr">
            <a:prstTxWarp prst="textNoShape">
              <a:avLst/>
            </a:prstTxWarp>
          </a:bodyPr>
          <a:lstStyle/>
          <a:p>
            <a:pPr algn="ctr">
              <a:defRPr/>
            </a:pPr>
            <a:r>
              <a:rPr lang="en-US" b="1" dirty="0">
                <a:latin typeface="Times New Roman" pitchFamily="-112" charset="0"/>
                <a:ea typeface="ＭＳ Ｐゴシック" pitchFamily="-112" charset="-128"/>
                <a:cs typeface="ＭＳ Ｐゴシック" pitchFamily="-112" charset="-128"/>
              </a:rPr>
              <a:t>Light</a:t>
            </a:r>
          </a:p>
        </p:txBody>
      </p:sp>
      <p:sp>
        <p:nvSpPr>
          <p:cNvPr id="54" name="Oval 39"/>
          <p:cNvSpPr>
            <a:spLocks noChangeArrowheads="1"/>
          </p:cNvSpPr>
          <p:nvPr/>
        </p:nvSpPr>
        <p:spPr bwMode="auto">
          <a:xfrm>
            <a:off x="4754563" y="1047750"/>
            <a:ext cx="1778000" cy="1111250"/>
          </a:xfrm>
          <a:prstGeom prst="ellipse">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prstTxWarp prst="textNoShape">
              <a:avLst/>
            </a:prstTxWarp>
          </a:bodyPr>
          <a:lstStyle/>
          <a:p>
            <a:pPr algn="ctr">
              <a:defRPr/>
            </a:pPr>
            <a:r>
              <a:rPr lang="en-US" sz="2000" b="1" dirty="0"/>
              <a:t>Temperature</a:t>
            </a:r>
          </a:p>
        </p:txBody>
      </p:sp>
      <p:grpSp>
        <p:nvGrpSpPr>
          <p:cNvPr id="2" name="Group 71"/>
          <p:cNvGrpSpPr>
            <a:grpSpLocks/>
          </p:cNvGrpSpPr>
          <p:nvPr/>
        </p:nvGrpSpPr>
        <p:grpSpPr bwMode="auto">
          <a:xfrm>
            <a:off x="2076450" y="2765425"/>
            <a:ext cx="7881938" cy="3722688"/>
            <a:chOff x="552450" y="2765781"/>
            <a:chExt cx="7881938" cy="3722511"/>
          </a:xfrm>
        </p:grpSpPr>
        <p:grpSp>
          <p:nvGrpSpPr>
            <p:cNvPr id="3" name="Group 36"/>
            <p:cNvGrpSpPr>
              <a:grpSpLocks/>
            </p:cNvGrpSpPr>
            <p:nvPr/>
          </p:nvGrpSpPr>
          <p:grpSpPr bwMode="auto">
            <a:xfrm>
              <a:off x="552450" y="2765781"/>
              <a:ext cx="1577975" cy="3301647"/>
              <a:chOff x="552450" y="3330221"/>
              <a:chExt cx="1577975" cy="3301647"/>
            </a:xfrm>
          </p:grpSpPr>
          <p:sp>
            <p:nvSpPr>
              <p:cNvPr id="53" name="Rounded Rectangle 52"/>
              <p:cNvSpPr/>
              <p:nvPr/>
            </p:nvSpPr>
            <p:spPr>
              <a:xfrm>
                <a:off x="552450" y="3330221"/>
                <a:ext cx="1577975" cy="3301843"/>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49507" name="Rectangle 3"/>
              <p:cNvSpPr>
                <a:spLocks noChangeArrowheads="1"/>
              </p:cNvSpPr>
              <p:nvPr/>
            </p:nvSpPr>
            <p:spPr bwMode="auto">
              <a:xfrm>
                <a:off x="704850" y="3612783"/>
                <a:ext cx="1295400" cy="83816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pPr algn="ctr">
                  <a:defRPr/>
                </a:pPr>
                <a:r>
                  <a:rPr lang="en-US" b="1" dirty="0">
                    <a:solidFill>
                      <a:schemeClr val="bg1"/>
                    </a:solidFill>
                    <a:effectLst>
                      <a:outerShdw blurRad="50800" dist="38100" dir="2700000">
                        <a:srgbClr val="000000">
                          <a:alpha val="43000"/>
                        </a:srgbClr>
                      </a:outerShdw>
                    </a:effectLst>
                  </a:rPr>
                  <a:t>PO</a:t>
                </a:r>
                <a:r>
                  <a:rPr lang="en-US" b="1" baseline="-25000" dirty="0">
                    <a:solidFill>
                      <a:schemeClr val="bg1"/>
                    </a:solidFill>
                    <a:effectLst>
                      <a:outerShdw blurRad="50800" dist="38100" dir="2700000">
                        <a:srgbClr val="000000">
                          <a:alpha val="43000"/>
                        </a:srgbClr>
                      </a:outerShdw>
                    </a:effectLst>
                  </a:rPr>
                  <a:t>4</a:t>
                </a:r>
              </a:p>
            </p:txBody>
          </p:sp>
          <p:sp>
            <p:nvSpPr>
              <p:cNvPr id="149536" name="Rectangle 32"/>
              <p:cNvSpPr>
                <a:spLocks noChangeArrowheads="1"/>
              </p:cNvSpPr>
              <p:nvPr/>
            </p:nvSpPr>
            <p:spPr bwMode="auto">
              <a:xfrm>
                <a:off x="698500" y="5606588"/>
                <a:ext cx="1295400" cy="83816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pPr algn="ctr">
                  <a:defRPr/>
                </a:pPr>
                <a:r>
                  <a:rPr lang="en-US" b="1" dirty="0">
                    <a:solidFill>
                      <a:schemeClr val="bg1"/>
                    </a:solidFill>
                    <a:effectLst>
                      <a:outerShdw blurRad="38100" dist="38100" dir="2700000" algn="tl">
                        <a:srgbClr val="000000"/>
                      </a:outerShdw>
                    </a:effectLst>
                  </a:rPr>
                  <a:t>NO</a:t>
                </a:r>
                <a:r>
                  <a:rPr lang="en-US" b="1" baseline="-25000" dirty="0">
                    <a:solidFill>
                      <a:schemeClr val="bg1"/>
                    </a:solidFill>
                    <a:effectLst>
                      <a:outerShdw blurRad="38100" dist="38100" dir="2700000" algn="tl">
                        <a:srgbClr val="000000"/>
                      </a:outerShdw>
                    </a:effectLst>
                  </a:rPr>
                  <a:t>3</a:t>
                </a:r>
              </a:p>
            </p:txBody>
          </p:sp>
          <p:sp>
            <p:nvSpPr>
              <p:cNvPr id="149537" name="Rectangle 33"/>
              <p:cNvSpPr>
                <a:spLocks noChangeArrowheads="1"/>
              </p:cNvSpPr>
              <p:nvPr/>
            </p:nvSpPr>
            <p:spPr bwMode="auto">
              <a:xfrm>
                <a:off x="698500" y="4636672"/>
                <a:ext cx="1295400" cy="83816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pPr algn="ctr">
                  <a:defRPr/>
                </a:pPr>
                <a:r>
                  <a:rPr lang="en-US" b="1" dirty="0">
                    <a:solidFill>
                      <a:schemeClr val="bg1"/>
                    </a:solidFill>
                    <a:effectLst>
                      <a:outerShdw blurRad="38100" dist="38100" dir="2700000" algn="tl">
                        <a:srgbClr val="000000"/>
                      </a:outerShdw>
                    </a:effectLst>
                  </a:rPr>
                  <a:t>NH</a:t>
                </a:r>
                <a:r>
                  <a:rPr lang="en-US" b="1" baseline="-25000" dirty="0">
                    <a:solidFill>
                      <a:schemeClr val="bg1"/>
                    </a:solidFill>
                    <a:effectLst>
                      <a:outerShdw blurRad="38100" dist="38100" dir="2700000" algn="tl">
                        <a:srgbClr val="000000"/>
                      </a:outerShdw>
                    </a:effectLst>
                  </a:rPr>
                  <a:t>4</a:t>
                </a:r>
              </a:p>
            </p:txBody>
          </p:sp>
        </p:grpSp>
        <p:sp>
          <p:nvSpPr>
            <p:cNvPr id="149545" name="Rectangle 41"/>
            <p:cNvSpPr>
              <a:spLocks noChangeArrowheads="1"/>
            </p:cNvSpPr>
            <p:nvPr/>
          </p:nvSpPr>
          <p:spPr bwMode="auto">
            <a:xfrm>
              <a:off x="6775450" y="3546794"/>
              <a:ext cx="1658938" cy="950868"/>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pPr algn="ctr"/>
              <a:r>
                <a:rPr lang="en-US" b="1" dirty="0">
                  <a:solidFill>
                    <a:schemeClr val="bg1"/>
                  </a:solidFill>
                  <a:effectLst>
                    <a:outerShdw blurRad="38100" dist="38100" dir="2700000" algn="tl">
                      <a:srgbClr val="000000"/>
                    </a:outerShdw>
                  </a:effectLst>
                  <a:ea typeface="ＭＳ Ｐゴシック" pitchFamily="26" charset="-128"/>
                  <a:cs typeface="ＭＳ Ｐゴシック" pitchFamily="26" charset="-128"/>
                </a:rPr>
                <a:t>Detrital</a:t>
              </a:r>
            </a:p>
            <a:p>
              <a:pPr algn="ctr"/>
              <a:r>
                <a:rPr lang="en-US" b="1" dirty="0">
                  <a:solidFill>
                    <a:schemeClr val="bg1"/>
                  </a:solidFill>
                  <a:effectLst>
                    <a:outerShdw blurRad="38100" dist="38100" dir="2700000" algn="tl">
                      <a:srgbClr val="000000"/>
                    </a:outerShdw>
                  </a:effectLst>
                  <a:ea typeface="ＭＳ Ｐゴシック" pitchFamily="26" charset="-128"/>
                  <a:cs typeface="ＭＳ Ｐゴシック" pitchFamily="26" charset="-128"/>
                </a:rPr>
                <a:t>C,N,P</a:t>
              </a:r>
              <a:endParaRPr lang="en-US" b="1" baseline="-25000" dirty="0">
                <a:solidFill>
                  <a:schemeClr val="bg1"/>
                </a:solidFill>
                <a:effectLst>
                  <a:outerShdw blurRad="38100" dist="38100" dir="2700000" algn="tl">
                    <a:srgbClr val="000000"/>
                  </a:outerShdw>
                </a:effectLst>
                <a:ea typeface="ＭＳ Ｐゴシック" pitchFamily="26" charset="-128"/>
                <a:cs typeface="ＭＳ Ｐゴシック" pitchFamily="26" charset="-128"/>
              </a:endParaRPr>
            </a:p>
          </p:txBody>
        </p:sp>
        <p:sp>
          <p:nvSpPr>
            <p:cNvPr id="19468" name="Line 45"/>
            <p:cNvSpPr>
              <a:spLocks noChangeShapeType="1"/>
            </p:cNvSpPr>
            <p:nvPr/>
          </p:nvSpPr>
          <p:spPr bwMode="auto">
            <a:xfrm flipH="1" flipV="1">
              <a:off x="2130424" y="5785556"/>
              <a:ext cx="4602164" cy="0"/>
            </a:xfrm>
            <a:prstGeom prst="line">
              <a:avLst/>
            </a:prstGeom>
            <a:noFill/>
            <a:ln w="28575">
              <a:solidFill>
                <a:srgbClr val="FFFF00"/>
              </a:solidFill>
              <a:round/>
              <a:headEnd type="triangle" w="med" len="med"/>
              <a:tailEnd type="triangle" w="med" len="med"/>
            </a:ln>
          </p:spPr>
          <p:txBody>
            <a:bodyPr wrap="none" anchor="ctr">
              <a:prstTxWarp prst="textNoShape">
                <a:avLst/>
              </a:prstTxWarp>
            </a:bodyPr>
            <a:lstStyle/>
            <a:p>
              <a:endParaRPr lang="en-US" dirty="0"/>
            </a:p>
          </p:txBody>
        </p:sp>
        <p:sp>
          <p:nvSpPr>
            <p:cNvPr id="149550" name="Rectangle 46"/>
            <p:cNvSpPr>
              <a:spLocks noChangeArrowheads="1"/>
            </p:cNvSpPr>
            <p:nvPr/>
          </p:nvSpPr>
          <p:spPr bwMode="auto">
            <a:xfrm>
              <a:off x="6732588" y="5042148"/>
              <a:ext cx="1701800" cy="904832"/>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pPr algn="ctr"/>
              <a:r>
                <a:rPr lang="en-US" b="1" dirty="0">
                  <a:solidFill>
                    <a:schemeClr val="bg1"/>
                  </a:solidFill>
                  <a:effectLst>
                    <a:outerShdw blurRad="38100" dist="38100" dir="2700000" algn="tl">
                      <a:srgbClr val="000000"/>
                    </a:outerShdw>
                  </a:effectLst>
                  <a:ea typeface="ＭＳ Ｐゴシック" pitchFamily="26" charset="-128"/>
                  <a:cs typeface="ＭＳ Ｐゴシック" pitchFamily="26" charset="-128"/>
                </a:rPr>
                <a:t>DON, DOP</a:t>
              </a:r>
            </a:p>
            <a:p>
              <a:pPr algn="ctr"/>
              <a:endParaRPr lang="en-US" b="1" baseline="-25000" dirty="0">
                <a:solidFill>
                  <a:schemeClr val="bg1"/>
                </a:solidFill>
                <a:effectLst>
                  <a:outerShdw blurRad="38100" dist="38100" dir="2700000" algn="tl">
                    <a:srgbClr val="000000"/>
                  </a:outerShdw>
                </a:effectLst>
                <a:ea typeface="ＭＳ Ｐゴシック" pitchFamily="26" charset="-128"/>
                <a:cs typeface="ＭＳ Ｐゴシック" pitchFamily="26" charset="-128"/>
              </a:endParaRPr>
            </a:p>
          </p:txBody>
        </p:sp>
        <p:grpSp>
          <p:nvGrpSpPr>
            <p:cNvPr id="4" name="Group 43"/>
            <p:cNvGrpSpPr/>
            <p:nvPr/>
          </p:nvGrpSpPr>
          <p:grpSpPr>
            <a:xfrm>
              <a:off x="3145681" y="3471314"/>
              <a:ext cx="2743446" cy="1827643"/>
              <a:chOff x="3672472" y="1547638"/>
              <a:chExt cx="2743446" cy="1827643"/>
            </a:xfrm>
            <a:solidFill>
              <a:schemeClr val="accent3">
                <a:lumMod val="20000"/>
                <a:lumOff val="80000"/>
              </a:schemeClr>
            </a:solidFill>
          </p:grpSpPr>
          <p:sp>
            <p:nvSpPr>
              <p:cNvPr id="45" name="TextBox 15"/>
              <p:cNvSpPr txBox="1">
                <a:spLocks/>
              </p:cNvSpPr>
              <p:nvPr/>
            </p:nvSpPr>
            <p:spPr bwMode="auto">
              <a:xfrm>
                <a:off x="3672472" y="1547638"/>
                <a:ext cx="2743446" cy="1827643"/>
              </a:xfrm>
              <a:prstGeom prst="rect">
                <a:avLst/>
              </a:prstGeom>
              <a:grpFill/>
              <a:ln>
                <a:headEnd/>
                <a:tailEnd/>
              </a:ln>
            </p:spPr>
            <p:style>
              <a:lnRef idx="1">
                <a:schemeClr val="accent3"/>
              </a:lnRef>
              <a:fillRef idx="2">
                <a:schemeClr val="accent3"/>
              </a:fillRef>
              <a:effectRef idx="1">
                <a:schemeClr val="accent3"/>
              </a:effectRef>
              <a:fontRef idx="minor">
                <a:schemeClr val="dk1"/>
              </a:fontRef>
            </p:style>
            <p:txBody>
              <a:bodyPr>
                <a:prstTxWarp prst="textNoShape">
                  <a:avLst/>
                </a:prstTxWarp>
              </a:bodyPr>
              <a:lstStyle/>
              <a:p>
                <a:pPr algn="r">
                  <a:defRPr/>
                </a:pPr>
                <a:r>
                  <a:rPr lang="en-US" dirty="0">
                    <a:latin typeface="Calibri" pitchFamily="-112" charset="0"/>
                  </a:rPr>
                  <a:t>a</a:t>
                </a:r>
                <a:r>
                  <a:rPr lang="en-US" baseline="-25000" dirty="0">
                    <a:latin typeface="Calibri" pitchFamily="-112" charset="0"/>
                  </a:rPr>
                  <a:t>b</a:t>
                </a:r>
                <a:r>
                  <a:rPr lang="en-US" dirty="0">
                    <a:latin typeface="Calibri" pitchFamily="-112" charset="0"/>
                  </a:rPr>
                  <a:t>  [g</a:t>
                </a:r>
                <a:r>
                  <a:rPr lang="en-US" baseline="-25000" dirty="0">
                    <a:latin typeface="Calibri" pitchFamily="-112" charset="0"/>
                  </a:rPr>
                  <a:t>D</a:t>
                </a:r>
                <a:r>
                  <a:rPr lang="en-US" dirty="0">
                    <a:latin typeface="Calibri" pitchFamily="-112" charset="0"/>
                  </a:rPr>
                  <a:t>/m</a:t>
                </a:r>
                <a:r>
                  <a:rPr lang="en-US" baseline="30000" dirty="0">
                    <a:latin typeface="Calibri" pitchFamily="-112" charset="0"/>
                  </a:rPr>
                  <a:t>2</a:t>
                </a:r>
                <a:r>
                  <a:rPr lang="en-US" dirty="0">
                    <a:latin typeface="Calibri" pitchFamily="-112" charset="0"/>
                  </a:rPr>
                  <a:t>]</a:t>
                </a:r>
              </a:p>
              <a:p>
                <a:pPr algn="ctr">
                  <a:defRPr/>
                </a:pPr>
                <a:endParaRPr lang="en-US" dirty="0">
                  <a:solidFill>
                    <a:srgbClr val="000000"/>
                  </a:solidFill>
                  <a:latin typeface="Calibri" pitchFamily="-112" charset="0"/>
                </a:endParaRPr>
              </a:p>
              <a:p>
                <a:pPr algn="ctr">
                  <a:defRPr/>
                </a:pPr>
                <a:endParaRPr lang="en-US" dirty="0">
                  <a:solidFill>
                    <a:srgbClr val="000000"/>
                  </a:solidFill>
                  <a:latin typeface="Calibri" pitchFamily="-112" charset="0"/>
                </a:endParaRPr>
              </a:p>
              <a:p>
                <a:pPr algn="r">
                  <a:defRPr/>
                </a:pPr>
                <a:r>
                  <a:rPr lang="en-US" dirty="0">
                    <a:solidFill>
                      <a:srgbClr val="000000"/>
                    </a:solidFill>
                    <a:latin typeface="Calibri" pitchFamily="-112" charset="0"/>
                  </a:rPr>
                  <a:t>biomass</a:t>
                </a:r>
              </a:p>
              <a:p>
                <a:pPr algn="r">
                  <a:defRPr/>
                </a:pPr>
                <a:r>
                  <a:rPr lang="en-US" dirty="0">
                    <a:solidFill>
                      <a:srgbClr val="000000"/>
                    </a:solidFill>
                    <a:latin typeface="Calibri" pitchFamily="-112" charset="0"/>
                  </a:rPr>
                  <a:t>D : C :     </a:t>
                </a:r>
              </a:p>
              <a:p>
                <a:pPr algn="r">
                  <a:defRPr/>
                </a:pPr>
                <a:r>
                  <a:rPr lang="en-US" dirty="0">
                    <a:solidFill>
                      <a:srgbClr val="000000"/>
                    </a:solidFill>
                    <a:latin typeface="Calibri" pitchFamily="-112" charset="0"/>
                  </a:rPr>
                  <a:t>N : P : Chl</a:t>
                </a:r>
              </a:p>
              <a:p>
                <a:pPr>
                  <a:defRPr/>
                </a:pPr>
                <a:endParaRPr lang="en-US" baseline="30000" dirty="0">
                  <a:latin typeface="Calibri" pitchFamily="-112" charset="0"/>
                </a:endParaRPr>
              </a:p>
            </p:txBody>
          </p:sp>
          <p:sp>
            <p:nvSpPr>
              <p:cNvPr id="47" name="TextBox 21"/>
              <p:cNvSpPr txBox="1">
                <a:spLocks/>
              </p:cNvSpPr>
              <p:nvPr/>
            </p:nvSpPr>
            <p:spPr bwMode="auto">
              <a:xfrm>
                <a:off x="4519877" y="2573890"/>
                <a:ext cx="814282" cy="761965"/>
              </a:xfrm>
              <a:prstGeom prst="rect">
                <a:avLst/>
              </a:prstGeom>
              <a:solidFill>
                <a:schemeClr val="accent3">
                  <a:lumMod val="40000"/>
                  <a:lumOff val="60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prstTxWarp prst="textNoShape">
                  <a:avLst/>
                </a:prstTxWarp>
              </a:bodyPr>
              <a:lstStyle/>
              <a:p>
                <a:pPr algn="ctr">
                  <a:defRPr/>
                </a:pPr>
                <a:r>
                  <a:rPr lang="en-US" dirty="0">
                    <a:solidFill>
                      <a:srgbClr val="000000"/>
                    </a:solidFill>
                    <a:latin typeface="Calibri" pitchFamily="-112" charset="0"/>
                  </a:rPr>
                  <a:t>qN</a:t>
                </a:r>
              </a:p>
              <a:p>
                <a:pPr algn="ctr">
                  <a:defRPr/>
                </a:pPr>
                <a:r>
                  <a:rPr lang="en-US" dirty="0">
                    <a:solidFill>
                      <a:srgbClr val="000000"/>
                    </a:solidFill>
                    <a:latin typeface="Calibri" pitchFamily="-112" charset="0"/>
                  </a:rPr>
                  <a:t>mg</a:t>
                </a:r>
                <a:r>
                  <a:rPr lang="en-US" baseline="-25000" dirty="0">
                    <a:solidFill>
                      <a:srgbClr val="000000"/>
                    </a:solidFill>
                    <a:latin typeface="Calibri" pitchFamily="-112" charset="0"/>
                  </a:rPr>
                  <a:t>N</a:t>
                </a:r>
                <a:r>
                  <a:rPr lang="en-US" dirty="0">
                    <a:solidFill>
                      <a:srgbClr val="000000"/>
                    </a:solidFill>
                    <a:latin typeface="Calibri" pitchFamily="-112" charset="0"/>
                  </a:rPr>
                  <a:t>/g</a:t>
                </a:r>
                <a:r>
                  <a:rPr lang="en-US" baseline="-25000" dirty="0">
                    <a:solidFill>
                      <a:srgbClr val="000000"/>
                    </a:solidFill>
                    <a:latin typeface="Calibri" pitchFamily="-112" charset="0"/>
                  </a:rPr>
                  <a:t>D</a:t>
                </a:r>
              </a:p>
            </p:txBody>
          </p:sp>
          <p:sp>
            <p:nvSpPr>
              <p:cNvPr id="48" name="TextBox 22"/>
              <p:cNvSpPr txBox="1">
                <a:spLocks/>
              </p:cNvSpPr>
              <p:nvPr/>
            </p:nvSpPr>
            <p:spPr bwMode="auto">
              <a:xfrm>
                <a:off x="3673217" y="2573890"/>
                <a:ext cx="814282" cy="756307"/>
              </a:xfrm>
              <a:prstGeom prst="rect">
                <a:avLst/>
              </a:prstGeom>
              <a:solidFill>
                <a:schemeClr val="accent3">
                  <a:lumMod val="40000"/>
                  <a:lumOff val="60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prstTxWarp prst="textNoShape">
                  <a:avLst/>
                </a:prstTxWarp>
              </a:bodyPr>
              <a:lstStyle/>
              <a:p>
                <a:pPr algn="ctr">
                  <a:defRPr/>
                </a:pPr>
                <a:r>
                  <a:rPr lang="en-US" dirty="0">
                    <a:solidFill>
                      <a:srgbClr val="000000"/>
                    </a:solidFill>
                    <a:latin typeface="Calibri" pitchFamily="-112" charset="0"/>
                  </a:rPr>
                  <a:t>qP</a:t>
                </a:r>
              </a:p>
              <a:p>
                <a:pPr algn="ctr">
                  <a:defRPr/>
                </a:pPr>
                <a:r>
                  <a:rPr lang="en-US" dirty="0">
                    <a:solidFill>
                      <a:srgbClr val="000000"/>
                    </a:solidFill>
                    <a:latin typeface="Calibri" pitchFamily="-112" charset="0"/>
                  </a:rPr>
                  <a:t>mg</a:t>
                </a:r>
                <a:r>
                  <a:rPr lang="en-US" baseline="-25000" dirty="0">
                    <a:solidFill>
                      <a:srgbClr val="000000"/>
                    </a:solidFill>
                    <a:latin typeface="Calibri" pitchFamily="-112" charset="0"/>
                  </a:rPr>
                  <a:t>P</a:t>
                </a:r>
                <a:r>
                  <a:rPr lang="en-US" dirty="0">
                    <a:solidFill>
                      <a:srgbClr val="000000"/>
                    </a:solidFill>
                    <a:latin typeface="Calibri" pitchFamily="-112" charset="0"/>
                  </a:rPr>
                  <a:t>/g</a:t>
                </a:r>
                <a:r>
                  <a:rPr lang="en-US" baseline="-25000" dirty="0">
                    <a:solidFill>
                      <a:srgbClr val="000000"/>
                    </a:solidFill>
                    <a:latin typeface="Calibri" pitchFamily="-112" charset="0"/>
                  </a:rPr>
                  <a:t>D</a:t>
                </a:r>
              </a:p>
            </p:txBody>
          </p:sp>
        </p:grpSp>
        <p:sp>
          <p:nvSpPr>
            <p:cNvPr id="19471" name="Line 38"/>
            <p:cNvSpPr>
              <a:spLocks noChangeShapeType="1"/>
            </p:cNvSpPr>
            <p:nvPr/>
          </p:nvSpPr>
          <p:spPr bwMode="auto">
            <a:xfrm flipV="1">
              <a:off x="5889625" y="4032250"/>
              <a:ext cx="885825" cy="0"/>
            </a:xfrm>
            <a:prstGeom prst="line">
              <a:avLst/>
            </a:prstGeom>
            <a:noFill/>
            <a:ln w="28575">
              <a:solidFill>
                <a:srgbClr val="FFFF00"/>
              </a:solidFill>
              <a:round/>
              <a:headEnd/>
              <a:tailEnd type="triangle" w="med" len="med"/>
            </a:ln>
          </p:spPr>
          <p:txBody>
            <a:bodyPr wrap="none" anchor="ctr">
              <a:prstTxWarp prst="textNoShape">
                <a:avLst/>
              </a:prstTxWarp>
            </a:bodyPr>
            <a:lstStyle/>
            <a:p>
              <a:endParaRPr lang="en-US" dirty="0"/>
            </a:p>
          </p:txBody>
        </p:sp>
        <p:sp>
          <p:nvSpPr>
            <p:cNvPr id="19472" name="TextBox 60"/>
            <p:cNvSpPr txBox="1">
              <a:spLocks noChangeArrowheads="1"/>
            </p:cNvSpPr>
            <p:nvPr/>
          </p:nvSpPr>
          <p:spPr bwMode="auto">
            <a:xfrm>
              <a:off x="5889625" y="3517132"/>
              <a:ext cx="885825" cy="369314"/>
            </a:xfrm>
            <a:prstGeom prst="rect">
              <a:avLst/>
            </a:prstGeom>
            <a:noFill/>
            <a:ln w="9525">
              <a:noFill/>
              <a:miter lim="800000"/>
              <a:headEnd/>
              <a:tailEnd/>
            </a:ln>
          </p:spPr>
          <p:txBody>
            <a:bodyPr anchor="ctr">
              <a:prstTxWarp prst="textNoShape">
                <a:avLst/>
              </a:prstTxWarp>
              <a:spAutoFit/>
            </a:bodyPr>
            <a:lstStyle/>
            <a:p>
              <a:pPr algn="ctr"/>
              <a:r>
                <a:rPr lang="en-US" dirty="0"/>
                <a:t>F</a:t>
              </a:r>
              <a:r>
                <a:rPr lang="en-US" baseline="-25000" dirty="0"/>
                <a:t>Db</a:t>
              </a:r>
            </a:p>
          </p:txBody>
        </p:sp>
        <p:sp>
          <p:nvSpPr>
            <p:cNvPr id="19473" name="TextBox 62"/>
            <p:cNvSpPr txBox="1">
              <a:spLocks noChangeArrowheads="1"/>
            </p:cNvSpPr>
            <p:nvPr/>
          </p:nvSpPr>
          <p:spPr bwMode="auto">
            <a:xfrm>
              <a:off x="2835546" y="5329322"/>
              <a:ext cx="818406" cy="369314"/>
            </a:xfrm>
            <a:prstGeom prst="rect">
              <a:avLst/>
            </a:prstGeom>
            <a:noFill/>
            <a:ln w="9525">
              <a:noFill/>
              <a:miter lim="800000"/>
              <a:headEnd/>
              <a:tailEnd/>
            </a:ln>
          </p:spPr>
          <p:txBody>
            <a:bodyPr anchor="ctr">
              <a:prstTxWarp prst="textNoShape">
                <a:avLst/>
              </a:prstTxWarp>
              <a:spAutoFit/>
            </a:bodyPr>
            <a:lstStyle/>
            <a:p>
              <a:pPr algn="ctr"/>
              <a:r>
                <a:rPr lang="en-US" dirty="0"/>
                <a:t>F</a:t>
              </a:r>
              <a:r>
                <a:rPr lang="en-US" baseline="-25000" dirty="0"/>
                <a:t>EPb</a:t>
              </a:r>
            </a:p>
          </p:txBody>
        </p:sp>
        <p:sp>
          <p:nvSpPr>
            <p:cNvPr id="19474" name="TextBox 63"/>
            <p:cNvSpPr txBox="1">
              <a:spLocks noChangeArrowheads="1"/>
            </p:cNvSpPr>
            <p:nvPr/>
          </p:nvSpPr>
          <p:spPr bwMode="auto">
            <a:xfrm>
              <a:off x="3738375" y="3818226"/>
              <a:ext cx="645663" cy="369314"/>
            </a:xfrm>
            <a:prstGeom prst="rect">
              <a:avLst/>
            </a:prstGeom>
            <a:noFill/>
            <a:ln w="9525">
              <a:noFill/>
              <a:miter lim="800000"/>
              <a:headEnd/>
              <a:tailEnd/>
            </a:ln>
          </p:spPr>
          <p:txBody>
            <a:bodyPr anchor="ctr">
              <a:prstTxWarp prst="textNoShape">
                <a:avLst/>
              </a:prstTxWarp>
              <a:spAutoFit/>
            </a:bodyPr>
            <a:lstStyle/>
            <a:p>
              <a:pPr algn="ctr"/>
              <a:r>
                <a:rPr lang="en-US" dirty="0"/>
                <a:t>F</a:t>
              </a:r>
              <a:r>
                <a:rPr lang="en-US" baseline="-25000" dirty="0"/>
                <a:t>Gb</a:t>
              </a:r>
            </a:p>
          </p:txBody>
        </p:sp>
        <p:sp>
          <p:nvSpPr>
            <p:cNvPr id="19475" name="TextBox 64"/>
            <p:cNvSpPr txBox="1">
              <a:spLocks noChangeArrowheads="1"/>
            </p:cNvSpPr>
            <p:nvPr/>
          </p:nvSpPr>
          <p:spPr bwMode="auto">
            <a:xfrm>
              <a:off x="4681012" y="3931114"/>
              <a:ext cx="719137" cy="369314"/>
            </a:xfrm>
            <a:prstGeom prst="rect">
              <a:avLst/>
            </a:prstGeom>
            <a:noFill/>
            <a:ln w="9525">
              <a:noFill/>
              <a:miter lim="800000"/>
              <a:headEnd/>
              <a:tailEnd/>
            </a:ln>
          </p:spPr>
          <p:txBody>
            <a:bodyPr anchor="ctr">
              <a:prstTxWarp prst="textNoShape">
                <a:avLst/>
              </a:prstTxWarp>
              <a:spAutoFit/>
            </a:bodyPr>
            <a:lstStyle/>
            <a:p>
              <a:pPr algn="ctr"/>
              <a:r>
                <a:rPr lang="en-US" dirty="0"/>
                <a:t>F</a:t>
              </a:r>
              <a:r>
                <a:rPr lang="en-US" baseline="-25000" dirty="0"/>
                <a:t>Rb</a:t>
              </a:r>
            </a:p>
          </p:txBody>
        </p:sp>
        <p:cxnSp>
          <p:nvCxnSpPr>
            <p:cNvPr id="39" name="Straight Arrow Connector 38"/>
            <p:cNvCxnSpPr/>
            <p:nvPr/>
          </p:nvCxnSpPr>
          <p:spPr>
            <a:xfrm flipV="1">
              <a:off x="3992563" y="3886503"/>
              <a:ext cx="636587" cy="61115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rot="5400000">
              <a:off x="3325824" y="5542187"/>
              <a:ext cx="487340" cy="1588"/>
            </a:xfrm>
            <a:prstGeom prst="straightConnector1">
              <a:avLst/>
            </a:prstGeom>
            <a:ln w="28575">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19478" name="TextBox 62"/>
            <p:cNvSpPr txBox="1">
              <a:spLocks noChangeArrowheads="1"/>
            </p:cNvSpPr>
            <p:nvPr/>
          </p:nvSpPr>
          <p:spPr bwMode="auto">
            <a:xfrm>
              <a:off x="2296507" y="4747950"/>
              <a:ext cx="818406" cy="369314"/>
            </a:xfrm>
            <a:prstGeom prst="rect">
              <a:avLst/>
            </a:prstGeom>
            <a:noFill/>
            <a:ln w="9525">
              <a:noFill/>
              <a:miter lim="800000"/>
              <a:headEnd/>
              <a:tailEnd/>
            </a:ln>
          </p:spPr>
          <p:txBody>
            <a:bodyPr anchor="ctr">
              <a:prstTxWarp prst="textNoShape">
                <a:avLst/>
              </a:prstTxWarp>
              <a:spAutoFit/>
            </a:bodyPr>
            <a:lstStyle/>
            <a:p>
              <a:pPr algn="ctr"/>
              <a:r>
                <a:rPr lang="en-US" dirty="0"/>
                <a:t>F</a:t>
              </a:r>
              <a:r>
                <a:rPr lang="en-US" baseline="-25000" dirty="0"/>
                <a:t>UPb</a:t>
              </a:r>
            </a:p>
          </p:txBody>
        </p:sp>
        <p:cxnSp>
          <p:nvCxnSpPr>
            <p:cNvPr id="62" name="Straight Arrow Connector 61"/>
            <p:cNvCxnSpPr/>
            <p:nvPr/>
          </p:nvCxnSpPr>
          <p:spPr>
            <a:xfrm rot="5400000">
              <a:off x="4127512" y="5567586"/>
              <a:ext cx="487340" cy="1587"/>
            </a:xfrm>
            <a:prstGeom prst="straightConnector1">
              <a:avLst/>
            </a:prstGeom>
            <a:ln w="28575">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19480" name="TextBox 62"/>
            <p:cNvSpPr txBox="1">
              <a:spLocks noChangeArrowheads="1"/>
            </p:cNvSpPr>
            <p:nvPr/>
          </p:nvSpPr>
          <p:spPr bwMode="auto">
            <a:xfrm>
              <a:off x="4356713" y="5340612"/>
              <a:ext cx="818406" cy="369314"/>
            </a:xfrm>
            <a:prstGeom prst="rect">
              <a:avLst/>
            </a:prstGeom>
            <a:noFill/>
            <a:ln w="9525">
              <a:noFill/>
              <a:miter lim="800000"/>
              <a:headEnd/>
              <a:tailEnd/>
            </a:ln>
          </p:spPr>
          <p:txBody>
            <a:bodyPr anchor="ctr">
              <a:prstTxWarp prst="textNoShape">
                <a:avLst/>
              </a:prstTxWarp>
              <a:spAutoFit/>
            </a:bodyPr>
            <a:lstStyle/>
            <a:p>
              <a:pPr algn="ctr"/>
              <a:r>
                <a:rPr lang="en-US" dirty="0"/>
                <a:t>F</a:t>
              </a:r>
              <a:r>
                <a:rPr lang="en-US" baseline="-25000" dirty="0"/>
                <a:t>ENb</a:t>
              </a:r>
            </a:p>
          </p:txBody>
        </p:sp>
        <p:sp>
          <p:nvSpPr>
            <p:cNvPr id="19481" name="TextBox 62"/>
            <p:cNvSpPr txBox="1">
              <a:spLocks noChangeArrowheads="1"/>
            </p:cNvSpPr>
            <p:nvPr/>
          </p:nvSpPr>
          <p:spPr bwMode="auto">
            <a:xfrm>
              <a:off x="2293686" y="4152467"/>
              <a:ext cx="818406" cy="369314"/>
            </a:xfrm>
            <a:prstGeom prst="rect">
              <a:avLst/>
            </a:prstGeom>
            <a:noFill/>
            <a:ln w="9525">
              <a:noFill/>
              <a:miter lim="800000"/>
              <a:headEnd/>
              <a:tailEnd/>
            </a:ln>
          </p:spPr>
          <p:txBody>
            <a:bodyPr anchor="ctr">
              <a:prstTxWarp prst="textNoShape">
                <a:avLst/>
              </a:prstTxWarp>
              <a:spAutoFit/>
            </a:bodyPr>
            <a:lstStyle/>
            <a:p>
              <a:pPr algn="ctr"/>
              <a:r>
                <a:rPr lang="en-US" dirty="0"/>
                <a:t>F</a:t>
              </a:r>
              <a:r>
                <a:rPr lang="en-US" baseline="-25000" dirty="0"/>
                <a:t>UNb</a:t>
              </a:r>
            </a:p>
          </p:txBody>
        </p:sp>
        <p:sp>
          <p:nvSpPr>
            <p:cNvPr id="19482" name="Line 44"/>
            <p:cNvSpPr>
              <a:spLocks noChangeShapeType="1"/>
            </p:cNvSpPr>
            <p:nvPr/>
          </p:nvSpPr>
          <p:spPr bwMode="auto">
            <a:xfrm>
              <a:off x="2127604" y="4758087"/>
              <a:ext cx="1272382" cy="0"/>
            </a:xfrm>
            <a:prstGeom prst="line">
              <a:avLst/>
            </a:prstGeom>
            <a:noFill/>
            <a:ln w="28575">
              <a:solidFill>
                <a:srgbClr val="FFFF00"/>
              </a:solidFill>
              <a:round/>
              <a:headEnd/>
              <a:tailEnd type="triangle" w="med" len="med"/>
            </a:ln>
          </p:spPr>
          <p:txBody>
            <a:bodyPr wrap="none" anchor="ctr">
              <a:prstTxWarp prst="textNoShape">
                <a:avLst/>
              </a:prstTxWarp>
            </a:bodyPr>
            <a:lstStyle/>
            <a:p>
              <a:endParaRPr lang="en-US" dirty="0"/>
            </a:p>
          </p:txBody>
        </p:sp>
        <p:sp>
          <p:nvSpPr>
            <p:cNvPr id="19483" name="Line 44"/>
            <p:cNvSpPr>
              <a:spLocks noChangeShapeType="1"/>
            </p:cNvSpPr>
            <p:nvPr/>
          </p:nvSpPr>
          <p:spPr bwMode="auto">
            <a:xfrm>
              <a:off x="2130425" y="4605687"/>
              <a:ext cx="2031280" cy="0"/>
            </a:xfrm>
            <a:prstGeom prst="line">
              <a:avLst/>
            </a:prstGeom>
            <a:noFill/>
            <a:ln w="28575">
              <a:solidFill>
                <a:srgbClr val="FFFF00"/>
              </a:solidFill>
              <a:round/>
              <a:headEnd/>
              <a:tailEnd type="triangle" w="med" len="med"/>
            </a:ln>
          </p:spPr>
          <p:txBody>
            <a:bodyPr wrap="none" anchor="ctr">
              <a:prstTxWarp prst="textNoShape">
                <a:avLst/>
              </a:prstTxWarp>
            </a:bodyPr>
            <a:lstStyle/>
            <a:p>
              <a:endParaRPr lang="en-US" dirty="0"/>
            </a:p>
          </p:txBody>
        </p:sp>
        <p:sp>
          <p:nvSpPr>
            <p:cNvPr id="19484" name="Line 37"/>
            <p:cNvSpPr>
              <a:spLocks noChangeShapeType="1"/>
            </p:cNvSpPr>
            <p:nvPr/>
          </p:nvSpPr>
          <p:spPr bwMode="auto">
            <a:xfrm flipH="1" flipV="1">
              <a:off x="5008563" y="3932622"/>
              <a:ext cx="466546" cy="413982"/>
            </a:xfrm>
            <a:prstGeom prst="line">
              <a:avLst/>
            </a:prstGeom>
            <a:noFill/>
            <a:ln w="9525">
              <a:solidFill>
                <a:srgbClr val="000000"/>
              </a:solidFill>
              <a:round/>
              <a:headEnd type="triangle" w="med" len="med"/>
              <a:tailEnd/>
            </a:ln>
          </p:spPr>
          <p:txBody>
            <a:bodyPr wrap="none" anchor="ctr">
              <a:prstTxWarp prst="textNoShape">
                <a:avLst/>
              </a:prstTxWarp>
            </a:bodyPr>
            <a:lstStyle/>
            <a:p>
              <a:endParaRPr lang="en-US" dirty="0"/>
            </a:p>
          </p:txBody>
        </p:sp>
        <p:sp>
          <p:nvSpPr>
            <p:cNvPr id="19485" name="TextBox 65"/>
            <p:cNvSpPr txBox="1">
              <a:spLocks noChangeArrowheads="1"/>
            </p:cNvSpPr>
            <p:nvPr/>
          </p:nvSpPr>
          <p:spPr bwMode="auto">
            <a:xfrm>
              <a:off x="5228774" y="5785501"/>
              <a:ext cx="818406" cy="691501"/>
            </a:xfrm>
            <a:prstGeom prst="rect">
              <a:avLst/>
            </a:prstGeom>
            <a:noFill/>
            <a:ln w="9525">
              <a:noFill/>
              <a:miter lim="800000"/>
              <a:headEnd/>
              <a:tailEnd/>
            </a:ln>
          </p:spPr>
          <p:txBody>
            <a:bodyPr anchor="ctr">
              <a:prstTxWarp prst="textNoShape">
                <a:avLst/>
              </a:prstTxWarp>
            </a:bodyPr>
            <a:lstStyle/>
            <a:p>
              <a:pPr algn="ctr"/>
              <a:r>
                <a:rPr lang="en-US" dirty="0"/>
                <a:t>f</a:t>
              </a:r>
              <a:r>
                <a:rPr lang="en-US" baseline="-25000" dirty="0"/>
                <a:t>opb</a:t>
              </a:r>
              <a:endParaRPr lang="en-US" dirty="0"/>
            </a:p>
            <a:p>
              <a:pPr algn="ctr"/>
              <a:r>
                <a:rPr lang="en-US" dirty="0"/>
                <a:t>f</a:t>
              </a:r>
              <a:r>
                <a:rPr lang="en-US" baseline="-25000" dirty="0"/>
                <a:t>onb</a:t>
              </a:r>
            </a:p>
          </p:txBody>
        </p:sp>
        <p:sp>
          <p:nvSpPr>
            <p:cNvPr id="19486" name="TextBox 68"/>
            <p:cNvSpPr txBox="1">
              <a:spLocks noChangeArrowheads="1"/>
            </p:cNvSpPr>
            <p:nvPr/>
          </p:nvSpPr>
          <p:spPr bwMode="auto">
            <a:xfrm>
              <a:off x="2290864" y="5796791"/>
              <a:ext cx="1109121" cy="691501"/>
            </a:xfrm>
            <a:prstGeom prst="rect">
              <a:avLst/>
            </a:prstGeom>
            <a:noFill/>
            <a:ln w="9525">
              <a:noFill/>
              <a:miter lim="800000"/>
              <a:headEnd/>
              <a:tailEnd/>
            </a:ln>
          </p:spPr>
          <p:txBody>
            <a:bodyPr anchor="ctr">
              <a:prstTxWarp prst="textNoShape">
                <a:avLst/>
              </a:prstTxWarp>
            </a:bodyPr>
            <a:lstStyle/>
            <a:p>
              <a:pPr algn="ctr"/>
              <a:r>
                <a:rPr lang="en-US" dirty="0"/>
                <a:t>1-f</a:t>
              </a:r>
              <a:r>
                <a:rPr lang="en-US" baseline="-25000" dirty="0"/>
                <a:t>opb</a:t>
              </a:r>
              <a:endParaRPr lang="en-US" dirty="0"/>
            </a:p>
            <a:p>
              <a:pPr algn="ctr"/>
              <a:r>
                <a:rPr lang="en-US" dirty="0"/>
                <a:t>1-f</a:t>
              </a:r>
              <a:r>
                <a:rPr lang="en-US" baseline="-25000" dirty="0"/>
                <a:t>onb</a:t>
              </a:r>
            </a:p>
          </p:txBody>
        </p:sp>
      </p:grpSp>
      <p:sp>
        <p:nvSpPr>
          <p:cNvPr id="70" name="Oval 39"/>
          <p:cNvSpPr>
            <a:spLocks noChangeArrowheads="1"/>
          </p:cNvSpPr>
          <p:nvPr/>
        </p:nvSpPr>
        <p:spPr bwMode="auto">
          <a:xfrm>
            <a:off x="6881813" y="1058863"/>
            <a:ext cx="1778000" cy="1111250"/>
          </a:xfrm>
          <a:prstGeom prst="ellipse">
            <a:avLst/>
          </a:prstGeom>
          <a:solidFill>
            <a:srgbClr val="CCFFCC"/>
          </a:solidFill>
          <a:ln>
            <a:headEnd/>
            <a:tailEnd/>
          </a:ln>
        </p:spPr>
        <p:style>
          <a:lnRef idx="1">
            <a:schemeClr val="accent2"/>
          </a:lnRef>
          <a:fillRef idx="2">
            <a:schemeClr val="accent2"/>
          </a:fillRef>
          <a:effectRef idx="1">
            <a:schemeClr val="accent2"/>
          </a:effectRef>
          <a:fontRef idx="minor">
            <a:schemeClr val="dk1"/>
          </a:fontRef>
        </p:style>
        <p:txBody>
          <a:bodyPr wrap="none" anchor="ctr">
            <a:prstTxWarp prst="textNoShape">
              <a:avLst/>
            </a:prstTxWarp>
          </a:bodyPr>
          <a:lstStyle/>
          <a:p>
            <a:pPr algn="ctr">
              <a:defRPr/>
            </a:pPr>
            <a:r>
              <a:rPr lang="en-US" b="1" dirty="0"/>
              <a:t>Carrying</a:t>
            </a:r>
          </a:p>
          <a:p>
            <a:pPr algn="ctr">
              <a:defRPr/>
            </a:pPr>
            <a:r>
              <a:rPr lang="en-US" b="1" dirty="0"/>
              <a:t>Capacity</a:t>
            </a:r>
          </a:p>
        </p:txBody>
      </p:sp>
      <p:sp>
        <p:nvSpPr>
          <p:cNvPr id="19465" name="Line 40"/>
          <p:cNvSpPr>
            <a:spLocks noChangeShapeType="1"/>
          </p:cNvSpPr>
          <p:nvPr/>
        </p:nvSpPr>
        <p:spPr bwMode="auto">
          <a:xfrm flipH="1">
            <a:off x="5686425" y="2127251"/>
            <a:ext cx="1727200" cy="1757363"/>
          </a:xfrm>
          <a:prstGeom prst="line">
            <a:avLst/>
          </a:prstGeom>
          <a:noFill/>
          <a:ln w="28575">
            <a:solidFill>
              <a:srgbClr val="FFFF00"/>
            </a:solidFill>
            <a:prstDash val="dashDot"/>
            <a:round/>
            <a:headEnd/>
            <a:tailEnd type="triangle" w="med" len="med"/>
          </a:ln>
        </p:spPr>
        <p:txBody>
          <a:bodyPr wrap="none" anchor="ctr">
            <a:prstTxWarp prst="textNoShape">
              <a:avLst/>
            </a:prstTxWarp>
          </a:bodyPr>
          <a:lstStyle/>
          <a:p>
            <a:endParaRPr lang="en-US" dirty="0"/>
          </a:p>
        </p:txBody>
      </p:sp>
      <p:sp>
        <p:nvSpPr>
          <p:cNvPr id="19461" name="Line 40"/>
          <p:cNvSpPr>
            <a:spLocks noChangeShapeType="1"/>
          </p:cNvSpPr>
          <p:nvPr/>
        </p:nvSpPr>
        <p:spPr bwMode="auto">
          <a:xfrm flipH="1">
            <a:off x="5484813" y="2159000"/>
            <a:ext cx="31750" cy="1612900"/>
          </a:xfrm>
          <a:prstGeom prst="line">
            <a:avLst/>
          </a:prstGeom>
          <a:noFill/>
          <a:ln w="28575">
            <a:solidFill>
              <a:srgbClr val="FFFF00"/>
            </a:solidFill>
            <a:prstDash val="dashDot"/>
            <a:round/>
            <a:headEnd/>
            <a:tailEnd type="triangle" w="med" len="med"/>
          </a:ln>
        </p:spPr>
        <p:txBody>
          <a:bodyPr wrap="none" anchor="ctr">
            <a:prstTxWarp prst="textNoShape">
              <a:avLst/>
            </a:prstTxWarp>
          </a:bodyPr>
          <a:lstStyle/>
          <a:p>
            <a:endParaRPr lang="en-US" dirty="0"/>
          </a:p>
        </p:txBody>
      </p:sp>
      <p:sp>
        <p:nvSpPr>
          <p:cNvPr id="19462" name="Line 40"/>
          <p:cNvSpPr>
            <a:spLocks noChangeShapeType="1"/>
          </p:cNvSpPr>
          <p:nvPr/>
        </p:nvSpPr>
        <p:spPr bwMode="auto">
          <a:xfrm>
            <a:off x="3817939" y="2127250"/>
            <a:ext cx="1360487" cy="1758950"/>
          </a:xfrm>
          <a:prstGeom prst="line">
            <a:avLst/>
          </a:prstGeom>
          <a:noFill/>
          <a:ln w="28575">
            <a:solidFill>
              <a:srgbClr val="FFFF00"/>
            </a:solidFill>
            <a:prstDash val="dashDot"/>
            <a:round/>
            <a:headEnd/>
            <a:tailEnd type="triangle" w="med" len="med"/>
          </a:ln>
        </p:spPr>
        <p:txBody>
          <a:bodyPr wrap="none" anchor="ctr">
            <a:prstTxWarp prst="textNoShape">
              <a:avLst/>
            </a:prstTxWarp>
          </a:bodyPr>
          <a:lstStyle/>
          <a:p>
            <a:endParaRPr lang="en-US" dirty="0"/>
          </a:p>
        </p:txBody>
      </p:sp>
    </p:spTree>
    <p:extLst>
      <p:ext uri="{BB962C8B-B14F-4D97-AF65-F5344CB8AC3E}">
        <p14:creationId xmlns:p14="http://schemas.microsoft.com/office/powerpoint/2010/main" val="176873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1957388" y="352775"/>
            <a:ext cx="8337550" cy="1339850"/>
          </a:xfrm>
        </p:spPr>
        <p:txBody>
          <a:bodyPr anchor="ctr">
            <a:noAutofit/>
          </a:bodyPr>
          <a:lstStyle/>
          <a:p>
            <a:pPr algn="ctr"/>
            <a:r>
              <a:rPr lang="en-US" sz="4800" dirty="0">
                <a:ea typeface="ＭＳ Ｐゴシック" pitchFamily="26" charset="-128"/>
                <a:cs typeface="ＭＳ Ｐゴシック" pitchFamily="26" charset="-128"/>
              </a:rPr>
              <a:t>Benthic Algae Biomass</a:t>
            </a:r>
            <a:br>
              <a:rPr lang="en-US" sz="4800" dirty="0">
                <a:ea typeface="ＭＳ Ｐゴシック" pitchFamily="26" charset="-128"/>
                <a:cs typeface="ＭＳ Ｐゴシック" pitchFamily="26" charset="-128"/>
              </a:rPr>
            </a:br>
            <a:r>
              <a:rPr lang="en-US" sz="4800" dirty="0">
                <a:ea typeface="ＭＳ Ｐゴシック" pitchFamily="26" charset="-128"/>
                <a:cs typeface="ＭＳ Ｐゴシック" pitchFamily="26" charset="-128"/>
              </a:rPr>
              <a:t>Kinetic Equation</a:t>
            </a:r>
          </a:p>
        </p:txBody>
      </p:sp>
      <p:graphicFrame>
        <p:nvGraphicFramePr>
          <p:cNvPr id="149508" name="Group 4"/>
          <p:cNvGraphicFramePr>
            <a:graphicFrameLocks noGrp="1"/>
          </p:cNvGraphicFramePr>
          <p:nvPr>
            <p:ph sz="half" idx="2"/>
          </p:nvPr>
        </p:nvGraphicFramePr>
        <p:xfrm>
          <a:off x="1908175" y="3734681"/>
          <a:ext cx="7278688" cy="2474280"/>
        </p:xfrm>
        <a:graphic>
          <a:graphicData uri="http://schemas.openxmlformats.org/drawingml/2006/table">
            <a:tbl>
              <a:tblPr/>
              <a:tblGrid>
                <a:gridCol w="1311275">
                  <a:extLst>
                    <a:ext uri="{9D8B030D-6E8A-4147-A177-3AD203B41FA5}">
                      <a16:colId xmlns:a16="http://schemas.microsoft.com/office/drawing/2014/main" val="20000"/>
                    </a:ext>
                  </a:extLst>
                </a:gridCol>
                <a:gridCol w="5967413">
                  <a:extLst>
                    <a:ext uri="{9D8B030D-6E8A-4147-A177-3AD203B41FA5}">
                      <a16:colId xmlns:a16="http://schemas.microsoft.com/office/drawing/2014/main" val="20001"/>
                    </a:ext>
                  </a:extLst>
                </a:gridCol>
              </a:tblGrid>
              <a:tr h="414338">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Where, for benthic algae in segment i:</a:t>
                      </a:r>
                    </a:p>
                  </a:txBody>
                  <a:tcPr horzOverflow="overflow">
                    <a:lnL>
                      <a:noFill/>
                    </a:lnL>
                    <a:lnR>
                      <a:noFill/>
                    </a:lnR>
                    <a:lnT>
                      <a:noFill/>
                    </a:lnT>
                    <a:lnB>
                      <a:noFill/>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0"/>
                  </a:ext>
                </a:extLst>
              </a:tr>
              <a:tr h="338138">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a:ln>
                            <a:noFill/>
                          </a:ln>
                          <a:solidFill>
                            <a:schemeClr val="tx1"/>
                          </a:solidFill>
                          <a:effectLst/>
                          <a:latin typeface="Arial" pitchFamily="-112" charset="0"/>
                          <a:ea typeface="Arial" pitchFamily="-112" charset="0"/>
                          <a:cs typeface="Arial" pitchFamily="-112" charset="0"/>
                        </a:rPr>
                        <a:t>a</a:t>
                      </a:r>
                      <a:r>
                        <a:rPr kumimoji="0" lang="en-US" sz="2000" b="0" i="1" u="none" strike="noStrike" cap="none" normalizeH="0" baseline="-25000" dirty="0">
                          <a:ln>
                            <a:noFill/>
                          </a:ln>
                          <a:solidFill>
                            <a:schemeClr val="tx1"/>
                          </a:solidFill>
                          <a:effectLst/>
                          <a:latin typeface="Arial" pitchFamily="-112" charset="0"/>
                          <a:ea typeface="Arial" pitchFamily="-112" charset="0"/>
                          <a:cs typeface="Arial" pitchFamily="-112" charset="0"/>
                        </a:rPr>
                        <a:t>b</a:t>
                      </a:r>
                      <a:r>
                        <a:rPr kumimoji="0" lang="en-US" sz="2000" b="0" i="1" u="none" strike="noStrike" cap="none" normalizeH="0" baseline="-2500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rPr>
                        <a:t> </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a:t>
                      </a:r>
                      <a:endParaRPr kumimoji="0" lang="en-US" sz="2000" b="0" i="1" u="none" strike="noStrike" cap="none" normalizeH="0" baseline="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benthic algal density (g</a:t>
                      </a:r>
                      <a:r>
                        <a:rPr kumimoji="0" lang="en-US" sz="2000" b="0" i="0" u="none" strike="noStrike" cap="none" normalizeH="0" baseline="-25000" dirty="0">
                          <a:ln>
                            <a:noFill/>
                          </a:ln>
                          <a:solidFill>
                            <a:schemeClr val="tx1"/>
                          </a:solidFill>
                          <a:effectLst/>
                          <a:latin typeface="Arial" pitchFamily="-112" charset="0"/>
                          <a:ea typeface="Arial" pitchFamily="-112" charset="0"/>
                          <a:cs typeface="Arial" pitchFamily="-112" charset="0"/>
                        </a:rPr>
                        <a:t>D</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/m</a:t>
                      </a:r>
                      <a:r>
                        <a:rPr kumimoji="0" lang="en-US" sz="2000" b="0" i="0" u="none" strike="noStrike" cap="none" normalizeH="0" baseline="30000" dirty="0">
                          <a:ln>
                            <a:noFill/>
                          </a:ln>
                          <a:solidFill>
                            <a:schemeClr val="tx1"/>
                          </a:solidFill>
                          <a:effectLst/>
                          <a:latin typeface="Arial" pitchFamily="-112" charset="0"/>
                          <a:ea typeface="Arial" pitchFamily="-112" charset="0"/>
                          <a:cs typeface="Arial" pitchFamily="-112" charset="0"/>
                        </a:rPr>
                        <a:t>2</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r h="414338">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a:ln>
                            <a:noFill/>
                          </a:ln>
                          <a:solidFill>
                            <a:schemeClr val="tx1"/>
                          </a:solidFill>
                          <a:effectLst/>
                          <a:latin typeface="Arial" pitchFamily="-112" charset="0"/>
                          <a:ea typeface="Arial" pitchFamily="-112" charset="0"/>
                          <a:cs typeface="Arial" pitchFamily="-112" charset="0"/>
                        </a:rPr>
                        <a:t>F</a:t>
                      </a:r>
                      <a:r>
                        <a:rPr kumimoji="0" lang="en-US" sz="2000" b="0" i="1" u="none" strike="noStrike" cap="none" normalizeH="0" baseline="-25000" dirty="0">
                          <a:ln>
                            <a:noFill/>
                          </a:ln>
                          <a:solidFill>
                            <a:schemeClr val="tx1"/>
                          </a:solidFill>
                          <a:effectLst/>
                          <a:latin typeface="Arial" pitchFamily="-112" charset="0"/>
                          <a:ea typeface="Arial" pitchFamily="-112" charset="0"/>
                          <a:cs typeface="Arial" pitchFamily="-112" charset="0"/>
                        </a:rPr>
                        <a:t>G</a:t>
                      </a:r>
                      <a:r>
                        <a:rPr kumimoji="0" lang="en-US" sz="2000" b="0" i="1" u="none" strike="noStrike" cap="none" normalizeH="0" baseline="-2500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rPr>
                        <a:t>b </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a:t>
                      </a:r>
                      <a:endParaRPr kumimoji="0" lang="en-US" sz="2000" b="0" i="1" u="none" strike="noStrike" cap="none" normalizeH="0" baseline="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growth rate (g</a:t>
                      </a:r>
                      <a:r>
                        <a:rPr kumimoji="0" lang="en-US" sz="2000" b="0" i="0" u="none" strike="noStrike" cap="none" normalizeH="0" baseline="-25000" dirty="0">
                          <a:ln>
                            <a:noFill/>
                          </a:ln>
                          <a:solidFill>
                            <a:schemeClr val="tx1"/>
                          </a:solidFill>
                          <a:effectLst/>
                          <a:latin typeface="Arial" pitchFamily="-112" charset="0"/>
                          <a:ea typeface="Arial" pitchFamily="-112" charset="0"/>
                          <a:cs typeface="Arial" pitchFamily="-112" charset="0"/>
                        </a:rPr>
                        <a:t>D</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/m</a:t>
                      </a:r>
                      <a:r>
                        <a:rPr kumimoji="0" lang="en-US" sz="2000" b="0" i="0" u="none" strike="noStrike" cap="none" normalizeH="0" baseline="30000" dirty="0">
                          <a:ln>
                            <a:noFill/>
                          </a:ln>
                          <a:solidFill>
                            <a:schemeClr val="tx1"/>
                          </a:solidFill>
                          <a:effectLst/>
                          <a:latin typeface="Arial" pitchFamily="-112" charset="0"/>
                          <a:ea typeface="Arial" pitchFamily="-112" charset="0"/>
                          <a:cs typeface="Arial" pitchFamily="-112" charset="0"/>
                        </a:rPr>
                        <a:t>2</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-day)</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414338">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a:ln>
                            <a:noFill/>
                          </a:ln>
                          <a:solidFill>
                            <a:schemeClr val="tx1"/>
                          </a:solidFill>
                          <a:effectLst/>
                          <a:latin typeface="Arial" pitchFamily="-112" charset="0"/>
                          <a:ea typeface="Arial" pitchFamily="-112" charset="0"/>
                          <a:cs typeface="Arial" pitchFamily="-112" charset="0"/>
                        </a:rPr>
                        <a:t>F</a:t>
                      </a:r>
                      <a:r>
                        <a:rPr kumimoji="0" lang="en-US" sz="2000" b="0" i="1" u="none" strike="noStrike" cap="none" normalizeH="0" baseline="-25000" dirty="0">
                          <a:ln>
                            <a:noFill/>
                          </a:ln>
                          <a:solidFill>
                            <a:schemeClr val="tx1"/>
                          </a:solidFill>
                          <a:effectLst/>
                          <a:latin typeface="Arial" pitchFamily="-112" charset="0"/>
                          <a:ea typeface="Arial" pitchFamily="-112" charset="0"/>
                          <a:cs typeface="Arial" pitchFamily="-112" charset="0"/>
                        </a:rPr>
                        <a:t>R</a:t>
                      </a:r>
                      <a:r>
                        <a:rPr kumimoji="0" lang="en-US" sz="2000" b="0" i="1" u="none" strike="noStrike" cap="none" normalizeH="0" baseline="-2500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rPr>
                        <a:t>b </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a:t>
                      </a:r>
                      <a:endParaRPr kumimoji="0" lang="en-US" sz="2000" b="0" i="1" u="none" strike="noStrike" cap="none" normalizeH="0" baseline="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respiration rate (g</a:t>
                      </a:r>
                      <a:r>
                        <a:rPr kumimoji="0" lang="en-US" sz="2000" b="0" i="0" u="none" strike="noStrike" cap="none" normalizeH="0" baseline="-25000" dirty="0">
                          <a:ln>
                            <a:noFill/>
                          </a:ln>
                          <a:solidFill>
                            <a:schemeClr val="tx1"/>
                          </a:solidFill>
                          <a:effectLst/>
                          <a:latin typeface="Arial" pitchFamily="-112" charset="0"/>
                          <a:ea typeface="Arial" pitchFamily="-112" charset="0"/>
                          <a:cs typeface="Arial" pitchFamily="-112" charset="0"/>
                        </a:rPr>
                        <a:t>D</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/m</a:t>
                      </a:r>
                      <a:r>
                        <a:rPr kumimoji="0" lang="en-US" sz="2000" b="0" i="0" u="none" strike="noStrike" cap="none" normalizeH="0" baseline="30000" dirty="0">
                          <a:ln>
                            <a:noFill/>
                          </a:ln>
                          <a:solidFill>
                            <a:schemeClr val="tx1"/>
                          </a:solidFill>
                          <a:effectLst/>
                          <a:latin typeface="Arial" pitchFamily="-112" charset="0"/>
                          <a:ea typeface="Arial" pitchFamily="-112" charset="0"/>
                          <a:cs typeface="Arial" pitchFamily="-112" charset="0"/>
                        </a:rPr>
                        <a:t>2</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-day)</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417513">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a:ln>
                            <a:noFill/>
                          </a:ln>
                          <a:solidFill>
                            <a:schemeClr val="tx1"/>
                          </a:solidFill>
                          <a:effectLst/>
                          <a:latin typeface="Arial" pitchFamily="-112" charset="0"/>
                          <a:ea typeface="Arial" pitchFamily="-112" charset="0"/>
                          <a:cs typeface="Arial" pitchFamily="-112" charset="0"/>
                        </a:rPr>
                        <a:t>F</a:t>
                      </a:r>
                      <a:r>
                        <a:rPr kumimoji="0" lang="en-US" sz="2000" b="0" i="1" u="none" strike="noStrike" cap="none" normalizeH="0" baseline="-25000" dirty="0">
                          <a:ln>
                            <a:noFill/>
                          </a:ln>
                          <a:solidFill>
                            <a:schemeClr val="tx1"/>
                          </a:solidFill>
                          <a:effectLst/>
                          <a:latin typeface="Arial" pitchFamily="-112" charset="0"/>
                          <a:ea typeface="Arial" pitchFamily="-112" charset="0"/>
                          <a:cs typeface="Arial" pitchFamily="-112" charset="0"/>
                        </a:rPr>
                        <a:t>D</a:t>
                      </a:r>
                      <a:r>
                        <a:rPr kumimoji="0" lang="en-US" sz="2000" b="0" i="1" u="none" strike="noStrike" cap="none" normalizeH="0" baseline="-2500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rPr>
                        <a:t>b </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a:t>
                      </a:r>
                      <a:endParaRPr kumimoji="0" lang="en-US" sz="2000" b="0" i="1" u="none" strike="noStrike" cap="none" normalizeH="0" baseline="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death rate (g</a:t>
                      </a:r>
                      <a:r>
                        <a:rPr kumimoji="0" lang="en-US" sz="2000" b="0" i="0" u="none" strike="noStrike" cap="none" normalizeH="0" baseline="-25000" dirty="0">
                          <a:ln>
                            <a:noFill/>
                          </a:ln>
                          <a:solidFill>
                            <a:schemeClr val="tx1"/>
                          </a:solidFill>
                          <a:effectLst/>
                          <a:latin typeface="Arial" pitchFamily="-112" charset="0"/>
                          <a:ea typeface="Arial" pitchFamily="-112" charset="0"/>
                          <a:cs typeface="Arial" pitchFamily="-112" charset="0"/>
                        </a:rPr>
                        <a:t>D</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/m</a:t>
                      </a:r>
                      <a:r>
                        <a:rPr kumimoji="0" lang="en-US" sz="2000" b="0" i="0" u="none" strike="noStrike" cap="none" normalizeH="0" baseline="30000" dirty="0">
                          <a:ln>
                            <a:noFill/>
                          </a:ln>
                          <a:solidFill>
                            <a:schemeClr val="tx1"/>
                          </a:solidFill>
                          <a:effectLst/>
                          <a:latin typeface="Arial" pitchFamily="-112" charset="0"/>
                          <a:ea typeface="Arial" pitchFamily="-112" charset="0"/>
                          <a:cs typeface="Arial" pitchFamily="-112" charset="0"/>
                        </a:rPr>
                        <a:t>2</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-day)</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417513">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a:ln>
                            <a:noFill/>
                          </a:ln>
                          <a:solidFill>
                            <a:schemeClr val="tx1"/>
                          </a:solidFill>
                          <a:effectLst/>
                          <a:latin typeface="Arial" pitchFamily="-112" charset="0"/>
                          <a:ea typeface="Arial" pitchFamily="-112" charset="0"/>
                          <a:cs typeface="Arial" pitchFamily="-112" charset="0"/>
                        </a:rPr>
                        <a:t>A</a:t>
                      </a:r>
                      <a:r>
                        <a:rPr kumimoji="0" lang="en-US" sz="2000" b="0" i="1" u="none" strike="noStrike" cap="none" normalizeH="0" baseline="-25000" dirty="0">
                          <a:ln>
                            <a:noFill/>
                          </a:ln>
                          <a:solidFill>
                            <a:schemeClr val="tx1"/>
                          </a:solidFill>
                          <a:effectLst/>
                          <a:latin typeface="Arial" pitchFamily="-112" charset="0"/>
                          <a:ea typeface="Arial" pitchFamily="-112" charset="0"/>
                          <a:cs typeface="Arial" pitchFamily="-112" charset="0"/>
                        </a:rPr>
                        <a:t>b</a:t>
                      </a:r>
                      <a:r>
                        <a:rPr kumimoji="0" lang="en-US" sz="2000" b="0" i="1" u="none" strike="noStrike" cap="none" normalizeH="0" baseline="-2500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rPr>
                        <a:t> </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a:t>
                      </a:r>
                      <a:endParaRPr kumimoji="0" lang="en-US" sz="2000" b="0" i="1" u="none" strike="noStrike" cap="none" normalizeH="0" baseline="0" dirty="0">
                        <a:ln>
                          <a:noFill/>
                        </a:ln>
                        <a:solidFill>
                          <a:schemeClr val="tx1"/>
                        </a:solidFill>
                        <a:effectLst>
                          <a:outerShdw blurRad="38100" dist="38100" dir="2700000" algn="tl">
                            <a:srgbClr val="DDDDDD"/>
                          </a:outerShdw>
                        </a:effectLst>
                        <a:latin typeface="Arial" pitchFamily="-112" charset="0"/>
                        <a:ea typeface="Arial" pitchFamily="-112" charset="0"/>
                        <a:cs typeface="Arial" pitchFamily="-112"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bottom substrate surface area (m</a:t>
                      </a:r>
                      <a:r>
                        <a:rPr kumimoji="0" lang="en-US" sz="2000" b="0" i="0" u="none" strike="noStrike" cap="none" normalizeH="0" baseline="30000" dirty="0">
                          <a:ln>
                            <a:noFill/>
                          </a:ln>
                          <a:solidFill>
                            <a:schemeClr val="tx1"/>
                          </a:solidFill>
                          <a:effectLst/>
                          <a:latin typeface="Arial" pitchFamily="-112" charset="0"/>
                          <a:ea typeface="Arial" pitchFamily="-112" charset="0"/>
                          <a:cs typeface="Arial" pitchFamily="-112" charset="0"/>
                        </a:rPr>
                        <a:t>2</a:t>
                      </a:r>
                      <a:r>
                        <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rPr>
                        <a:t>)</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bl>
          </a:graphicData>
        </a:graphic>
      </p:graphicFrame>
      <p:graphicFrame>
        <p:nvGraphicFramePr>
          <p:cNvPr id="21506" name="Object 2"/>
          <p:cNvGraphicFramePr>
            <a:graphicFrameLocks noChangeAspect="1"/>
          </p:cNvGraphicFramePr>
          <p:nvPr>
            <p:extLst>
              <p:ext uri="{D42A27DB-BD31-4B8C-83A1-F6EECF244321}">
                <p14:modId xmlns:p14="http://schemas.microsoft.com/office/powerpoint/2010/main" val="3070916004"/>
              </p:ext>
            </p:extLst>
          </p:nvPr>
        </p:nvGraphicFramePr>
        <p:xfrm>
          <a:off x="3406775" y="1971675"/>
          <a:ext cx="4567238" cy="1276350"/>
        </p:xfrm>
        <a:graphic>
          <a:graphicData uri="http://schemas.openxmlformats.org/presentationml/2006/ole">
            <mc:AlternateContent xmlns:mc="http://schemas.openxmlformats.org/markup-compatibility/2006">
              <mc:Choice xmlns:v="urn:schemas-microsoft-com:vml" Requires="v">
                <p:oleObj spid="_x0000_s1028" name="Equation" r:id="rId3" imgW="1218960" imgH="431640" progId="Equation.3">
                  <p:embed/>
                </p:oleObj>
              </mc:Choice>
              <mc:Fallback>
                <p:oleObj name="Equation" r:id="rId3" imgW="1218960" imgH="431640" progId="Equation.3">
                  <p:embed/>
                  <p:pic>
                    <p:nvPicPr>
                      <p:cNvPr id="21506" name="Object 2"/>
                      <p:cNvPicPr>
                        <a:picLocks noChangeAspect="1" noChangeArrowheads="1"/>
                      </p:cNvPicPr>
                      <p:nvPr/>
                    </p:nvPicPr>
                    <p:blipFill>
                      <a:blip r:embed="rId4"/>
                      <a:srcRect/>
                      <a:stretch>
                        <a:fillRect/>
                      </a:stretch>
                    </p:blipFill>
                    <p:spPr bwMode="auto">
                      <a:xfrm>
                        <a:off x="3406775" y="1971675"/>
                        <a:ext cx="4567238" cy="1276350"/>
                      </a:xfrm>
                      <a:prstGeom prst="rect">
                        <a:avLst/>
                      </a:prstGeom>
                      <a:solidFill>
                        <a:schemeClr val="tx1"/>
                      </a:solidFill>
                      <a:extLst/>
                    </p:spPr>
                  </p:pic>
                </p:oleObj>
              </mc:Fallback>
            </mc:AlternateContent>
          </a:graphicData>
        </a:graphic>
      </p:graphicFrame>
      <p:grpSp>
        <p:nvGrpSpPr>
          <p:cNvPr id="2" name="Group 43"/>
          <p:cNvGrpSpPr/>
          <p:nvPr/>
        </p:nvGrpSpPr>
        <p:grpSpPr>
          <a:xfrm>
            <a:off x="7551492" y="4473222"/>
            <a:ext cx="2743446" cy="1928696"/>
            <a:chOff x="3672472" y="1401501"/>
            <a:chExt cx="2743446" cy="1928696"/>
          </a:xfrm>
          <a:solidFill>
            <a:schemeClr val="accent3">
              <a:lumMod val="20000"/>
              <a:lumOff val="80000"/>
            </a:schemeClr>
          </a:solidFill>
        </p:grpSpPr>
        <p:sp>
          <p:nvSpPr>
            <p:cNvPr id="11" name="TextBox 15"/>
            <p:cNvSpPr txBox="1">
              <a:spLocks/>
            </p:cNvSpPr>
            <p:nvPr/>
          </p:nvSpPr>
          <p:spPr bwMode="auto">
            <a:xfrm>
              <a:off x="3672472" y="1401501"/>
              <a:ext cx="2743446" cy="1924674"/>
            </a:xfrm>
            <a:prstGeom prst="rect">
              <a:avLst/>
            </a:prstGeom>
            <a:grpFill/>
            <a:ln>
              <a:headEnd/>
              <a:tailEnd/>
            </a:ln>
          </p:spPr>
          <p:style>
            <a:lnRef idx="1">
              <a:schemeClr val="accent3"/>
            </a:lnRef>
            <a:fillRef idx="2">
              <a:schemeClr val="accent3"/>
            </a:fillRef>
            <a:effectRef idx="1">
              <a:schemeClr val="accent3"/>
            </a:effectRef>
            <a:fontRef idx="minor">
              <a:schemeClr val="dk1"/>
            </a:fontRef>
          </p:style>
          <p:txBody>
            <a:bodyPr>
              <a:prstTxWarp prst="textNoShape">
                <a:avLst/>
              </a:prstTxWarp>
            </a:bodyPr>
            <a:lstStyle/>
            <a:p>
              <a:pPr algn="ctr">
                <a:defRPr/>
              </a:pPr>
              <a:r>
                <a:rPr lang="en-US" dirty="0">
                  <a:latin typeface="Calibri" pitchFamily="-112" charset="0"/>
                </a:rPr>
                <a:t>Periphyton Biomass, a</a:t>
              </a:r>
              <a:r>
                <a:rPr lang="en-US" baseline="-25000" dirty="0">
                  <a:latin typeface="Calibri" pitchFamily="-112" charset="0"/>
                </a:rPr>
                <a:t>b</a:t>
              </a:r>
              <a:endParaRPr lang="en-US" dirty="0">
                <a:latin typeface="Calibri" pitchFamily="-112" charset="0"/>
              </a:endParaRPr>
            </a:p>
            <a:p>
              <a:pPr algn="ctr">
                <a:defRPr/>
              </a:pPr>
              <a:r>
                <a:rPr lang="en-US" dirty="0">
                  <a:latin typeface="Calibri" pitchFamily="-112" charset="0"/>
                </a:rPr>
                <a:t>g</a:t>
              </a:r>
              <a:r>
                <a:rPr lang="en-US" baseline="-25000" dirty="0">
                  <a:latin typeface="Calibri" pitchFamily="-112" charset="0"/>
                </a:rPr>
                <a:t>D</a:t>
              </a:r>
              <a:r>
                <a:rPr lang="en-US" dirty="0">
                  <a:latin typeface="Calibri" pitchFamily="-112" charset="0"/>
                </a:rPr>
                <a:t>/m</a:t>
              </a:r>
              <a:r>
                <a:rPr lang="en-US" baseline="30000" dirty="0">
                  <a:latin typeface="Calibri" pitchFamily="-112" charset="0"/>
                </a:rPr>
                <a:t>2</a:t>
              </a:r>
            </a:p>
          </p:txBody>
        </p:sp>
        <p:sp>
          <p:nvSpPr>
            <p:cNvPr id="12" name="TextBox 16"/>
            <p:cNvSpPr txBox="1">
              <a:spLocks/>
            </p:cNvSpPr>
            <p:nvPr/>
          </p:nvSpPr>
          <p:spPr bwMode="auto">
            <a:xfrm>
              <a:off x="3719742" y="2222775"/>
              <a:ext cx="1828964" cy="1097280"/>
            </a:xfrm>
            <a:prstGeom prst="rect">
              <a:avLst/>
            </a:prstGeom>
            <a:solidFill>
              <a:schemeClr val="accent3">
                <a:lumMod val="20000"/>
                <a:lumOff val="80000"/>
              </a:schemeClr>
            </a:solidFill>
            <a:ln>
              <a:solidFill>
                <a:schemeClr val="accent3">
                  <a:lumMod val="20000"/>
                  <a:lumOff val="80000"/>
                </a:schemeClr>
              </a:solidFill>
              <a:headEnd/>
              <a:tailEnd/>
            </a:ln>
          </p:spPr>
          <p:style>
            <a:lnRef idx="1">
              <a:schemeClr val="accent3"/>
            </a:lnRef>
            <a:fillRef idx="3">
              <a:schemeClr val="accent3"/>
            </a:fillRef>
            <a:effectRef idx="2">
              <a:schemeClr val="accent3"/>
            </a:effectRef>
            <a:fontRef idx="minor">
              <a:schemeClr val="lt1"/>
            </a:fontRef>
          </p:style>
          <p:txBody>
            <a:bodyPr wrap="none" anchor="ctr">
              <a:prstTxWarp prst="textNoShape">
                <a:avLst/>
              </a:prstTxWarp>
            </a:bodyPr>
            <a:lstStyle/>
            <a:p>
              <a:pPr algn="ctr">
                <a:defRPr/>
              </a:pPr>
              <a:r>
                <a:rPr lang="en-US" dirty="0">
                  <a:solidFill>
                    <a:srgbClr val="000000"/>
                  </a:solidFill>
                  <a:latin typeface="Calibri" pitchFamily="-112" charset="0"/>
                </a:rPr>
                <a:t>D : C : N : P : Chl</a:t>
              </a:r>
            </a:p>
          </p:txBody>
        </p:sp>
        <p:sp>
          <p:nvSpPr>
            <p:cNvPr id="13" name="TextBox 21"/>
            <p:cNvSpPr txBox="1">
              <a:spLocks/>
            </p:cNvSpPr>
            <p:nvPr/>
          </p:nvSpPr>
          <p:spPr bwMode="auto">
            <a:xfrm>
              <a:off x="5588973" y="2208664"/>
              <a:ext cx="789500" cy="548640"/>
            </a:xfrm>
            <a:prstGeom prst="rect">
              <a:avLst/>
            </a:prstGeom>
            <a:solidFill>
              <a:schemeClr val="accent3">
                <a:lumMod val="40000"/>
                <a:lumOff val="60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prstTxWarp prst="textNoShape">
                <a:avLst/>
              </a:prstTxWarp>
            </a:bodyPr>
            <a:lstStyle/>
            <a:p>
              <a:pPr algn="ctr">
                <a:defRPr/>
              </a:pPr>
              <a:r>
                <a:rPr lang="en-US" dirty="0">
                  <a:solidFill>
                    <a:srgbClr val="000000"/>
                  </a:solidFill>
                  <a:latin typeface="Calibri" pitchFamily="-112" charset="0"/>
                </a:rPr>
                <a:t>qN</a:t>
              </a:r>
            </a:p>
            <a:p>
              <a:pPr algn="ctr">
                <a:defRPr/>
              </a:pPr>
              <a:r>
                <a:rPr lang="en-US" dirty="0">
                  <a:solidFill>
                    <a:srgbClr val="000000"/>
                  </a:solidFill>
                  <a:latin typeface="Calibri" pitchFamily="-112" charset="0"/>
                </a:rPr>
                <a:t>mg</a:t>
              </a:r>
              <a:r>
                <a:rPr lang="en-US" baseline="-25000" dirty="0">
                  <a:solidFill>
                    <a:srgbClr val="000000"/>
                  </a:solidFill>
                  <a:latin typeface="Calibri" pitchFamily="-112" charset="0"/>
                </a:rPr>
                <a:t>N</a:t>
              </a:r>
              <a:r>
                <a:rPr lang="en-US" dirty="0">
                  <a:solidFill>
                    <a:srgbClr val="000000"/>
                  </a:solidFill>
                  <a:latin typeface="Calibri" pitchFamily="-112" charset="0"/>
                </a:rPr>
                <a:t>/g</a:t>
              </a:r>
              <a:r>
                <a:rPr lang="en-US" baseline="-25000" dirty="0">
                  <a:solidFill>
                    <a:srgbClr val="000000"/>
                  </a:solidFill>
                  <a:latin typeface="Calibri" pitchFamily="-112" charset="0"/>
                </a:rPr>
                <a:t>D</a:t>
              </a:r>
            </a:p>
          </p:txBody>
        </p:sp>
        <p:sp>
          <p:nvSpPr>
            <p:cNvPr id="14" name="TextBox 22"/>
            <p:cNvSpPr txBox="1">
              <a:spLocks/>
            </p:cNvSpPr>
            <p:nvPr/>
          </p:nvSpPr>
          <p:spPr bwMode="auto">
            <a:xfrm>
              <a:off x="5562817" y="2781557"/>
              <a:ext cx="814282" cy="548640"/>
            </a:xfrm>
            <a:prstGeom prst="rect">
              <a:avLst/>
            </a:prstGeom>
            <a:solidFill>
              <a:schemeClr val="accent3">
                <a:lumMod val="40000"/>
                <a:lumOff val="60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prstTxWarp prst="textNoShape">
                <a:avLst/>
              </a:prstTxWarp>
            </a:bodyPr>
            <a:lstStyle/>
            <a:p>
              <a:pPr algn="ctr">
                <a:defRPr/>
              </a:pPr>
              <a:r>
                <a:rPr lang="en-US" dirty="0">
                  <a:solidFill>
                    <a:srgbClr val="000000"/>
                  </a:solidFill>
                  <a:latin typeface="Calibri" pitchFamily="-112" charset="0"/>
                </a:rPr>
                <a:t>qP</a:t>
              </a:r>
            </a:p>
            <a:p>
              <a:pPr algn="ctr">
                <a:defRPr/>
              </a:pPr>
              <a:r>
                <a:rPr lang="en-US" dirty="0">
                  <a:solidFill>
                    <a:srgbClr val="000000"/>
                  </a:solidFill>
                  <a:latin typeface="Calibri" pitchFamily="-112" charset="0"/>
                </a:rPr>
                <a:t>mg</a:t>
              </a:r>
              <a:r>
                <a:rPr lang="en-US" baseline="-25000" dirty="0">
                  <a:solidFill>
                    <a:srgbClr val="000000"/>
                  </a:solidFill>
                  <a:latin typeface="Calibri" pitchFamily="-112" charset="0"/>
                </a:rPr>
                <a:t>P</a:t>
              </a:r>
              <a:r>
                <a:rPr lang="en-US" dirty="0">
                  <a:solidFill>
                    <a:srgbClr val="000000"/>
                  </a:solidFill>
                  <a:latin typeface="Calibri" pitchFamily="-112" charset="0"/>
                </a:rPr>
                <a:t>/g</a:t>
              </a:r>
              <a:r>
                <a:rPr lang="en-US" baseline="-25000" dirty="0">
                  <a:solidFill>
                    <a:srgbClr val="000000"/>
                  </a:solidFill>
                  <a:latin typeface="Calibri" pitchFamily="-112" charset="0"/>
                </a:rPr>
                <a:t>D</a:t>
              </a:r>
            </a:p>
          </p:txBody>
        </p:sp>
      </p:grpSp>
    </p:spTree>
    <p:extLst>
      <p:ext uri="{BB962C8B-B14F-4D97-AF65-F5344CB8AC3E}">
        <p14:creationId xmlns:p14="http://schemas.microsoft.com/office/powerpoint/2010/main" val="811494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2014538" y="240064"/>
            <a:ext cx="8229600" cy="1143000"/>
          </a:xfrm>
        </p:spPr>
        <p:txBody>
          <a:bodyPr anchor="ctr">
            <a:normAutofit/>
          </a:bodyPr>
          <a:lstStyle/>
          <a:p>
            <a:pPr algn="ctr"/>
            <a:r>
              <a:rPr lang="en-US" sz="5400" dirty="0">
                <a:ea typeface="ＭＳ Ｐゴシック" pitchFamily="26" charset="-128"/>
                <a:cs typeface="ＭＳ Ｐゴシック" pitchFamily="26" charset="-128"/>
              </a:rPr>
              <a:t>Benthic Algal Growth, </a:t>
            </a:r>
            <a:r>
              <a:rPr lang="en-US" dirty="0">
                <a:ea typeface="ＭＳ Ｐゴシック" pitchFamily="26" charset="-128"/>
                <a:cs typeface="ＭＳ Ｐゴシック" pitchFamily="26" charset="-128"/>
              </a:rPr>
              <a:t>option 0</a:t>
            </a:r>
            <a:endParaRPr lang="en-US" sz="5400" dirty="0">
              <a:ea typeface="ＭＳ Ｐゴシック" pitchFamily="26" charset="-128"/>
              <a:cs typeface="ＭＳ Ｐゴシック" pitchFamily="26" charset="-128"/>
            </a:endParaRPr>
          </a:p>
        </p:txBody>
      </p:sp>
      <p:sp>
        <p:nvSpPr>
          <p:cNvPr id="22532" name="Text Box 20"/>
          <p:cNvSpPr txBox="1">
            <a:spLocks noChangeArrowheads="1"/>
          </p:cNvSpPr>
          <p:nvPr/>
        </p:nvSpPr>
        <p:spPr bwMode="auto">
          <a:xfrm>
            <a:off x="2143125" y="1890713"/>
            <a:ext cx="7031038" cy="584775"/>
          </a:xfrm>
          <a:prstGeom prst="rect">
            <a:avLst/>
          </a:prstGeom>
          <a:noFill/>
          <a:ln w="9525">
            <a:noFill/>
            <a:miter lim="800000"/>
            <a:headEnd/>
            <a:tailEnd/>
          </a:ln>
        </p:spPr>
        <p:txBody>
          <a:bodyPr>
            <a:prstTxWarp prst="textNoShape">
              <a:avLst/>
            </a:prstTxWarp>
            <a:spAutoFit/>
          </a:bodyPr>
          <a:lstStyle/>
          <a:p>
            <a:pPr algn="ctr">
              <a:spcBef>
                <a:spcPct val="50000"/>
              </a:spcBef>
            </a:pPr>
            <a:r>
              <a:rPr lang="en-US" sz="3200" dirty="0">
                <a:solidFill>
                  <a:srgbClr val="FFFF00"/>
                </a:solidFill>
              </a:rPr>
              <a:t>Zero-order growth rate (gD/m</a:t>
            </a:r>
            <a:r>
              <a:rPr lang="en-US" sz="3200" baseline="30000" dirty="0">
                <a:solidFill>
                  <a:srgbClr val="FFFF00"/>
                </a:solidFill>
              </a:rPr>
              <a:t>2</a:t>
            </a:r>
            <a:r>
              <a:rPr lang="en-US" sz="3200" dirty="0">
                <a:solidFill>
                  <a:srgbClr val="FFFF00"/>
                </a:solidFill>
              </a:rPr>
              <a:t>-day):</a:t>
            </a:r>
          </a:p>
        </p:txBody>
      </p:sp>
      <p:graphicFrame>
        <p:nvGraphicFramePr>
          <p:cNvPr id="23" name="Group 4"/>
          <p:cNvGraphicFramePr>
            <a:graphicFrameLocks noGrp="1"/>
          </p:cNvGraphicFramePr>
          <p:nvPr>
            <p:ph sz="half" idx="2"/>
            <p:extLst>
              <p:ext uri="{D42A27DB-BD31-4B8C-83A1-F6EECF244321}">
                <p14:modId xmlns:p14="http://schemas.microsoft.com/office/powerpoint/2010/main" val="3999896264"/>
              </p:ext>
            </p:extLst>
          </p:nvPr>
        </p:nvGraphicFramePr>
        <p:xfrm>
          <a:off x="2289175" y="4310064"/>
          <a:ext cx="7626042" cy="2059523"/>
        </p:xfrm>
        <a:graphic>
          <a:graphicData uri="http://schemas.openxmlformats.org/drawingml/2006/table">
            <a:tbl>
              <a:tblPr>
                <a:tableStyleId>{69C7853C-536D-4A76-A0AE-DD22124D55A5}</a:tableStyleId>
              </a:tblPr>
              <a:tblGrid>
                <a:gridCol w="1202024">
                  <a:extLst>
                    <a:ext uri="{9D8B030D-6E8A-4147-A177-3AD203B41FA5}">
                      <a16:colId xmlns:a16="http://schemas.microsoft.com/office/drawing/2014/main" val="20000"/>
                    </a:ext>
                  </a:extLst>
                </a:gridCol>
                <a:gridCol w="6424018">
                  <a:extLst>
                    <a:ext uri="{9D8B030D-6E8A-4147-A177-3AD203B41FA5}">
                      <a16:colId xmlns:a16="http://schemas.microsoft.com/office/drawing/2014/main" val="20001"/>
                    </a:ext>
                  </a:extLst>
                </a:gridCol>
              </a:tblGrid>
              <a:tr h="415100">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Where, for benthic algae in segment i:</a:t>
                      </a:r>
                      <a:endPar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endParaRPr>
                    </a:p>
                  </a:txBody>
                  <a:tcPr horzOverflow="overflow"/>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337739">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n-US" sz="2000" baseline="0" dirty="0"/>
                        <a:t>F</a:t>
                      </a:r>
                      <a:r>
                        <a:rPr lang="en-US" sz="2000" baseline="-25000" dirty="0"/>
                        <a:t>Gb20</a:t>
                      </a:r>
                      <a:r>
                        <a:rPr lang="en-US" sz="2000" dirty="0"/>
                        <a:t>  =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maximum growth rate at 20 C, g</a:t>
                      </a:r>
                      <a:r>
                        <a:rPr lang="en-US" sz="2000" baseline="-25000" dirty="0"/>
                        <a:t>D</a:t>
                      </a:r>
                      <a:r>
                        <a:rPr lang="en-US" sz="2000" dirty="0"/>
                        <a:t>/m</a:t>
                      </a:r>
                      <a:r>
                        <a:rPr lang="en-US" sz="2000" baseline="30000" dirty="0"/>
                        <a:t>2</a:t>
                      </a:r>
                      <a:r>
                        <a:rPr lang="en-US" sz="2000" dirty="0"/>
                        <a:t>-day</a:t>
                      </a:r>
                      <a:r>
                        <a:rPr lang="en-US" sz="2000" baseline="30000" dirty="0"/>
                        <a:t> </a:t>
                      </a:r>
                      <a:r>
                        <a:rPr lang="en-US" sz="2000" baseline="0" dirty="0"/>
                        <a:t>(30, 10</a:t>
                      </a:r>
                      <a:r>
                        <a:rPr lang="en-US" sz="2000" dirty="0"/>
                        <a:t> – 100</a:t>
                      </a:r>
                      <a:r>
                        <a:rPr lang="en-US" sz="2000" baseline="0" dirty="0"/>
                        <a:t>)</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1"/>
                  </a:ext>
                </a:extLst>
              </a:tr>
              <a:tr h="415100">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l-GR" sz="2000" dirty="0"/>
                        <a:t>Φ</a:t>
                      </a:r>
                      <a:r>
                        <a:rPr lang="en-US" sz="2000" baseline="-25000" dirty="0"/>
                        <a:t>Tb</a:t>
                      </a:r>
                      <a:r>
                        <a:rPr kumimoji="0" lang="en-US" sz="2000" u="none" strike="noStrike" cap="none" normalizeH="0" baseline="0" dirty="0">
                          <a:ln>
                            <a:noFill/>
                          </a:ln>
                          <a:effectLst>
                            <a:outerShdw blurRad="38100" dist="38100" dir="2700000" algn="tl">
                              <a:srgbClr val="000000"/>
                            </a:outerShdw>
                          </a:effectLst>
                        </a:rPr>
                        <a:t> </a:t>
                      </a:r>
                      <a:r>
                        <a:rPr lang="en-US" sz="2000" dirty="0"/>
                        <a:t>=</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temperature growth multiplier (0 – 3)</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2"/>
                  </a:ext>
                </a:extLst>
              </a:tr>
              <a:tr h="415100">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l-GR" sz="2000" dirty="0"/>
                        <a:t>Φ</a:t>
                      </a:r>
                      <a:r>
                        <a:rPr lang="en-US" sz="2000" baseline="-25000" dirty="0"/>
                        <a:t>Lb</a:t>
                      </a:r>
                      <a:r>
                        <a:rPr kumimoji="0" lang="en-US" sz="2000" u="none" strike="noStrike" cap="none" normalizeH="0" baseline="0" dirty="0">
                          <a:ln>
                            <a:noFill/>
                          </a:ln>
                          <a:effectLst>
                            <a:outerShdw blurRad="38100" dist="38100" dir="2700000" algn="tl">
                              <a:srgbClr val="000000"/>
                            </a:outerShdw>
                          </a:effectLst>
                        </a:rPr>
                        <a:t> </a:t>
                      </a:r>
                      <a:r>
                        <a:rPr lang="en-US" sz="2000" dirty="0"/>
                        <a:t>=</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light growth multiplier (0 – 1)</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3"/>
                  </a:ext>
                </a:extLst>
              </a:tr>
              <a:tr h="417983">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l-GR" sz="2000" dirty="0"/>
                        <a:t>Φ</a:t>
                      </a:r>
                      <a:r>
                        <a:rPr lang="en-US" sz="2000" baseline="-25000" dirty="0"/>
                        <a:t>Nb</a:t>
                      </a:r>
                      <a:r>
                        <a:rPr kumimoji="0" lang="en-US" sz="2000" u="none" strike="noStrike" cap="none" normalizeH="0" baseline="0" dirty="0">
                          <a:ln>
                            <a:noFill/>
                          </a:ln>
                          <a:effectLst>
                            <a:outerShdw blurRad="38100" dist="38100" dir="2700000" algn="tl">
                              <a:srgbClr val="000000"/>
                            </a:outerShdw>
                          </a:effectLst>
                        </a:rPr>
                        <a:t> </a:t>
                      </a:r>
                      <a:r>
                        <a:rPr lang="en-US" sz="2000" dirty="0"/>
                        <a:t>=</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nutrient growth multiplier (0 – 1)</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4"/>
                  </a:ext>
                </a:extLst>
              </a:tr>
            </a:tbl>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989781934"/>
              </p:ext>
            </p:extLst>
          </p:nvPr>
        </p:nvGraphicFramePr>
        <p:xfrm>
          <a:off x="3544889" y="2906713"/>
          <a:ext cx="4092575" cy="728662"/>
        </p:xfrm>
        <a:graphic>
          <a:graphicData uri="http://schemas.openxmlformats.org/presentationml/2006/ole">
            <mc:AlternateContent xmlns:mc="http://schemas.openxmlformats.org/markup-compatibility/2006">
              <mc:Choice xmlns:v="urn:schemas-microsoft-com:vml" Requires="v">
                <p:oleObj spid="_x0000_s2052" name="Equation" r:id="rId3" imgW="1282680" imgH="228600" progId="Equation.3">
                  <p:embed/>
                </p:oleObj>
              </mc:Choice>
              <mc:Fallback>
                <p:oleObj name="Equation" r:id="rId3" imgW="1282680" imgH="228600" progId="Equation.3">
                  <p:embed/>
                  <p:pic>
                    <p:nvPicPr>
                      <p:cNvPr id="6" name="Object 5"/>
                      <p:cNvPicPr>
                        <a:picLocks noChangeAspect="1" noChangeArrowheads="1"/>
                      </p:cNvPicPr>
                      <p:nvPr/>
                    </p:nvPicPr>
                    <p:blipFill>
                      <a:blip r:embed="rId4"/>
                      <a:srcRect/>
                      <a:stretch>
                        <a:fillRect/>
                      </a:stretch>
                    </p:blipFill>
                    <p:spPr bwMode="auto">
                      <a:xfrm>
                        <a:off x="3544889" y="2906713"/>
                        <a:ext cx="4092575" cy="728662"/>
                      </a:xfrm>
                      <a:prstGeom prst="rect">
                        <a:avLst/>
                      </a:prstGeom>
                      <a:solidFill>
                        <a:schemeClr val="tx1"/>
                      </a:solidFill>
                      <a:extLst/>
                    </p:spPr>
                  </p:pic>
                </p:oleObj>
              </mc:Fallback>
            </mc:AlternateContent>
          </a:graphicData>
        </a:graphic>
      </p:graphicFrame>
    </p:spTree>
    <p:extLst>
      <p:ext uri="{BB962C8B-B14F-4D97-AF65-F5344CB8AC3E}">
        <p14:creationId xmlns:p14="http://schemas.microsoft.com/office/powerpoint/2010/main" val="2371301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2014538" y="253998"/>
            <a:ext cx="8229600" cy="1143000"/>
          </a:xfrm>
        </p:spPr>
        <p:txBody>
          <a:bodyPr anchor="ctr">
            <a:normAutofit/>
          </a:bodyPr>
          <a:lstStyle/>
          <a:p>
            <a:pPr algn="ctr"/>
            <a:r>
              <a:rPr lang="en-US" sz="5400" dirty="0">
                <a:ea typeface="ＭＳ Ｐゴシック" pitchFamily="26" charset="-128"/>
                <a:cs typeface="ＭＳ Ｐゴシック" pitchFamily="26" charset="-128"/>
              </a:rPr>
              <a:t>Benthic Algal Growth, </a:t>
            </a:r>
            <a:r>
              <a:rPr lang="en-US" dirty="0">
                <a:ea typeface="ＭＳ Ｐゴシック" pitchFamily="26" charset="-128"/>
                <a:cs typeface="ＭＳ Ｐゴシック" pitchFamily="26" charset="-128"/>
              </a:rPr>
              <a:t>option 1</a:t>
            </a:r>
            <a:endParaRPr lang="en-US" sz="5400" dirty="0">
              <a:ea typeface="ＭＳ Ｐゴシック" pitchFamily="26" charset="-128"/>
              <a:cs typeface="ＭＳ Ｐゴシック" pitchFamily="26" charset="-128"/>
            </a:endParaRPr>
          </a:p>
        </p:txBody>
      </p:sp>
      <p:sp>
        <p:nvSpPr>
          <p:cNvPr id="23556" name="Text Box 20"/>
          <p:cNvSpPr txBox="1">
            <a:spLocks noChangeArrowheads="1"/>
          </p:cNvSpPr>
          <p:nvPr/>
        </p:nvSpPr>
        <p:spPr bwMode="auto">
          <a:xfrm>
            <a:off x="2143125" y="1693863"/>
            <a:ext cx="7031038" cy="584775"/>
          </a:xfrm>
          <a:prstGeom prst="rect">
            <a:avLst/>
          </a:prstGeom>
          <a:noFill/>
          <a:ln w="9525">
            <a:noFill/>
            <a:miter lim="800000"/>
            <a:headEnd/>
            <a:tailEnd/>
          </a:ln>
        </p:spPr>
        <p:txBody>
          <a:bodyPr>
            <a:prstTxWarp prst="textNoShape">
              <a:avLst/>
            </a:prstTxWarp>
            <a:spAutoFit/>
          </a:bodyPr>
          <a:lstStyle/>
          <a:p>
            <a:pPr algn="ctr">
              <a:spcBef>
                <a:spcPct val="50000"/>
              </a:spcBef>
            </a:pPr>
            <a:r>
              <a:rPr lang="en-US" sz="3200" dirty="0">
                <a:solidFill>
                  <a:srgbClr val="FFFF00"/>
                </a:solidFill>
              </a:rPr>
              <a:t>First-order growth rate (gD/m2-day):</a:t>
            </a:r>
          </a:p>
        </p:txBody>
      </p:sp>
      <p:graphicFrame>
        <p:nvGraphicFramePr>
          <p:cNvPr id="23" name="Group 4"/>
          <p:cNvGraphicFramePr>
            <a:graphicFrameLocks noGrp="1"/>
          </p:cNvGraphicFramePr>
          <p:nvPr>
            <p:ph sz="half" idx="2"/>
            <p:extLst>
              <p:ext uri="{D42A27DB-BD31-4B8C-83A1-F6EECF244321}">
                <p14:modId xmlns:p14="http://schemas.microsoft.com/office/powerpoint/2010/main" val="3427169863"/>
              </p:ext>
            </p:extLst>
          </p:nvPr>
        </p:nvGraphicFramePr>
        <p:xfrm>
          <a:off x="2289176" y="3371851"/>
          <a:ext cx="7278763" cy="3284611"/>
        </p:xfrm>
        <a:graphic>
          <a:graphicData uri="http://schemas.openxmlformats.org/drawingml/2006/table">
            <a:tbl>
              <a:tblPr>
                <a:tableStyleId>{69C7853C-536D-4A76-A0AE-DD22124D55A5}</a:tableStyleId>
              </a:tblPr>
              <a:tblGrid>
                <a:gridCol w="1147286">
                  <a:extLst>
                    <a:ext uri="{9D8B030D-6E8A-4147-A177-3AD203B41FA5}">
                      <a16:colId xmlns:a16="http://schemas.microsoft.com/office/drawing/2014/main" val="20000"/>
                    </a:ext>
                  </a:extLst>
                </a:gridCol>
                <a:gridCol w="6131477">
                  <a:extLst>
                    <a:ext uri="{9D8B030D-6E8A-4147-A177-3AD203B41FA5}">
                      <a16:colId xmlns:a16="http://schemas.microsoft.com/office/drawing/2014/main" val="20001"/>
                    </a:ext>
                  </a:extLst>
                </a:gridCol>
              </a:tblGrid>
              <a:tr h="515283">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Where, for benthic algae in segment i:</a:t>
                      </a:r>
                      <a:endPar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endParaRPr>
                    </a:p>
                  </a:txBody>
                  <a:tcPr horzOverflow="overflow"/>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613606">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n-US" sz="2000" baseline="0" dirty="0"/>
                        <a:t>k</a:t>
                      </a:r>
                      <a:r>
                        <a:rPr lang="en-US" sz="2000" baseline="-25000" dirty="0"/>
                        <a:t>Gb20</a:t>
                      </a:r>
                      <a:r>
                        <a:rPr lang="en-US" sz="2000" dirty="0"/>
                        <a:t>  =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maximum growth rate constant at 20 C, 1/day</a:t>
                      </a:r>
                      <a:r>
                        <a:rPr lang="en-US" sz="2000" baseline="30000" dirty="0"/>
                        <a:t> </a:t>
                      </a:r>
                      <a:r>
                        <a:rPr lang="en-US" sz="2000" baseline="0" dirty="0"/>
                        <a:t>(1.5, </a:t>
                      </a:r>
                      <a:r>
                        <a:rPr lang="en-US" sz="2000" dirty="0"/>
                        <a:t>0.5 – 2.5</a:t>
                      </a:r>
                      <a:r>
                        <a:rPr lang="en-US" sz="2000" baseline="0" dirty="0"/>
                        <a:t>)</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1"/>
                  </a:ext>
                </a:extLst>
              </a:tr>
              <a:tr h="515283">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l-GR" sz="2000" dirty="0"/>
                        <a:t>Φ</a:t>
                      </a:r>
                      <a:r>
                        <a:rPr lang="en-US" sz="2000" baseline="-25000" dirty="0"/>
                        <a:t>Tb</a:t>
                      </a:r>
                      <a:r>
                        <a:rPr kumimoji="0" lang="en-US" sz="2000" u="none" strike="noStrike" cap="none" normalizeH="0" baseline="0" dirty="0">
                          <a:ln>
                            <a:noFill/>
                          </a:ln>
                          <a:effectLst>
                            <a:outerShdw blurRad="38100" dist="38100" dir="2700000" algn="tl">
                              <a:srgbClr val="000000"/>
                            </a:outerShdw>
                          </a:effectLst>
                        </a:rPr>
                        <a:t> </a:t>
                      </a:r>
                      <a:r>
                        <a:rPr lang="en-US" sz="2000" dirty="0"/>
                        <a:t>=</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temperature growth multiplier (0 – 3)</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2"/>
                  </a:ext>
                </a:extLst>
              </a:tr>
              <a:tr h="515283">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l-GR" sz="2000" dirty="0"/>
                        <a:t>Φ</a:t>
                      </a:r>
                      <a:r>
                        <a:rPr lang="en-US" sz="2000" baseline="-25000" dirty="0"/>
                        <a:t>Lb</a:t>
                      </a:r>
                      <a:r>
                        <a:rPr kumimoji="0" lang="en-US" sz="2000" u="none" strike="noStrike" cap="none" normalizeH="0" baseline="0" dirty="0">
                          <a:ln>
                            <a:noFill/>
                          </a:ln>
                          <a:effectLst>
                            <a:outerShdw blurRad="38100" dist="38100" dir="2700000" algn="tl">
                              <a:srgbClr val="000000"/>
                            </a:outerShdw>
                          </a:effectLst>
                        </a:rPr>
                        <a:t> </a:t>
                      </a:r>
                      <a:r>
                        <a:rPr lang="en-US" sz="2000" dirty="0"/>
                        <a:t>=</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light growth multiplier (0 – 1)</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3"/>
                  </a:ext>
                </a:extLst>
              </a:tr>
              <a:tr h="518861">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l-GR" sz="2000" dirty="0"/>
                        <a:t>Φ</a:t>
                      </a:r>
                      <a:r>
                        <a:rPr lang="en-US" sz="2000" baseline="-25000" dirty="0"/>
                        <a:t>Nb</a:t>
                      </a:r>
                      <a:r>
                        <a:rPr kumimoji="0" lang="en-US" sz="2000" u="none" strike="noStrike" cap="none" normalizeH="0" baseline="0" dirty="0">
                          <a:ln>
                            <a:noFill/>
                          </a:ln>
                          <a:effectLst>
                            <a:outerShdw blurRad="38100" dist="38100" dir="2700000" algn="tl">
                              <a:srgbClr val="000000"/>
                            </a:outerShdw>
                          </a:effectLst>
                        </a:rPr>
                        <a:t> </a:t>
                      </a:r>
                      <a:r>
                        <a:rPr lang="en-US" sz="2000" dirty="0"/>
                        <a:t>=</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nutrient growth multiplier (0 – 1)</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4"/>
                  </a:ext>
                </a:extLst>
              </a:tr>
              <a:tr h="518861">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l-GR" sz="2000" dirty="0"/>
                        <a:t>Φ</a:t>
                      </a:r>
                      <a:r>
                        <a:rPr lang="en-US" sz="2000" baseline="-25000" dirty="0"/>
                        <a:t>Sb</a:t>
                      </a:r>
                      <a:r>
                        <a:rPr kumimoji="0" lang="en-US" sz="2000" u="none" strike="noStrike" cap="none" normalizeH="0" baseline="0" dirty="0">
                          <a:ln>
                            <a:noFill/>
                          </a:ln>
                          <a:effectLst>
                            <a:outerShdw blurRad="38100" dist="38100" dir="2700000" algn="tl">
                              <a:srgbClr val="000000"/>
                            </a:outerShdw>
                          </a:effectLst>
                        </a:rPr>
                        <a:t> </a:t>
                      </a:r>
                      <a:r>
                        <a:rPr lang="en-US" sz="2000" dirty="0"/>
                        <a:t>=</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space growth multiplier (0 – 1)</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5"/>
                  </a:ext>
                </a:extLst>
              </a:tr>
            </a:tbl>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284941289"/>
              </p:ext>
            </p:extLst>
          </p:nvPr>
        </p:nvGraphicFramePr>
        <p:xfrm>
          <a:off x="3470276" y="2387600"/>
          <a:ext cx="4778375" cy="609600"/>
        </p:xfrm>
        <a:graphic>
          <a:graphicData uri="http://schemas.openxmlformats.org/presentationml/2006/ole">
            <mc:AlternateContent xmlns:mc="http://schemas.openxmlformats.org/markup-compatibility/2006">
              <mc:Choice xmlns:v="urn:schemas-microsoft-com:vml" Requires="v">
                <p:oleObj spid="_x0000_s3076" name="Equation" r:id="rId3" imgW="1765080" imgH="228600" progId="Equation.3">
                  <p:embed/>
                </p:oleObj>
              </mc:Choice>
              <mc:Fallback>
                <p:oleObj name="Equation" r:id="rId3" imgW="1765080" imgH="228600" progId="Equation.3">
                  <p:embed/>
                  <p:pic>
                    <p:nvPicPr>
                      <p:cNvPr id="6" name="Object 5"/>
                      <p:cNvPicPr>
                        <a:picLocks noChangeAspect="1" noChangeArrowheads="1"/>
                      </p:cNvPicPr>
                      <p:nvPr/>
                    </p:nvPicPr>
                    <p:blipFill>
                      <a:blip r:embed="rId4"/>
                      <a:srcRect/>
                      <a:stretch>
                        <a:fillRect/>
                      </a:stretch>
                    </p:blipFill>
                    <p:spPr bwMode="auto">
                      <a:xfrm>
                        <a:off x="3470276" y="2387600"/>
                        <a:ext cx="4778375" cy="609600"/>
                      </a:xfrm>
                      <a:prstGeom prst="rect">
                        <a:avLst/>
                      </a:prstGeom>
                      <a:solidFill>
                        <a:schemeClr val="tx1"/>
                      </a:solidFill>
                      <a:extLst/>
                    </p:spPr>
                  </p:pic>
                </p:oleObj>
              </mc:Fallback>
            </mc:AlternateContent>
          </a:graphicData>
        </a:graphic>
      </p:graphicFrame>
    </p:spTree>
    <p:extLst>
      <p:ext uri="{BB962C8B-B14F-4D97-AF65-F5344CB8AC3E}">
        <p14:creationId xmlns:p14="http://schemas.microsoft.com/office/powerpoint/2010/main" val="863148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nchor="ctr">
            <a:noAutofit/>
          </a:bodyPr>
          <a:lstStyle/>
          <a:p>
            <a:pPr algn="ctr"/>
            <a:r>
              <a:rPr lang="en-US" sz="4800" dirty="0">
                <a:ea typeface="ＭＳ Ｐゴシック" pitchFamily="26" charset="-128"/>
                <a:cs typeface="ＭＳ Ｐゴシック" pitchFamily="26" charset="-128"/>
              </a:rPr>
              <a:t>Standard Temperature Function for  Benthic Algal Growth</a:t>
            </a:r>
          </a:p>
        </p:txBody>
      </p:sp>
      <p:sp>
        <p:nvSpPr>
          <p:cNvPr id="24580" name="Text Box 5"/>
          <p:cNvSpPr txBox="1">
            <a:spLocks noChangeArrowheads="1"/>
          </p:cNvSpPr>
          <p:nvPr/>
        </p:nvSpPr>
        <p:spPr bwMode="auto">
          <a:xfrm>
            <a:off x="2228850" y="2440781"/>
            <a:ext cx="5203082" cy="58477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3200" dirty="0">
                <a:solidFill>
                  <a:srgbClr val="FFFF00"/>
                </a:solidFill>
              </a:rPr>
              <a:t>Temperature multiplier:</a:t>
            </a:r>
          </a:p>
        </p:txBody>
      </p:sp>
      <p:graphicFrame>
        <p:nvGraphicFramePr>
          <p:cNvPr id="6" name="Group 4"/>
          <p:cNvGraphicFramePr>
            <a:graphicFrameLocks/>
          </p:cNvGraphicFramePr>
          <p:nvPr>
            <p:extLst>
              <p:ext uri="{D42A27DB-BD31-4B8C-83A1-F6EECF244321}">
                <p14:modId xmlns:p14="http://schemas.microsoft.com/office/powerpoint/2010/main" val="1662273558"/>
              </p:ext>
            </p:extLst>
          </p:nvPr>
        </p:nvGraphicFramePr>
        <p:xfrm>
          <a:off x="2360789" y="4586111"/>
          <a:ext cx="6556022" cy="1531240"/>
        </p:xfrm>
        <a:graphic>
          <a:graphicData uri="http://schemas.openxmlformats.org/drawingml/2006/table">
            <a:tbl>
              <a:tblPr>
                <a:tableStyleId>{69C7853C-536D-4A76-A0AE-DD22124D55A5}</a:tableStyleId>
              </a:tblPr>
              <a:tblGrid>
                <a:gridCol w="1121656">
                  <a:extLst>
                    <a:ext uri="{9D8B030D-6E8A-4147-A177-3AD203B41FA5}">
                      <a16:colId xmlns:a16="http://schemas.microsoft.com/office/drawing/2014/main" val="20000"/>
                    </a:ext>
                  </a:extLst>
                </a:gridCol>
                <a:gridCol w="5434366">
                  <a:extLst>
                    <a:ext uri="{9D8B030D-6E8A-4147-A177-3AD203B41FA5}">
                      <a16:colId xmlns:a16="http://schemas.microsoft.com/office/drawing/2014/main" val="20001"/>
                    </a:ext>
                  </a:extLst>
                </a:gridCol>
              </a:tblGrid>
              <a:tr h="415100">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Where, for benthic algae in segment i:</a:t>
                      </a:r>
                      <a:endParaRPr kumimoji="0" lang="en-US" sz="2000" b="0" i="0" u="none" strike="noStrike" cap="none" normalizeH="0" baseline="0" dirty="0">
                        <a:ln>
                          <a:noFill/>
                        </a:ln>
                        <a:solidFill>
                          <a:schemeClr val="tx1"/>
                        </a:solidFill>
                        <a:effectLst/>
                        <a:latin typeface="Arial" pitchFamily="-112" charset="0"/>
                        <a:ea typeface="Arial" pitchFamily="-112" charset="0"/>
                        <a:cs typeface="Arial" pitchFamily="-112" charset="0"/>
                      </a:endParaRPr>
                    </a:p>
                  </a:txBody>
                  <a:tcPr horzOverflow="overflow"/>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337739">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n-US" sz="2000" dirty="0"/>
                        <a:t>θ</a:t>
                      </a:r>
                      <a:r>
                        <a:rPr lang="en-US" sz="2000" baseline="-25000" dirty="0">
                          <a:sym typeface="WP Greek Century" pitchFamily="2" charset="2"/>
                        </a:rPr>
                        <a:t>Gb</a:t>
                      </a:r>
                      <a:r>
                        <a:rPr lang="en-US" sz="2000" baseline="0" dirty="0">
                          <a:sym typeface="WP Greek Century" pitchFamily="2" charset="2"/>
                        </a:rPr>
                        <a:t>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temperature correction factor for growth (1.07, 1.05 – 1.1)</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1"/>
                  </a:ext>
                </a:extLst>
              </a:tr>
              <a:tr h="415100">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T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water temperature, C</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2"/>
                  </a:ext>
                </a:extLst>
              </a:tr>
            </a:tbl>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4229709795"/>
              </p:ext>
            </p:extLst>
          </p:nvPr>
        </p:nvGraphicFramePr>
        <p:xfrm>
          <a:off x="3968750" y="3187700"/>
          <a:ext cx="3383072" cy="905329"/>
        </p:xfrm>
        <a:graphic>
          <a:graphicData uri="http://schemas.openxmlformats.org/presentationml/2006/ole">
            <mc:AlternateContent xmlns:mc="http://schemas.openxmlformats.org/markup-compatibility/2006">
              <mc:Choice xmlns:v="urn:schemas-microsoft-com:vml" Requires="v">
                <p:oleObj spid="_x0000_s4101" name="Equation" r:id="rId3" imgW="901309" imgH="241195" progId="Equation.3">
                  <p:embed/>
                </p:oleObj>
              </mc:Choice>
              <mc:Fallback>
                <p:oleObj name="Equation" r:id="rId3" imgW="901309" imgH="241195" progId="Equation.3">
                  <p:embed/>
                  <p:pic>
                    <p:nvPicPr>
                      <p:cNvPr id="7"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8750" y="3187700"/>
                        <a:ext cx="3383072" cy="905329"/>
                      </a:xfrm>
                      <a:prstGeom prst="rect">
                        <a:avLst/>
                      </a:prstGeom>
                      <a:solidFill>
                        <a:schemeClr val="tx1"/>
                      </a:solidFill>
                      <a:extLst/>
                    </p:spPr>
                  </p:pic>
                </p:oleObj>
              </mc:Fallback>
            </mc:AlternateContent>
          </a:graphicData>
        </a:graphic>
      </p:graphicFrame>
    </p:spTree>
    <p:extLst>
      <p:ext uri="{BB962C8B-B14F-4D97-AF65-F5344CB8AC3E}">
        <p14:creationId xmlns:p14="http://schemas.microsoft.com/office/powerpoint/2010/main" val="2133494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970" name="Rectangle 138"/>
          <p:cNvSpPr>
            <a:spLocks noGrp="1" noChangeArrowheads="1"/>
          </p:cNvSpPr>
          <p:nvPr>
            <p:ph type="title"/>
          </p:nvPr>
        </p:nvSpPr>
        <p:spPr>
          <a:xfrm>
            <a:off x="1755424" y="90488"/>
            <a:ext cx="5037138" cy="1143000"/>
          </a:xfrm>
        </p:spPr>
        <p:txBody>
          <a:bodyPr anchor="ctr">
            <a:noAutofit/>
          </a:bodyPr>
          <a:lstStyle/>
          <a:p>
            <a:pPr algn="ctr" eaLnBrk="1" hangingPunct="1"/>
            <a:r>
              <a:rPr lang="en-US" sz="4400" dirty="0">
                <a:ea typeface="ＭＳ Ｐゴシック" pitchFamily="26" charset="-128"/>
                <a:cs typeface="ＭＳ Ｐゴシック" pitchFamily="26" charset="-128"/>
              </a:rPr>
              <a:t>Light Effect on Benthic Algal Growth</a:t>
            </a:r>
          </a:p>
        </p:txBody>
      </p:sp>
      <p:grpSp>
        <p:nvGrpSpPr>
          <p:cNvPr id="2" name="Group 95"/>
          <p:cNvGrpSpPr>
            <a:grpSpLocks/>
          </p:cNvGrpSpPr>
          <p:nvPr/>
        </p:nvGrpSpPr>
        <p:grpSpPr bwMode="auto">
          <a:xfrm>
            <a:off x="3130550" y="623889"/>
            <a:ext cx="6464300" cy="3798887"/>
            <a:chOff x="1295400" y="1992313"/>
            <a:chExt cx="6465714" cy="3798887"/>
          </a:xfrm>
        </p:grpSpPr>
        <p:sp>
          <p:nvSpPr>
            <p:cNvPr id="95" name="Rectangle 94"/>
            <p:cNvSpPr/>
            <p:nvPr/>
          </p:nvSpPr>
          <p:spPr>
            <a:xfrm>
              <a:off x="2519631" y="2862263"/>
              <a:ext cx="3313837" cy="2640012"/>
            </a:xfrm>
            <a:prstGeom prst="rect">
              <a:avLst/>
            </a:prstGeom>
            <a:solidFill>
              <a:schemeClr val="tx2">
                <a:lumMod val="40000"/>
                <a:lumOff val="60000"/>
              </a:schemeClr>
            </a:solidFill>
            <a:ln>
              <a:solidFill>
                <a:schemeClr val="accent1">
                  <a:shade val="95000"/>
                  <a:satMod val="105000"/>
                  <a:alpha val="23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5611" name="Line 46"/>
            <p:cNvSpPr>
              <a:spLocks noChangeShapeType="1"/>
            </p:cNvSpPr>
            <p:nvPr/>
          </p:nvSpPr>
          <p:spPr bwMode="auto">
            <a:xfrm>
              <a:off x="2514600" y="2871788"/>
              <a:ext cx="3389313" cy="1587"/>
            </a:xfrm>
            <a:prstGeom prst="line">
              <a:avLst/>
            </a:prstGeom>
            <a:noFill/>
            <a:ln w="28575">
              <a:solidFill>
                <a:srgbClr val="000000"/>
              </a:solidFill>
              <a:round/>
              <a:headEnd/>
              <a:tailEnd/>
            </a:ln>
          </p:spPr>
          <p:txBody>
            <a:bodyPr>
              <a:prstTxWarp prst="textNoShape">
                <a:avLst/>
              </a:prstTxWarp>
            </a:bodyPr>
            <a:lstStyle/>
            <a:p>
              <a:endParaRPr lang="en-US" dirty="0"/>
            </a:p>
          </p:txBody>
        </p:sp>
        <p:sp>
          <p:nvSpPr>
            <p:cNvPr id="25612" name="Line 47"/>
            <p:cNvSpPr>
              <a:spLocks noChangeShapeType="1"/>
            </p:cNvSpPr>
            <p:nvPr/>
          </p:nvSpPr>
          <p:spPr bwMode="auto">
            <a:xfrm>
              <a:off x="2514600" y="2871788"/>
              <a:ext cx="0" cy="2854325"/>
            </a:xfrm>
            <a:prstGeom prst="line">
              <a:avLst/>
            </a:prstGeom>
            <a:noFill/>
            <a:ln w="28575">
              <a:solidFill>
                <a:srgbClr val="000000"/>
              </a:solidFill>
              <a:round/>
              <a:headEnd/>
              <a:tailEnd/>
            </a:ln>
          </p:spPr>
          <p:txBody>
            <a:bodyPr>
              <a:prstTxWarp prst="textNoShape">
                <a:avLst/>
              </a:prstTxWarp>
            </a:bodyPr>
            <a:lstStyle/>
            <a:p>
              <a:endParaRPr lang="en-US" dirty="0"/>
            </a:p>
          </p:txBody>
        </p:sp>
        <p:sp>
          <p:nvSpPr>
            <p:cNvPr id="23558" name="Rectangle 48"/>
            <p:cNvSpPr>
              <a:spLocks noChangeArrowheads="1"/>
            </p:cNvSpPr>
            <p:nvPr/>
          </p:nvSpPr>
          <p:spPr bwMode="auto">
            <a:xfrm>
              <a:off x="2519631" y="5524500"/>
              <a:ext cx="3313837" cy="266700"/>
            </a:xfrm>
            <a:prstGeom prst="rect">
              <a:avLst/>
            </a:prstGeom>
            <a:solidFill>
              <a:schemeClr val="bg2">
                <a:lumMod val="25000"/>
              </a:schemeClr>
            </a:solidFill>
            <a:ln w="28575">
              <a:solidFill>
                <a:srgbClr val="000000"/>
              </a:solidFill>
              <a:miter lim="800000"/>
              <a:headEnd/>
              <a:tailEnd/>
            </a:ln>
          </p:spPr>
          <p:txBody>
            <a:bodyPr>
              <a:prstTxWarp prst="textNoShape">
                <a:avLst/>
              </a:prstTxWarp>
            </a:bodyPr>
            <a:lstStyle/>
            <a:p>
              <a:pPr>
                <a:defRPr/>
              </a:pPr>
              <a:endParaRPr lang="en-US" dirty="0">
                <a:latin typeface="Arial" pitchFamily="-105" charset="0"/>
                <a:ea typeface="ＭＳ Ｐゴシック" pitchFamily="-105" charset="-128"/>
                <a:cs typeface="ＭＳ Ｐゴシック" pitchFamily="-105" charset="-128"/>
              </a:endParaRPr>
            </a:p>
          </p:txBody>
        </p:sp>
        <p:grpSp>
          <p:nvGrpSpPr>
            <p:cNvPr id="3" name="Group 55"/>
            <p:cNvGrpSpPr>
              <a:grpSpLocks/>
            </p:cNvGrpSpPr>
            <p:nvPr/>
          </p:nvGrpSpPr>
          <p:grpSpPr bwMode="auto">
            <a:xfrm>
              <a:off x="3927475" y="5211763"/>
              <a:ext cx="560388" cy="320675"/>
              <a:chOff x="4411" y="3004"/>
              <a:chExt cx="353" cy="202"/>
            </a:xfrm>
          </p:grpSpPr>
          <p:sp>
            <p:nvSpPr>
              <p:cNvPr id="25699" name="Arc 56"/>
              <p:cNvSpPr>
                <a:spLocks/>
              </p:cNvSpPr>
              <p:nvPr/>
            </p:nvSpPr>
            <p:spPr bwMode="auto">
              <a:xfrm>
                <a:off x="4411" y="3007"/>
                <a:ext cx="133" cy="177"/>
              </a:xfrm>
              <a:custGeom>
                <a:avLst/>
                <a:gdLst>
                  <a:gd name="T0" fmla="*/ 0 w 21600"/>
                  <a:gd name="T1" fmla="*/ 0 h 21600"/>
                  <a:gd name="T2" fmla="*/ 1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rgbClr val="0BA717"/>
                </a:solidFill>
                <a:round/>
                <a:headEnd/>
                <a:tailEnd/>
              </a:ln>
            </p:spPr>
            <p:txBody>
              <a:bodyPr>
                <a:prstTxWarp prst="textNoShape">
                  <a:avLst/>
                </a:prstTxWarp>
              </a:bodyPr>
              <a:lstStyle/>
              <a:p>
                <a:endParaRPr lang="en-US" dirty="0"/>
              </a:p>
            </p:txBody>
          </p:sp>
          <p:sp>
            <p:nvSpPr>
              <p:cNvPr id="25700" name="Arc 57"/>
              <p:cNvSpPr>
                <a:spLocks/>
              </p:cNvSpPr>
              <p:nvPr/>
            </p:nvSpPr>
            <p:spPr bwMode="auto">
              <a:xfrm>
                <a:off x="4556" y="3029"/>
                <a:ext cx="133" cy="177"/>
              </a:xfrm>
              <a:custGeom>
                <a:avLst/>
                <a:gdLst>
                  <a:gd name="T0" fmla="*/ 0 w 21600"/>
                  <a:gd name="T1" fmla="*/ 1 h 21599"/>
                  <a:gd name="T2" fmla="*/ 1 w 21600"/>
                  <a:gd name="T3" fmla="*/ 0 h 21599"/>
                  <a:gd name="T4" fmla="*/ 1 w 21600"/>
                  <a:gd name="T5" fmla="*/ 1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1" y="21598"/>
                    </a:moveTo>
                    <a:cubicBezTo>
                      <a:pt x="-1" y="9732"/>
                      <a:pt x="9573" y="87"/>
                      <a:pt x="21439" y="-1"/>
                    </a:cubicBezTo>
                  </a:path>
                  <a:path w="21600" h="21599" stroke="0" extrusionOk="0">
                    <a:moveTo>
                      <a:pt x="-1" y="21598"/>
                    </a:moveTo>
                    <a:cubicBezTo>
                      <a:pt x="-1" y="9732"/>
                      <a:pt x="9573" y="87"/>
                      <a:pt x="21439" y="-1"/>
                    </a:cubicBezTo>
                    <a:lnTo>
                      <a:pt x="21600" y="21599"/>
                    </a:lnTo>
                    <a:close/>
                  </a:path>
                </a:pathLst>
              </a:custGeom>
              <a:noFill/>
              <a:ln w="28575">
                <a:solidFill>
                  <a:srgbClr val="0BA717"/>
                </a:solidFill>
                <a:round/>
                <a:headEnd/>
                <a:tailEnd/>
              </a:ln>
            </p:spPr>
            <p:txBody>
              <a:bodyPr>
                <a:prstTxWarp prst="textNoShape">
                  <a:avLst/>
                </a:prstTxWarp>
              </a:bodyPr>
              <a:lstStyle/>
              <a:p>
                <a:endParaRPr lang="en-US" dirty="0"/>
              </a:p>
            </p:txBody>
          </p:sp>
          <p:sp>
            <p:nvSpPr>
              <p:cNvPr id="25701" name="Line 58"/>
              <p:cNvSpPr>
                <a:spLocks noChangeShapeType="1"/>
              </p:cNvSpPr>
              <p:nvPr/>
            </p:nvSpPr>
            <p:spPr bwMode="auto">
              <a:xfrm flipH="1" flipV="1">
                <a:off x="4540" y="3004"/>
                <a:ext cx="10" cy="166"/>
              </a:xfrm>
              <a:prstGeom prst="line">
                <a:avLst/>
              </a:prstGeom>
              <a:noFill/>
              <a:ln w="28575">
                <a:solidFill>
                  <a:srgbClr val="0BA717"/>
                </a:solidFill>
                <a:round/>
                <a:headEnd/>
                <a:tailEnd/>
              </a:ln>
            </p:spPr>
            <p:txBody>
              <a:bodyPr>
                <a:prstTxWarp prst="textNoShape">
                  <a:avLst/>
                </a:prstTxWarp>
              </a:bodyPr>
              <a:lstStyle/>
              <a:p>
                <a:endParaRPr lang="en-US" dirty="0"/>
              </a:p>
            </p:txBody>
          </p:sp>
          <p:sp>
            <p:nvSpPr>
              <p:cNvPr id="25702" name="Arc 59"/>
              <p:cNvSpPr>
                <a:spLocks/>
              </p:cNvSpPr>
              <p:nvPr/>
            </p:nvSpPr>
            <p:spPr bwMode="auto">
              <a:xfrm>
                <a:off x="4560" y="3096"/>
                <a:ext cx="204" cy="89"/>
              </a:xfrm>
              <a:custGeom>
                <a:avLst/>
                <a:gdLst>
                  <a:gd name="T0" fmla="*/ 0 w 21599"/>
                  <a:gd name="T1" fmla="*/ 0 h 21600"/>
                  <a:gd name="T2" fmla="*/ 2 w 21599"/>
                  <a:gd name="T3" fmla="*/ 0 h 21600"/>
                  <a:gd name="T4" fmla="*/ 2 w 21599"/>
                  <a:gd name="T5" fmla="*/ 0 h 21600"/>
                  <a:gd name="T6" fmla="*/ 0 60000 65536"/>
                  <a:gd name="T7" fmla="*/ 0 60000 65536"/>
                  <a:gd name="T8" fmla="*/ 0 60000 65536"/>
                  <a:gd name="T9" fmla="*/ 0 w 21599"/>
                  <a:gd name="T10" fmla="*/ 0 h 21600"/>
                  <a:gd name="T11" fmla="*/ 21599 w 21599"/>
                  <a:gd name="T12" fmla="*/ 21600 h 21600"/>
                </a:gdLst>
                <a:ahLst/>
                <a:cxnLst>
                  <a:cxn ang="T6">
                    <a:pos x="T0" y="T1"/>
                  </a:cxn>
                  <a:cxn ang="T7">
                    <a:pos x="T2" y="T3"/>
                  </a:cxn>
                  <a:cxn ang="T8">
                    <a:pos x="T4" y="T5"/>
                  </a:cxn>
                </a:cxnLst>
                <a:rect l="T9" t="T10" r="T11" b="T12"/>
                <a:pathLst>
                  <a:path w="21599" h="21600" fill="none" extrusionOk="0">
                    <a:moveTo>
                      <a:pt x="0" y="21359"/>
                    </a:moveTo>
                    <a:cubicBezTo>
                      <a:pt x="132" y="9524"/>
                      <a:pt x="9763" y="-1"/>
                      <a:pt x="21599" y="-1"/>
                    </a:cubicBezTo>
                  </a:path>
                  <a:path w="21599" h="21600" stroke="0" extrusionOk="0">
                    <a:moveTo>
                      <a:pt x="0" y="21359"/>
                    </a:moveTo>
                    <a:cubicBezTo>
                      <a:pt x="132" y="9524"/>
                      <a:pt x="9763" y="-1"/>
                      <a:pt x="21599" y="-1"/>
                    </a:cubicBezTo>
                    <a:lnTo>
                      <a:pt x="21599" y="21600"/>
                    </a:lnTo>
                    <a:close/>
                  </a:path>
                </a:pathLst>
              </a:custGeom>
              <a:noFill/>
              <a:ln w="28575">
                <a:solidFill>
                  <a:srgbClr val="0BA717"/>
                </a:solidFill>
                <a:round/>
                <a:headEnd/>
                <a:tailEnd/>
              </a:ln>
            </p:spPr>
            <p:txBody>
              <a:bodyPr>
                <a:prstTxWarp prst="textNoShape">
                  <a:avLst/>
                </a:prstTxWarp>
              </a:bodyPr>
              <a:lstStyle/>
              <a:p>
                <a:endParaRPr lang="en-US" dirty="0"/>
              </a:p>
            </p:txBody>
          </p:sp>
        </p:grpSp>
        <p:grpSp>
          <p:nvGrpSpPr>
            <p:cNvPr id="4" name="Group 60"/>
            <p:cNvGrpSpPr>
              <a:grpSpLocks/>
            </p:cNvGrpSpPr>
            <p:nvPr/>
          </p:nvGrpSpPr>
          <p:grpSpPr bwMode="auto">
            <a:xfrm>
              <a:off x="3497263" y="5219700"/>
              <a:ext cx="560388" cy="319087"/>
              <a:chOff x="4140" y="3009"/>
              <a:chExt cx="353" cy="201"/>
            </a:xfrm>
          </p:grpSpPr>
          <p:sp>
            <p:nvSpPr>
              <p:cNvPr id="25695" name="Arc 61"/>
              <p:cNvSpPr>
                <a:spLocks/>
              </p:cNvSpPr>
              <p:nvPr/>
            </p:nvSpPr>
            <p:spPr bwMode="auto">
              <a:xfrm>
                <a:off x="4140" y="3012"/>
                <a:ext cx="133" cy="177"/>
              </a:xfrm>
              <a:custGeom>
                <a:avLst/>
                <a:gdLst>
                  <a:gd name="T0" fmla="*/ 0 w 21600"/>
                  <a:gd name="T1" fmla="*/ 0 h 21600"/>
                  <a:gd name="T2" fmla="*/ 1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rgbClr val="0BA717"/>
                </a:solidFill>
                <a:round/>
                <a:headEnd/>
                <a:tailEnd/>
              </a:ln>
            </p:spPr>
            <p:txBody>
              <a:bodyPr>
                <a:prstTxWarp prst="textNoShape">
                  <a:avLst/>
                </a:prstTxWarp>
              </a:bodyPr>
              <a:lstStyle/>
              <a:p>
                <a:endParaRPr lang="en-US" dirty="0"/>
              </a:p>
            </p:txBody>
          </p:sp>
          <p:sp>
            <p:nvSpPr>
              <p:cNvPr id="25696" name="Arc 62"/>
              <p:cNvSpPr>
                <a:spLocks/>
              </p:cNvSpPr>
              <p:nvPr/>
            </p:nvSpPr>
            <p:spPr bwMode="auto">
              <a:xfrm>
                <a:off x="4285" y="3033"/>
                <a:ext cx="133" cy="177"/>
              </a:xfrm>
              <a:custGeom>
                <a:avLst/>
                <a:gdLst>
                  <a:gd name="T0" fmla="*/ 0 w 21600"/>
                  <a:gd name="T1" fmla="*/ 1 h 21599"/>
                  <a:gd name="T2" fmla="*/ 1 w 21600"/>
                  <a:gd name="T3" fmla="*/ 0 h 21599"/>
                  <a:gd name="T4" fmla="*/ 1 w 21600"/>
                  <a:gd name="T5" fmla="*/ 1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1" y="21598"/>
                    </a:moveTo>
                    <a:cubicBezTo>
                      <a:pt x="-1" y="9732"/>
                      <a:pt x="9573" y="87"/>
                      <a:pt x="21439" y="-1"/>
                    </a:cubicBezTo>
                  </a:path>
                  <a:path w="21600" h="21599" stroke="0" extrusionOk="0">
                    <a:moveTo>
                      <a:pt x="-1" y="21598"/>
                    </a:moveTo>
                    <a:cubicBezTo>
                      <a:pt x="-1" y="9732"/>
                      <a:pt x="9573" y="87"/>
                      <a:pt x="21439" y="-1"/>
                    </a:cubicBezTo>
                    <a:lnTo>
                      <a:pt x="21600" y="21599"/>
                    </a:lnTo>
                    <a:close/>
                  </a:path>
                </a:pathLst>
              </a:custGeom>
              <a:noFill/>
              <a:ln w="28575">
                <a:solidFill>
                  <a:srgbClr val="0BA717"/>
                </a:solidFill>
                <a:round/>
                <a:headEnd/>
                <a:tailEnd/>
              </a:ln>
            </p:spPr>
            <p:txBody>
              <a:bodyPr>
                <a:prstTxWarp prst="textNoShape">
                  <a:avLst/>
                </a:prstTxWarp>
              </a:bodyPr>
              <a:lstStyle/>
              <a:p>
                <a:endParaRPr lang="en-US" dirty="0"/>
              </a:p>
            </p:txBody>
          </p:sp>
          <p:sp>
            <p:nvSpPr>
              <p:cNvPr id="25697" name="Line 63"/>
              <p:cNvSpPr>
                <a:spLocks noChangeShapeType="1"/>
              </p:cNvSpPr>
              <p:nvPr/>
            </p:nvSpPr>
            <p:spPr bwMode="auto">
              <a:xfrm flipH="1" flipV="1">
                <a:off x="4269" y="3009"/>
                <a:ext cx="10" cy="166"/>
              </a:xfrm>
              <a:prstGeom prst="line">
                <a:avLst/>
              </a:prstGeom>
              <a:noFill/>
              <a:ln w="28575">
                <a:solidFill>
                  <a:srgbClr val="0BA717"/>
                </a:solidFill>
                <a:round/>
                <a:headEnd/>
                <a:tailEnd/>
              </a:ln>
            </p:spPr>
            <p:txBody>
              <a:bodyPr>
                <a:prstTxWarp prst="textNoShape">
                  <a:avLst/>
                </a:prstTxWarp>
              </a:bodyPr>
              <a:lstStyle/>
              <a:p>
                <a:endParaRPr lang="en-US" dirty="0"/>
              </a:p>
            </p:txBody>
          </p:sp>
          <p:sp>
            <p:nvSpPr>
              <p:cNvPr id="25698" name="Arc 64"/>
              <p:cNvSpPr>
                <a:spLocks/>
              </p:cNvSpPr>
              <p:nvPr/>
            </p:nvSpPr>
            <p:spPr bwMode="auto">
              <a:xfrm>
                <a:off x="4289" y="3100"/>
                <a:ext cx="204" cy="89"/>
              </a:xfrm>
              <a:custGeom>
                <a:avLst/>
                <a:gdLst>
                  <a:gd name="T0" fmla="*/ 0 w 21600"/>
                  <a:gd name="T1" fmla="*/ 0 h 21600"/>
                  <a:gd name="T2" fmla="*/ 2 w 21600"/>
                  <a:gd name="T3" fmla="*/ 0 h 21600"/>
                  <a:gd name="T4" fmla="*/ 2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noFill/>
              <a:ln w="28575">
                <a:solidFill>
                  <a:srgbClr val="0BA717"/>
                </a:solidFill>
                <a:round/>
                <a:headEnd/>
                <a:tailEnd/>
              </a:ln>
            </p:spPr>
            <p:txBody>
              <a:bodyPr>
                <a:prstTxWarp prst="textNoShape">
                  <a:avLst/>
                </a:prstTxWarp>
              </a:bodyPr>
              <a:lstStyle/>
              <a:p>
                <a:endParaRPr lang="en-US" dirty="0"/>
              </a:p>
            </p:txBody>
          </p:sp>
        </p:grpSp>
        <p:grpSp>
          <p:nvGrpSpPr>
            <p:cNvPr id="5" name="Group 65"/>
            <p:cNvGrpSpPr>
              <a:grpSpLocks/>
            </p:cNvGrpSpPr>
            <p:nvPr/>
          </p:nvGrpSpPr>
          <p:grpSpPr bwMode="auto">
            <a:xfrm>
              <a:off x="3054350" y="5195888"/>
              <a:ext cx="561975" cy="320675"/>
              <a:chOff x="3861" y="2994"/>
              <a:chExt cx="354" cy="202"/>
            </a:xfrm>
          </p:grpSpPr>
          <p:sp>
            <p:nvSpPr>
              <p:cNvPr id="25691" name="Arc 66"/>
              <p:cNvSpPr>
                <a:spLocks/>
              </p:cNvSpPr>
              <p:nvPr/>
            </p:nvSpPr>
            <p:spPr bwMode="auto">
              <a:xfrm>
                <a:off x="3861" y="2997"/>
                <a:ext cx="133" cy="177"/>
              </a:xfrm>
              <a:custGeom>
                <a:avLst/>
                <a:gdLst>
                  <a:gd name="T0" fmla="*/ 0 w 21760"/>
                  <a:gd name="T1" fmla="*/ 0 h 21600"/>
                  <a:gd name="T2" fmla="*/ 1 w 21760"/>
                  <a:gd name="T3" fmla="*/ 1 h 21600"/>
                  <a:gd name="T4" fmla="*/ 0 w 21760"/>
                  <a:gd name="T5" fmla="*/ 1 h 21600"/>
                  <a:gd name="T6" fmla="*/ 0 60000 65536"/>
                  <a:gd name="T7" fmla="*/ 0 60000 65536"/>
                  <a:gd name="T8" fmla="*/ 0 60000 65536"/>
                  <a:gd name="T9" fmla="*/ 0 w 21760"/>
                  <a:gd name="T10" fmla="*/ 0 h 21600"/>
                  <a:gd name="T11" fmla="*/ 21760 w 21760"/>
                  <a:gd name="T12" fmla="*/ 21600 h 21600"/>
                </a:gdLst>
                <a:ahLst/>
                <a:cxnLst>
                  <a:cxn ang="T6">
                    <a:pos x="T0" y="T1"/>
                  </a:cxn>
                  <a:cxn ang="T7">
                    <a:pos x="T2" y="T3"/>
                  </a:cxn>
                  <a:cxn ang="T8">
                    <a:pos x="T4" y="T5"/>
                  </a:cxn>
                </a:cxnLst>
                <a:rect l="T9" t="T10" r="T11" b="T12"/>
                <a:pathLst>
                  <a:path w="21760" h="21600" fill="none" extrusionOk="0">
                    <a:moveTo>
                      <a:pt x="-1" y="0"/>
                    </a:moveTo>
                    <a:cubicBezTo>
                      <a:pt x="53" y="0"/>
                      <a:pt x="106" y="-1"/>
                      <a:pt x="160" y="-1"/>
                    </a:cubicBezTo>
                    <a:cubicBezTo>
                      <a:pt x="12089" y="-1"/>
                      <a:pt x="21760" y="9670"/>
                      <a:pt x="21760" y="21600"/>
                    </a:cubicBezTo>
                  </a:path>
                  <a:path w="21760" h="21600" stroke="0" extrusionOk="0">
                    <a:moveTo>
                      <a:pt x="-1" y="0"/>
                    </a:moveTo>
                    <a:cubicBezTo>
                      <a:pt x="53" y="0"/>
                      <a:pt x="106" y="-1"/>
                      <a:pt x="160" y="-1"/>
                    </a:cubicBezTo>
                    <a:cubicBezTo>
                      <a:pt x="12089" y="-1"/>
                      <a:pt x="21760" y="9670"/>
                      <a:pt x="21760" y="21600"/>
                    </a:cubicBezTo>
                    <a:lnTo>
                      <a:pt x="160" y="21600"/>
                    </a:lnTo>
                    <a:close/>
                  </a:path>
                </a:pathLst>
              </a:custGeom>
              <a:noFill/>
              <a:ln w="28575">
                <a:solidFill>
                  <a:srgbClr val="0BA717"/>
                </a:solidFill>
                <a:round/>
                <a:headEnd/>
                <a:tailEnd/>
              </a:ln>
            </p:spPr>
            <p:txBody>
              <a:bodyPr>
                <a:prstTxWarp prst="textNoShape">
                  <a:avLst/>
                </a:prstTxWarp>
              </a:bodyPr>
              <a:lstStyle/>
              <a:p>
                <a:endParaRPr lang="en-US" dirty="0"/>
              </a:p>
            </p:txBody>
          </p:sp>
          <p:sp>
            <p:nvSpPr>
              <p:cNvPr id="25692" name="Arc 67"/>
              <p:cNvSpPr>
                <a:spLocks/>
              </p:cNvSpPr>
              <p:nvPr/>
            </p:nvSpPr>
            <p:spPr bwMode="auto">
              <a:xfrm>
                <a:off x="4006" y="3019"/>
                <a:ext cx="133" cy="177"/>
              </a:xfrm>
              <a:custGeom>
                <a:avLst/>
                <a:gdLst>
                  <a:gd name="T0" fmla="*/ 0 w 21600"/>
                  <a:gd name="T1" fmla="*/ 1 h 21600"/>
                  <a:gd name="T2" fmla="*/ 1 w 21600"/>
                  <a:gd name="T3" fmla="*/ 0 h 21600"/>
                  <a:gd name="T4" fmla="*/ 1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noFill/>
              <a:ln w="28575">
                <a:solidFill>
                  <a:srgbClr val="0BA717"/>
                </a:solidFill>
                <a:round/>
                <a:headEnd/>
                <a:tailEnd/>
              </a:ln>
            </p:spPr>
            <p:txBody>
              <a:bodyPr>
                <a:prstTxWarp prst="textNoShape">
                  <a:avLst/>
                </a:prstTxWarp>
              </a:bodyPr>
              <a:lstStyle/>
              <a:p>
                <a:endParaRPr lang="en-US" dirty="0"/>
              </a:p>
            </p:txBody>
          </p:sp>
          <p:sp>
            <p:nvSpPr>
              <p:cNvPr id="25693" name="Line 68"/>
              <p:cNvSpPr>
                <a:spLocks noChangeShapeType="1"/>
              </p:cNvSpPr>
              <p:nvPr/>
            </p:nvSpPr>
            <p:spPr bwMode="auto">
              <a:xfrm flipH="1" flipV="1">
                <a:off x="3992" y="2994"/>
                <a:ext cx="9" cy="166"/>
              </a:xfrm>
              <a:prstGeom prst="line">
                <a:avLst/>
              </a:prstGeom>
              <a:noFill/>
              <a:ln w="28575">
                <a:solidFill>
                  <a:srgbClr val="0BA717"/>
                </a:solidFill>
                <a:round/>
                <a:headEnd/>
                <a:tailEnd/>
              </a:ln>
            </p:spPr>
            <p:txBody>
              <a:bodyPr>
                <a:prstTxWarp prst="textNoShape">
                  <a:avLst/>
                </a:prstTxWarp>
              </a:bodyPr>
              <a:lstStyle/>
              <a:p>
                <a:endParaRPr lang="en-US" dirty="0"/>
              </a:p>
            </p:txBody>
          </p:sp>
          <p:sp>
            <p:nvSpPr>
              <p:cNvPr id="25694" name="Arc 69"/>
              <p:cNvSpPr>
                <a:spLocks/>
              </p:cNvSpPr>
              <p:nvPr/>
            </p:nvSpPr>
            <p:spPr bwMode="auto">
              <a:xfrm>
                <a:off x="4011" y="3086"/>
                <a:ext cx="204" cy="88"/>
              </a:xfrm>
              <a:custGeom>
                <a:avLst/>
                <a:gdLst>
                  <a:gd name="T0" fmla="*/ 0 w 21600"/>
                  <a:gd name="T1" fmla="*/ 0 h 21600"/>
                  <a:gd name="T2" fmla="*/ 2 w 21600"/>
                  <a:gd name="T3" fmla="*/ 0 h 21600"/>
                  <a:gd name="T4" fmla="*/ 2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noFill/>
              <a:ln w="28575">
                <a:solidFill>
                  <a:srgbClr val="0BA717"/>
                </a:solidFill>
                <a:round/>
                <a:headEnd/>
                <a:tailEnd/>
              </a:ln>
            </p:spPr>
            <p:txBody>
              <a:bodyPr>
                <a:prstTxWarp prst="textNoShape">
                  <a:avLst/>
                </a:prstTxWarp>
              </a:bodyPr>
              <a:lstStyle/>
              <a:p>
                <a:endParaRPr lang="en-US" dirty="0"/>
              </a:p>
            </p:txBody>
          </p:sp>
        </p:grpSp>
        <p:grpSp>
          <p:nvGrpSpPr>
            <p:cNvPr id="6" name="Group 70"/>
            <p:cNvGrpSpPr>
              <a:grpSpLocks/>
            </p:cNvGrpSpPr>
            <p:nvPr/>
          </p:nvGrpSpPr>
          <p:grpSpPr bwMode="auto">
            <a:xfrm>
              <a:off x="2654300" y="5216525"/>
              <a:ext cx="560388" cy="320675"/>
              <a:chOff x="3609" y="3007"/>
              <a:chExt cx="353" cy="202"/>
            </a:xfrm>
          </p:grpSpPr>
          <p:sp>
            <p:nvSpPr>
              <p:cNvPr id="25687" name="Arc 71"/>
              <p:cNvSpPr>
                <a:spLocks/>
              </p:cNvSpPr>
              <p:nvPr/>
            </p:nvSpPr>
            <p:spPr bwMode="auto">
              <a:xfrm>
                <a:off x="3609" y="3010"/>
                <a:ext cx="133" cy="177"/>
              </a:xfrm>
              <a:custGeom>
                <a:avLst/>
                <a:gdLst>
                  <a:gd name="T0" fmla="*/ 0 w 21760"/>
                  <a:gd name="T1" fmla="*/ 0 h 21600"/>
                  <a:gd name="T2" fmla="*/ 1 w 21760"/>
                  <a:gd name="T3" fmla="*/ 1 h 21600"/>
                  <a:gd name="T4" fmla="*/ 0 w 21760"/>
                  <a:gd name="T5" fmla="*/ 1 h 21600"/>
                  <a:gd name="T6" fmla="*/ 0 60000 65536"/>
                  <a:gd name="T7" fmla="*/ 0 60000 65536"/>
                  <a:gd name="T8" fmla="*/ 0 60000 65536"/>
                  <a:gd name="T9" fmla="*/ 0 w 21760"/>
                  <a:gd name="T10" fmla="*/ 0 h 21600"/>
                  <a:gd name="T11" fmla="*/ 21760 w 21760"/>
                  <a:gd name="T12" fmla="*/ 21600 h 21600"/>
                </a:gdLst>
                <a:ahLst/>
                <a:cxnLst>
                  <a:cxn ang="T6">
                    <a:pos x="T0" y="T1"/>
                  </a:cxn>
                  <a:cxn ang="T7">
                    <a:pos x="T2" y="T3"/>
                  </a:cxn>
                  <a:cxn ang="T8">
                    <a:pos x="T4" y="T5"/>
                  </a:cxn>
                </a:cxnLst>
                <a:rect l="T9" t="T10" r="T11" b="T12"/>
                <a:pathLst>
                  <a:path w="21760" h="21600" fill="none" extrusionOk="0">
                    <a:moveTo>
                      <a:pt x="-1" y="0"/>
                    </a:moveTo>
                    <a:cubicBezTo>
                      <a:pt x="53" y="0"/>
                      <a:pt x="106" y="-1"/>
                      <a:pt x="160" y="-1"/>
                    </a:cubicBezTo>
                    <a:cubicBezTo>
                      <a:pt x="12089" y="-1"/>
                      <a:pt x="21760" y="9670"/>
                      <a:pt x="21760" y="21600"/>
                    </a:cubicBezTo>
                  </a:path>
                  <a:path w="21760" h="21600" stroke="0" extrusionOk="0">
                    <a:moveTo>
                      <a:pt x="-1" y="0"/>
                    </a:moveTo>
                    <a:cubicBezTo>
                      <a:pt x="53" y="0"/>
                      <a:pt x="106" y="-1"/>
                      <a:pt x="160" y="-1"/>
                    </a:cubicBezTo>
                    <a:cubicBezTo>
                      <a:pt x="12089" y="-1"/>
                      <a:pt x="21760" y="9670"/>
                      <a:pt x="21760" y="21600"/>
                    </a:cubicBezTo>
                    <a:lnTo>
                      <a:pt x="160" y="21600"/>
                    </a:lnTo>
                    <a:close/>
                  </a:path>
                </a:pathLst>
              </a:custGeom>
              <a:noFill/>
              <a:ln w="28575">
                <a:solidFill>
                  <a:srgbClr val="0BA717"/>
                </a:solidFill>
                <a:round/>
                <a:headEnd/>
                <a:tailEnd/>
              </a:ln>
            </p:spPr>
            <p:txBody>
              <a:bodyPr>
                <a:prstTxWarp prst="textNoShape">
                  <a:avLst/>
                </a:prstTxWarp>
              </a:bodyPr>
              <a:lstStyle/>
              <a:p>
                <a:endParaRPr lang="en-US" dirty="0"/>
              </a:p>
            </p:txBody>
          </p:sp>
          <p:sp>
            <p:nvSpPr>
              <p:cNvPr id="25688" name="Arc 72"/>
              <p:cNvSpPr>
                <a:spLocks/>
              </p:cNvSpPr>
              <p:nvPr/>
            </p:nvSpPr>
            <p:spPr bwMode="auto">
              <a:xfrm>
                <a:off x="3754" y="3032"/>
                <a:ext cx="133" cy="177"/>
              </a:xfrm>
              <a:custGeom>
                <a:avLst/>
                <a:gdLst>
                  <a:gd name="T0" fmla="*/ 0 w 21600"/>
                  <a:gd name="T1" fmla="*/ 1 h 21600"/>
                  <a:gd name="T2" fmla="*/ 1 w 21600"/>
                  <a:gd name="T3" fmla="*/ 0 h 21600"/>
                  <a:gd name="T4" fmla="*/ 1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noFill/>
              <a:ln w="28575">
                <a:solidFill>
                  <a:srgbClr val="0BA717"/>
                </a:solidFill>
                <a:round/>
                <a:headEnd/>
                <a:tailEnd/>
              </a:ln>
            </p:spPr>
            <p:txBody>
              <a:bodyPr>
                <a:prstTxWarp prst="textNoShape">
                  <a:avLst/>
                </a:prstTxWarp>
              </a:bodyPr>
              <a:lstStyle/>
              <a:p>
                <a:endParaRPr lang="en-US" dirty="0"/>
              </a:p>
            </p:txBody>
          </p:sp>
          <p:sp>
            <p:nvSpPr>
              <p:cNvPr id="25689" name="Line 73"/>
              <p:cNvSpPr>
                <a:spLocks noChangeShapeType="1"/>
              </p:cNvSpPr>
              <p:nvPr/>
            </p:nvSpPr>
            <p:spPr bwMode="auto">
              <a:xfrm flipH="1" flipV="1">
                <a:off x="3738" y="3007"/>
                <a:ext cx="10" cy="166"/>
              </a:xfrm>
              <a:prstGeom prst="line">
                <a:avLst/>
              </a:prstGeom>
              <a:noFill/>
              <a:ln w="28575">
                <a:solidFill>
                  <a:srgbClr val="0BA717"/>
                </a:solidFill>
                <a:round/>
                <a:headEnd/>
                <a:tailEnd/>
              </a:ln>
            </p:spPr>
            <p:txBody>
              <a:bodyPr>
                <a:prstTxWarp prst="textNoShape">
                  <a:avLst/>
                </a:prstTxWarp>
              </a:bodyPr>
              <a:lstStyle/>
              <a:p>
                <a:endParaRPr lang="en-US" dirty="0"/>
              </a:p>
            </p:txBody>
          </p:sp>
          <p:sp>
            <p:nvSpPr>
              <p:cNvPr id="25690" name="Arc 74"/>
              <p:cNvSpPr>
                <a:spLocks/>
              </p:cNvSpPr>
              <p:nvPr/>
            </p:nvSpPr>
            <p:spPr bwMode="auto">
              <a:xfrm>
                <a:off x="3758" y="3099"/>
                <a:ext cx="204" cy="88"/>
              </a:xfrm>
              <a:custGeom>
                <a:avLst/>
                <a:gdLst>
                  <a:gd name="T0" fmla="*/ 0 w 21600"/>
                  <a:gd name="T1" fmla="*/ 0 h 21600"/>
                  <a:gd name="T2" fmla="*/ 2 w 21600"/>
                  <a:gd name="T3" fmla="*/ 0 h 21600"/>
                  <a:gd name="T4" fmla="*/ 2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noFill/>
              <a:ln w="28575">
                <a:solidFill>
                  <a:srgbClr val="0BA717"/>
                </a:solidFill>
                <a:round/>
                <a:headEnd/>
                <a:tailEnd/>
              </a:ln>
            </p:spPr>
            <p:txBody>
              <a:bodyPr>
                <a:prstTxWarp prst="textNoShape">
                  <a:avLst/>
                </a:prstTxWarp>
              </a:bodyPr>
              <a:lstStyle/>
              <a:p>
                <a:endParaRPr lang="en-US" dirty="0"/>
              </a:p>
            </p:txBody>
          </p:sp>
        </p:grpSp>
        <p:grpSp>
          <p:nvGrpSpPr>
            <p:cNvPr id="7" name="Group 75"/>
            <p:cNvGrpSpPr>
              <a:grpSpLocks/>
            </p:cNvGrpSpPr>
            <p:nvPr/>
          </p:nvGrpSpPr>
          <p:grpSpPr bwMode="auto">
            <a:xfrm>
              <a:off x="5478463" y="5219700"/>
              <a:ext cx="560388" cy="319087"/>
              <a:chOff x="5388" y="3009"/>
              <a:chExt cx="353" cy="201"/>
            </a:xfrm>
          </p:grpSpPr>
          <p:sp>
            <p:nvSpPr>
              <p:cNvPr id="25683" name="Arc 76"/>
              <p:cNvSpPr>
                <a:spLocks/>
              </p:cNvSpPr>
              <p:nvPr/>
            </p:nvSpPr>
            <p:spPr bwMode="auto">
              <a:xfrm>
                <a:off x="5388" y="3012"/>
                <a:ext cx="133" cy="177"/>
              </a:xfrm>
              <a:custGeom>
                <a:avLst/>
                <a:gdLst>
                  <a:gd name="T0" fmla="*/ 0 w 21600"/>
                  <a:gd name="T1" fmla="*/ 0 h 21600"/>
                  <a:gd name="T2" fmla="*/ 1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rgbClr val="0BA717"/>
                </a:solidFill>
                <a:round/>
                <a:headEnd/>
                <a:tailEnd/>
              </a:ln>
            </p:spPr>
            <p:txBody>
              <a:bodyPr>
                <a:prstTxWarp prst="textNoShape">
                  <a:avLst/>
                </a:prstTxWarp>
              </a:bodyPr>
              <a:lstStyle/>
              <a:p>
                <a:endParaRPr lang="en-US" dirty="0"/>
              </a:p>
            </p:txBody>
          </p:sp>
          <p:sp>
            <p:nvSpPr>
              <p:cNvPr id="25684" name="Arc 77"/>
              <p:cNvSpPr>
                <a:spLocks/>
              </p:cNvSpPr>
              <p:nvPr/>
            </p:nvSpPr>
            <p:spPr bwMode="auto">
              <a:xfrm>
                <a:off x="5532" y="3033"/>
                <a:ext cx="133" cy="177"/>
              </a:xfrm>
              <a:custGeom>
                <a:avLst/>
                <a:gdLst>
                  <a:gd name="T0" fmla="*/ 0 w 21600"/>
                  <a:gd name="T1" fmla="*/ 1 h 21600"/>
                  <a:gd name="T2" fmla="*/ 1 w 21600"/>
                  <a:gd name="T3" fmla="*/ 0 h 21600"/>
                  <a:gd name="T4" fmla="*/ 1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noFill/>
              <a:ln w="28575">
                <a:solidFill>
                  <a:srgbClr val="0BA717"/>
                </a:solidFill>
                <a:round/>
                <a:headEnd/>
                <a:tailEnd/>
              </a:ln>
            </p:spPr>
            <p:txBody>
              <a:bodyPr>
                <a:prstTxWarp prst="textNoShape">
                  <a:avLst/>
                </a:prstTxWarp>
              </a:bodyPr>
              <a:lstStyle/>
              <a:p>
                <a:endParaRPr lang="en-US" dirty="0"/>
              </a:p>
            </p:txBody>
          </p:sp>
          <p:sp>
            <p:nvSpPr>
              <p:cNvPr id="25685" name="Line 78"/>
              <p:cNvSpPr>
                <a:spLocks noChangeShapeType="1"/>
              </p:cNvSpPr>
              <p:nvPr/>
            </p:nvSpPr>
            <p:spPr bwMode="auto">
              <a:xfrm flipH="1" flipV="1">
                <a:off x="5518" y="3009"/>
                <a:ext cx="9" cy="166"/>
              </a:xfrm>
              <a:prstGeom prst="line">
                <a:avLst/>
              </a:prstGeom>
              <a:noFill/>
              <a:ln w="28575">
                <a:solidFill>
                  <a:srgbClr val="0BA717"/>
                </a:solidFill>
                <a:round/>
                <a:headEnd/>
                <a:tailEnd/>
              </a:ln>
            </p:spPr>
            <p:txBody>
              <a:bodyPr>
                <a:prstTxWarp prst="textNoShape">
                  <a:avLst/>
                </a:prstTxWarp>
              </a:bodyPr>
              <a:lstStyle/>
              <a:p>
                <a:endParaRPr lang="en-US" dirty="0"/>
              </a:p>
            </p:txBody>
          </p:sp>
          <p:sp>
            <p:nvSpPr>
              <p:cNvPr id="25686" name="Arc 79"/>
              <p:cNvSpPr>
                <a:spLocks/>
              </p:cNvSpPr>
              <p:nvPr/>
            </p:nvSpPr>
            <p:spPr bwMode="auto">
              <a:xfrm>
                <a:off x="5537" y="3100"/>
                <a:ext cx="204" cy="89"/>
              </a:xfrm>
              <a:custGeom>
                <a:avLst/>
                <a:gdLst>
                  <a:gd name="T0" fmla="*/ 0 w 21600"/>
                  <a:gd name="T1" fmla="*/ 0 h 21600"/>
                  <a:gd name="T2" fmla="*/ 2 w 21600"/>
                  <a:gd name="T3" fmla="*/ 0 h 21600"/>
                  <a:gd name="T4" fmla="*/ 2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noFill/>
              <a:ln w="28575">
                <a:solidFill>
                  <a:srgbClr val="0BA717"/>
                </a:solidFill>
                <a:round/>
                <a:headEnd/>
                <a:tailEnd/>
              </a:ln>
            </p:spPr>
            <p:txBody>
              <a:bodyPr>
                <a:prstTxWarp prst="textNoShape">
                  <a:avLst/>
                </a:prstTxWarp>
              </a:bodyPr>
              <a:lstStyle/>
              <a:p>
                <a:endParaRPr lang="en-US" dirty="0"/>
              </a:p>
            </p:txBody>
          </p:sp>
        </p:grpSp>
        <p:grpSp>
          <p:nvGrpSpPr>
            <p:cNvPr id="8" name="Group 80"/>
            <p:cNvGrpSpPr>
              <a:grpSpLocks/>
            </p:cNvGrpSpPr>
            <p:nvPr/>
          </p:nvGrpSpPr>
          <p:grpSpPr bwMode="auto">
            <a:xfrm>
              <a:off x="5046663" y="5226050"/>
              <a:ext cx="560388" cy="320675"/>
              <a:chOff x="5116" y="3013"/>
              <a:chExt cx="353" cy="202"/>
            </a:xfrm>
          </p:grpSpPr>
          <p:sp>
            <p:nvSpPr>
              <p:cNvPr id="25679" name="Arc 81"/>
              <p:cNvSpPr>
                <a:spLocks/>
              </p:cNvSpPr>
              <p:nvPr/>
            </p:nvSpPr>
            <p:spPr bwMode="auto">
              <a:xfrm>
                <a:off x="5116" y="3016"/>
                <a:ext cx="133" cy="177"/>
              </a:xfrm>
              <a:custGeom>
                <a:avLst/>
                <a:gdLst>
                  <a:gd name="T0" fmla="*/ 0 w 21760"/>
                  <a:gd name="T1" fmla="*/ 0 h 21600"/>
                  <a:gd name="T2" fmla="*/ 1 w 21760"/>
                  <a:gd name="T3" fmla="*/ 1 h 21600"/>
                  <a:gd name="T4" fmla="*/ 0 w 21760"/>
                  <a:gd name="T5" fmla="*/ 1 h 21600"/>
                  <a:gd name="T6" fmla="*/ 0 60000 65536"/>
                  <a:gd name="T7" fmla="*/ 0 60000 65536"/>
                  <a:gd name="T8" fmla="*/ 0 60000 65536"/>
                  <a:gd name="T9" fmla="*/ 0 w 21760"/>
                  <a:gd name="T10" fmla="*/ 0 h 21600"/>
                  <a:gd name="T11" fmla="*/ 21760 w 21760"/>
                  <a:gd name="T12" fmla="*/ 21600 h 21600"/>
                </a:gdLst>
                <a:ahLst/>
                <a:cxnLst>
                  <a:cxn ang="T6">
                    <a:pos x="T0" y="T1"/>
                  </a:cxn>
                  <a:cxn ang="T7">
                    <a:pos x="T2" y="T3"/>
                  </a:cxn>
                  <a:cxn ang="T8">
                    <a:pos x="T4" y="T5"/>
                  </a:cxn>
                </a:cxnLst>
                <a:rect l="T9" t="T10" r="T11" b="T12"/>
                <a:pathLst>
                  <a:path w="21760" h="21600" fill="none" extrusionOk="0">
                    <a:moveTo>
                      <a:pt x="-1" y="0"/>
                    </a:moveTo>
                    <a:cubicBezTo>
                      <a:pt x="53" y="0"/>
                      <a:pt x="106" y="-1"/>
                      <a:pt x="160" y="-1"/>
                    </a:cubicBezTo>
                    <a:cubicBezTo>
                      <a:pt x="12089" y="-1"/>
                      <a:pt x="21760" y="9670"/>
                      <a:pt x="21760" y="21600"/>
                    </a:cubicBezTo>
                  </a:path>
                  <a:path w="21760" h="21600" stroke="0" extrusionOk="0">
                    <a:moveTo>
                      <a:pt x="-1" y="0"/>
                    </a:moveTo>
                    <a:cubicBezTo>
                      <a:pt x="53" y="0"/>
                      <a:pt x="106" y="-1"/>
                      <a:pt x="160" y="-1"/>
                    </a:cubicBezTo>
                    <a:cubicBezTo>
                      <a:pt x="12089" y="-1"/>
                      <a:pt x="21760" y="9670"/>
                      <a:pt x="21760" y="21600"/>
                    </a:cubicBezTo>
                    <a:lnTo>
                      <a:pt x="160" y="21600"/>
                    </a:lnTo>
                    <a:close/>
                  </a:path>
                </a:pathLst>
              </a:custGeom>
              <a:noFill/>
              <a:ln w="28575">
                <a:solidFill>
                  <a:srgbClr val="0BA717"/>
                </a:solidFill>
                <a:round/>
                <a:headEnd/>
                <a:tailEnd/>
              </a:ln>
            </p:spPr>
            <p:txBody>
              <a:bodyPr>
                <a:prstTxWarp prst="textNoShape">
                  <a:avLst/>
                </a:prstTxWarp>
              </a:bodyPr>
              <a:lstStyle/>
              <a:p>
                <a:endParaRPr lang="en-US" dirty="0"/>
              </a:p>
            </p:txBody>
          </p:sp>
          <p:sp>
            <p:nvSpPr>
              <p:cNvPr id="25680" name="Arc 82"/>
              <p:cNvSpPr>
                <a:spLocks/>
              </p:cNvSpPr>
              <p:nvPr/>
            </p:nvSpPr>
            <p:spPr bwMode="auto">
              <a:xfrm>
                <a:off x="5261" y="3038"/>
                <a:ext cx="133" cy="177"/>
              </a:xfrm>
              <a:custGeom>
                <a:avLst/>
                <a:gdLst>
                  <a:gd name="T0" fmla="*/ 0 w 21600"/>
                  <a:gd name="T1" fmla="*/ 1 h 21600"/>
                  <a:gd name="T2" fmla="*/ 1 w 21600"/>
                  <a:gd name="T3" fmla="*/ 0 h 21600"/>
                  <a:gd name="T4" fmla="*/ 1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noFill/>
              <a:ln w="28575">
                <a:solidFill>
                  <a:srgbClr val="0BA717"/>
                </a:solidFill>
                <a:round/>
                <a:headEnd/>
                <a:tailEnd/>
              </a:ln>
            </p:spPr>
            <p:txBody>
              <a:bodyPr>
                <a:prstTxWarp prst="textNoShape">
                  <a:avLst/>
                </a:prstTxWarp>
              </a:bodyPr>
              <a:lstStyle/>
              <a:p>
                <a:endParaRPr lang="en-US" dirty="0"/>
              </a:p>
            </p:txBody>
          </p:sp>
          <p:sp>
            <p:nvSpPr>
              <p:cNvPr id="25681" name="Line 83"/>
              <p:cNvSpPr>
                <a:spLocks noChangeShapeType="1"/>
              </p:cNvSpPr>
              <p:nvPr/>
            </p:nvSpPr>
            <p:spPr bwMode="auto">
              <a:xfrm flipH="1" flipV="1">
                <a:off x="5245" y="3013"/>
                <a:ext cx="10" cy="166"/>
              </a:xfrm>
              <a:prstGeom prst="line">
                <a:avLst/>
              </a:prstGeom>
              <a:noFill/>
              <a:ln w="28575">
                <a:solidFill>
                  <a:srgbClr val="0BA717"/>
                </a:solidFill>
                <a:round/>
                <a:headEnd/>
                <a:tailEnd/>
              </a:ln>
            </p:spPr>
            <p:txBody>
              <a:bodyPr>
                <a:prstTxWarp prst="textNoShape">
                  <a:avLst/>
                </a:prstTxWarp>
              </a:bodyPr>
              <a:lstStyle/>
              <a:p>
                <a:endParaRPr lang="en-US" dirty="0"/>
              </a:p>
            </p:txBody>
          </p:sp>
          <p:sp>
            <p:nvSpPr>
              <p:cNvPr id="25682" name="Arc 84"/>
              <p:cNvSpPr>
                <a:spLocks/>
              </p:cNvSpPr>
              <p:nvPr/>
            </p:nvSpPr>
            <p:spPr bwMode="auto">
              <a:xfrm>
                <a:off x="5265" y="3105"/>
                <a:ext cx="204" cy="88"/>
              </a:xfrm>
              <a:custGeom>
                <a:avLst/>
                <a:gdLst>
                  <a:gd name="T0" fmla="*/ 0 w 21600"/>
                  <a:gd name="T1" fmla="*/ 0 h 21600"/>
                  <a:gd name="T2" fmla="*/ 2 w 21600"/>
                  <a:gd name="T3" fmla="*/ 0 h 21600"/>
                  <a:gd name="T4" fmla="*/ 2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noFill/>
              <a:ln w="28575">
                <a:solidFill>
                  <a:srgbClr val="0BA717"/>
                </a:solidFill>
                <a:round/>
                <a:headEnd/>
                <a:tailEnd/>
              </a:ln>
            </p:spPr>
            <p:txBody>
              <a:bodyPr>
                <a:prstTxWarp prst="textNoShape">
                  <a:avLst/>
                </a:prstTxWarp>
              </a:bodyPr>
              <a:lstStyle/>
              <a:p>
                <a:endParaRPr lang="en-US" dirty="0"/>
              </a:p>
            </p:txBody>
          </p:sp>
        </p:grpSp>
        <p:grpSp>
          <p:nvGrpSpPr>
            <p:cNvPr id="9" name="Group 85"/>
            <p:cNvGrpSpPr>
              <a:grpSpLocks/>
            </p:cNvGrpSpPr>
            <p:nvPr/>
          </p:nvGrpSpPr>
          <p:grpSpPr bwMode="auto">
            <a:xfrm>
              <a:off x="4605338" y="5202238"/>
              <a:ext cx="560388" cy="320675"/>
              <a:chOff x="4838" y="2998"/>
              <a:chExt cx="353" cy="202"/>
            </a:xfrm>
          </p:grpSpPr>
          <p:sp>
            <p:nvSpPr>
              <p:cNvPr id="25675" name="Arc 86"/>
              <p:cNvSpPr>
                <a:spLocks/>
              </p:cNvSpPr>
              <p:nvPr/>
            </p:nvSpPr>
            <p:spPr bwMode="auto">
              <a:xfrm>
                <a:off x="4838" y="3001"/>
                <a:ext cx="133" cy="177"/>
              </a:xfrm>
              <a:custGeom>
                <a:avLst/>
                <a:gdLst>
                  <a:gd name="T0" fmla="*/ 0 w 21600"/>
                  <a:gd name="T1" fmla="*/ 0 h 21600"/>
                  <a:gd name="T2" fmla="*/ 1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rgbClr val="0BA717"/>
                </a:solidFill>
                <a:round/>
                <a:headEnd/>
                <a:tailEnd/>
              </a:ln>
            </p:spPr>
            <p:txBody>
              <a:bodyPr>
                <a:prstTxWarp prst="textNoShape">
                  <a:avLst/>
                </a:prstTxWarp>
              </a:bodyPr>
              <a:lstStyle/>
              <a:p>
                <a:endParaRPr lang="en-US" dirty="0"/>
              </a:p>
            </p:txBody>
          </p:sp>
          <p:sp>
            <p:nvSpPr>
              <p:cNvPr id="25676" name="Arc 87"/>
              <p:cNvSpPr>
                <a:spLocks/>
              </p:cNvSpPr>
              <p:nvPr/>
            </p:nvSpPr>
            <p:spPr bwMode="auto">
              <a:xfrm>
                <a:off x="4983" y="3023"/>
                <a:ext cx="133" cy="177"/>
              </a:xfrm>
              <a:custGeom>
                <a:avLst/>
                <a:gdLst>
                  <a:gd name="T0" fmla="*/ 0 w 21600"/>
                  <a:gd name="T1" fmla="*/ 1 h 21599"/>
                  <a:gd name="T2" fmla="*/ 1 w 21600"/>
                  <a:gd name="T3" fmla="*/ 0 h 21599"/>
                  <a:gd name="T4" fmla="*/ 1 w 21600"/>
                  <a:gd name="T5" fmla="*/ 1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1" y="21598"/>
                    </a:moveTo>
                    <a:cubicBezTo>
                      <a:pt x="-1" y="9732"/>
                      <a:pt x="9573" y="87"/>
                      <a:pt x="21439" y="-1"/>
                    </a:cubicBezTo>
                  </a:path>
                  <a:path w="21600" h="21599" stroke="0" extrusionOk="0">
                    <a:moveTo>
                      <a:pt x="-1" y="21598"/>
                    </a:moveTo>
                    <a:cubicBezTo>
                      <a:pt x="-1" y="9732"/>
                      <a:pt x="9573" y="87"/>
                      <a:pt x="21439" y="-1"/>
                    </a:cubicBezTo>
                    <a:lnTo>
                      <a:pt x="21600" y="21599"/>
                    </a:lnTo>
                    <a:close/>
                  </a:path>
                </a:pathLst>
              </a:custGeom>
              <a:noFill/>
              <a:ln w="28575">
                <a:solidFill>
                  <a:srgbClr val="0BA717"/>
                </a:solidFill>
                <a:round/>
                <a:headEnd/>
                <a:tailEnd/>
              </a:ln>
            </p:spPr>
            <p:txBody>
              <a:bodyPr>
                <a:prstTxWarp prst="textNoShape">
                  <a:avLst/>
                </a:prstTxWarp>
              </a:bodyPr>
              <a:lstStyle/>
              <a:p>
                <a:endParaRPr lang="en-US" dirty="0"/>
              </a:p>
            </p:txBody>
          </p:sp>
          <p:sp>
            <p:nvSpPr>
              <p:cNvPr id="25677" name="Line 88"/>
              <p:cNvSpPr>
                <a:spLocks noChangeShapeType="1"/>
              </p:cNvSpPr>
              <p:nvPr/>
            </p:nvSpPr>
            <p:spPr bwMode="auto">
              <a:xfrm flipH="1" flipV="1">
                <a:off x="4967" y="2998"/>
                <a:ext cx="10" cy="166"/>
              </a:xfrm>
              <a:prstGeom prst="line">
                <a:avLst/>
              </a:prstGeom>
              <a:noFill/>
              <a:ln w="28575">
                <a:solidFill>
                  <a:srgbClr val="0BA717"/>
                </a:solidFill>
                <a:round/>
                <a:headEnd/>
                <a:tailEnd/>
              </a:ln>
            </p:spPr>
            <p:txBody>
              <a:bodyPr>
                <a:prstTxWarp prst="textNoShape">
                  <a:avLst/>
                </a:prstTxWarp>
              </a:bodyPr>
              <a:lstStyle/>
              <a:p>
                <a:endParaRPr lang="en-US" dirty="0"/>
              </a:p>
            </p:txBody>
          </p:sp>
          <p:sp>
            <p:nvSpPr>
              <p:cNvPr id="25678" name="Arc 89"/>
              <p:cNvSpPr>
                <a:spLocks/>
              </p:cNvSpPr>
              <p:nvPr/>
            </p:nvSpPr>
            <p:spPr bwMode="auto">
              <a:xfrm>
                <a:off x="4987" y="3090"/>
                <a:ext cx="204" cy="88"/>
              </a:xfrm>
              <a:custGeom>
                <a:avLst/>
                <a:gdLst>
                  <a:gd name="T0" fmla="*/ 0 w 21600"/>
                  <a:gd name="T1" fmla="*/ 0 h 21600"/>
                  <a:gd name="T2" fmla="*/ 2 w 21600"/>
                  <a:gd name="T3" fmla="*/ 0 h 21600"/>
                  <a:gd name="T4" fmla="*/ 2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noFill/>
              <a:ln w="28575">
                <a:solidFill>
                  <a:srgbClr val="0BA717"/>
                </a:solidFill>
                <a:round/>
                <a:headEnd/>
                <a:tailEnd/>
              </a:ln>
            </p:spPr>
            <p:txBody>
              <a:bodyPr>
                <a:prstTxWarp prst="textNoShape">
                  <a:avLst/>
                </a:prstTxWarp>
              </a:bodyPr>
              <a:lstStyle/>
              <a:p>
                <a:endParaRPr lang="en-US" dirty="0"/>
              </a:p>
            </p:txBody>
          </p:sp>
        </p:grpSp>
        <p:grpSp>
          <p:nvGrpSpPr>
            <p:cNvPr id="10" name="Group 90"/>
            <p:cNvGrpSpPr>
              <a:grpSpLocks/>
            </p:cNvGrpSpPr>
            <p:nvPr/>
          </p:nvGrpSpPr>
          <p:grpSpPr bwMode="auto">
            <a:xfrm>
              <a:off x="4205288" y="5222875"/>
              <a:ext cx="560388" cy="320675"/>
              <a:chOff x="4586" y="3011"/>
              <a:chExt cx="353" cy="202"/>
            </a:xfrm>
          </p:grpSpPr>
          <p:sp>
            <p:nvSpPr>
              <p:cNvPr id="25671" name="Arc 91"/>
              <p:cNvSpPr>
                <a:spLocks/>
              </p:cNvSpPr>
              <p:nvPr/>
            </p:nvSpPr>
            <p:spPr bwMode="auto">
              <a:xfrm>
                <a:off x="4586" y="3014"/>
                <a:ext cx="133" cy="177"/>
              </a:xfrm>
              <a:custGeom>
                <a:avLst/>
                <a:gdLst>
                  <a:gd name="T0" fmla="*/ 0 w 21600"/>
                  <a:gd name="T1" fmla="*/ 0 h 21600"/>
                  <a:gd name="T2" fmla="*/ 1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rgbClr val="0BA717"/>
                </a:solidFill>
                <a:round/>
                <a:headEnd/>
                <a:tailEnd/>
              </a:ln>
            </p:spPr>
            <p:txBody>
              <a:bodyPr>
                <a:prstTxWarp prst="textNoShape">
                  <a:avLst/>
                </a:prstTxWarp>
              </a:bodyPr>
              <a:lstStyle/>
              <a:p>
                <a:endParaRPr lang="en-US" dirty="0"/>
              </a:p>
            </p:txBody>
          </p:sp>
          <p:sp>
            <p:nvSpPr>
              <p:cNvPr id="25672" name="Arc 92"/>
              <p:cNvSpPr>
                <a:spLocks/>
              </p:cNvSpPr>
              <p:nvPr/>
            </p:nvSpPr>
            <p:spPr bwMode="auto">
              <a:xfrm>
                <a:off x="4731" y="3036"/>
                <a:ext cx="133" cy="177"/>
              </a:xfrm>
              <a:custGeom>
                <a:avLst/>
                <a:gdLst>
                  <a:gd name="T0" fmla="*/ 0 w 21600"/>
                  <a:gd name="T1" fmla="*/ 1 h 21599"/>
                  <a:gd name="T2" fmla="*/ 1 w 21600"/>
                  <a:gd name="T3" fmla="*/ 0 h 21599"/>
                  <a:gd name="T4" fmla="*/ 1 w 21600"/>
                  <a:gd name="T5" fmla="*/ 1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1" y="21598"/>
                    </a:moveTo>
                    <a:cubicBezTo>
                      <a:pt x="-1" y="9732"/>
                      <a:pt x="9573" y="87"/>
                      <a:pt x="21439" y="-1"/>
                    </a:cubicBezTo>
                  </a:path>
                  <a:path w="21600" h="21599" stroke="0" extrusionOk="0">
                    <a:moveTo>
                      <a:pt x="-1" y="21598"/>
                    </a:moveTo>
                    <a:cubicBezTo>
                      <a:pt x="-1" y="9732"/>
                      <a:pt x="9573" y="87"/>
                      <a:pt x="21439" y="-1"/>
                    </a:cubicBezTo>
                    <a:lnTo>
                      <a:pt x="21600" y="21599"/>
                    </a:lnTo>
                    <a:close/>
                  </a:path>
                </a:pathLst>
              </a:custGeom>
              <a:noFill/>
              <a:ln w="28575">
                <a:solidFill>
                  <a:srgbClr val="0BA717"/>
                </a:solidFill>
                <a:round/>
                <a:headEnd/>
                <a:tailEnd/>
              </a:ln>
            </p:spPr>
            <p:txBody>
              <a:bodyPr>
                <a:prstTxWarp prst="textNoShape">
                  <a:avLst/>
                </a:prstTxWarp>
              </a:bodyPr>
              <a:lstStyle/>
              <a:p>
                <a:endParaRPr lang="en-US" dirty="0"/>
              </a:p>
            </p:txBody>
          </p:sp>
          <p:sp>
            <p:nvSpPr>
              <p:cNvPr id="25673" name="Line 93"/>
              <p:cNvSpPr>
                <a:spLocks noChangeShapeType="1"/>
              </p:cNvSpPr>
              <p:nvPr/>
            </p:nvSpPr>
            <p:spPr bwMode="auto">
              <a:xfrm flipH="1" flipV="1">
                <a:off x="4715" y="3011"/>
                <a:ext cx="10" cy="166"/>
              </a:xfrm>
              <a:prstGeom prst="line">
                <a:avLst/>
              </a:prstGeom>
              <a:noFill/>
              <a:ln w="28575">
                <a:solidFill>
                  <a:srgbClr val="0BA717"/>
                </a:solidFill>
                <a:round/>
                <a:headEnd/>
                <a:tailEnd/>
              </a:ln>
            </p:spPr>
            <p:txBody>
              <a:bodyPr>
                <a:prstTxWarp prst="textNoShape">
                  <a:avLst/>
                </a:prstTxWarp>
              </a:bodyPr>
              <a:lstStyle/>
              <a:p>
                <a:endParaRPr lang="en-US" dirty="0"/>
              </a:p>
            </p:txBody>
          </p:sp>
          <p:sp>
            <p:nvSpPr>
              <p:cNvPr id="25674" name="Arc 94"/>
              <p:cNvSpPr>
                <a:spLocks/>
              </p:cNvSpPr>
              <p:nvPr/>
            </p:nvSpPr>
            <p:spPr bwMode="auto">
              <a:xfrm>
                <a:off x="4735" y="3103"/>
                <a:ext cx="204" cy="88"/>
              </a:xfrm>
              <a:custGeom>
                <a:avLst/>
                <a:gdLst>
                  <a:gd name="T0" fmla="*/ 0 w 21600"/>
                  <a:gd name="T1" fmla="*/ 0 h 21600"/>
                  <a:gd name="T2" fmla="*/ 2 w 21600"/>
                  <a:gd name="T3" fmla="*/ 0 h 21600"/>
                  <a:gd name="T4" fmla="*/ 2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noFill/>
              <a:ln w="28575">
                <a:solidFill>
                  <a:srgbClr val="0BA717"/>
                </a:solidFill>
                <a:round/>
                <a:headEnd/>
                <a:tailEnd/>
              </a:ln>
            </p:spPr>
            <p:txBody>
              <a:bodyPr>
                <a:prstTxWarp prst="textNoShape">
                  <a:avLst/>
                </a:prstTxWarp>
              </a:bodyPr>
              <a:lstStyle/>
              <a:p>
                <a:endParaRPr lang="en-US" dirty="0"/>
              </a:p>
            </p:txBody>
          </p:sp>
        </p:grpSp>
        <p:sp>
          <p:nvSpPr>
            <p:cNvPr id="25622" name="Arc 96"/>
            <p:cNvSpPr>
              <a:spLocks/>
            </p:cNvSpPr>
            <p:nvPr/>
          </p:nvSpPr>
          <p:spPr bwMode="auto">
            <a:xfrm>
              <a:off x="3314700" y="2876550"/>
              <a:ext cx="2120900" cy="2286000"/>
            </a:xfrm>
            <a:custGeom>
              <a:avLst/>
              <a:gdLst>
                <a:gd name="T0" fmla="*/ 0 w 21600"/>
                <a:gd name="T1" fmla="*/ 152294 h 21600"/>
                <a:gd name="T2" fmla="*/ 131182 w 21600"/>
                <a:gd name="T3" fmla="*/ 0 h 21600"/>
                <a:gd name="T4" fmla="*/ 131182 w 21600"/>
                <a:gd name="T5" fmla="*/ 1524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585"/>
                  </a:moveTo>
                  <a:cubicBezTo>
                    <a:pt x="8" y="9661"/>
                    <a:pt x="9676" y="-1"/>
                    <a:pt x="21600" y="-1"/>
                  </a:cubicBezTo>
                </a:path>
                <a:path w="21600" h="21600" stroke="0" extrusionOk="0">
                  <a:moveTo>
                    <a:pt x="0" y="21585"/>
                  </a:moveTo>
                  <a:cubicBezTo>
                    <a:pt x="8" y="9661"/>
                    <a:pt x="9676" y="-1"/>
                    <a:pt x="21600" y="-1"/>
                  </a:cubicBezTo>
                  <a:lnTo>
                    <a:pt x="21600" y="21600"/>
                  </a:lnTo>
                  <a:close/>
                </a:path>
              </a:pathLst>
            </a:custGeom>
            <a:noFill/>
            <a:ln w="28575">
              <a:solidFill>
                <a:srgbClr val="FFFF00"/>
              </a:solidFill>
              <a:round/>
              <a:headEnd/>
              <a:tailEnd/>
            </a:ln>
          </p:spPr>
          <p:txBody>
            <a:bodyPr>
              <a:prstTxWarp prst="textNoShape">
                <a:avLst/>
              </a:prstTxWarp>
            </a:bodyPr>
            <a:lstStyle/>
            <a:p>
              <a:endParaRPr lang="en-US" dirty="0"/>
            </a:p>
          </p:txBody>
        </p:sp>
        <p:grpSp>
          <p:nvGrpSpPr>
            <p:cNvPr id="11" name="Group 97"/>
            <p:cNvGrpSpPr>
              <a:grpSpLocks/>
            </p:cNvGrpSpPr>
            <p:nvPr/>
          </p:nvGrpSpPr>
          <p:grpSpPr bwMode="auto">
            <a:xfrm>
              <a:off x="2813050" y="2862263"/>
              <a:ext cx="115888" cy="2352675"/>
              <a:chOff x="3709" y="1524"/>
              <a:chExt cx="73" cy="1482"/>
            </a:xfrm>
          </p:grpSpPr>
          <p:sp>
            <p:nvSpPr>
              <p:cNvPr id="25669" name="Line 98"/>
              <p:cNvSpPr>
                <a:spLocks noChangeShapeType="1"/>
              </p:cNvSpPr>
              <p:nvPr/>
            </p:nvSpPr>
            <p:spPr bwMode="auto">
              <a:xfrm>
                <a:off x="3746" y="1524"/>
                <a:ext cx="1" cy="1419"/>
              </a:xfrm>
              <a:prstGeom prst="line">
                <a:avLst/>
              </a:prstGeom>
              <a:noFill/>
              <a:ln w="28575">
                <a:solidFill>
                  <a:srgbClr val="000000"/>
                </a:solidFill>
                <a:round/>
                <a:headEnd/>
                <a:tailEnd/>
              </a:ln>
            </p:spPr>
            <p:txBody>
              <a:bodyPr>
                <a:prstTxWarp prst="textNoShape">
                  <a:avLst/>
                </a:prstTxWarp>
              </a:bodyPr>
              <a:lstStyle/>
              <a:p>
                <a:endParaRPr lang="en-US" dirty="0"/>
              </a:p>
            </p:txBody>
          </p:sp>
          <p:sp>
            <p:nvSpPr>
              <p:cNvPr id="25670" name="Freeform 99"/>
              <p:cNvSpPr>
                <a:spLocks/>
              </p:cNvSpPr>
              <p:nvPr/>
            </p:nvSpPr>
            <p:spPr bwMode="auto">
              <a:xfrm>
                <a:off x="3709" y="2891"/>
                <a:ext cx="73" cy="115"/>
              </a:xfrm>
              <a:custGeom>
                <a:avLst/>
                <a:gdLst>
                  <a:gd name="T0" fmla="*/ 37 w 146"/>
                  <a:gd name="T1" fmla="*/ 115 h 231"/>
                  <a:gd name="T2" fmla="*/ 73 w 146"/>
                  <a:gd name="T3" fmla="*/ 0 h 231"/>
                  <a:gd name="T4" fmla="*/ 0 w 146"/>
                  <a:gd name="T5" fmla="*/ 0 h 231"/>
                  <a:gd name="T6" fmla="*/ 37 w 146"/>
                  <a:gd name="T7" fmla="*/ 115 h 231"/>
                  <a:gd name="T8" fmla="*/ 0 60000 65536"/>
                  <a:gd name="T9" fmla="*/ 0 60000 65536"/>
                  <a:gd name="T10" fmla="*/ 0 60000 65536"/>
                  <a:gd name="T11" fmla="*/ 0 60000 65536"/>
                  <a:gd name="T12" fmla="*/ 0 w 146"/>
                  <a:gd name="T13" fmla="*/ 0 h 231"/>
                  <a:gd name="T14" fmla="*/ 146 w 146"/>
                  <a:gd name="T15" fmla="*/ 231 h 231"/>
                </a:gdLst>
                <a:ahLst/>
                <a:cxnLst>
                  <a:cxn ang="T8">
                    <a:pos x="T0" y="T1"/>
                  </a:cxn>
                  <a:cxn ang="T9">
                    <a:pos x="T2" y="T3"/>
                  </a:cxn>
                  <a:cxn ang="T10">
                    <a:pos x="T4" y="T5"/>
                  </a:cxn>
                  <a:cxn ang="T11">
                    <a:pos x="T6" y="T7"/>
                  </a:cxn>
                </a:cxnLst>
                <a:rect l="T12" t="T13" r="T14" b="T15"/>
                <a:pathLst>
                  <a:path w="146" h="231">
                    <a:moveTo>
                      <a:pt x="73" y="231"/>
                    </a:moveTo>
                    <a:lnTo>
                      <a:pt x="146" y="0"/>
                    </a:lnTo>
                    <a:lnTo>
                      <a:pt x="0" y="0"/>
                    </a:lnTo>
                    <a:lnTo>
                      <a:pt x="73" y="231"/>
                    </a:lnTo>
                    <a:close/>
                  </a:path>
                </a:pathLst>
              </a:custGeom>
              <a:solidFill>
                <a:schemeClr val="tx1"/>
              </a:solidFill>
              <a:ln w="28575">
                <a:solidFill>
                  <a:srgbClr val="000000"/>
                </a:solidFill>
                <a:round/>
                <a:headEnd/>
                <a:tailEnd/>
              </a:ln>
            </p:spPr>
            <p:txBody>
              <a:bodyPr>
                <a:prstTxWarp prst="textNoShape">
                  <a:avLst/>
                </a:prstTxWarp>
              </a:bodyPr>
              <a:lstStyle/>
              <a:p>
                <a:endParaRPr lang="en-US" dirty="0"/>
              </a:p>
            </p:txBody>
          </p:sp>
        </p:grpSp>
        <p:grpSp>
          <p:nvGrpSpPr>
            <p:cNvPr id="12" name="Group 100"/>
            <p:cNvGrpSpPr>
              <a:grpSpLocks/>
            </p:cNvGrpSpPr>
            <p:nvPr/>
          </p:nvGrpSpPr>
          <p:grpSpPr bwMode="auto">
            <a:xfrm>
              <a:off x="3005138" y="2870200"/>
              <a:ext cx="115888" cy="2330450"/>
              <a:chOff x="3830" y="1529"/>
              <a:chExt cx="73" cy="1468"/>
            </a:xfrm>
          </p:grpSpPr>
          <p:sp>
            <p:nvSpPr>
              <p:cNvPr id="25667" name="Line 101"/>
              <p:cNvSpPr>
                <a:spLocks noChangeShapeType="1"/>
              </p:cNvSpPr>
              <p:nvPr/>
            </p:nvSpPr>
            <p:spPr bwMode="auto">
              <a:xfrm flipH="1">
                <a:off x="3868" y="1529"/>
                <a:ext cx="1" cy="1404"/>
              </a:xfrm>
              <a:prstGeom prst="line">
                <a:avLst/>
              </a:prstGeom>
              <a:noFill/>
              <a:ln w="28575">
                <a:solidFill>
                  <a:srgbClr val="000000"/>
                </a:solidFill>
                <a:round/>
                <a:headEnd/>
                <a:tailEnd/>
              </a:ln>
            </p:spPr>
            <p:txBody>
              <a:bodyPr>
                <a:prstTxWarp prst="textNoShape">
                  <a:avLst/>
                </a:prstTxWarp>
              </a:bodyPr>
              <a:lstStyle/>
              <a:p>
                <a:endParaRPr lang="en-US" dirty="0"/>
              </a:p>
            </p:txBody>
          </p:sp>
          <p:sp>
            <p:nvSpPr>
              <p:cNvPr id="25668" name="Freeform 102"/>
              <p:cNvSpPr>
                <a:spLocks/>
              </p:cNvSpPr>
              <p:nvPr/>
            </p:nvSpPr>
            <p:spPr bwMode="auto">
              <a:xfrm>
                <a:off x="3830" y="2871"/>
                <a:ext cx="73" cy="126"/>
              </a:xfrm>
              <a:custGeom>
                <a:avLst/>
                <a:gdLst>
                  <a:gd name="T0" fmla="*/ 37 w 146"/>
                  <a:gd name="T1" fmla="*/ 126 h 252"/>
                  <a:gd name="T2" fmla="*/ 73 w 146"/>
                  <a:gd name="T3" fmla="*/ 0 h 252"/>
                  <a:gd name="T4" fmla="*/ 0 w 146"/>
                  <a:gd name="T5" fmla="*/ 0 h 252"/>
                  <a:gd name="T6" fmla="*/ 37 w 146"/>
                  <a:gd name="T7" fmla="*/ 126 h 252"/>
                  <a:gd name="T8" fmla="*/ 0 60000 65536"/>
                  <a:gd name="T9" fmla="*/ 0 60000 65536"/>
                  <a:gd name="T10" fmla="*/ 0 60000 65536"/>
                  <a:gd name="T11" fmla="*/ 0 60000 65536"/>
                  <a:gd name="T12" fmla="*/ 0 w 146"/>
                  <a:gd name="T13" fmla="*/ 0 h 252"/>
                  <a:gd name="T14" fmla="*/ 146 w 146"/>
                  <a:gd name="T15" fmla="*/ 252 h 252"/>
                </a:gdLst>
                <a:ahLst/>
                <a:cxnLst>
                  <a:cxn ang="T8">
                    <a:pos x="T0" y="T1"/>
                  </a:cxn>
                  <a:cxn ang="T9">
                    <a:pos x="T2" y="T3"/>
                  </a:cxn>
                  <a:cxn ang="T10">
                    <a:pos x="T4" y="T5"/>
                  </a:cxn>
                  <a:cxn ang="T11">
                    <a:pos x="T6" y="T7"/>
                  </a:cxn>
                </a:cxnLst>
                <a:rect l="T12" t="T13" r="T14" b="T15"/>
                <a:pathLst>
                  <a:path w="146" h="252">
                    <a:moveTo>
                      <a:pt x="73" y="252"/>
                    </a:moveTo>
                    <a:lnTo>
                      <a:pt x="146" y="0"/>
                    </a:lnTo>
                    <a:lnTo>
                      <a:pt x="0" y="0"/>
                    </a:lnTo>
                    <a:lnTo>
                      <a:pt x="73" y="252"/>
                    </a:lnTo>
                    <a:close/>
                  </a:path>
                </a:pathLst>
              </a:custGeom>
              <a:solidFill>
                <a:schemeClr val="tx1"/>
              </a:solidFill>
              <a:ln w="28575">
                <a:solidFill>
                  <a:srgbClr val="000000"/>
                </a:solidFill>
                <a:round/>
                <a:headEnd/>
                <a:tailEnd/>
              </a:ln>
            </p:spPr>
            <p:txBody>
              <a:bodyPr>
                <a:prstTxWarp prst="textNoShape">
                  <a:avLst/>
                </a:prstTxWarp>
              </a:bodyPr>
              <a:lstStyle/>
              <a:p>
                <a:endParaRPr lang="en-US" dirty="0"/>
              </a:p>
            </p:txBody>
          </p:sp>
        </p:grpSp>
        <p:grpSp>
          <p:nvGrpSpPr>
            <p:cNvPr id="13" name="Group 103"/>
            <p:cNvGrpSpPr>
              <a:grpSpLocks/>
            </p:cNvGrpSpPr>
            <p:nvPr/>
          </p:nvGrpSpPr>
          <p:grpSpPr bwMode="auto">
            <a:xfrm>
              <a:off x="3211513" y="2882900"/>
              <a:ext cx="115888" cy="2297112"/>
              <a:chOff x="3960" y="1537"/>
              <a:chExt cx="73" cy="1447"/>
            </a:xfrm>
          </p:grpSpPr>
          <p:sp>
            <p:nvSpPr>
              <p:cNvPr id="25665" name="Line 104"/>
              <p:cNvSpPr>
                <a:spLocks noChangeShapeType="1"/>
              </p:cNvSpPr>
              <p:nvPr/>
            </p:nvSpPr>
            <p:spPr bwMode="auto">
              <a:xfrm flipH="1">
                <a:off x="3997" y="1537"/>
                <a:ext cx="4" cy="1384"/>
              </a:xfrm>
              <a:prstGeom prst="line">
                <a:avLst/>
              </a:prstGeom>
              <a:noFill/>
              <a:ln w="28575">
                <a:solidFill>
                  <a:srgbClr val="000000"/>
                </a:solidFill>
                <a:round/>
                <a:headEnd/>
                <a:tailEnd/>
              </a:ln>
            </p:spPr>
            <p:txBody>
              <a:bodyPr>
                <a:prstTxWarp prst="textNoShape">
                  <a:avLst/>
                </a:prstTxWarp>
              </a:bodyPr>
              <a:lstStyle/>
              <a:p>
                <a:endParaRPr lang="en-US" dirty="0"/>
              </a:p>
            </p:txBody>
          </p:sp>
          <p:sp>
            <p:nvSpPr>
              <p:cNvPr id="25666" name="Freeform 105"/>
              <p:cNvSpPr>
                <a:spLocks/>
              </p:cNvSpPr>
              <p:nvPr/>
            </p:nvSpPr>
            <p:spPr bwMode="auto">
              <a:xfrm>
                <a:off x="3960" y="2860"/>
                <a:ext cx="73" cy="124"/>
              </a:xfrm>
              <a:custGeom>
                <a:avLst/>
                <a:gdLst>
                  <a:gd name="T0" fmla="*/ 37 w 146"/>
                  <a:gd name="T1" fmla="*/ 124 h 249"/>
                  <a:gd name="T2" fmla="*/ 73 w 146"/>
                  <a:gd name="T3" fmla="*/ 0 h 249"/>
                  <a:gd name="T4" fmla="*/ 0 w 146"/>
                  <a:gd name="T5" fmla="*/ 0 h 249"/>
                  <a:gd name="T6" fmla="*/ 37 w 146"/>
                  <a:gd name="T7" fmla="*/ 124 h 249"/>
                  <a:gd name="T8" fmla="*/ 0 60000 65536"/>
                  <a:gd name="T9" fmla="*/ 0 60000 65536"/>
                  <a:gd name="T10" fmla="*/ 0 60000 65536"/>
                  <a:gd name="T11" fmla="*/ 0 60000 65536"/>
                  <a:gd name="T12" fmla="*/ 0 w 146"/>
                  <a:gd name="T13" fmla="*/ 0 h 249"/>
                  <a:gd name="T14" fmla="*/ 146 w 146"/>
                  <a:gd name="T15" fmla="*/ 249 h 249"/>
                </a:gdLst>
                <a:ahLst/>
                <a:cxnLst>
                  <a:cxn ang="T8">
                    <a:pos x="T0" y="T1"/>
                  </a:cxn>
                  <a:cxn ang="T9">
                    <a:pos x="T2" y="T3"/>
                  </a:cxn>
                  <a:cxn ang="T10">
                    <a:pos x="T4" y="T5"/>
                  </a:cxn>
                  <a:cxn ang="T11">
                    <a:pos x="T6" y="T7"/>
                  </a:cxn>
                </a:cxnLst>
                <a:rect l="T12" t="T13" r="T14" b="T15"/>
                <a:pathLst>
                  <a:path w="146" h="249">
                    <a:moveTo>
                      <a:pt x="73" y="249"/>
                    </a:moveTo>
                    <a:lnTo>
                      <a:pt x="146" y="0"/>
                    </a:lnTo>
                    <a:lnTo>
                      <a:pt x="0" y="0"/>
                    </a:lnTo>
                    <a:lnTo>
                      <a:pt x="73" y="249"/>
                    </a:lnTo>
                    <a:close/>
                  </a:path>
                </a:pathLst>
              </a:custGeom>
              <a:solidFill>
                <a:schemeClr val="tx1"/>
              </a:solidFill>
              <a:ln w="28575">
                <a:solidFill>
                  <a:srgbClr val="000000"/>
                </a:solidFill>
                <a:round/>
                <a:headEnd/>
                <a:tailEnd/>
              </a:ln>
            </p:spPr>
            <p:txBody>
              <a:bodyPr>
                <a:prstTxWarp prst="textNoShape">
                  <a:avLst/>
                </a:prstTxWarp>
              </a:bodyPr>
              <a:lstStyle/>
              <a:p>
                <a:endParaRPr lang="en-US" dirty="0"/>
              </a:p>
            </p:txBody>
          </p:sp>
        </p:grpSp>
        <p:grpSp>
          <p:nvGrpSpPr>
            <p:cNvPr id="14" name="Group 106"/>
            <p:cNvGrpSpPr>
              <a:grpSpLocks/>
            </p:cNvGrpSpPr>
            <p:nvPr/>
          </p:nvGrpSpPr>
          <p:grpSpPr bwMode="auto">
            <a:xfrm>
              <a:off x="2619375" y="2870200"/>
              <a:ext cx="115888" cy="2330450"/>
              <a:chOff x="3587" y="1529"/>
              <a:chExt cx="73" cy="1468"/>
            </a:xfrm>
          </p:grpSpPr>
          <p:sp>
            <p:nvSpPr>
              <p:cNvPr id="25663" name="Line 107"/>
              <p:cNvSpPr>
                <a:spLocks noChangeShapeType="1"/>
              </p:cNvSpPr>
              <p:nvPr/>
            </p:nvSpPr>
            <p:spPr bwMode="auto">
              <a:xfrm>
                <a:off x="3619" y="1529"/>
                <a:ext cx="3" cy="1404"/>
              </a:xfrm>
              <a:prstGeom prst="line">
                <a:avLst/>
              </a:prstGeom>
              <a:noFill/>
              <a:ln w="28575">
                <a:solidFill>
                  <a:srgbClr val="000000"/>
                </a:solidFill>
                <a:round/>
                <a:headEnd/>
                <a:tailEnd/>
              </a:ln>
            </p:spPr>
            <p:txBody>
              <a:bodyPr>
                <a:prstTxWarp prst="textNoShape">
                  <a:avLst/>
                </a:prstTxWarp>
              </a:bodyPr>
              <a:lstStyle/>
              <a:p>
                <a:endParaRPr lang="en-US" dirty="0"/>
              </a:p>
            </p:txBody>
          </p:sp>
          <p:sp>
            <p:nvSpPr>
              <p:cNvPr id="25664" name="Freeform 108"/>
              <p:cNvSpPr>
                <a:spLocks/>
              </p:cNvSpPr>
              <p:nvPr/>
            </p:nvSpPr>
            <p:spPr bwMode="auto">
              <a:xfrm>
                <a:off x="3587" y="2871"/>
                <a:ext cx="73" cy="126"/>
              </a:xfrm>
              <a:custGeom>
                <a:avLst/>
                <a:gdLst>
                  <a:gd name="T0" fmla="*/ 37 w 146"/>
                  <a:gd name="T1" fmla="*/ 126 h 252"/>
                  <a:gd name="T2" fmla="*/ 73 w 146"/>
                  <a:gd name="T3" fmla="*/ 0 h 252"/>
                  <a:gd name="T4" fmla="*/ 0 w 146"/>
                  <a:gd name="T5" fmla="*/ 0 h 252"/>
                  <a:gd name="T6" fmla="*/ 37 w 146"/>
                  <a:gd name="T7" fmla="*/ 126 h 252"/>
                  <a:gd name="T8" fmla="*/ 0 60000 65536"/>
                  <a:gd name="T9" fmla="*/ 0 60000 65536"/>
                  <a:gd name="T10" fmla="*/ 0 60000 65536"/>
                  <a:gd name="T11" fmla="*/ 0 60000 65536"/>
                  <a:gd name="T12" fmla="*/ 0 w 146"/>
                  <a:gd name="T13" fmla="*/ 0 h 252"/>
                  <a:gd name="T14" fmla="*/ 146 w 146"/>
                  <a:gd name="T15" fmla="*/ 252 h 252"/>
                </a:gdLst>
                <a:ahLst/>
                <a:cxnLst>
                  <a:cxn ang="T8">
                    <a:pos x="T0" y="T1"/>
                  </a:cxn>
                  <a:cxn ang="T9">
                    <a:pos x="T2" y="T3"/>
                  </a:cxn>
                  <a:cxn ang="T10">
                    <a:pos x="T4" y="T5"/>
                  </a:cxn>
                  <a:cxn ang="T11">
                    <a:pos x="T6" y="T7"/>
                  </a:cxn>
                </a:cxnLst>
                <a:rect l="T12" t="T13" r="T14" b="T15"/>
                <a:pathLst>
                  <a:path w="146" h="252">
                    <a:moveTo>
                      <a:pt x="73" y="252"/>
                    </a:moveTo>
                    <a:lnTo>
                      <a:pt x="146" y="0"/>
                    </a:lnTo>
                    <a:lnTo>
                      <a:pt x="0" y="0"/>
                    </a:lnTo>
                    <a:lnTo>
                      <a:pt x="73" y="252"/>
                    </a:lnTo>
                    <a:close/>
                  </a:path>
                </a:pathLst>
              </a:custGeom>
              <a:solidFill>
                <a:schemeClr val="tx1"/>
              </a:solidFill>
              <a:ln w="28575">
                <a:solidFill>
                  <a:srgbClr val="000000"/>
                </a:solidFill>
                <a:round/>
                <a:headEnd/>
                <a:tailEnd/>
              </a:ln>
            </p:spPr>
            <p:txBody>
              <a:bodyPr>
                <a:prstTxWarp prst="textNoShape">
                  <a:avLst/>
                </a:prstTxWarp>
              </a:bodyPr>
              <a:lstStyle/>
              <a:p>
                <a:endParaRPr lang="en-US" dirty="0"/>
              </a:p>
            </p:txBody>
          </p:sp>
        </p:grpSp>
        <p:grpSp>
          <p:nvGrpSpPr>
            <p:cNvPr id="15" name="Group 109"/>
            <p:cNvGrpSpPr>
              <a:grpSpLocks/>
            </p:cNvGrpSpPr>
            <p:nvPr/>
          </p:nvGrpSpPr>
          <p:grpSpPr bwMode="auto">
            <a:xfrm>
              <a:off x="3427413" y="2870200"/>
              <a:ext cx="115888" cy="1319212"/>
              <a:chOff x="4096" y="1529"/>
              <a:chExt cx="73" cy="831"/>
            </a:xfrm>
          </p:grpSpPr>
          <p:sp>
            <p:nvSpPr>
              <p:cNvPr id="25654" name="Rectangle 110"/>
              <p:cNvSpPr>
                <a:spLocks noChangeArrowheads="1"/>
              </p:cNvSpPr>
              <p:nvPr/>
            </p:nvSpPr>
            <p:spPr bwMode="auto">
              <a:xfrm>
                <a:off x="4126" y="1529"/>
                <a:ext cx="13" cy="55"/>
              </a:xfrm>
              <a:prstGeom prst="rect">
                <a:avLst/>
              </a:prstGeom>
              <a:solidFill>
                <a:schemeClr val="tx1"/>
              </a:solidFill>
              <a:ln w="28575">
                <a:solidFill>
                  <a:srgbClr val="000000"/>
                </a:solidFill>
                <a:miter lim="800000"/>
                <a:headEnd/>
                <a:tailEnd/>
              </a:ln>
            </p:spPr>
            <p:txBody>
              <a:bodyPr>
                <a:prstTxWarp prst="textNoShape">
                  <a:avLst/>
                </a:prstTxWarp>
              </a:bodyPr>
              <a:lstStyle/>
              <a:p>
                <a:endParaRPr lang="en-US" dirty="0"/>
              </a:p>
            </p:txBody>
          </p:sp>
          <p:sp>
            <p:nvSpPr>
              <p:cNvPr id="25655" name="Rectangle 111"/>
              <p:cNvSpPr>
                <a:spLocks noChangeArrowheads="1"/>
              </p:cNvSpPr>
              <p:nvPr/>
            </p:nvSpPr>
            <p:spPr bwMode="auto">
              <a:xfrm>
                <a:off x="4126" y="1640"/>
                <a:ext cx="13" cy="56"/>
              </a:xfrm>
              <a:prstGeom prst="rect">
                <a:avLst/>
              </a:prstGeom>
              <a:solidFill>
                <a:schemeClr val="tx1"/>
              </a:solidFill>
              <a:ln w="28575">
                <a:solidFill>
                  <a:srgbClr val="000000"/>
                </a:solidFill>
                <a:miter lim="800000"/>
                <a:headEnd/>
                <a:tailEnd/>
              </a:ln>
            </p:spPr>
            <p:txBody>
              <a:bodyPr>
                <a:prstTxWarp prst="textNoShape">
                  <a:avLst/>
                </a:prstTxWarp>
              </a:bodyPr>
              <a:lstStyle/>
              <a:p>
                <a:endParaRPr lang="en-US" dirty="0"/>
              </a:p>
            </p:txBody>
          </p:sp>
          <p:sp>
            <p:nvSpPr>
              <p:cNvPr id="25656" name="Rectangle 112"/>
              <p:cNvSpPr>
                <a:spLocks noChangeArrowheads="1"/>
              </p:cNvSpPr>
              <p:nvPr/>
            </p:nvSpPr>
            <p:spPr bwMode="auto">
              <a:xfrm>
                <a:off x="4126" y="1751"/>
                <a:ext cx="13" cy="56"/>
              </a:xfrm>
              <a:prstGeom prst="rect">
                <a:avLst/>
              </a:prstGeom>
              <a:solidFill>
                <a:schemeClr val="tx1"/>
              </a:solidFill>
              <a:ln w="28575">
                <a:solidFill>
                  <a:srgbClr val="000000"/>
                </a:solidFill>
                <a:miter lim="800000"/>
                <a:headEnd/>
                <a:tailEnd/>
              </a:ln>
            </p:spPr>
            <p:txBody>
              <a:bodyPr>
                <a:prstTxWarp prst="textNoShape">
                  <a:avLst/>
                </a:prstTxWarp>
              </a:bodyPr>
              <a:lstStyle/>
              <a:p>
                <a:endParaRPr lang="en-US" dirty="0"/>
              </a:p>
            </p:txBody>
          </p:sp>
          <p:sp>
            <p:nvSpPr>
              <p:cNvPr id="25657" name="Rectangle 113"/>
              <p:cNvSpPr>
                <a:spLocks noChangeArrowheads="1"/>
              </p:cNvSpPr>
              <p:nvPr/>
            </p:nvSpPr>
            <p:spPr bwMode="auto">
              <a:xfrm>
                <a:off x="4126" y="1863"/>
                <a:ext cx="13" cy="55"/>
              </a:xfrm>
              <a:prstGeom prst="rect">
                <a:avLst/>
              </a:prstGeom>
              <a:solidFill>
                <a:schemeClr val="tx1"/>
              </a:solidFill>
              <a:ln w="28575">
                <a:solidFill>
                  <a:srgbClr val="000000"/>
                </a:solidFill>
                <a:miter lim="800000"/>
                <a:headEnd/>
                <a:tailEnd/>
              </a:ln>
            </p:spPr>
            <p:txBody>
              <a:bodyPr>
                <a:prstTxWarp prst="textNoShape">
                  <a:avLst/>
                </a:prstTxWarp>
              </a:bodyPr>
              <a:lstStyle/>
              <a:p>
                <a:endParaRPr lang="en-US" dirty="0"/>
              </a:p>
            </p:txBody>
          </p:sp>
          <p:sp>
            <p:nvSpPr>
              <p:cNvPr id="25658" name="Rectangle 114"/>
              <p:cNvSpPr>
                <a:spLocks noChangeArrowheads="1"/>
              </p:cNvSpPr>
              <p:nvPr/>
            </p:nvSpPr>
            <p:spPr bwMode="auto">
              <a:xfrm>
                <a:off x="4126" y="1974"/>
                <a:ext cx="13" cy="55"/>
              </a:xfrm>
              <a:prstGeom prst="rect">
                <a:avLst/>
              </a:prstGeom>
              <a:solidFill>
                <a:schemeClr val="tx1"/>
              </a:solidFill>
              <a:ln w="28575">
                <a:solidFill>
                  <a:srgbClr val="000000"/>
                </a:solidFill>
                <a:miter lim="800000"/>
                <a:headEnd/>
                <a:tailEnd/>
              </a:ln>
            </p:spPr>
            <p:txBody>
              <a:bodyPr>
                <a:prstTxWarp prst="textNoShape">
                  <a:avLst/>
                </a:prstTxWarp>
              </a:bodyPr>
              <a:lstStyle/>
              <a:p>
                <a:endParaRPr lang="en-US" dirty="0"/>
              </a:p>
            </p:txBody>
          </p:sp>
          <p:sp>
            <p:nvSpPr>
              <p:cNvPr id="25659" name="Rectangle 115"/>
              <p:cNvSpPr>
                <a:spLocks noChangeArrowheads="1"/>
              </p:cNvSpPr>
              <p:nvPr/>
            </p:nvSpPr>
            <p:spPr bwMode="auto">
              <a:xfrm>
                <a:off x="4126" y="2085"/>
                <a:ext cx="13" cy="56"/>
              </a:xfrm>
              <a:prstGeom prst="rect">
                <a:avLst/>
              </a:prstGeom>
              <a:solidFill>
                <a:schemeClr val="tx1"/>
              </a:solidFill>
              <a:ln w="28575">
                <a:solidFill>
                  <a:srgbClr val="000000"/>
                </a:solidFill>
                <a:miter lim="800000"/>
                <a:headEnd/>
                <a:tailEnd/>
              </a:ln>
            </p:spPr>
            <p:txBody>
              <a:bodyPr>
                <a:prstTxWarp prst="textNoShape">
                  <a:avLst/>
                </a:prstTxWarp>
              </a:bodyPr>
              <a:lstStyle/>
              <a:p>
                <a:endParaRPr lang="en-US" dirty="0"/>
              </a:p>
            </p:txBody>
          </p:sp>
          <p:sp>
            <p:nvSpPr>
              <p:cNvPr id="25660" name="Rectangle 116"/>
              <p:cNvSpPr>
                <a:spLocks noChangeArrowheads="1"/>
              </p:cNvSpPr>
              <p:nvPr/>
            </p:nvSpPr>
            <p:spPr bwMode="auto">
              <a:xfrm>
                <a:off x="4126" y="2196"/>
                <a:ext cx="13" cy="56"/>
              </a:xfrm>
              <a:prstGeom prst="rect">
                <a:avLst/>
              </a:prstGeom>
              <a:solidFill>
                <a:schemeClr val="tx1"/>
              </a:solidFill>
              <a:ln w="28575">
                <a:solidFill>
                  <a:srgbClr val="000000"/>
                </a:solidFill>
                <a:miter lim="800000"/>
                <a:headEnd/>
                <a:tailEnd/>
              </a:ln>
            </p:spPr>
            <p:txBody>
              <a:bodyPr>
                <a:prstTxWarp prst="textNoShape">
                  <a:avLst/>
                </a:prstTxWarp>
              </a:bodyPr>
              <a:lstStyle/>
              <a:p>
                <a:endParaRPr lang="en-US" dirty="0"/>
              </a:p>
            </p:txBody>
          </p:sp>
          <p:sp>
            <p:nvSpPr>
              <p:cNvPr id="25661" name="Rectangle 117"/>
              <p:cNvSpPr>
                <a:spLocks noChangeArrowheads="1"/>
              </p:cNvSpPr>
              <p:nvPr/>
            </p:nvSpPr>
            <p:spPr bwMode="auto">
              <a:xfrm>
                <a:off x="4126" y="2307"/>
                <a:ext cx="13" cy="53"/>
              </a:xfrm>
              <a:prstGeom prst="rect">
                <a:avLst/>
              </a:prstGeom>
              <a:solidFill>
                <a:schemeClr val="tx1"/>
              </a:solidFill>
              <a:ln w="28575">
                <a:solidFill>
                  <a:srgbClr val="000000"/>
                </a:solidFill>
                <a:miter lim="800000"/>
                <a:headEnd/>
                <a:tailEnd/>
              </a:ln>
            </p:spPr>
            <p:txBody>
              <a:bodyPr>
                <a:prstTxWarp prst="textNoShape">
                  <a:avLst/>
                </a:prstTxWarp>
              </a:bodyPr>
              <a:lstStyle/>
              <a:p>
                <a:endParaRPr lang="en-US" dirty="0"/>
              </a:p>
            </p:txBody>
          </p:sp>
          <p:sp>
            <p:nvSpPr>
              <p:cNvPr id="25662" name="Freeform 118"/>
              <p:cNvSpPr>
                <a:spLocks/>
              </p:cNvSpPr>
              <p:nvPr/>
            </p:nvSpPr>
            <p:spPr bwMode="auto">
              <a:xfrm>
                <a:off x="4096" y="2237"/>
                <a:ext cx="73" cy="123"/>
              </a:xfrm>
              <a:custGeom>
                <a:avLst/>
                <a:gdLst>
                  <a:gd name="T0" fmla="*/ 37 w 146"/>
                  <a:gd name="T1" fmla="*/ 123 h 247"/>
                  <a:gd name="T2" fmla="*/ 73 w 146"/>
                  <a:gd name="T3" fmla="*/ 0 h 247"/>
                  <a:gd name="T4" fmla="*/ 0 w 146"/>
                  <a:gd name="T5" fmla="*/ 0 h 247"/>
                  <a:gd name="T6" fmla="*/ 37 w 146"/>
                  <a:gd name="T7" fmla="*/ 123 h 247"/>
                  <a:gd name="T8" fmla="*/ 0 60000 65536"/>
                  <a:gd name="T9" fmla="*/ 0 60000 65536"/>
                  <a:gd name="T10" fmla="*/ 0 60000 65536"/>
                  <a:gd name="T11" fmla="*/ 0 60000 65536"/>
                  <a:gd name="T12" fmla="*/ 0 w 146"/>
                  <a:gd name="T13" fmla="*/ 0 h 247"/>
                  <a:gd name="T14" fmla="*/ 146 w 146"/>
                  <a:gd name="T15" fmla="*/ 247 h 247"/>
                </a:gdLst>
                <a:ahLst/>
                <a:cxnLst>
                  <a:cxn ang="T8">
                    <a:pos x="T0" y="T1"/>
                  </a:cxn>
                  <a:cxn ang="T9">
                    <a:pos x="T2" y="T3"/>
                  </a:cxn>
                  <a:cxn ang="T10">
                    <a:pos x="T4" y="T5"/>
                  </a:cxn>
                  <a:cxn ang="T11">
                    <a:pos x="T6" y="T7"/>
                  </a:cxn>
                </a:cxnLst>
                <a:rect l="T12" t="T13" r="T14" b="T15"/>
                <a:pathLst>
                  <a:path w="146" h="247">
                    <a:moveTo>
                      <a:pt x="73" y="247"/>
                    </a:moveTo>
                    <a:lnTo>
                      <a:pt x="146" y="0"/>
                    </a:lnTo>
                    <a:lnTo>
                      <a:pt x="0" y="0"/>
                    </a:lnTo>
                    <a:lnTo>
                      <a:pt x="73" y="247"/>
                    </a:lnTo>
                    <a:close/>
                  </a:path>
                </a:pathLst>
              </a:custGeom>
              <a:solidFill>
                <a:schemeClr val="tx1"/>
              </a:solidFill>
              <a:ln w="28575">
                <a:solidFill>
                  <a:srgbClr val="000000"/>
                </a:solidFill>
                <a:round/>
                <a:headEnd/>
                <a:tailEnd/>
              </a:ln>
            </p:spPr>
            <p:txBody>
              <a:bodyPr>
                <a:prstTxWarp prst="textNoShape">
                  <a:avLst/>
                </a:prstTxWarp>
              </a:bodyPr>
              <a:lstStyle/>
              <a:p>
                <a:endParaRPr lang="en-US" dirty="0"/>
              </a:p>
            </p:txBody>
          </p:sp>
        </p:grpSp>
        <p:grpSp>
          <p:nvGrpSpPr>
            <p:cNvPr id="16" name="Group 119"/>
            <p:cNvGrpSpPr>
              <a:grpSpLocks/>
            </p:cNvGrpSpPr>
            <p:nvPr/>
          </p:nvGrpSpPr>
          <p:grpSpPr bwMode="auto">
            <a:xfrm>
              <a:off x="3689350" y="2862263"/>
              <a:ext cx="115888" cy="892175"/>
              <a:chOff x="4261" y="1524"/>
              <a:chExt cx="73" cy="562"/>
            </a:xfrm>
          </p:grpSpPr>
          <p:sp>
            <p:nvSpPr>
              <p:cNvPr id="25647" name="Rectangle 120"/>
              <p:cNvSpPr>
                <a:spLocks noChangeArrowheads="1"/>
              </p:cNvSpPr>
              <p:nvPr/>
            </p:nvSpPr>
            <p:spPr bwMode="auto">
              <a:xfrm>
                <a:off x="4287" y="1524"/>
                <a:ext cx="13" cy="56"/>
              </a:xfrm>
              <a:prstGeom prst="rect">
                <a:avLst/>
              </a:prstGeom>
              <a:solidFill>
                <a:schemeClr val="tx1"/>
              </a:solidFill>
              <a:ln w="28575">
                <a:solidFill>
                  <a:srgbClr val="000000"/>
                </a:solidFill>
                <a:miter lim="800000"/>
                <a:headEnd/>
                <a:tailEnd/>
              </a:ln>
            </p:spPr>
            <p:txBody>
              <a:bodyPr>
                <a:prstTxWarp prst="textNoShape">
                  <a:avLst/>
                </a:prstTxWarp>
              </a:bodyPr>
              <a:lstStyle/>
              <a:p>
                <a:endParaRPr lang="en-US" dirty="0"/>
              </a:p>
            </p:txBody>
          </p:sp>
          <p:sp>
            <p:nvSpPr>
              <p:cNvPr id="25648" name="Rectangle 121"/>
              <p:cNvSpPr>
                <a:spLocks noChangeArrowheads="1"/>
              </p:cNvSpPr>
              <p:nvPr/>
            </p:nvSpPr>
            <p:spPr bwMode="auto">
              <a:xfrm>
                <a:off x="4288" y="1636"/>
                <a:ext cx="13" cy="55"/>
              </a:xfrm>
              <a:prstGeom prst="rect">
                <a:avLst/>
              </a:prstGeom>
              <a:solidFill>
                <a:schemeClr val="tx1"/>
              </a:solidFill>
              <a:ln w="28575">
                <a:solidFill>
                  <a:srgbClr val="000000"/>
                </a:solidFill>
                <a:miter lim="800000"/>
                <a:headEnd/>
                <a:tailEnd/>
              </a:ln>
            </p:spPr>
            <p:txBody>
              <a:bodyPr>
                <a:prstTxWarp prst="textNoShape">
                  <a:avLst/>
                </a:prstTxWarp>
              </a:bodyPr>
              <a:lstStyle/>
              <a:p>
                <a:endParaRPr lang="en-US" dirty="0"/>
              </a:p>
            </p:txBody>
          </p:sp>
          <p:sp>
            <p:nvSpPr>
              <p:cNvPr id="25649" name="Rectangle 122"/>
              <p:cNvSpPr>
                <a:spLocks noChangeArrowheads="1"/>
              </p:cNvSpPr>
              <p:nvPr/>
            </p:nvSpPr>
            <p:spPr bwMode="auto">
              <a:xfrm>
                <a:off x="4288" y="1747"/>
                <a:ext cx="14" cy="56"/>
              </a:xfrm>
              <a:prstGeom prst="rect">
                <a:avLst/>
              </a:prstGeom>
              <a:solidFill>
                <a:schemeClr val="tx1"/>
              </a:solidFill>
              <a:ln w="28575">
                <a:solidFill>
                  <a:srgbClr val="000000"/>
                </a:solidFill>
                <a:miter lim="800000"/>
                <a:headEnd/>
                <a:tailEnd/>
              </a:ln>
            </p:spPr>
            <p:txBody>
              <a:bodyPr>
                <a:prstTxWarp prst="textNoShape">
                  <a:avLst/>
                </a:prstTxWarp>
              </a:bodyPr>
              <a:lstStyle/>
              <a:p>
                <a:endParaRPr lang="en-US" dirty="0"/>
              </a:p>
            </p:txBody>
          </p:sp>
          <p:sp>
            <p:nvSpPr>
              <p:cNvPr id="25650" name="Rectangle 123"/>
              <p:cNvSpPr>
                <a:spLocks noChangeArrowheads="1"/>
              </p:cNvSpPr>
              <p:nvPr/>
            </p:nvSpPr>
            <p:spPr bwMode="auto">
              <a:xfrm>
                <a:off x="4289" y="1858"/>
                <a:ext cx="13" cy="56"/>
              </a:xfrm>
              <a:prstGeom prst="rect">
                <a:avLst/>
              </a:prstGeom>
              <a:solidFill>
                <a:schemeClr val="tx1"/>
              </a:solidFill>
              <a:ln w="28575">
                <a:solidFill>
                  <a:srgbClr val="000000"/>
                </a:solidFill>
                <a:miter lim="800000"/>
                <a:headEnd/>
                <a:tailEnd/>
              </a:ln>
            </p:spPr>
            <p:txBody>
              <a:bodyPr>
                <a:prstTxWarp prst="textNoShape">
                  <a:avLst/>
                </a:prstTxWarp>
              </a:bodyPr>
              <a:lstStyle/>
              <a:p>
                <a:endParaRPr lang="en-US" dirty="0"/>
              </a:p>
            </p:txBody>
          </p:sp>
          <p:sp>
            <p:nvSpPr>
              <p:cNvPr id="25651" name="Rectangle 124"/>
              <p:cNvSpPr>
                <a:spLocks noChangeArrowheads="1"/>
              </p:cNvSpPr>
              <p:nvPr/>
            </p:nvSpPr>
            <p:spPr bwMode="auto">
              <a:xfrm>
                <a:off x="4290" y="1969"/>
                <a:ext cx="13" cy="56"/>
              </a:xfrm>
              <a:prstGeom prst="rect">
                <a:avLst/>
              </a:prstGeom>
              <a:solidFill>
                <a:schemeClr val="tx1"/>
              </a:solidFill>
              <a:ln w="28575">
                <a:solidFill>
                  <a:srgbClr val="000000"/>
                </a:solidFill>
                <a:miter lim="800000"/>
                <a:headEnd/>
                <a:tailEnd/>
              </a:ln>
            </p:spPr>
            <p:txBody>
              <a:bodyPr>
                <a:prstTxWarp prst="textNoShape">
                  <a:avLst/>
                </a:prstTxWarp>
              </a:bodyPr>
              <a:lstStyle/>
              <a:p>
                <a:endParaRPr lang="en-US" dirty="0"/>
              </a:p>
            </p:txBody>
          </p:sp>
          <p:sp>
            <p:nvSpPr>
              <p:cNvPr id="25652" name="Rectangle 125"/>
              <p:cNvSpPr>
                <a:spLocks noChangeArrowheads="1"/>
              </p:cNvSpPr>
              <p:nvPr/>
            </p:nvSpPr>
            <p:spPr bwMode="auto">
              <a:xfrm>
                <a:off x="4291" y="2081"/>
                <a:ext cx="13" cy="4"/>
              </a:xfrm>
              <a:prstGeom prst="rect">
                <a:avLst/>
              </a:prstGeom>
              <a:solidFill>
                <a:schemeClr val="tx1"/>
              </a:solidFill>
              <a:ln w="28575">
                <a:solidFill>
                  <a:srgbClr val="000000"/>
                </a:solidFill>
                <a:miter lim="800000"/>
                <a:headEnd/>
                <a:tailEnd/>
              </a:ln>
            </p:spPr>
            <p:txBody>
              <a:bodyPr>
                <a:prstTxWarp prst="textNoShape">
                  <a:avLst/>
                </a:prstTxWarp>
              </a:bodyPr>
              <a:lstStyle/>
              <a:p>
                <a:endParaRPr lang="en-US" dirty="0"/>
              </a:p>
            </p:txBody>
          </p:sp>
          <p:sp>
            <p:nvSpPr>
              <p:cNvPr id="25653" name="Freeform 126"/>
              <p:cNvSpPr>
                <a:spLocks/>
              </p:cNvSpPr>
              <p:nvPr/>
            </p:nvSpPr>
            <p:spPr bwMode="auto">
              <a:xfrm>
                <a:off x="4261" y="1963"/>
                <a:ext cx="73" cy="123"/>
              </a:xfrm>
              <a:custGeom>
                <a:avLst/>
                <a:gdLst>
                  <a:gd name="T0" fmla="*/ 38 w 146"/>
                  <a:gd name="T1" fmla="*/ 123 h 245"/>
                  <a:gd name="T2" fmla="*/ 73 w 146"/>
                  <a:gd name="T3" fmla="*/ 0 h 245"/>
                  <a:gd name="T4" fmla="*/ 0 w 146"/>
                  <a:gd name="T5" fmla="*/ 0 h 245"/>
                  <a:gd name="T6" fmla="*/ 38 w 146"/>
                  <a:gd name="T7" fmla="*/ 123 h 245"/>
                  <a:gd name="T8" fmla="*/ 0 60000 65536"/>
                  <a:gd name="T9" fmla="*/ 0 60000 65536"/>
                  <a:gd name="T10" fmla="*/ 0 60000 65536"/>
                  <a:gd name="T11" fmla="*/ 0 60000 65536"/>
                  <a:gd name="T12" fmla="*/ 0 w 146"/>
                  <a:gd name="T13" fmla="*/ 0 h 245"/>
                  <a:gd name="T14" fmla="*/ 146 w 146"/>
                  <a:gd name="T15" fmla="*/ 245 h 245"/>
                </a:gdLst>
                <a:ahLst/>
                <a:cxnLst>
                  <a:cxn ang="T8">
                    <a:pos x="T0" y="T1"/>
                  </a:cxn>
                  <a:cxn ang="T9">
                    <a:pos x="T2" y="T3"/>
                  </a:cxn>
                  <a:cxn ang="T10">
                    <a:pos x="T4" y="T5"/>
                  </a:cxn>
                  <a:cxn ang="T11">
                    <a:pos x="T6" y="T7"/>
                  </a:cxn>
                </a:cxnLst>
                <a:rect l="T12" t="T13" r="T14" b="T15"/>
                <a:pathLst>
                  <a:path w="146" h="245">
                    <a:moveTo>
                      <a:pt x="75" y="245"/>
                    </a:moveTo>
                    <a:lnTo>
                      <a:pt x="146" y="0"/>
                    </a:lnTo>
                    <a:lnTo>
                      <a:pt x="0" y="0"/>
                    </a:lnTo>
                    <a:lnTo>
                      <a:pt x="75" y="245"/>
                    </a:lnTo>
                    <a:close/>
                  </a:path>
                </a:pathLst>
              </a:custGeom>
              <a:solidFill>
                <a:schemeClr val="tx1"/>
              </a:solidFill>
              <a:ln w="28575">
                <a:solidFill>
                  <a:srgbClr val="000000"/>
                </a:solidFill>
                <a:round/>
                <a:headEnd/>
                <a:tailEnd/>
              </a:ln>
            </p:spPr>
            <p:txBody>
              <a:bodyPr>
                <a:prstTxWarp prst="textNoShape">
                  <a:avLst/>
                </a:prstTxWarp>
              </a:bodyPr>
              <a:lstStyle/>
              <a:p>
                <a:endParaRPr lang="en-US" dirty="0"/>
              </a:p>
            </p:txBody>
          </p:sp>
        </p:grpSp>
        <p:grpSp>
          <p:nvGrpSpPr>
            <p:cNvPr id="17" name="Group 127"/>
            <p:cNvGrpSpPr>
              <a:grpSpLocks/>
            </p:cNvGrpSpPr>
            <p:nvPr/>
          </p:nvGrpSpPr>
          <p:grpSpPr bwMode="auto">
            <a:xfrm>
              <a:off x="3933825" y="2876550"/>
              <a:ext cx="115888" cy="596900"/>
              <a:chOff x="4415" y="1533"/>
              <a:chExt cx="73" cy="376"/>
            </a:xfrm>
          </p:grpSpPr>
          <p:sp>
            <p:nvSpPr>
              <p:cNvPr id="25642" name="Freeform 128"/>
              <p:cNvSpPr>
                <a:spLocks/>
              </p:cNvSpPr>
              <p:nvPr/>
            </p:nvSpPr>
            <p:spPr bwMode="auto">
              <a:xfrm>
                <a:off x="4447" y="1533"/>
                <a:ext cx="14" cy="56"/>
              </a:xfrm>
              <a:custGeom>
                <a:avLst/>
                <a:gdLst>
                  <a:gd name="T0" fmla="*/ 14 w 28"/>
                  <a:gd name="T1" fmla="*/ 0 h 112"/>
                  <a:gd name="T2" fmla="*/ 1 w 28"/>
                  <a:gd name="T3" fmla="*/ 0 h 112"/>
                  <a:gd name="T4" fmla="*/ 0 w 28"/>
                  <a:gd name="T5" fmla="*/ 56 h 112"/>
                  <a:gd name="T6" fmla="*/ 14 w 28"/>
                  <a:gd name="T7" fmla="*/ 56 h 112"/>
                  <a:gd name="T8" fmla="*/ 14 w 28"/>
                  <a:gd name="T9" fmla="*/ 0 h 112"/>
                  <a:gd name="T10" fmla="*/ 0 60000 65536"/>
                  <a:gd name="T11" fmla="*/ 0 60000 65536"/>
                  <a:gd name="T12" fmla="*/ 0 60000 65536"/>
                  <a:gd name="T13" fmla="*/ 0 60000 65536"/>
                  <a:gd name="T14" fmla="*/ 0 60000 65536"/>
                  <a:gd name="T15" fmla="*/ 0 w 28"/>
                  <a:gd name="T16" fmla="*/ 0 h 112"/>
                  <a:gd name="T17" fmla="*/ 28 w 28"/>
                  <a:gd name="T18" fmla="*/ 112 h 112"/>
                </a:gdLst>
                <a:ahLst/>
                <a:cxnLst>
                  <a:cxn ang="T10">
                    <a:pos x="T0" y="T1"/>
                  </a:cxn>
                  <a:cxn ang="T11">
                    <a:pos x="T2" y="T3"/>
                  </a:cxn>
                  <a:cxn ang="T12">
                    <a:pos x="T4" y="T5"/>
                  </a:cxn>
                  <a:cxn ang="T13">
                    <a:pos x="T6" y="T7"/>
                  </a:cxn>
                  <a:cxn ang="T14">
                    <a:pos x="T8" y="T9"/>
                  </a:cxn>
                </a:cxnLst>
                <a:rect l="T15" t="T16" r="T17" b="T18"/>
                <a:pathLst>
                  <a:path w="28" h="112">
                    <a:moveTo>
                      <a:pt x="28" y="0"/>
                    </a:moveTo>
                    <a:lnTo>
                      <a:pt x="2" y="0"/>
                    </a:lnTo>
                    <a:lnTo>
                      <a:pt x="0" y="112"/>
                    </a:lnTo>
                    <a:lnTo>
                      <a:pt x="27" y="112"/>
                    </a:lnTo>
                    <a:lnTo>
                      <a:pt x="28" y="0"/>
                    </a:lnTo>
                    <a:close/>
                  </a:path>
                </a:pathLst>
              </a:custGeom>
              <a:solidFill>
                <a:schemeClr val="tx1"/>
              </a:solidFill>
              <a:ln w="28575">
                <a:solidFill>
                  <a:srgbClr val="000000"/>
                </a:solidFill>
                <a:round/>
                <a:headEnd/>
                <a:tailEnd/>
              </a:ln>
            </p:spPr>
            <p:txBody>
              <a:bodyPr>
                <a:prstTxWarp prst="textNoShape">
                  <a:avLst/>
                </a:prstTxWarp>
              </a:bodyPr>
              <a:lstStyle/>
              <a:p>
                <a:endParaRPr lang="en-US" dirty="0"/>
              </a:p>
            </p:txBody>
          </p:sp>
          <p:sp>
            <p:nvSpPr>
              <p:cNvPr id="25643" name="Freeform 129"/>
              <p:cNvSpPr>
                <a:spLocks/>
              </p:cNvSpPr>
              <p:nvPr/>
            </p:nvSpPr>
            <p:spPr bwMode="auto">
              <a:xfrm>
                <a:off x="4446" y="1644"/>
                <a:ext cx="14" cy="56"/>
              </a:xfrm>
              <a:custGeom>
                <a:avLst/>
                <a:gdLst>
                  <a:gd name="T0" fmla="*/ 14 w 28"/>
                  <a:gd name="T1" fmla="*/ 0 h 111"/>
                  <a:gd name="T2" fmla="*/ 1 w 28"/>
                  <a:gd name="T3" fmla="*/ 0 h 111"/>
                  <a:gd name="T4" fmla="*/ 0 w 28"/>
                  <a:gd name="T5" fmla="*/ 56 h 111"/>
                  <a:gd name="T6" fmla="*/ 13 w 28"/>
                  <a:gd name="T7" fmla="*/ 56 h 111"/>
                  <a:gd name="T8" fmla="*/ 14 w 28"/>
                  <a:gd name="T9" fmla="*/ 0 h 111"/>
                  <a:gd name="T10" fmla="*/ 0 60000 65536"/>
                  <a:gd name="T11" fmla="*/ 0 60000 65536"/>
                  <a:gd name="T12" fmla="*/ 0 60000 65536"/>
                  <a:gd name="T13" fmla="*/ 0 60000 65536"/>
                  <a:gd name="T14" fmla="*/ 0 60000 65536"/>
                  <a:gd name="T15" fmla="*/ 0 w 28"/>
                  <a:gd name="T16" fmla="*/ 0 h 111"/>
                  <a:gd name="T17" fmla="*/ 28 w 28"/>
                  <a:gd name="T18" fmla="*/ 111 h 111"/>
                </a:gdLst>
                <a:ahLst/>
                <a:cxnLst>
                  <a:cxn ang="T10">
                    <a:pos x="T0" y="T1"/>
                  </a:cxn>
                  <a:cxn ang="T11">
                    <a:pos x="T2" y="T3"/>
                  </a:cxn>
                  <a:cxn ang="T12">
                    <a:pos x="T4" y="T5"/>
                  </a:cxn>
                  <a:cxn ang="T13">
                    <a:pos x="T6" y="T7"/>
                  </a:cxn>
                  <a:cxn ang="T14">
                    <a:pos x="T8" y="T9"/>
                  </a:cxn>
                </a:cxnLst>
                <a:rect l="T15" t="T16" r="T17" b="T18"/>
                <a:pathLst>
                  <a:path w="28" h="111">
                    <a:moveTo>
                      <a:pt x="28" y="0"/>
                    </a:moveTo>
                    <a:lnTo>
                      <a:pt x="1" y="0"/>
                    </a:lnTo>
                    <a:lnTo>
                      <a:pt x="0" y="111"/>
                    </a:lnTo>
                    <a:lnTo>
                      <a:pt x="26" y="111"/>
                    </a:lnTo>
                    <a:lnTo>
                      <a:pt x="28" y="0"/>
                    </a:lnTo>
                    <a:close/>
                  </a:path>
                </a:pathLst>
              </a:custGeom>
              <a:solidFill>
                <a:schemeClr val="tx1"/>
              </a:solidFill>
              <a:ln w="28575">
                <a:solidFill>
                  <a:srgbClr val="000000"/>
                </a:solidFill>
                <a:round/>
                <a:headEnd/>
                <a:tailEnd/>
              </a:ln>
            </p:spPr>
            <p:txBody>
              <a:bodyPr>
                <a:prstTxWarp prst="textNoShape">
                  <a:avLst/>
                </a:prstTxWarp>
              </a:bodyPr>
              <a:lstStyle/>
              <a:p>
                <a:endParaRPr lang="en-US" dirty="0"/>
              </a:p>
            </p:txBody>
          </p:sp>
          <p:sp>
            <p:nvSpPr>
              <p:cNvPr id="25644" name="Freeform 130"/>
              <p:cNvSpPr>
                <a:spLocks/>
              </p:cNvSpPr>
              <p:nvPr/>
            </p:nvSpPr>
            <p:spPr bwMode="auto">
              <a:xfrm>
                <a:off x="4445" y="1756"/>
                <a:ext cx="14" cy="55"/>
              </a:xfrm>
              <a:custGeom>
                <a:avLst/>
                <a:gdLst>
                  <a:gd name="T0" fmla="*/ 14 w 28"/>
                  <a:gd name="T1" fmla="*/ 0 h 111"/>
                  <a:gd name="T2" fmla="*/ 1 w 28"/>
                  <a:gd name="T3" fmla="*/ 0 h 111"/>
                  <a:gd name="T4" fmla="*/ 0 w 28"/>
                  <a:gd name="T5" fmla="*/ 55 h 111"/>
                  <a:gd name="T6" fmla="*/ 13 w 28"/>
                  <a:gd name="T7" fmla="*/ 55 h 111"/>
                  <a:gd name="T8" fmla="*/ 14 w 28"/>
                  <a:gd name="T9" fmla="*/ 0 h 111"/>
                  <a:gd name="T10" fmla="*/ 0 60000 65536"/>
                  <a:gd name="T11" fmla="*/ 0 60000 65536"/>
                  <a:gd name="T12" fmla="*/ 0 60000 65536"/>
                  <a:gd name="T13" fmla="*/ 0 60000 65536"/>
                  <a:gd name="T14" fmla="*/ 0 60000 65536"/>
                  <a:gd name="T15" fmla="*/ 0 w 28"/>
                  <a:gd name="T16" fmla="*/ 0 h 111"/>
                  <a:gd name="T17" fmla="*/ 28 w 28"/>
                  <a:gd name="T18" fmla="*/ 111 h 111"/>
                </a:gdLst>
                <a:ahLst/>
                <a:cxnLst>
                  <a:cxn ang="T10">
                    <a:pos x="T0" y="T1"/>
                  </a:cxn>
                  <a:cxn ang="T11">
                    <a:pos x="T2" y="T3"/>
                  </a:cxn>
                  <a:cxn ang="T12">
                    <a:pos x="T4" y="T5"/>
                  </a:cxn>
                  <a:cxn ang="T13">
                    <a:pos x="T6" y="T7"/>
                  </a:cxn>
                  <a:cxn ang="T14">
                    <a:pos x="T8" y="T9"/>
                  </a:cxn>
                </a:cxnLst>
                <a:rect l="T15" t="T16" r="T17" b="T18"/>
                <a:pathLst>
                  <a:path w="28" h="111">
                    <a:moveTo>
                      <a:pt x="28" y="0"/>
                    </a:moveTo>
                    <a:lnTo>
                      <a:pt x="2" y="0"/>
                    </a:lnTo>
                    <a:lnTo>
                      <a:pt x="0" y="111"/>
                    </a:lnTo>
                    <a:lnTo>
                      <a:pt x="26" y="111"/>
                    </a:lnTo>
                    <a:lnTo>
                      <a:pt x="28" y="0"/>
                    </a:lnTo>
                    <a:close/>
                  </a:path>
                </a:pathLst>
              </a:custGeom>
              <a:solidFill>
                <a:schemeClr val="tx1"/>
              </a:solidFill>
              <a:ln w="28575">
                <a:solidFill>
                  <a:srgbClr val="000000"/>
                </a:solidFill>
                <a:round/>
                <a:headEnd/>
                <a:tailEnd/>
              </a:ln>
            </p:spPr>
            <p:txBody>
              <a:bodyPr>
                <a:prstTxWarp prst="textNoShape">
                  <a:avLst/>
                </a:prstTxWarp>
              </a:bodyPr>
              <a:lstStyle/>
              <a:p>
                <a:endParaRPr lang="en-US" dirty="0"/>
              </a:p>
            </p:txBody>
          </p:sp>
          <p:sp>
            <p:nvSpPr>
              <p:cNvPr id="25645" name="Rectangle 131"/>
              <p:cNvSpPr>
                <a:spLocks noChangeArrowheads="1"/>
              </p:cNvSpPr>
              <p:nvPr/>
            </p:nvSpPr>
            <p:spPr bwMode="auto">
              <a:xfrm>
                <a:off x="4444" y="1867"/>
                <a:ext cx="13" cy="42"/>
              </a:xfrm>
              <a:prstGeom prst="rect">
                <a:avLst/>
              </a:prstGeom>
              <a:solidFill>
                <a:schemeClr val="tx1"/>
              </a:solidFill>
              <a:ln w="28575">
                <a:solidFill>
                  <a:srgbClr val="000000"/>
                </a:solidFill>
                <a:miter lim="800000"/>
                <a:headEnd/>
                <a:tailEnd/>
              </a:ln>
            </p:spPr>
            <p:txBody>
              <a:bodyPr>
                <a:prstTxWarp prst="textNoShape">
                  <a:avLst/>
                </a:prstTxWarp>
              </a:bodyPr>
              <a:lstStyle/>
              <a:p>
                <a:endParaRPr lang="en-US" dirty="0"/>
              </a:p>
            </p:txBody>
          </p:sp>
          <p:sp>
            <p:nvSpPr>
              <p:cNvPr id="25646" name="Freeform 132"/>
              <p:cNvSpPr>
                <a:spLocks/>
              </p:cNvSpPr>
              <p:nvPr/>
            </p:nvSpPr>
            <p:spPr bwMode="auto">
              <a:xfrm>
                <a:off x="4415" y="1786"/>
                <a:ext cx="73" cy="123"/>
              </a:xfrm>
              <a:custGeom>
                <a:avLst/>
                <a:gdLst>
                  <a:gd name="T0" fmla="*/ 36 w 146"/>
                  <a:gd name="T1" fmla="*/ 123 h 247"/>
                  <a:gd name="T2" fmla="*/ 73 w 146"/>
                  <a:gd name="T3" fmla="*/ 0 h 247"/>
                  <a:gd name="T4" fmla="*/ 0 w 146"/>
                  <a:gd name="T5" fmla="*/ 0 h 247"/>
                  <a:gd name="T6" fmla="*/ 36 w 146"/>
                  <a:gd name="T7" fmla="*/ 123 h 247"/>
                  <a:gd name="T8" fmla="*/ 0 60000 65536"/>
                  <a:gd name="T9" fmla="*/ 0 60000 65536"/>
                  <a:gd name="T10" fmla="*/ 0 60000 65536"/>
                  <a:gd name="T11" fmla="*/ 0 60000 65536"/>
                  <a:gd name="T12" fmla="*/ 0 w 146"/>
                  <a:gd name="T13" fmla="*/ 0 h 247"/>
                  <a:gd name="T14" fmla="*/ 146 w 146"/>
                  <a:gd name="T15" fmla="*/ 247 h 247"/>
                </a:gdLst>
                <a:ahLst/>
                <a:cxnLst>
                  <a:cxn ang="T8">
                    <a:pos x="T0" y="T1"/>
                  </a:cxn>
                  <a:cxn ang="T9">
                    <a:pos x="T2" y="T3"/>
                  </a:cxn>
                  <a:cxn ang="T10">
                    <a:pos x="T4" y="T5"/>
                  </a:cxn>
                  <a:cxn ang="T11">
                    <a:pos x="T6" y="T7"/>
                  </a:cxn>
                </a:cxnLst>
                <a:rect l="T12" t="T13" r="T14" b="T15"/>
                <a:pathLst>
                  <a:path w="146" h="247">
                    <a:moveTo>
                      <a:pt x="71" y="247"/>
                    </a:moveTo>
                    <a:lnTo>
                      <a:pt x="146" y="0"/>
                    </a:lnTo>
                    <a:lnTo>
                      <a:pt x="0" y="0"/>
                    </a:lnTo>
                    <a:lnTo>
                      <a:pt x="71" y="247"/>
                    </a:lnTo>
                    <a:close/>
                  </a:path>
                </a:pathLst>
              </a:custGeom>
              <a:solidFill>
                <a:schemeClr val="tx1"/>
              </a:solidFill>
              <a:ln w="28575">
                <a:solidFill>
                  <a:srgbClr val="000000"/>
                </a:solidFill>
                <a:round/>
                <a:headEnd/>
                <a:tailEnd/>
              </a:ln>
            </p:spPr>
            <p:txBody>
              <a:bodyPr>
                <a:prstTxWarp prst="textNoShape">
                  <a:avLst/>
                </a:prstTxWarp>
              </a:bodyPr>
              <a:lstStyle/>
              <a:p>
                <a:endParaRPr lang="en-US" dirty="0"/>
              </a:p>
            </p:txBody>
          </p:sp>
        </p:grpSp>
        <p:grpSp>
          <p:nvGrpSpPr>
            <p:cNvPr id="18" name="Group 133"/>
            <p:cNvGrpSpPr>
              <a:grpSpLocks/>
            </p:cNvGrpSpPr>
            <p:nvPr/>
          </p:nvGrpSpPr>
          <p:grpSpPr bwMode="auto">
            <a:xfrm>
              <a:off x="4230688" y="2862263"/>
              <a:ext cx="115888" cy="358775"/>
              <a:chOff x="4602" y="1524"/>
              <a:chExt cx="73" cy="226"/>
            </a:xfrm>
          </p:grpSpPr>
          <p:sp>
            <p:nvSpPr>
              <p:cNvPr id="25638" name="Freeform 134"/>
              <p:cNvSpPr>
                <a:spLocks/>
              </p:cNvSpPr>
              <p:nvPr/>
            </p:nvSpPr>
            <p:spPr bwMode="auto">
              <a:xfrm>
                <a:off x="4633" y="1524"/>
                <a:ext cx="14" cy="56"/>
              </a:xfrm>
              <a:custGeom>
                <a:avLst/>
                <a:gdLst>
                  <a:gd name="T0" fmla="*/ 14 w 27"/>
                  <a:gd name="T1" fmla="*/ 0 h 111"/>
                  <a:gd name="T2" fmla="*/ 1 w 27"/>
                  <a:gd name="T3" fmla="*/ 0 h 111"/>
                  <a:gd name="T4" fmla="*/ 0 w 27"/>
                  <a:gd name="T5" fmla="*/ 56 h 111"/>
                  <a:gd name="T6" fmla="*/ 13 w 27"/>
                  <a:gd name="T7" fmla="*/ 56 h 111"/>
                  <a:gd name="T8" fmla="*/ 14 w 27"/>
                  <a:gd name="T9" fmla="*/ 0 h 111"/>
                  <a:gd name="T10" fmla="*/ 0 60000 65536"/>
                  <a:gd name="T11" fmla="*/ 0 60000 65536"/>
                  <a:gd name="T12" fmla="*/ 0 60000 65536"/>
                  <a:gd name="T13" fmla="*/ 0 60000 65536"/>
                  <a:gd name="T14" fmla="*/ 0 60000 65536"/>
                  <a:gd name="T15" fmla="*/ 0 w 27"/>
                  <a:gd name="T16" fmla="*/ 0 h 111"/>
                  <a:gd name="T17" fmla="*/ 27 w 27"/>
                  <a:gd name="T18" fmla="*/ 111 h 111"/>
                </a:gdLst>
                <a:ahLst/>
                <a:cxnLst>
                  <a:cxn ang="T10">
                    <a:pos x="T0" y="T1"/>
                  </a:cxn>
                  <a:cxn ang="T11">
                    <a:pos x="T2" y="T3"/>
                  </a:cxn>
                  <a:cxn ang="T12">
                    <a:pos x="T4" y="T5"/>
                  </a:cxn>
                  <a:cxn ang="T13">
                    <a:pos x="T6" y="T7"/>
                  </a:cxn>
                  <a:cxn ang="T14">
                    <a:pos x="T8" y="T9"/>
                  </a:cxn>
                </a:cxnLst>
                <a:rect l="T15" t="T16" r="T17" b="T18"/>
                <a:pathLst>
                  <a:path w="27" h="111">
                    <a:moveTo>
                      <a:pt x="27" y="0"/>
                    </a:moveTo>
                    <a:lnTo>
                      <a:pt x="1" y="0"/>
                    </a:lnTo>
                    <a:lnTo>
                      <a:pt x="0" y="111"/>
                    </a:lnTo>
                    <a:lnTo>
                      <a:pt x="26" y="111"/>
                    </a:lnTo>
                    <a:lnTo>
                      <a:pt x="27" y="0"/>
                    </a:lnTo>
                    <a:close/>
                  </a:path>
                </a:pathLst>
              </a:custGeom>
              <a:solidFill>
                <a:schemeClr val="tx1"/>
              </a:solidFill>
              <a:ln w="28575">
                <a:solidFill>
                  <a:srgbClr val="000000"/>
                </a:solidFill>
                <a:round/>
                <a:headEnd/>
                <a:tailEnd/>
              </a:ln>
            </p:spPr>
            <p:txBody>
              <a:bodyPr>
                <a:prstTxWarp prst="textNoShape">
                  <a:avLst/>
                </a:prstTxWarp>
              </a:bodyPr>
              <a:lstStyle/>
              <a:p>
                <a:endParaRPr lang="en-US" dirty="0"/>
              </a:p>
            </p:txBody>
          </p:sp>
          <p:sp>
            <p:nvSpPr>
              <p:cNvPr id="25639" name="Freeform 135"/>
              <p:cNvSpPr>
                <a:spLocks/>
              </p:cNvSpPr>
              <p:nvPr/>
            </p:nvSpPr>
            <p:spPr bwMode="auto">
              <a:xfrm>
                <a:off x="4631" y="1636"/>
                <a:ext cx="14" cy="55"/>
              </a:xfrm>
              <a:custGeom>
                <a:avLst/>
                <a:gdLst>
                  <a:gd name="T0" fmla="*/ 14 w 28"/>
                  <a:gd name="T1" fmla="*/ 0 h 112"/>
                  <a:gd name="T2" fmla="*/ 1 w 28"/>
                  <a:gd name="T3" fmla="*/ 0 h 112"/>
                  <a:gd name="T4" fmla="*/ 0 w 28"/>
                  <a:gd name="T5" fmla="*/ 55 h 112"/>
                  <a:gd name="T6" fmla="*/ 13 w 28"/>
                  <a:gd name="T7" fmla="*/ 55 h 112"/>
                  <a:gd name="T8" fmla="*/ 14 w 28"/>
                  <a:gd name="T9" fmla="*/ 0 h 112"/>
                  <a:gd name="T10" fmla="*/ 0 60000 65536"/>
                  <a:gd name="T11" fmla="*/ 0 60000 65536"/>
                  <a:gd name="T12" fmla="*/ 0 60000 65536"/>
                  <a:gd name="T13" fmla="*/ 0 60000 65536"/>
                  <a:gd name="T14" fmla="*/ 0 60000 65536"/>
                  <a:gd name="T15" fmla="*/ 0 w 28"/>
                  <a:gd name="T16" fmla="*/ 0 h 112"/>
                  <a:gd name="T17" fmla="*/ 28 w 28"/>
                  <a:gd name="T18" fmla="*/ 112 h 112"/>
                </a:gdLst>
                <a:ahLst/>
                <a:cxnLst>
                  <a:cxn ang="T10">
                    <a:pos x="T0" y="T1"/>
                  </a:cxn>
                  <a:cxn ang="T11">
                    <a:pos x="T2" y="T3"/>
                  </a:cxn>
                  <a:cxn ang="T12">
                    <a:pos x="T4" y="T5"/>
                  </a:cxn>
                  <a:cxn ang="T13">
                    <a:pos x="T6" y="T7"/>
                  </a:cxn>
                  <a:cxn ang="T14">
                    <a:pos x="T8" y="T9"/>
                  </a:cxn>
                </a:cxnLst>
                <a:rect l="T15" t="T16" r="T17" b="T18"/>
                <a:pathLst>
                  <a:path w="28" h="112">
                    <a:moveTo>
                      <a:pt x="28" y="0"/>
                    </a:moveTo>
                    <a:lnTo>
                      <a:pt x="2" y="0"/>
                    </a:lnTo>
                    <a:lnTo>
                      <a:pt x="0" y="112"/>
                    </a:lnTo>
                    <a:lnTo>
                      <a:pt x="26" y="112"/>
                    </a:lnTo>
                    <a:lnTo>
                      <a:pt x="28" y="0"/>
                    </a:lnTo>
                    <a:close/>
                  </a:path>
                </a:pathLst>
              </a:custGeom>
              <a:solidFill>
                <a:schemeClr val="tx1"/>
              </a:solidFill>
              <a:ln w="28575">
                <a:solidFill>
                  <a:srgbClr val="000000"/>
                </a:solidFill>
                <a:round/>
                <a:headEnd/>
                <a:tailEnd/>
              </a:ln>
            </p:spPr>
            <p:txBody>
              <a:bodyPr>
                <a:prstTxWarp prst="textNoShape">
                  <a:avLst/>
                </a:prstTxWarp>
              </a:bodyPr>
              <a:lstStyle/>
              <a:p>
                <a:endParaRPr lang="en-US" dirty="0"/>
              </a:p>
            </p:txBody>
          </p:sp>
          <p:sp>
            <p:nvSpPr>
              <p:cNvPr id="25640" name="Rectangle 136"/>
              <p:cNvSpPr>
                <a:spLocks noChangeArrowheads="1"/>
              </p:cNvSpPr>
              <p:nvPr/>
            </p:nvSpPr>
            <p:spPr bwMode="auto">
              <a:xfrm>
                <a:off x="4630" y="1747"/>
                <a:ext cx="13" cy="3"/>
              </a:xfrm>
              <a:prstGeom prst="rect">
                <a:avLst/>
              </a:prstGeom>
              <a:solidFill>
                <a:schemeClr val="tx1"/>
              </a:solidFill>
              <a:ln w="28575">
                <a:solidFill>
                  <a:srgbClr val="000000"/>
                </a:solidFill>
                <a:miter lim="800000"/>
                <a:headEnd/>
                <a:tailEnd/>
              </a:ln>
            </p:spPr>
            <p:txBody>
              <a:bodyPr>
                <a:prstTxWarp prst="textNoShape">
                  <a:avLst/>
                </a:prstTxWarp>
              </a:bodyPr>
              <a:lstStyle/>
              <a:p>
                <a:endParaRPr lang="en-US" dirty="0"/>
              </a:p>
            </p:txBody>
          </p:sp>
          <p:sp>
            <p:nvSpPr>
              <p:cNvPr id="25641" name="Freeform 137"/>
              <p:cNvSpPr>
                <a:spLocks/>
              </p:cNvSpPr>
              <p:nvPr/>
            </p:nvSpPr>
            <p:spPr bwMode="auto">
              <a:xfrm>
                <a:off x="4602" y="1626"/>
                <a:ext cx="73" cy="124"/>
              </a:xfrm>
              <a:custGeom>
                <a:avLst/>
                <a:gdLst>
                  <a:gd name="T0" fmla="*/ 35 w 146"/>
                  <a:gd name="T1" fmla="*/ 124 h 249"/>
                  <a:gd name="T2" fmla="*/ 73 w 146"/>
                  <a:gd name="T3" fmla="*/ 2 h 249"/>
                  <a:gd name="T4" fmla="*/ 0 w 146"/>
                  <a:gd name="T5" fmla="*/ 0 h 249"/>
                  <a:gd name="T6" fmla="*/ 35 w 146"/>
                  <a:gd name="T7" fmla="*/ 124 h 249"/>
                  <a:gd name="T8" fmla="*/ 0 60000 65536"/>
                  <a:gd name="T9" fmla="*/ 0 60000 65536"/>
                  <a:gd name="T10" fmla="*/ 0 60000 65536"/>
                  <a:gd name="T11" fmla="*/ 0 60000 65536"/>
                  <a:gd name="T12" fmla="*/ 0 w 146"/>
                  <a:gd name="T13" fmla="*/ 0 h 249"/>
                  <a:gd name="T14" fmla="*/ 146 w 146"/>
                  <a:gd name="T15" fmla="*/ 249 h 249"/>
                </a:gdLst>
                <a:ahLst/>
                <a:cxnLst>
                  <a:cxn ang="T8">
                    <a:pos x="T0" y="T1"/>
                  </a:cxn>
                  <a:cxn ang="T9">
                    <a:pos x="T2" y="T3"/>
                  </a:cxn>
                  <a:cxn ang="T10">
                    <a:pos x="T4" y="T5"/>
                  </a:cxn>
                  <a:cxn ang="T11">
                    <a:pos x="T6" y="T7"/>
                  </a:cxn>
                </a:cxnLst>
                <a:rect l="T12" t="T13" r="T14" b="T15"/>
                <a:pathLst>
                  <a:path w="146" h="249">
                    <a:moveTo>
                      <a:pt x="69" y="249"/>
                    </a:moveTo>
                    <a:lnTo>
                      <a:pt x="146" y="4"/>
                    </a:lnTo>
                    <a:lnTo>
                      <a:pt x="0" y="0"/>
                    </a:lnTo>
                    <a:lnTo>
                      <a:pt x="69" y="249"/>
                    </a:lnTo>
                    <a:close/>
                  </a:path>
                </a:pathLst>
              </a:custGeom>
              <a:solidFill>
                <a:schemeClr val="tx1"/>
              </a:solidFill>
              <a:ln w="28575">
                <a:solidFill>
                  <a:srgbClr val="000000"/>
                </a:solidFill>
                <a:round/>
                <a:headEnd/>
                <a:tailEnd/>
              </a:ln>
            </p:spPr>
            <p:txBody>
              <a:bodyPr>
                <a:prstTxWarp prst="textNoShape">
                  <a:avLst/>
                </a:prstTxWarp>
              </a:bodyPr>
              <a:lstStyle/>
              <a:p>
                <a:endParaRPr lang="en-US" dirty="0"/>
              </a:p>
            </p:txBody>
          </p:sp>
        </p:grpSp>
        <p:sp>
          <p:nvSpPr>
            <p:cNvPr id="25631" name="Text Box 141"/>
            <p:cNvSpPr txBox="1">
              <a:spLocks noChangeArrowheads="1"/>
            </p:cNvSpPr>
            <p:nvPr/>
          </p:nvSpPr>
          <p:spPr bwMode="auto">
            <a:xfrm>
              <a:off x="5562600" y="2068513"/>
              <a:ext cx="1981200" cy="369332"/>
            </a:xfrm>
            <a:prstGeom prst="rect">
              <a:avLst/>
            </a:prstGeom>
            <a:noFill/>
            <a:ln w="9525">
              <a:noFill/>
              <a:miter lim="800000"/>
              <a:headEnd/>
              <a:tailEnd/>
            </a:ln>
          </p:spPr>
          <p:txBody>
            <a:bodyPr>
              <a:prstTxWarp prst="textNoShape">
                <a:avLst/>
              </a:prstTxWarp>
              <a:spAutoFit/>
            </a:bodyPr>
            <a:lstStyle/>
            <a:p>
              <a:pPr>
                <a:spcBef>
                  <a:spcPct val="50000"/>
                </a:spcBef>
              </a:pPr>
              <a:r>
                <a:rPr lang="en-US" i="1" dirty="0">
                  <a:solidFill>
                    <a:srgbClr val="FFFF00"/>
                  </a:solidFill>
                </a:rPr>
                <a:t>I</a:t>
              </a:r>
              <a:r>
                <a:rPr lang="en-US" i="1" baseline="-25000" dirty="0">
                  <a:solidFill>
                    <a:srgbClr val="FFFF00"/>
                  </a:solidFill>
                </a:rPr>
                <a:t>t</a:t>
              </a:r>
              <a:r>
                <a:rPr lang="en-US" i="1" dirty="0">
                  <a:solidFill>
                    <a:srgbClr val="FFFF00"/>
                  </a:solidFill>
                </a:rPr>
                <a:t> , Ly/day</a:t>
              </a:r>
            </a:p>
          </p:txBody>
        </p:sp>
        <p:sp>
          <p:nvSpPr>
            <p:cNvPr id="25632" name="Text Box 142"/>
            <p:cNvSpPr txBox="1">
              <a:spLocks noChangeArrowheads="1"/>
            </p:cNvSpPr>
            <p:nvPr/>
          </p:nvSpPr>
          <p:spPr bwMode="auto">
            <a:xfrm>
              <a:off x="1295400" y="3859213"/>
              <a:ext cx="990600" cy="369332"/>
            </a:xfrm>
            <a:prstGeom prst="rect">
              <a:avLst/>
            </a:prstGeom>
            <a:noFill/>
            <a:ln w="9525">
              <a:noFill/>
              <a:miter lim="800000"/>
              <a:headEnd/>
              <a:tailEnd/>
            </a:ln>
          </p:spPr>
          <p:txBody>
            <a:bodyPr>
              <a:prstTxWarp prst="textNoShape">
                <a:avLst/>
              </a:prstTxWarp>
              <a:spAutoFit/>
            </a:bodyPr>
            <a:lstStyle/>
            <a:p>
              <a:pPr>
                <a:spcBef>
                  <a:spcPct val="50000"/>
                </a:spcBef>
              </a:pPr>
              <a:r>
                <a:rPr lang="en-US" i="1" dirty="0">
                  <a:solidFill>
                    <a:srgbClr val="FFFF00"/>
                  </a:solidFill>
                </a:rPr>
                <a:t>H, m</a:t>
              </a:r>
            </a:p>
          </p:txBody>
        </p:sp>
        <p:sp>
          <p:nvSpPr>
            <p:cNvPr id="25633" name="Text Box 143"/>
            <p:cNvSpPr txBox="1">
              <a:spLocks noChangeArrowheads="1"/>
            </p:cNvSpPr>
            <p:nvPr/>
          </p:nvSpPr>
          <p:spPr bwMode="auto">
            <a:xfrm>
              <a:off x="5257800" y="2830513"/>
              <a:ext cx="2503314" cy="369332"/>
            </a:xfrm>
            <a:prstGeom prst="rect">
              <a:avLst/>
            </a:prstGeom>
            <a:noFill/>
            <a:ln w="9525">
              <a:noFill/>
              <a:miter lim="800000"/>
              <a:headEnd/>
              <a:tailEnd/>
            </a:ln>
          </p:spPr>
          <p:txBody>
            <a:bodyPr>
              <a:prstTxWarp prst="textNoShape">
                <a:avLst/>
              </a:prstTxWarp>
              <a:spAutoFit/>
            </a:bodyPr>
            <a:lstStyle/>
            <a:p>
              <a:pPr>
                <a:spcBef>
                  <a:spcPct val="50000"/>
                </a:spcBef>
              </a:pPr>
              <a:r>
                <a:rPr lang="en-US" i="1" dirty="0">
                  <a:solidFill>
                    <a:srgbClr val="FFFF00"/>
                  </a:solidFill>
                </a:rPr>
                <a:t>I</a:t>
              </a:r>
              <a:r>
                <a:rPr lang="en-US" i="1" baseline="-25000" dirty="0">
                  <a:solidFill>
                    <a:srgbClr val="FFFF00"/>
                  </a:solidFill>
                </a:rPr>
                <a:t>0</a:t>
              </a:r>
              <a:r>
                <a:rPr lang="en-US" i="1" dirty="0">
                  <a:solidFill>
                    <a:srgbClr val="FFFF00"/>
                  </a:solidFill>
                </a:rPr>
                <a:t> = X</a:t>
              </a:r>
              <a:r>
                <a:rPr lang="en-US" i="1" baseline="-25000" dirty="0">
                  <a:solidFill>
                    <a:srgbClr val="FFFF00"/>
                  </a:solidFill>
                </a:rPr>
                <a:t>r</a:t>
              </a:r>
              <a:r>
                <a:rPr lang="en-US" i="1" dirty="0">
                  <a:solidFill>
                    <a:srgbClr val="FFFF00"/>
                  </a:solidFill>
                </a:rPr>
                <a:t> X</a:t>
              </a:r>
              <a:r>
                <a:rPr lang="en-US" i="1" baseline="-25000" dirty="0">
                  <a:solidFill>
                    <a:srgbClr val="FFFF00"/>
                  </a:solidFill>
                </a:rPr>
                <a:t>shd</a:t>
              </a:r>
              <a:r>
                <a:rPr lang="en-US" i="1" dirty="0">
                  <a:solidFill>
                    <a:srgbClr val="FFFF00"/>
                  </a:solidFill>
                </a:rPr>
                <a:t>X</a:t>
              </a:r>
              <a:r>
                <a:rPr lang="en-US" i="1" baseline="-25000" dirty="0">
                  <a:solidFill>
                    <a:srgbClr val="FFFF00"/>
                  </a:solidFill>
                </a:rPr>
                <a:t>ice</a:t>
              </a:r>
              <a:r>
                <a:rPr lang="en-US" i="1" dirty="0">
                  <a:solidFill>
                    <a:srgbClr val="FFFF00"/>
                  </a:solidFill>
                </a:rPr>
                <a:t> I</a:t>
              </a:r>
              <a:r>
                <a:rPr lang="en-US" i="1" baseline="-25000" dirty="0">
                  <a:solidFill>
                    <a:srgbClr val="FFFF00"/>
                  </a:solidFill>
                </a:rPr>
                <a:t>t</a:t>
              </a:r>
              <a:r>
                <a:rPr lang="en-US" i="1" dirty="0">
                  <a:solidFill>
                    <a:srgbClr val="FFFF00"/>
                  </a:solidFill>
                </a:rPr>
                <a:t> </a:t>
              </a:r>
              <a:endParaRPr lang="en-US" i="1" baseline="-25000" dirty="0">
                <a:solidFill>
                  <a:srgbClr val="FFFF00"/>
                </a:solidFill>
              </a:endParaRPr>
            </a:p>
          </p:txBody>
        </p:sp>
        <p:sp>
          <p:nvSpPr>
            <p:cNvPr id="25634" name="Text Box 144"/>
            <p:cNvSpPr txBox="1">
              <a:spLocks noChangeArrowheads="1"/>
            </p:cNvSpPr>
            <p:nvPr/>
          </p:nvSpPr>
          <p:spPr bwMode="auto">
            <a:xfrm>
              <a:off x="3429000" y="4697413"/>
              <a:ext cx="2057400" cy="369332"/>
            </a:xfrm>
            <a:prstGeom prst="rect">
              <a:avLst/>
            </a:prstGeom>
            <a:noFill/>
            <a:ln w="9525">
              <a:noFill/>
              <a:miter lim="800000"/>
              <a:headEnd/>
              <a:tailEnd/>
            </a:ln>
          </p:spPr>
          <p:txBody>
            <a:bodyPr>
              <a:prstTxWarp prst="textNoShape">
                <a:avLst/>
              </a:prstTxWarp>
              <a:spAutoFit/>
            </a:bodyPr>
            <a:lstStyle/>
            <a:p>
              <a:pPr>
                <a:spcBef>
                  <a:spcPct val="50000"/>
                </a:spcBef>
              </a:pPr>
              <a:r>
                <a:rPr lang="en-US" i="1" dirty="0">
                  <a:solidFill>
                    <a:srgbClr val="000000"/>
                  </a:solidFill>
                </a:rPr>
                <a:t>I</a:t>
              </a:r>
              <a:r>
                <a:rPr lang="en-US" i="1" baseline="-25000" dirty="0">
                  <a:solidFill>
                    <a:srgbClr val="000000"/>
                  </a:solidFill>
                </a:rPr>
                <a:t>b</a:t>
              </a:r>
              <a:r>
                <a:rPr lang="en-US" i="1" dirty="0">
                  <a:solidFill>
                    <a:srgbClr val="000000"/>
                  </a:solidFill>
                </a:rPr>
                <a:t> = I</a:t>
              </a:r>
              <a:r>
                <a:rPr lang="en-US" i="1" baseline="-25000" dirty="0">
                  <a:solidFill>
                    <a:srgbClr val="000000"/>
                  </a:solidFill>
                </a:rPr>
                <a:t>0</a:t>
              </a:r>
              <a:r>
                <a:rPr lang="en-US" i="1" dirty="0">
                  <a:solidFill>
                    <a:srgbClr val="000000"/>
                  </a:solidFill>
                </a:rPr>
                <a:t> e</a:t>
              </a:r>
              <a:r>
                <a:rPr lang="en-US" i="1" baseline="30000" dirty="0">
                  <a:solidFill>
                    <a:srgbClr val="000000"/>
                  </a:solidFill>
                </a:rPr>
                <a:t>-k</a:t>
              </a:r>
              <a:r>
                <a:rPr lang="en-US" sz="1400" i="1" dirty="0">
                  <a:solidFill>
                    <a:srgbClr val="000000"/>
                  </a:solidFill>
                </a:rPr>
                <a:t>e</a:t>
              </a:r>
              <a:r>
                <a:rPr lang="en-US" i="1" baseline="30000" dirty="0">
                  <a:solidFill>
                    <a:srgbClr val="000000"/>
                  </a:solidFill>
                </a:rPr>
                <a:t>H</a:t>
              </a:r>
            </a:p>
          </p:txBody>
        </p:sp>
        <p:sp>
          <p:nvSpPr>
            <p:cNvPr id="25635" name="Line 145"/>
            <p:cNvSpPr>
              <a:spLocks noChangeShapeType="1"/>
            </p:cNvSpPr>
            <p:nvPr/>
          </p:nvSpPr>
          <p:spPr bwMode="auto">
            <a:xfrm>
              <a:off x="2286000" y="2868613"/>
              <a:ext cx="0" cy="2667000"/>
            </a:xfrm>
            <a:prstGeom prst="line">
              <a:avLst/>
            </a:prstGeom>
            <a:noFill/>
            <a:ln w="28575">
              <a:solidFill>
                <a:srgbClr val="FFFF00"/>
              </a:solidFill>
              <a:round/>
              <a:headEnd type="triangle" w="med" len="med"/>
              <a:tailEnd type="triangle" w="med" len="med"/>
            </a:ln>
          </p:spPr>
          <p:txBody>
            <a:bodyPr>
              <a:prstTxWarp prst="textNoShape">
                <a:avLst/>
              </a:prstTxWarp>
            </a:bodyPr>
            <a:lstStyle/>
            <a:p>
              <a:endParaRPr lang="en-US" dirty="0"/>
            </a:p>
          </p:txBody>
        </p:sp>
        <p:sp>
          <p:nvSpPr>
            <p:cNvPr id="25636" name="Line 147"/>
            <p:cNvSpPr>
              <a:spLocks noChangeShapeType="1"/>
            </p:cNvSpPr>
            <p:nvPr/>
          </p:nvSpPr>
          <p:spPr bwMode="auto">
            <a:xfrm>
              <a:off x="5410200" y="1992313"/>
              <a:ext cx="0" cy="838200"/>
            </a:xfrm>
            <a:prstGeom prst="line">
              <a:avLst/>
            </a:prstGeom>
            <a:noFill/>
            <a:ln w="76200" cmpd="tri">
              <a:solidFill>
                <a:srgbClr val="FFFF00"/>
              </a:solidFill>
              <a:round/>
              <a:headEnd/>
              <a:tailEnd type="triangle" w="med" len="med"/>
            </a:ln>
          </p:spPr>
          <p:txBody>
            <a:bodyPr>
              <a:prstTxWarp prst="textNoShape">
                <a:avLst/>
              </a:prstTxWarp>
            </a:bodyPr>
            <a:lstStyle/>
            <a:p>
              <a:endParaRPr lang="en-US" dirty="0"/>
            </a:p>
          </p:txBody>
        </p:sp>
        <p:sp>
          <p:nvSpPr>
            <p:cNvPr id="25637" name="Text Box 148"/>
            <p:cNvSpPr txBox="1">
              <a:spLocks noChangeArrowheads="1"/>
            </p:cNvSpPr>
            <p:nvPr/>
          </p:nvSpPr>
          <p:spPr bwMode="auto">
            <a:xfrm>
              <a:off x="3733800" y="3744913"/>
              <a:ext cx="1219200" cy="369332"/>
            </a:xfrm>
            <a:prstGeom prst="rect">
              <a:avLst/>
            </a:prstGeom>
            <a:noFill/>
            <a:ln w="9525">
              <a:noFill/>
              <a:miter lim="800000"/>
              <a:headEnd/>
              <a:tailEnd/>
            </a:ln>
          </p:spPr>
          <p:txBody>
            <a:bodyPr>
              <a:prstTxWarp prst="textNoShape">
                <a:avLst/>
              </a:prstTxWarp>
              <a:spAutoFit/>
            </a:bodyPr>
            <a:lstStyle/>
            <a:p>
              <a:pPr>
                <a:spcBef>
                  <a:spcPct val="50000"/>
                </a:spcBef>
              </a:pPr>
              <a:r>
                <a:rPr lang="en-US" i="1" dirty="0">
                  <a:solidFill>
                    <a:srgbClr val="000000"/>
                  </a:solidFill>
                </a:rPr>
                <a:t>k</a:t>
              </a:r>
              <a:r>
                <a:rPr lang="en-US" i="1" baseline="-25000" dirty="0">
                  <a:solidFill>
                    <a:srgbClr val="000000"/>
                  </a:solidFill>
                </a:rPr>
                <a:t>e</a:t>
              </a:r>
              <a:r>
                <a:rPr lang="en-US" i="1" dirty="0">
                  <a:solidFill>
                    <a:srgbClr val="000000"/>
                  </a:solidFill>
                </a:rPr>
                <a:t>, m</a:t>
              </a:r>
              <a:r>
                <a:rPr lang="en-US" i="1" baseline="30000" dirty="0">
                  <a:solidFill>
                    <a:srgbClr val="000000"/>
                  </a:solidFill>
                </a:rPr>
                <a:t>-1</a:t>
              </a:r>
            </a:p>
          </p:txBody>
        </p:sp>
      </p:grpSp>
      <p:graphicFrame>
        <p:nvGraphicFramePr>
          <p:cNvPr id="97" name="Group 4"/>
          <p:cNvGraphicFramePr>
            <a:graphicFrameLocks/>
          </p:cNvGraphicFramePr>
          <p:nvPr>
            <p:extLst>
              <p:ext uri="{D42A27DB-BD31-4B8C-83A1-F6EECF244321}">
                <p14:modId xmlns:p14="http://schemas.microsoft.com/office/powerpoint/2010/main" val="734649356"/>
              </p:ext>
            </p:extLst>
          </p:nvPr>
        </p:nvGraphicFramePr>
        <p:xfrm>
          <a:off x="1789113" y="4629150"/>
          <a:ext cx="8650110" cy="1817180"/>
        </p:xfrm>
        <a:graphic>
          <a:graphicData uri="http://schemas.openxmlformats.org/drawingml/2006/table">
            <a:tbl>
              <a:tblPr>
                <a:tableStyleId>{69C7853C-536D-4A76-A0AE-DD22124D55A5}</a:tableStyleId>
              </a:tblPr>
              <a:tblGrid>
                <a:gridCol w="1015999">
                  <a:extLst>
                    <a:ext uri="{9D8B030D-6E8A-4147-A177-3AD203B41FA5}">
                      <a16:colId xmlns:a16="http://schemas.microsoft.com/office/drawing/2014/main" val="20000"/>
                    </a:ext>
                  </a:extLst>
                </a:gridCol>
                <a:gridCol w="7634111">
                  <a:extLst>
                    <a:ext uri="{9D8B030D-6E8A-4147-A177-3AD203B41FA5}">
                      <a16:colId xmlns:a16="http://schemas.microsoft.com/office/drawing/2014/main" val="20001"/>
                    </a:ext>
                  </a:extLst>
                </a:gridCol>
              </a:tblGrid>
              <a:tr h="415100">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Where, for total light energy (values are half for photosynthetically active radiation, PAR):</a:t>
                      </a:r>
                      <a:endParaRPr kumimoji="0" lang="en-US" sz="2000" b="0" i="0" u="none" strike="noStrike" cap="none" normalizeH="0" baseline="0" dirty="0">
                        <a:ln>
                          <a:noFill/>
                        </a:ln>
                        <a:solidFill>
                          <a:schemeClr val="tx1"/>
                        </a:solidFill>
                        <a:effectLst/>
                        <a:latin typeface="Arial"/>
                        <a:cs typeface="Arial"/>
                      </a:endParaRPr>
                    </a:p>
                  </a:txBody>
                  <a:tcPr horzOverflow="overflow"/>
                </a:tc>
                <a:tc h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337739">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n-US" sz="2000" baseline="0" dirty="0"/>
                        <a:t>I</a:t>
                      </a:r>
                      <a:r>
                        <a:rPr lang="en-US" sz="2000" baseline="-25000" dirty="0"/>
                        <a:t>t</a:t>
                      </a:r>
                      <a:r>
                        <a:rPr lang="en-US" sz="2000" dirty="0"/>
                        <a:t>  =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dirty="0"/>
                        <a:t>surface light intensity at time t, Ly/day (0 – 800</a:t>
                      </a:r>
                      <a:r>
                        <a:rPr lang="en-US" sz="2000" baseline="0" dirty="0"/>
                        <a:t> daily average), </a:t>
                      </a:r>
                      <a:r>
                        <a:rPr lang="en-US" sz="2000" dirty="0"/>
                        <a:t>(0</a:t>
                      </a:r>
                      <a:r>
                        <a:rPr lang="en-US" sz="2000" baseline="0" dirty="0"/>
                        <a:t> – 2200 instantaneous)</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1"/>
                  </a:ext>
                </a:extLst>
              </a:tr>
              <a:tr h="415100">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lang="en-US" sz="2000" baseline="0" dirty="0"/>
                        <a:t>X</a:t>
                      </a:r>
                      <a:r>
                        <a:rPr lang="en-US" sz="2000" baseline="-25000" dirty="0"/>
                        <a:t>i</a:t>
                      </a:r>
                      <a:r>
                        <a:rPr lang="en-US" sz="2000" dirty="0"/>
                        <a:t> = </a:t>
                      </a:r>
                      <a:endParaRPr kumimoji="0" lang="en-US" sz="2000" b="0" i="1" u="none" strike="noStrike" cap="none" normalizeH="0" baseline="0" dirty="0">
                        <a:ln>
                          <a:noFill/>
                        </a:ln>
                        <a:solidFill>
                          <a:schemeClr val="tx1"/>
                        </a:solidFill>
                        <a:effectLst>
                          <a:outerShdw blurRad="38100" dist="38100" dir="2700000" algn="tl">
                            <a:srgbClr val="000000"/>
                          </a:outerShdw>
                        </a:effectLst>
                        <a:latin typeface="Arial"/>
                        <a:cs typeface="Arial"/>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a:ln>
                            <a:noFill/>
                          </a:ln>
                          <a:effectLst/>
                        </a:rPr>
                        <a:t>surface reflection, canopy shading, and ice reduction loss (0 – 1)</a:t>
                      </a:r>
                      <a:endParaRPr kumimoji="0" lang="en-US" sz="2000" b="0" i="0" u="none" strike="noStrike" cap="none" normalizeH="0" baseline="0" dirty="0">
                        <a:ln>
                          <a:noFill/>
                        </a:ln>
                        <a:solidFill>
                          <a:schemeClr val="tx1"/>
                        </a:solidFill>
                        <a:effectLst/>
                        <a:latin typeface="Arial"/>
                        <a:cs typeface="Arial"/>
                      </a:endParaRPr>
                    </a:p>
                  </a:txBody>
                  <a:tcPr horzOverflow="overflow"/>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598653618"/>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8A1C43C7-546F-4B3E-A7D6-C766EBA60ABA}">
  <ds:schemaRefs>
    <ds:schemaRef ds:uri="ESRI.ArcGIS.Mapping.OfficeIntegration.PowerPointInfo"/>
  </ds:schemaRefs>
</ds:datastoreItem>
</file>

<file path=customXml/itemProps2.xml><?xml version="1.0" encoding="utf-8"?>
<ds:datastoreItem xmlns:ds="http://schemas.openxmlformats.org/officeDocument/2006/customXml" ds:itemID="{06453F1E-8EE8-454B-AD68-8B38F0F77EB2}">
  <ds:schemaRefs>
    <ds:schemaRef ds:uri="ESRI.ArcGIS.Mapping.OfficeIntegration.PowerPointInfo"/>
  </ds:schemaRefs>
</ds:datastoreItem>
</file>

<file path=customXml/itemProps3.xml><?xml version="1.0" encoding="utf-8"?>
<ds:datastoreItem xmlns:ds="http://schemas.openxmlformats.org/officeDocument/2006/customXml" ds:itemID="{71F8D85B-3465-4D19-B041-1E6F4F656CAF}">
  <ds:schemaRefs>
    <ds:schemaRef ds:uri="ESRI.ArcGIS.Mapping.OfficeIntegration.PowerPointInfo"/>
  </ds:schemaRefs>
</ds:datastoreItem>
</file>

<file path=customXml/itemProps4.xml><?xml version="1.0" encoding="utf-8"?>
<ds:datastoreItem xmlns:ds="http://schemas.openxmlformats.org/officeDocument/2006/customXml" ds:itemID="{01310AD8-DB58-4F83-8961-86D42ECBC269}">
  <ds:schemaRefs>
    <ds:schemaRef ds:uri="ESRI.ArcGIS.Mapping.OfficeIntegration.PowerPointInfo"/>
  </ds:schemaRefs>
</ds:datastoreItem>
</file>

<file path=customXml/itemProps5.xml><?xml version="1.0" encoding="utf-8"?>
<ds:datastoreItem xmlns:ds="http://schemas.openxmlformats.org/officeDocument/2006/customXml" ds:itemID="{24C904F4-4833-47F4-96D2-76108A94904A}">
  <ds:schemaRefs>
    <ds:schemaRef ds:uri="ESRI.ArcGIS.Mapping.OfficeIntegration.PowerPointInfo"/>
  </ds:schemaRefs>
</ds:datastoreItem>
</file>

<file path=customXml/itemProps6.xml><?xml version="1.0" encoding="utf-8"?>
<ds:datastoreItem xmlns:ds="http://schemas.openxmlformats.org/officeDocument/2006/customXml" ds:itemID="{39D9F295-4231-40D1-BDAC-EFA84F63E614}">
  <ds:schemaRefs>
    <ds:schemaRef ds:uri="ESRI.ArcGIS.Mapping.OfficeIntegration.PowerPointInfo"/>
  </ds:schemaRefs>
</ds:datastoreItem>
</file>

<file path=customXml/itemProps7.xml><?xml version="1.0" encoding="utf-8"?>
<ds:datastoreItem xmlns:ds="http://schemas.openxmlformats.org/officeDocument/2006/customXml" ds:itemID="{F9FFBF65-9816-4E00-8C01-EB533222446B}">
  <ds:schemaRefs>
    <ds:schemaRef ds:uri="ESRI.ArcGIS.Mapping.OfficeIntegration.PowerPointInfo"/>
  </ds:schemaRefs>
</ds:datastoreItem>
</file>

<file path=customXml/itemProps8.xml><?xml version="1.0" encoding="utf-8"?>
<ds:datastoreItem xmlns:ds="http://schemas.openxmlformats.org/officeDocument/2006/customXml" ds:itemID="{FECB26C1-2FE6-4855-8B9B-1A9DCA79D60D}">
  <ds:schemaRefs>
    <ds:schemaRef ds:uri="ESRI.ArcGIS.Mapping.OfficeIntegration.PowerPointInfo"/>
  </ds:schemaRefs>
</ds:datastoreItem>
</file>

<file path=customXml/itemProps9.xml><?xml version="1.0" encoding="utf-8"?>
<ds:datastoreItem xmlns:ds="http://schemas.openxmlformats.org/officeDocument/2006/customXml" ds:itemID="{8CBB6C09-75F0-4E0D-B06F-46040C07E244}">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1226</TotalTime>
  <Words>2140</Words>
  <Application>Microsoft Office PowerPoint</Application>
  <PresentationFormat>Widescreen</PresentationFormat>
  <Paragraphs>572</Paragraphs>
  <Slides>32</Slides>
  <Notes>5</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41" baseType="lpstr">
      <vt:lpstr>ＭＳ Ｐゴシック</vt:lpstr>
      <vt:lpstr>Arial</vt:lpstr>
      <vt:lpstr>Calibri</vt:lpstr>
      <vt:lpstr>Calibri Light</vt:lpstr>
      <vt:lpstr>Symbol</vt:lpstr>
      <vt:lpstr>Times New Roman</vt:lpstr>
      <vt:lpstr>WP Greek Century</vt:lpstr>
      <vt:lpstr>Office Theme</vt:lpstr>
      <vt:lpstr>Equation</vt:lpstr>
      <vt:lpstr>WASP7 Periphyton  (Benthic Algae) Processes</vt:lpstr>
      <vt:lpstr>Variables and Processes</vt:lpstr>
      <vt:lpstr>Benthic Algae Biomass Nutrient Ratios</vt:lpstr>
      <vt:lpstr>Benthic Algae Kinetic Processes</vt:lpstr>
      <vt:lpstr>Benthic Algae Biomass Kinetic Equation</vt:lpstr>
      <vt:lpstr>Benthic Algal Growth, option 0</vt:lpstr>
      <vt:lpstr>Benthic Algal Growth, option 1</vt:lpstr>
      <vt:lpstr>Standard Temperature Function for  Benthic Algal Growth</vt:lpstr>
      <vt:lpstr>Light Effect on Benthic Algal Growth</vt:lpstr>
      <vt:lpstr>Light Limitation Equations</vt:lpstr>
      <vt:lpstr>Nutrient Limitation of  Benthic Algal Growth</vt:lpstr>
      <vt:lpstr>Space Limitation of Benthic Algal Growth</vt:lpstr>
      <vt:lpstr>Benthic Algal Attenuation</vt:lpstr>
      <vt:lpstr>Benthic Algal Respiration and Death</vt:lpstr>
      <vt:lpstr>Benthic Algae Nutrient Kinetic Equations</vt:lpstr>
      <vt:lpstr>Benthic Algal Nitrogen Uptake</vt:lpstr>
      <vt:lpstr>Benthic Algal  Ammonia Preference Factor</vt:lpstr>
      <vt:lpstr>Benthic Algal Phosphorus Uptake</vt:lpstr>
      <vt:lpstr>Benthic Algal Nutrient Excretion</vt:lpstr>
      <vt:lpstr>Benthic Algal Nutrient Loss with Death</vt:lpstr>
      <vt:lpstr>Implementation in WASP</vt:lpstr>
      <vt:lpstr>Typical Benthic Algal Rates</vt:lpstr>
      <vt:lpstr>Summary of Kinetic Constants Benthic Algal Biomass Composition</vt:lpstr>
      <vt:lpstr>Summary of Kinetic Constants Benthic Algal Growth</vt:lpstr>
      <vt:lpstr>Summary of Kinetic Constants Benthic Algal Attenuation</vt:lpstr>
      <vt:lpstr>Summary of Kinetic Constants Benthic Algal Nutrient Uptake</vt:lpstr>
      <vt:lpstr>Summary of Kinetic Constants Benthic Algal Nutrient Excretion</vt:lpstr>
      <vt:lpstr>Benthic Algae Spatial Settings</vt:lpstr>
      <vt:lpstr>Benthic Algae Output</vt:lpstr>
      <vt:lpstr>Test River Algae, DO Output</vt:lpstr>
      <vt:lpstr>Test River Nutrient Output</vt:lpstr>
      <vt:lpstr>Test River NH4, NO3 Output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Wool, Tim</dc:creator>
  <cp:lastModifiedBy>Wool, Tim</cp:lastModifiedBy>
  <cp:revision>23</cp:revision>
  <dcterms:created xsi:type="dcterms:W3CDTF">2016-07-21T12:20:51Z</dcterms:created>
  <dcterms:modified xsi:type="dcterms:W3CDTF">2017-09-20T18:18:21Z</dcterms:modified>
</cp:coreProperties>
</file>