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38"/>
  </p:notesMasterIdLst>
  <p:handoutMasterIdLst>
    <p:handoutMasterId r:id="rId39"/>
  </p:handoutMasterIdLst>
  <p:sldIdLst>
    <p:sldId id="493" r:id="rId3"/>
    <p:sldId id="526" r:id="rId4"/>
    <p:sldId id="529" r:id="rId5"/>
    <p:sldId id="530" r:id="rId6"/>
    <p:sldId id="577" r:id="rId7"/>
    <p:sldId id="579" r:id="rId8"/>
    <p:sldId id="531" r:id="rId9"/>
    <p:sldId id="532" r:id="rId10"/>
    <p:sldId id="533" r:id="rId11"/>
    <p:sldId id="534" r:id="rId12"/>
    <p:sldId id="565" r:id="rId13"/>
    <p:sldId id="537" r:id="rId14"/>
    <p:sldId id="547" r:id="rId15"/>
    <p:sldId id="549" r:id="rId16"/>
    <p:sldId id="521" r:id="rId17"/>
    <p:sldId id="541" r:id="rId18"/>
    <p:sldId id="571" r:id="rId19"/>
    <p:sldId id="556" r:id="rId20"/>
    <p:sldId id="567" r:id="rId21"/>
    <p:sldId id="562" r:id="rId22"/>
    <p:sldId id="557" r:id="rId23"/>
    <p:sldId id="563" r:id="rId24"/>
    <p:sldId id="564" r:id="rId25"/>
    <p:sldId id="543" r:id="rId26"/>
    <p:sldId id="542" r:id="rId27"/>
    <p:sldId id="544" r:id="rId28"/>
    <p:sldId id="545" r:id="rId29"/>
    <p:sldId id="566" r:id="rId30"/>
    <p:sldId id="546" r:id="rId31"/>
    <p:sldId id="576" r:id="rId32"/>
    <p:sldId id="574" r:id="rId33"/>
    <p:sldId id="575" r:id="rId34"/>
    <p:sldId id="568" r:id="rId35"/>
    <p:sldId id="572" r:id="rId36"/>
    <p:sldId id="573" r:id="rId37"/>
  </p:sldIdLst>
  <p:sldSz cx="12188825" cy="6858000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8" autoAdjust="0"/>
    <p:restoredTop sz="86323" autoAdjust="0"/>
  </p:normalViewPr>
  <p:slideViewPr>
    <p:cSldViewPr>
      <p:cViewPr>
        <p:scale>
          <a:sx n="60" d="100"/>
          <a:sy n="60" d="100"/>
        </p:scale>
        <p:origin x="-306" y="-1272"/>
      </p:cViewPr>
      <p:guideLst>
        <p:guide orient="horz" pos="2160"/>
        <p:guide pos="3839"/>
      </p:guideLst>
    </p:cSldViewPr>
  </p:slideViewPr>
  <p:outlineViewPr>
    <p:cViewPr>
      <p:scale>
        <a:sx n="33" d="100"/>
        <a:sy n="33" d="100"/>
      </p:scale>
      <p:origin x="0" y="198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3" y="1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ACD2FAA1-C49B-4433-901B-25584A0819EC}" type="datetimeFigureOut">
              <a:rPr lang="en-US" smtClean="0"/>
              <a:t>6/6/2018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3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2F12389F-B17A-4658-9125-83D5E2F51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8386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3" y="1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5DE9600D-FB41-4FAE-B079-FA0DCCFE0651}" type="datetimeFigureOut">
              <a:rPr lang="en-US" smtClean="0"/>
              <a:t>6/6/2018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4488" y="696913"/>
            <a:ext cx="6194425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1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3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3EF1EE6D-1195-4AD0-8070-45CC9A68E7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359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3" y="1122363"/>
            <a:ext cx="9141619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37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989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161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3" y="2130428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6F9BE-0613-4D71-9533-03132CF5FC8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122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9D09F-89C3-472E-82D0-09070DAE777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9384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3"/>
            <a:ext cx="1036050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A9F78-B17A-43DF-AD2C-5E0EB7C2DB0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9967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3"/>
            <a:ext cx="538339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3"/>
            <a:ext cx="538339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A296F-9A5E-4AE7-AFC1-B47914574D6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0558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535113"/>
            <a:ext cx="538551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4" y="1535113"/>
            <a:ext cx="538763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4" y="2174875"/>
            <a:ext cx="538763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1A80-161D-471A-A488-DAE633F6AE0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0412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C29F1-BB39-4B30-A6D8-5EB9CABAD8D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5950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79D1D-9CA4-401E-9DF2-27271B75F8E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2606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273050"/>
            <a:ext cx="401003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3"/>
            <a:ext cx="681389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2" y="1435103"/>
            <a:ext cx="401003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45257-9A33-4A71-804B-8C141C91AD0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227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4163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6" y="4800600"/>
            <a:ext cx="731329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6" y="612775"/>
            <a:ext cx="731329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6" y="5367338"/>
            <a:ext cx="731329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B4028-ADED-45EA-9D22-07AEC0AC36B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3892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F43F6-338E-43BE-80E0-79A81887902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3326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1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1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DD3F3-E34E-4E22-89FD-6B3C9A66471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470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39"/>
            <a:ext cx="10512862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64"/>
            <a:ext cx="10512862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400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317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6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0" y="1681163"/>
            <a:ext cx="515644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219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883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16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090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008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ingle Corner Rectangle 7"/>
          <p:cNvSpPr/>
          <p:nvPr userDrawn="1"/>
        </p:nvSpPr>
        <p:spPr>
          <a:xfrm>
            <a:off x="837982" y="365126"/>
            <a:ext cx="10512861" cy="5811838"/>
          </a:xfrm>
          <a:prstGeom prst="round1Rect">
            <a:avLst/>
          </a:prstGeom>
          <a:gradFill flip="none" rotWithShape="1">
            <a:gsLst>
              <a:gs pos="19000">
                <a:schemeClr val="accent5">
                  <a:lumMod val="67000"/>
                </a:schemeClr>
              </a:gs>
              <a:gs pos="60000">
                <a:srgbClr val="002060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69AF0-7EF7-4F2B-BD3F-078C33E66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WASP Course Materials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D2DD2-AA50-46E7-BE01-D86D3BDC7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2407" y="571363"/>
            <a:ext cx="912848" cy="913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679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FFFF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>
              <a:lumMod val="9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FFFF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FFFF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FFFF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FFFF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2" y="274638"/>
            <a:ext cx="1096994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1600203"/>
            <a:ext cx="1096994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3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52FD5-C319-474F-A79A-88DD696296A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6" y="6356353"/>
            <a:ext cx="38597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6" y="6356353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802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2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4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4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Box 1"/>
          <p:cNvSpPr txBox="1">
            <a:spLocks noChangeArrowheads="1"/>
          </p:cNvSpPr>
          <p:nvPr/>
        </p:nvSpPr>
        <p:spPr bwMode="auto">
          <a:xfrm>
            <a:off x="1370012" y="1864784"/>
            <a:ext cx="8991600" cy="2707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14000"/>
              </a:lnSpc>
              <a:buFontTx/>
              <a:buNone/>
            </a:pPr>
            <a:r>
              <a:rPr lang="en-US" altLang="en-US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Partition and Sorption</a:t>
            </a:r>
          </a:p>
          <a:p>
            <a:pPr algn="ctr" eaLnBrk="1" hangingPunct="1">
              <a:buFontTx/>
              <a:buNone/>
            </a:pPr>
            <a:endParaRPr lang="en-US" altLang="en-US" sz="3600" b="1" i="1" dirty="0">
              <a:solidFill>
                <a:srgbClr val="C00000"/>
              </a:solidFill>
            </a:endParaRPr>
          </a:p>
          <a:p>
            <a:pPr algn="ctr" eaLnBrk="1" hangingPunct="1">
              <a:buFontTx/>
              <a:buNone/>
            </a:pPr>
            <a:endParaRPr lang="en-US" altLang="en-US" dirty="0" smtClean="0">
              <a:solidFill>
                <a:srgbClr val="C00000"/>
              </a:solidFill>
            </a:endParaRPr>
          </a:p>
          <a:p>
            <a:pPr algn="ctr" eaLnBrk="1" hangingPunct="1">
              <a:buFontTx/>
              <a:buNone/>
            </a:pPr>
            <a:endParaRPr lang="en-US" altLang="en-US" sz="2800" b="1" dirty="0">
              <a:solidFill>
                <a:srgbClr val="C00000"/>
              </a:solidFill>
            </a:endParaRPr>
          </a:p>
        </p:txBody>
      </p:sp>
      <p:sp>
        <p:nvSpPr>
          <p:cNvPr id="3076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577023F-B286-4412-AA9A-A8893B687FBE}" type="slidenum">
              <a:rPr lang="en-US" altLang="en-US" sz="1200" smtClean="0">
                <a:solidFill>
                  <a:srgbClr val="898989"/>
                </a:solidFill>
                <a:latin typeface="Arial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200" smtClean="0">
              <a:solidFill>
                <a:srgbClr val="898989"/>
              </a:solidFill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008812" y="4637242"/>
            <a:ext cx="4114800" cy="1382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US" altLang="en-US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Yanlai Han</a:t>
            </a:r>
          </a:p>
          <a:p>
            <a:pPr algn="ctr">
              <a:lnSpc>
                <a:spcPct val="114000"/>
              </a:lnSpc>
            </a:pPr>
            <a:r>
              <a:rPr lang="en-US" altLang="en-US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06/14/2017</a:t>
            </a:r>
          </a:p>
          <a:p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83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98612" y="533400"/>
            <a:ext cx="81534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Input partitioning coefficient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612" y="1401871"/>
            <a:ext cx="8574404" cy="459298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970212" y="4572000"/>
            <a:ext cx="5943600" cy="4572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27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6084" y="304800"/>
            <a:ext cx="9375528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Input the loading of contaminant into the surface water system 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21888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1847" y="876300"/>
            <a:ext cx="485775" cy="457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412" y="1562100"/>
            <a:ext cx="9067800" cy="459833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341812" y="4038600"/>
            <a:ext cx="1752600" cy="38100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094412" y="3045767"/>
            <a:ext cx="1362874" cy="461665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Unit is kg</a:t>
            </a:r>
            <a:endParaRPr lang="en-US" sz="2400" b="1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5675312" y="3507432"/>
            <a:ext cx="419100" cy="53116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751929" y="2667000"/>
            <a:ext cx="619918" cy="19050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590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98612" y="457200"/>
            <a:ext cx="81534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Output Selection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0012" y="1040135"/>
            <a:ext cx="9525000" cy="513206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198812" y="3259003"/>
            <a:ext cx="5257800" cy="39266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198812" y="4935403"/>
            <a:ext cx="5257800" cy="39266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78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827212" y="609600"/>
            <a:ext cx="81534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Result in River 1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5538" name="Picture 2" descr="C:\Users\Yanlai\Desktop\WASP course 2018 June\partition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72" y="1371600"/>
            <a:ext cx="8867797" cy="4449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742933" y="1524000"/>
            <a:ext cx="4161011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Total C1 concentration in water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64993" y="2771001"/>
            <a:ext cx="475841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Dissolved C1 concentration in water</a:t>
            </a:r>
            <a:endParaRPr lang="en-US" sz="2400" b="1" dirty="0"/>
          </a:p>
        </p:txBody>
      </p:sp>
      <p:cxnSp>
        <p:nvCxnSpPr>
          <p:cNvPr id="15" name="Straight Arrow Connector 14"/>
          <p:cNvCxnSpPr>
            <a:stCxn id="11" idx="1"/>
          </p:cNvCxnSpPr>
          <p:nvPr/>
        </p:nvCxnSpPr>
        <p:spPr>
          <a:xfrm flipH="1">
            <a:off x="4209533" y="1754833"/>
            <a:ext cx="533400" cy="230832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3" idx="1"/>
          </p:cNvCxnSpPr>
          <p:nvPr/>
        </p:nvCxnSpPr>
        <p:spPr>
          <a:xfrm flipH="1" flipV="1">
            <a:off x="3828533" y="2209800"/>
            <a:ext cx="936460" cy="79203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556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827212" y="563562"/>
            <a:ext cx="81534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Result in River 2 Surface Sediment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6562" name="Picture 2" descr="C:\Users\Yanlai\Desktop\WASP course 2018 June\partition 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4032" y="1447800"/>
            <a:ext cx="8724901" cy="4425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722812" y="4183117"/>
            <a:ext cx="541879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Conc</a:t>
            </a:r>
            <a:r>
              <a:rPr lang="en-US" sz="2400" b="1" dirty="0" smtClean="0"/>
              <a:t> of </a:t>
            </a:r>
            <a:r>
              <a:rPr lang="en-US" sz="2400" b="1" dirty="0" err="1" smtClean="0"/>
              <a:t>C1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sorbed</a:t>
            </a:r>
            <a:r>
              <a:rPr lang="en-US" sz="2400" b="1" dirty="0" smtClean="0"/>
              <a:t> on the sediment solid</a:t>
            </a:r>
            <a:endParaRPr lang="en-US" sz="2400" b="1" dirty="0"/>
          </a:p>
        </p:txBody>
      </p:sp>
      <p:cxnSp>
        <p:nvCxnSpPr>
          <p:cNvPr id="13" name="Straight Arrow Connector 12"/>
          <p:cNvCxnSpPr>
            <a:stCxn id="10" idx="1"/>
          </p:cNvCxnSpPr>
          <p:nvPr/>
        </p:nvCxnSpPr>
        <p:spPr>
          <a:xfrm flipH="1">
            <a:off x="4168508" y="4413950"/>
            <a:ext cx="554304" cy="37876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65612" y="1671935"/>
            <a:ext cx="4814460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C00000"/>
                </a:solidFill>
              </a:rPr>
              <a:t>Conc</a:t>
            </a:r>
            <a:r>
              <a:rPr lang="en-US" sz="2400" b="1" dirty="0" smtClean="0">
                <a:solidFill>
                  <a:srgbClr val="C00000"/>
                </a:solidFill>
              </a:rPr>
              <a:t> of </a:t>
            </a:r>
            <a:r>
              <a:rPr lang="en-US" sz="2400" b="1" dirty="0" err="1" smtClean="0">
                <a:solidFill>
                  <a:srgbClr val="C00000"/>
                </a:solidFill>
              </a:rPr>
              <a:t>C2</a:t>
            </a:r>
            <a:r>
              <a:rPr lang="en-US" sz="2400" b="1" dirty="0" smtClean="0">
                <a:solidFill>
                  <a:srgbClr val="C00000"/>
                </a:solidFill>
              </a:rPr>
              <a:t> </a:t>
            </a:r>
            <a:r>
              <a:rPr lang="en-US" sz="2400" b="1" dirty="0" err="1" smtClean="0">
                <a:solidFill>
                  <a:srgbClr val="C00000"/>
                </a:solidFill>
              </a:rPr>
              <a:t>sorbed</a:t>
            </a:r>
            <a:r>
              <a:rPr lang="en-US" sz="2400" b="1" dirty="0" smtClean="0">
                <a:solidFill>
                  <a:srgbClr val="C00000"/>
                </a:solidFill>
              </a:rPr>
              <a:t> on sediment solid</a:t>
            </a:r>
            <a:endParaRPr lang="en-US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51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212" y="685800"/>
            <a:ext cx="10969943" cy="6858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Physical Process 2 – Sorption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4269" y="1524000"/>
            <a:ext cx="9064943" cy="4144963"/>
          </a:xfrm>
        </p:spPr>
        <p:txBody>
          <a:bodyPr>
            <a:normAutofit/>
          </a:bodyPr>
          <a:lstStyle/>
          <a:p>
            <a:pPr marL="0" indent="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Sorption  </a:t>
            </a:r>
            <a:endParaRPr lang="en-US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endParaRPr lang="en-US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endParaRPr lang="en-US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0" indent="-45720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Assumption: If equilibrium between chemical and solid is </a:t>
            </a:r>
            <a:r>
              <a:rPr lang="en-US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slow </a:t>
            </a:r>
          </a:p>
          <a:p>
            <a:pPr marL="914400" indent="-45720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WASP input: Sorption coefficient (L/kg-d) and desorption coefficient (d</a:t>
            </a:r>
            <a:r>
              <a:rPr lang="en-US" sz="2000" b="1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914400" indent="-45720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WASP input: Initial chemical and initial solid concentration</a:t>
            </a:r>
          </a:p>
          <a:p>
            <a:pPr marL="1028700" indent="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125730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207211" y="2514599"/>
            <a:ext cx="2539339" cy="0"/>
          </a:xfrm>
          <a:prstGeom prst="straightConnector1">
            <a:avLst/>
          </a:prstGeom>
          <a:ln w="38100">
            <a:solidFill>
              <a:schemeClr val="bg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5207211" y="2666999"/>
            <a:ext cx="2306059" cy="0"/>
          </a:xfrm>
          <a:prstGeom prst="straightConnector1">
            <a:avLst/>
          </a:prstGeom>
          <a:ln w="38100">
            <a:solidFill>
              <a:schemeClr val="bg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loud 14"/>
          <p:cNvSpPr/>
          <p:nvPr/>
        </p:nvSpPr>
        <p:spPr>
          <a:xfrm>
            <a:off x="7923212" y="2214331"/>
            <a:ext cx="1187267" cy="842274"/>
          </a:xfrm>
          <a:prstGeom prst="cloud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10359" y="2133599"/>
            <a:ext cx="151573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</a:rPr>
              <a:t>Sorption ( k</a:t>
            </a:r>
            <a:r>
              <a:rPr lang="en-US" baseline="-25000" dirty="0" smtClean="0">
                <a:solidFill>
                  <a:prstClr val="white"/>
                </a:solidFill>
              </a:rPr>
              <a:t>for</a:t>
            </a:r>
            <a:r>
              <a:rPr lang="en-US" dirty="0" smtClean="0">
                <a:solidFill>
                  <a:prstClr val="white"/>
                </a:solidFill>
              </a:rPr>
              <a:t>)</a:t>
            </a:r>
            <a:endParaRPr lang="en-US" baseline="-25000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32213" y="2687273"/>
            <a:ext cx="172290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</a:rPr>
              <a:t>Desorption (</a:t>
            </a:r>
            <a:r>
              <a:rPr lang="en-US" dirty="0" err="1" smtClean="0">
                <a:solidFill>
                  <a:prstClr val="white"/>
                </a:solidFill>
              </a:rPr>
              <a:t>k</a:t>
            </a:r>
            <a:r>
              <a:rPr lang="en-US" baseline="-25000" dirty="0" err="1" smtClean="0">
                <a:solidFill>
                  <a:prstClr val="white"/>
                </a:solidFill>
              </a:rPr>
              <a:t>rev</a:t>
            </a:r>
            <a:r>
              <a:rPr lang="en-US" dirty="0" smtClean="0">
                <a:solidFill>
                  <a:prstClr val="white"/>
                </a:solidFill>
              </a:rPr>
              <a:t>)</a:t>
            </a:r>
            <a:endParaRPr lang="en-US" baseline="-25000" dirty="0">
              <a:solidFill>
                <a:prstClr val="white"/>
              </a:solidFill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6244065"/>
              </p:ext>
            </p:extLst>
          </p:nvPr>
        </p:nvGraphicFramePr>
        <p:xfrm>
          <a:off x="3046412" y="2236086"/>
          <a:ext cx="2019300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542" r:id="rId3" imgW="2018520" imgH="803160" progId="">
                  <p:embed/>
                </p:oleObj>
              </mc:Choice>
              <mc:Fallback>
                <p:oleObj r:id="rId3" imgW="2018520" imgH="80316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46412" y="2236086"/>
                        <a:ext cx="2019300" cy="803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9878413"/>
              </p:ext>
            </p:extLst>
          </p:nvPr>
        </p:nvGraphicFramePr>
        <p:xfrm>
          <a:off x="8100828" y="1990198"/>
          <a:ext cx="1009651" cy="40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543" r:id="rId5" imgW="2018520" imgH="803160" progId="">
                  <p:embed/>
                </p:oleObj>
              </mc:Choice>
              <mc:Fallback>
                <p:oleObj r:id="rId5" imgW="2018520" imgH="8031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00828" y="1990198"/>
                        <a:ext cx="1009651" cy="401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976697" y="2620963"/>
            <a:ext cx="851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Solid</a:t>
            </a:r>
            <a:endParaRPr lang="en-US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165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98612" y="715962"/>
            <a:ext cx="81534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Sorption Reaction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83772" y="31374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9141" y="1390226"/>
            <a:ext cx="10728271" cy="5466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274320">
              <a:lnSpc>
                <a:spcPct val="15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Now suppose </a:t>
            </a:r>
            <a:r>
              <a:rPr lang="en-US" sz="2400" b="1" dirty="0" smtClean="0">
                <a:solidFill>
                  <a:prstClr val="white"/>
                </a:solidFill>
              </a:rPr>
              <a:t>only one chemical (C</a:t>
            </a:r>
            <a:r>
              <a:rPr lang="en-US" sz="2400" b="1" baseline="-25000" dirty="0" smtClean="0">
                <a:solidFill>
                  <a:prstClr val="white"/>
                </a:solidFill>
              </a:rPr>
              <a:t>1</a:t>
            </a:r>
            <a:r>
              <a:rPr lang="en-US" sz="2400" b="1" dirty="0" smtClean="0">
                <a:solidFill>
                  <a:prstClr val="white"/>
                </a:solidFill>
              </a:rPr>
              <a:t>) is present in the surface water system </a:t>
            </a:r>
          </a:p>
          <a:p>
            <a:pPr marL="914400" indent="-274320">
              <a:lnSpc>
                <a:spcPct val="15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Sorption reaction is</a:t>
            </a:r>
          </a:p>
          <a:p>
            <a:pPr marL="914400" indent="-274320">
              <a:lnSpc>
                <a:spcPct val="150000"/>
              </a:lnSpc>
              <a:spcAft>
                <a:spcPts val="600"/>
              </a:spcAft>
              <a:buFont typeface="Arial" pitchFamily="34" charset="0"/>
              <a:buChar char="•"/>
            </a:pPr>
            <a:endParaRPr lang="en-US" sz="2400" b="1" dirty="0">
              <a:solidFill>
                <a:prstClr val="white"/>
              </a:solidFill>
            </a:endParaRPr>
          </a:p>
          <a:p>
            <a:pPr marL="914400" indent="-274320">
              <a:lnSpc>
                <a:spcPct val="150000"/>
              </a:lnSpc>
              <a:spcAft>
                <a:spcPts val="600"/>
              </a:spcAft>
              <a:buFont typeface="Arial" pitchFamily="34" charset="0"/>
              <a:buChar char="•"/>
            </a:pPr>
            <a:endParaRPr lang="en-US" sz="2400" b="1" dirty="0" smtClean="0">
              <a:solidFill>
                <a:prstClr val="white"/>
              </a:solidFill>
            </a:endParaRPr>
          </a:p>
          <a:p>
            <a:pPr marL="914400" indent="-274320">
              <a:lnSpc>
                <a:spcPct val="15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For this sorption process, users need to create two chemical state variables for this reaction. This is similar as chemical reaction but different compared to partition process. </a:t>
            </a:r>
            <a:endParaRPr lang="en-US" sz="2400" b="1" dirty="0">
              <a:solidFill>
                <a:prstClr val="white"/>
              </a:solidFill>
            </a:endParaRPr>
          </a:p>
          <a:p>
            <a:pPr marL="617220">
              <a:lnSpc>
                <a:spcPct val="150000"/>
              </a:lnSpc>
              <a:spcAft>
                <a:spcPts val="600"/>
              </a:spcAft>
            </a:pPr>
            <a:endParaRPr lang="en-US" sz="2400" b="1" dirty="0" smtClean="0">
              <a:solidFill>
                <a:prstClr val="white"/>
              </a:solidFill>
            </a:endParaRPr>
          </a:p>
          <a:p>
            <a:pPr marL="617220">
              <a:lnSpc>
                <a:spcPct val="130000"/>
              </a:lnSpc>
            </a:pPr>
            <a:r>
              <a:rPr lang="en-US" sz="2400" b="1" dirty="0" smtClean="0">
                <a:solidFill>
                  <a:prstClr val="white"/>
                </a:solidFill>
              </a:rPr>
              <a:t>   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7507309"/>
              </p:ext>
            </p:extLst>
          </p:nvPr>
        </p:nvGraphicFramePr>
        <p:xfrm>
          <a:off x="4105125" y="2223056"/>
          <a:ext cx="3810000" cy="4014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58" r:id="rId3" imgW="2546280" imgH="267840" progId="">
                  <p:embed/>
                </p:oleObj>
              </mc:Choice>
              <mc:Fallback>
                <p:oleObj r:id="rId3" imgW="2546280" imgH="26784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105125" y="2223056"/>
                        <a:ext cx="3810000" cy="4014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val 8"/>
          <p:cNvSpPr/>
          <p:nvPr/>
        </p:nvSpPr>
        <p:spPr>
          <a:xfrm>
            <a:off x="3948645" y="2171818"/>
            <a:ext cx="667681" cy="48741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354913" y="2112477"/>
            <a:ext cx="1660115" cy="50513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847767" y="3124200"/>
            <a:ext cx="30942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Independent chemical 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state variable (C1)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4412" y="3131403"/>
            <a:ext cx="30253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Independent chemical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state variable (</a:t>
            </a:r>
            <a:r>
              <a:rPr lang="en-US" sz="2400" b="1" dirty="0" err="1" smtClean="0">
                <a:solidFill>
                  <a:srgbClr val="FF0000"/>
                </a:solidFill>
              </a:rPr>
              <a:t>C2</a:t>
            </a:r>
            <a:r>
              <a:rPr lang="en-US" sz="2400" b="1" dirty="0" smtClean="0">
                <a:solidFill>
                  <a:srgbClr val="FF0000"/>
                </a:solidFill>
              </a:rPr>
              <a:t>)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4282486" y="2651995"/>
            <a:ext cx="0" cy="561661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7297381" y="2680256"/>
            <a:ext cx="0" cy="561661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065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98612" y="715962"/>
            <a:ext cx="81534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A Simple Sorption Process Demo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0412" y="1277321"/>
            <a:ext cx="10728271" cy="21516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17220" indent="-228600">
              <a:lnSpc>
                <a:spcPct val="114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Sorption process scenario</a:t>
            </a:r>
          </a:p>
          <a:p>
            <a:pPr marL="1074420" indent="-457200">
              <a:lnSpc>
                <a:spcPct val="130000"/>
              </a:lnSpc>
              <a:buAutoNum type="arabicPeriod"/>
            </a:pPr>
            <a:r>
              <a:rPr lang="en-US" sz="2000" b="1" dirty="0" smtClean="0">
                <a:solidFill>
                  <a:prstClr val="white"/>
                </a:solidFill>
              </a:rPr>
              <a:t>In a simple pond without water flows in and out</a:t>
            </a:r>
          </a:p>
          <a:p>
            <a:pPr marL="1074420" indent="-457200">
              <a:lnSpc>
                <a:spcPct val="130000"/>
              </a:lnSpc>
              <a:buAutoNum type="arabicPeriod"/>
            </a:pPr>
            <a:r>
              <a:rPr lang="en-US" sz="2000" b="1" dirty="0" smtClean="0">
                <a:solidFill>
                  <a:prstClr val="white"/>
                </a:solidFill>
              </a:rPr>
              <a:t>Initial conditions: </a:t>
            </a:r>
            <a:r>
              <a:rPr lang="en-US" sz="2000" b="1" dirty="0" err="1" smtClean="0">
                <a:solidFill>
                  <a:prstClr val="white"/>
                </a:solidFill>
              </a:rPr>
              <a:t>C</a:t>
            </a:r>
            <a:r>
              <a:rPr lang="en-US" sz="2000" b="1" baseline="-25000" dirty="0" err="1" smtClean="0">
                <a:solidFill>
                  <a:prstClr val="white"/>
                </a:solidFill>
              </a:rPr>
              <a:t>1</a:t>
            </a:r>
            <a:r>
              <a:rPr lang="en-US" sz="2000" b="1" dirty="0" smtClean="0">
                <a:solidFill>
                  <a:prstClr val="white"/>
                </a:solidFill>
              </a:rPr>
              <a:t> = 8, Silt = 10 (</a:t>
            </a:r>
            <a:r>
              <a:rPr lang="en-US" sz="2000" b="1" dirty="0" smtClean="0">
                <a:solidFill>
                  <a:srgbClr val="FFFF00"/>
                </a:solidFill>
              </a:rPr>
              <a:t>only one chemical in the water</a:t>
            </a:r>
            <a:r>
              <a:rPr lang="en-US" sz="2000" b="1" dirty="0" smtClean="0">
                <a:solidFill>
                  <a:prstClr val="white"/>
                </a:solidFill>
              </a:rPr>
              <a:t>)</a:t>
            </a:r>
          </a:p>
          <a:p>
            <a:pPr marL="1074420" indent="-457200">
              <a:lnSpc>
                <a:spcPct val="130000"/>
              </a:lnSpc>
              <a:buAutoNum type="arabicPeriod"/>
            </a:pPr>
            <a:r>
              <a:rPr lang="en-US" sz="2000" b="1" dirty="0" smtClean="0">
                <a:solidFill>
                  <a:prstClr val="white"/>
                </a:solidFill>
              </a:rPr>
              <a:t>Sorption coefficient of chemical from water to silt:  20000 L/kg-d</a:t>
            </a:r>
          </a:p>
          <a:p>
            <a:pPr marL="1074420" indent="-457200">
              <a:lnSpc>
                <a:spcPct val="130000"/>
              </a:lnSpc>
              <a:buAutoNum type="arabicPeriod"/>
            </a:pPr>
            <a:r>
              <a:rPr lang="en-US" sz="2000" b="1" dirty="0" smtClean="0">
                <a:solidFill>
                  <a:prstClr val="white"/>
                </a:solidFill>
              </a:rPr>
              <a:t>Desorption coefficient of chemical from silt to water: 0.005 d</a:t>
            </a:r>
            <a:r>
              <a:rPr lang="en-US" sz="2000" b="1" baseline="30000" dirty="0" smtClean="0">
                <a:solidFill>
                  <a:prstClr val="white"/>
                </a:solidFill>
              </a:rPr>
              <a:t>-1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0412" y="3505200"/>
            <a:ext cx="10728271" cy="2784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17220" indent="-228600">
              <a:lnSpc>
                <a:spcPct val="114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Procedures to set partition in WASP</a:t>
            </a:r>
            <a:endParaRPr lang="en-US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074420" indent="-457200">
              <a:lnSpc>
                <a:spcPct val="130000"/>
              </a:lnSpc>
              <a:buAutoNum type="arabicPeriod"/>
            </a:pPr>
            <a:r>
              <a:rPr lang="en-US" sz="2200" b="1" dirty="0" smtClean="0">
                <a:solidFill>
                  <a:prstClr val="white"/>
                </a:solidFill>
              </a:rPr>
              <a:t>Create a simple pond without water flows in and out</a:t>
            </a:r>
          </a:p>
          <a:p>
            <a:pPr marL="1074420" indent="-457200">
              <a:lnSpc>
                <a:spcPct val="130000"/>
              </a:lnSpc>
              <a:buAutoNum type="arabicPeriod"/>
            </a:pPr>
            <a:r>
              <a:rPr lang="en-US" sz="2200" b="1" dirty="0" smtClean="0">
                <a:solidFill>
                  <a:prstClr val="white"/>
                </a:solidFill>
              </a:rPr>
              <a:t>Create 1 solid state variable (Silt) and </a:t>
            </a:r>
            <a:r>
              <a:rPr lang="en-US" sz="2200" b="1" dirty="0" smtClean="0">
                <a:solidFill>
                  <a:srgbClr val="FFFF00"/>
                </a:solidFill>
              </a:rPr>
              <a:t>2 chemical state </a:t>
            </a:r>
            <a:r>
              <a:rPr lang="en-US" sz="2200" b="1" dirty="0">
                <a:solidFill>
                  <a:srgbClr val="FFFF00"/>
                </a:solidFill>
              </a:rPr>
              <a:t>variable (</a:t>
            </a:r>
            <a:r>
              <a:rPr lang="en-US" sz="2200" b="1" dirty="0" err="1" smtClean="0">
                <a:solidFill>
                  <a:srgbClr val="FFFF00"/>
                </a:solidFill>
              </a:rPr>
              <a:t>C</a:t>
            </a:r>
            <a:r>
              <a:rPr lang="en-US" sz="2200" b="1" baseline="-25000" dirty="0" err="1" smtClean="0">
                <a:solidFill>
                  <a:srgbClr val="FFFF00"/>
                </a:solidFill>
              </a:rPr>
              <a:t>1</a:t>
            </a:r>
            <a:r>
              <a:rPr lang="en-US" sz="2200" b="1" baseline="-25000" dirty="0">
                <a:solidFill>
                  <a:srgbClr val="FFFF00"/>
                </a:solidFill>
              </a:rPr>
              <a:t> </a:t>
            </a:r>
            <a:r>
              <a:rPr lang="en-US" sz="2200" b="1" dirty="0" smtClean="0">
                <a:solidFill>
                  <a:srgbClr val="FFFF00"/>
                </a:solidFill>
              </a:rPr>
              <a:t>and </a:t>
            </a:r>
            <a:r>
              <a:rPr lang="en-US" sz="2200" b="1" dirty="0" err="1" smtClean="0">
                <a:solidFill>
                  <a:srgbClr val="FFFF00"/>
                </a:solidFill>
              </a:rPr>
              <a:t>C</a:t>
            </a:r>
            <a:r>
              <a:rPr lang="en-US" sz="2200" b="1" baseline="-25000" dirty="0" err="1" smtClean="0">
                <a:solidFill>
                  <a:srgbClr val="FFFF00"/>
                </a:solidFill>
              </a:rPr>
              <a:t>2</a:t>
            </a:r>
            <a:r>
              <a:rPr lang="en-US" sz="2200" b="1" dirty="0" smtClean="0">
                <a:solidFill>
                  <a:srgbClr val="FFFF00"/>
                </a:solidFill>
              </a:rPr>
              <a:t>)</a:t>
            </a:r>
          </a:p>
          <a:p>
            <a:pPr marL="1074420" indent="-457200">
              <a:lnSpc>
                <a:spcPct val="130000"/>
              </a:lnSpc>
              <a:buAutoNum type="arabicPeriod"/>
            </a:pPr>
            <a:r>
              <a:rPr lang="en-US" sz="2200" b="1" dirty="0" smtClean="0">
                <a:solidFill>
                  <a:prstClr val="white"/>
                </a:solidFill>
              </a:rPr>
              <a:t>Define initial conditions, and input sorption and desorption coefficients </a:t>
            </a:r>
          </a:p>
          <a:p>
            <a:pPr marL="1074420" indent="-457200">
              <a:lnSpc>
                <a:spcPct val="130000"/>
              </a:lnSpc>
              <a:buAutoNum type="arabicPeriod"/>
            </a:pPr>
            <a:r>
              <a:rPr lang="en-US" sz="2200" b="1" dirty="0" smtClean="0">
                <a:solidFill>
                  <a:prstClr val="white"/>
                </a:solidFill>
              </a:rPr>
              <a:t>Output selection (dissolved chemical and </a:t>
            </a:r>
            <a:r>
              <a:rPr lang="en-US" sz="2200" b="1" dirty="0" err="1" smtClean="0">
                <a:solidFill>
                  <a:prstClr val="white"/>
                </a:solidFill>
              </a:rPr>
              <a:t>sorbed</a:t>
            </a:r>
            <a:r>
              <a:rPr lang="en-US" sz="2200" b="1" dirty="0" smtClean="0">
                <a:solidFill>
                  <a:prstClr val="white"/>
                </a:solidFill>
              </a:rPr>
              <a:t> chemical)</a:t>
            </a:r>
          </a:p>
          <a:p>
            <a:pPr marL="1074420" indent="-457200">
              <a:lnSpc>
                <a:spcPct val="130000"/>
              </a:lnSpc>
              <a:buAutoNum type="arabicPeriod"/>
            </a:pPr>
            <a:r>
              <a:rPr lang="en-US" sz="2200" b="1" dirty="0" smtClean="0">
                <a:solidFill>
                  <a:prstClr val="white"/>
                </a:solidFill>
              </a:rPr>
              <a:t>Run WASP</a:t>
            </a:r>
          </a:p>
        </p:txBody>
      </p:sp>
    </p:spTree>
    <p:extLst>
      <p:ext uri="{BB962C8B-B14F-4D97-AF65-F5344CB8AC3E}">
        <p14:creationId xmlns:p14="http://schemas.microsoft.com/office/powerpoint/2010/main" val="160215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98612" y="533400"/>
            <a:ext cx="81534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Create state variables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067" y="1219200"/>
            <a:ext cx="7582940" cy="4695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51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98612" y="533400"/>
            <a:ext cx="8153400" cy="884238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Turn off water flow, and solids settling and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resuspension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1337" y="1451073"/>
            <a:ext cx="8534400" cy="4644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93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8676" y="1752600"/>
            <a:ext cx="10873002" cy="3733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42" name="Cloud 41"/>
          <p:cNvSpPr/>
          <p:nvPr/>
        </p:nvSpPr>
        <p:spPr>
          <a:xfrm>
            <a:off x="4714498" y="3619500"/>
            <a:ext cx="1187267" cy="842274"/>
          </a:xfrm>
          <a:prstGeom prst="cloud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68676" y="5486400"/>
            <a:ext cx="10873002" cy="9144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55" name="Straight Arrow Connector 54"/>
          <p:cNvCxnSpPr/>
          <p:nvPr/>
        </p:nvCxnSpPr>
        <p:spPr>
          <a:xfrm>
            <a:off x="5218537" y="4548478"/>
            <a:ext cx="0" cy="932391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V="1">
            <a:off x="5484971" y="4526119"/>
            <a:ext cx="0" cy="916807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Picture 6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7840" y="74630"/>
            <a:ext cx="1922397" cy="1373170"/>
          </a:xfrm>
          <a:prstGeom prst="rect">
            <a:avLst/>
          </a:prstGeom>
        </p:spPr>
      </p:pic>
      <p:sp>
        <p:nvSpPr>
          <p:cNvPr id="78" name="Down Arrow 77"/>
          <p:cNvSpPr/>
          <p:nvPr/>
        </p:nvSpPr>
        <p:spPr>
          <a:xfrm>
            <a:off x="5898261" y="5972083"/>
            <a:ext cx="213832" cy="776085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8430525" y="4524748"/>
            <a:ext cx="0" cy="885452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541359" y="5024738"/>
            <a:ext cx="20231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Water Column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65974" y="5862938"/>
            <a:ext cx="1401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Sediment</a:t>
            </a:r>
            <a:endParaRPr lang="en-US" sz="2400" b="1" dirty="0">
              <a:solidFill>
                <a:prstClr val="black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4148852" y="951880"/>
            <a:ext cx="1818989" cy="76200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3915068" y="1752600"/>
            <a:ext cx="249448" cy="714345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01574" y="3925302"/>
            <a:ext cx="1320456" cy="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0868370" y="3925302"/>
            <a:ext cx="1218883" cy="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4241087" y="2667000"/>
            <a:ext cx="2846674" cy="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5308131" y="2266890"/>
            <a:ext cx="12706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Photolysis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928244" y="1200090"/>
            <a:ext cx="15753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Volatilization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63" name="Cloud 62"/>
          <p:cNvSpPr/>
          <p:nvPr/>
        </p:nvSpPr>
        <p:spPr>
          <a:xfrm>
            <a:off x="7896435" y="3590094"/>
            <a:ext cx="1187267" cy="842274"/>
          </a:xfrm>
          <a:prstGeom prst="cloud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4074400" y="2929900"/>
            <a:ext cx="914162" cy="646665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flipV="1">
            <a:off x="8633672" y="4460406"/>
            <a:ext cx="0" cy="949794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568677" y="3991783"/>
            <a:ext cx="8624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Inflow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0483691" y="3943290"/>
            <a:ext cx="10209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outflow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902853" y="3975785"/>
            <a:ext cx="6880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solid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133175" y="5972080"/>
            <a:ext cx="8098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Burial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206604" y="4781490"/>
            <a:ext cx="973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settling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495337" y="4781490"/>
            <a:ext cx="15924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prstClr val="black"/>
                </a:solidFill>
              </a:rPr>
              <a:t>resuspension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376598" y="3105090"/>
            <a:ext cx="1117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partition</a:t>
            </a:r>
            <a:endParaRPr lang="en-US" sz="2000" b="1" dirty="0">
              <a:solidFill>
                <a:prstClr val="black"/>
              </a:solidFill>
            </a:endParaRPr>
          </a:p>
        </p:txBody>
      </p:sp>
      <p:cxnSp>
        <p:nvCxnSpPr>
          <p:cNvPr id="94" name="Straight Arrow Connector 93"/>
          <p:cNvCxnSpPr/>
          <p:nvPr/>
        </p:nvCxnSpPr>
        <p:spPr>
          <a:xfrm>
            <a:off x="7516363" y="2894235"/>
            <a:ext cx="812588" cy="60372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881798" y="3103722"/>
            <a:ext cx="1117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partition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911603" y="4037232"/>
            <a:ext cx="6880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solid</a:t>
            </a:r>
            <a:endParaRPr lang="en-US" sz="2000" b="1" dirty="0">
              <a:solidFill>
                <a:prstClr val="black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4127370" y="2819403"/>
            <a:ext cx="935676" cy="664097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 flipV="1">
            <a:off x="7639354" y="2818032"/>
            <a:ext cx="870992" cy="679930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692160" y="2362200"/>
            <a:ext cx="4972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</a:rPr>
              <a:t>C</a:t>
            </a:r>
            <a:r>
              <a:rPr lang="en-US" sz="2800" b="1" baseline="-25000" dirty="0" smtClean="0">
                <a:solidFill>
                  <a:prstClr val="black"/>
                </a:solidFill>
              </a:rPr>
              <a:t>1</a:t>
            </a:r>
            <a:endParaRPr lang="en-US" sz="2800" b="1" baseline="-25000" dirty="0">
              <a:solidFill>
                <a:prstClr val="black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142102" y="2398439"/>
            <a:ext cx="4972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prstClr val="black"/>
                </a:solidFill>
              </a:rPr>
              <a:t>C</a:t>
            </a:r>
            <a:r>
              <a:rPr lang="en-US" sz="2800" b="1" baseline="-25000" dirty="0" err="1">
                <a:solidFill>
                  <a:prstClr val="black"/>
                </a:solidFill>
              </a:rPr>
              <a:t>2</a:t>
            </a:r>
            <a:endParaRPr lang="en-US" sz="2800" b="1" baseline="-25000" dirty="0">
              <a:solidFill>
                <a:prstClr val="black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865812" y="3276600"/>
            <a:ext cx="4972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</a:rPr>
              <a:t>C</a:t>
            </a:r>
            <a:r>
              <a:rPr lang="en-US" sz="2800" b="1" baseline="-25000" dirty="0" smtClean="0">
                <a:solidFill>
                  <a:prstClr val="black"/>
                </a:solidFill>
              </a:rPr>
              <a:t>1</a:t>
            </a:r>
            <a:endParaRPr lang="en-US" sz="2800" b="1" baseline="-25000" dirty="0">
              <a:solidFill>
                <a:prstClr val="black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2894012" y="1600200"/>
            <a:ext cx="838200" cy="86674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741612" y="1600200"/>
            <a:ext cx="866745" cy="86674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9102360" y="3210580"/>
            <a:ext cx="4972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prstClr val="black"/>
                </a:solidFill>
              </a:rPr>
              <a:t>C</a:t>
            </a:r>
            <a:r>
              <a:rPr lang="en-US" sz="2800" b="1" baseline="-25000" dirty="0" err="1">
                <a:solidFill>
                  <a:prstClr val="black"/>
                </a:solidFill>
              </a:rPr>
              <a:t>2</a:t>
            </a:r>
            <a:endParaRPr lang="en-US" sz="2800" b="1" baseline="-25000" dirty="0">
              <a:solidFill>
                <a:prstClr val="black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5798009" y="3619500"/>
            <a:ext cx="169831" cy="14007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V="1">
            <a:off x="9006981" y="3571715"/>
            <a:ext cx="169831" cy="14007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775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98612" y="533400"/>
            <a:ext cx="81534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Input initial conditions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5812" y="1330928"/>
            <a:ext cx="8077200" cy="4519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58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98612" y="609600"/>
            <a:ext cx="81534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Define sorption process 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6829" y="1421634"/>
            <a:ext cx="7808147" cy="4572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055812" y="2819400"/>
            <a:ext cx="7543800" cy="129540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14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98612" y="609600"/>
            <a:ext cx="81534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Output selection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611" y="1447800"/>
            <a:ext cx="8485533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79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98612" y="609600"/>
            <a:ext cx="81534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Results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1024" y="1288252"/>
            <a:ext cx="7969807" cy="47315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13180" y="1807778"/>
            <a:ext cx="503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C1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743148" y="1900535"/>
            <a:ext cx="37385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C2</a:t>
            </a:r>
            <a:r>
              <a:rPr lang="en-US" sz="2400" b="1" dirty="0" smtClean="0"/>
              <a:t> (</a:t>
            </a:r>
            <a:r>
              <a:rPr lang="en-US" sz="2400" b="1" dirty="0" smtClean="0"/>
              <a:t>also is </a:t>
            </a:r>
            <a:r>
              <a:rPr lang="en-US" sz="2400" b="1" dirty="0" err="1" smtClean="0"/>
              <a:t>C1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sorbed</a:t>
            </a:r>
            <a:r>
              <a:rPr lang="en-US" sz="2400" b="1" dirty="0" smtClean="0"/>
              <a:t> on silt)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10279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065212" y="563562"/>
            <a:ext cx="8686800" cy="88423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Example - Include Sorption into Biodegradation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9412" y="1295400"/>
            <a:ext cx="10728271" cy="5683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4420" indent="-457200">
              <a:lnSpc>
                <a:spcPct val="114000"/>
              </a:lnSpc>
              <a:buAutoNum type="arabicPeriod"/>
            </a:pPr>
            <a:r>
              <a:rPr lang="en-US" sz="2400" b="1" dirty="0" err="1" smtClean="0">
                <a:solidFill>
                  <a:prstClr val="white"/>
                </a:solidFill>
              </a:rPr>
              <a:t>P450</a:t>
            </a:r>
            <a:r>
              <a:rPr lang="en-US" sz="2400" b="1" dirty="0" smtClean="0">
                <a:solidFill>
                  <a:prstClr val="white"/>
                </a:solidFill>
              </a:rPr>
              <a:t> biodegradation reaction as follows  </a:t>
            </a:r>
          </a:p>
          <a:p>
            <a:pPr marL="1074420" indent="-457200">
              <a:lnSpc>
                <a:spcPct val="114000"/>
              </a:lnSpc>
              <a:buAutoNum type="arabicPeriod"/>
            </a:pPr>
            <a:endParaRPr lang="en-US" sz="2400" b="1" dirty="0">
              <a:solidFill>
                <a:prstClr val="white"/>
              </a:solidFill>
            </a:endParaRPr>
          </a:p>
          <a:p>
            <a:pPr marL="1074420" indent="-457200">
              <a:lnSpc>
                <a:spcPct val="114000"/>
              </a:lnSpc>
              <a:buAutoNum type="arabicPeriod"/>
            </a:pPr>
            <a:endParaRPr lang="en-US" sz="2400" b="1" dirty="0" smtClean="0">
              <a:solidFill>
                <a:prstClr val="white"/>
              </a:solidFill>
            </a:endParaRPr>
          </a:p>
          <a:p>
            <a:pPr marL="1074420" indent="-457200">
              <a:lnSpc>
                <a:spcPct val="114000"/>
              </a:lnSpc>
              <a:buAutoNum type="arabicPeriod"/>
            </a:pPr>
            <a:endParaRPr lang="en-US" sz="2400" b="1" dirty="0">
              <a:solidFill>
                <a:prstClr val="white"/>
              </a:solidFill>
            </a:endParaRPr>
          </a:p>
          <a:p>
            <a:pPr marL="1074420" indent="-457200">
              <a:lnSpc>
                <a:spcPct val="114000"/>
              </a:lnSpc>
              <a:buAutoNum type="arabicPeriod"/>
            </a:pPr>
            <a:endParaRPr lang="en-US" sz="2400" b="1" dirty="0" smtClean="0">
              <a:solidFill>
                <a:prstClr val="white"/>
              </a:solidFill>
            </a:endParaRPr>
          </a:p>
          <a:p>
            <a:pPr marL="1074420" indent="-457200">
              <a:lnSpc>
                <a:spcPct val="114000"/>
              </a:lnSpc>
              <a:buAutoNum type="arabicPeriod"/>
            </a:pPr>
            <a:r>
              <a:rPr lang="en-US" sz="2400" b="1" dirty="0" smtClean="0">
                <a:solidFill>
                  <a:prstClr val="white"/>
                </a:solidFill>
              </a:rPr>
              <a:t>Consider </a:t>
            </a:r>
            <a:r>
              <a:rPr lang="en-US" sz="2400" b="1" dirty="0" err="1" smtClean="0">
                <a:solidFill>
                  <a:prstClr val="white"/>
                </a:solidFill>
              </a:rPr>
              <a:t>C</a:t>
            </a:r>
            <a:r>
              <a:rPr lang="en-US" sz="2400" b="1" baseline="-25000" dirty="0" err="1" smtClean="0">
                <a:solidFill>
                  <a:prstClr val="white"/>
                </a:solidFill>
              </a:rPr>
              <a:t>1</a:t>
            </a:r>
            <a:r>
              <a:rPr lang="en-US" sz="2400" b="1" dirty="0" smtClean="0">
                <a:solidFill>
                  <a:prstClr val="white"/>
                </a:solidFill>
              </a:rPr>
              <a:t> and </a:t>
            </a:r>
            <a:r>
              <a:rPr lang="en-US" sz="2400" b="1" dirty="0" err="1" smtClean="0">
                <a:solidFill>
                  <a:prstClr val="white"/>
                </a:solidFill>
              </a:rPr>
              <a:t>C</a:t>
            </a:r>
            <a:r>
              <a:rPr lang="en-US" sz="2400" b="1" baseline="-25000" dirty="0" err="1" smtClean="0">
                <a:solidFill>
                  <a:prstClr val="white"/>
                </a:solidFill>
              </a:rPr>
              <a:t>2</a:t>
            </a:r>
            <a:r>
              <a:rPr lang="en-US" sz="2400" b="1" dirty="0" smtClean="0">
                <a:solidFill>
                  <a:prstClr val="white"/>
                </a:solidFill>
              </a:rPr>
              <a:t> undergo sorption process, and reactions are</a:t>
            </a:r>
          </a:p>
          <a:p>
            <a:pPr marL="1074420" indent="-457200">
              <a:lnSpc>
                <a:spcPct val="114000"/>
              </a:lnSpc>
              <a:buAutoNum type="arabicPeriod"/>
            </a:pPr>
            <a:endParaRPr lang="en-US" sz="2400" b="1" dirty="0">
              <a:solidFill>
                <a:prstClr val="white"/>
              </a:solidFill>
            </a:endParaRPr>
          </a:p>
          <a:p>
            <a:pPr marL="1074420" indent="-457200">
              <a:lnSpc>
                <a:spcPct val="114000"/>
              </a:lnSpc>
              <a:buAutoNum type="arabicPeriod"/>
            </a:pPr>
            <a:endParaRPr lang="en-US" sz="2400" b="1" dirty="0" smtClean="0">
              <a:solidFill>
                <a:prstClr val="white"/>
              </a:solidFill>
            </a:endParaRPr>
          </a:p>
          <a:p>
            <a:pPr marL="1074420" indent="-457200">
              <a:lnSpc>
                <a:spcPct val="114000"/>
              </a:lnSpc>
              <a:buAutoNum type="arabicPeriod"/>
            </a:pPr>
            <a:endParaRPr lang="en-US" sz="2400" b="1" dirty="0">
              <a:solidFill>
                <a:prstClr val="white"/>
              </a:solidFill>
            </a:endParaRPr>
          </a:p>
          <a:p>
            <a:pPr marL="1074420" indent="-457200">
              <a:lnSpc>
                <a:spcPct val="114000"/>
              </a:lnSpc>
              <a:buAutoNum type="arabicPeriod"/>
            </a:pPr>
            <a:r>
              <a:rPr lang="en-US" sz="2400" b="1" dirty="0" smtClean="0">
                <a:solidFill>
                  <a:prstClr val="white"/>
                </a:solidFill>
              </a:rPr>
              <a:t>Create two more chemical state variables besides </a:t>
            </a:r>
            <a:r>
              <a:rPr lang="en-US" sz="2400" b="1" dirty="0" err="1">
                <a:solidFill>
                  <a:prstClr val="white"/>
                </a:solidFill>
              </a:rPr>
              <a:t>C</a:t>
            </a:r>
            <a:r>
              <a:rPr lang="en-US" sz="2400" b="1" baseline="-25000" dirty="0" err="1">
                <a:solidFill>
                  <a:prstClr val="white"/>
                </a:solidFill>
              </a:rPr>
              <a:t>1</a:t>
            </a:r>
            <a:r>
              <a:rPr lang="en-US" sz="2400" b="1" dirty="0">
                <a:solidFill>
                  <a:prstClr val="white"/>
                </a:solidFill>
              </a:rPr>
              <a:t> and </a:t>
            </a:r>
            <a:r>
              <a:rPr lang="en-US" sz="2400" b="1" dirty="0" err="1">
                <a:solidFill>
                  <a:prstClr val="white"/>
                </a:solidFill>
              </a:rPr>
              <a:t>C</a:t>
            </a:r>
            <a:r>
              <a:rPr lang="en-US" sz="2400" b="1" baseline="-25000" dirty="0" err="1">
                <a:solidFill>
                  <a:prstClr val="white"/>
                </a:solidFill>
              </a:rPr>
              <a:t>2</a:t>
            </a:r>
            <a:r>
              <a:rPr lang="en-US" sz="2400" b="1" dirty="0" smtClean="0">
                <a:solidFill>
                  <a:prstClr val="white"/>
                </a:solidFill>
              </a:rPr>
              <a:t> : </a:t>
            </a:r>
            <a:r>
              <a:rPr lang="en-US" sz="2400" b="1" dirty="0" err="1" smtClean="0">
                <a:solidFill>
                  <a:prstClr val="white"/>
                </a:solidFill>
              </a:rPr>
              <a:t>C</a:t>
            </a:r>
            <a:r>
              <a:rPr lang="en-US" sz="2400" b="1" baseline="-25000" dirty="0" err="1" smtClean="0">
                <a:solidFill>
                  <a:prstClr val="white"/>
                </a:solidFill>
              </a:rPr>
              <a:t>3</a:t>
            </a:r>
            <a:r>
              <a:rPr lang="en-US" sz="2400" b="1" dirty="0" smtClean="0">
                <a:solidFill>
                  <a:prstClr val="white"/>
                </a:solidFill>
              </a:rPr>
              <a:t> represents </a:t>
            </a:r>
            <a:r>
              <a:rPr lang="en-US" sz="2400" b="1" dirty="0" err="1" smtClean="0">
                <a:solidFill>
                  <a:prstClr val="white"/>
                </a:solidFill>
              </a:rPr>
              <a:t>C</a:t>
            </a:r>
            <a:r>
              <a:rPr lang="en-US" sz="2400" b="1" baseline="-25000" dirty="0" err="1" smtClean="0">
                <a:solidFill>
                  <a:prstClr val="white"/>
                </a:solidFill>
              </a:rPr>
              <a:t>1</a:t>
            </a:r>
            <a:r>
              <a:rPr lang="en-US" sz="2400" b="1" dirty="0" smtClean="0">
                <a:solidFill>
                  <a:prstClr val="white"/>
                </a:solidFill>
              </a:rPr>
              <a:t>-solid, and </a:t>
            </a:r>
            <a:r>
              <a:rPr lang="en-US" sz="2400" b="1" dirty="0" err="1" smtClean="0">
                <a:solidFill>
                  <a:prstClr val="white"/>
                </a:solidFill>
              </a:rPr>
              <a:t>C</a:t>
            </a:r>
            <a:r>
              <a:rPr lang="en-US" sz="2400" b="1" baseline="-25000" dirty="0" err="1" smtClean="0">
                <a:solidFill>
                  <a:prstClr val="white"/>
                </a:solidFill>
              </a:rPr>
              <a:t>4</a:t>
            </a:r>
            <a:r>
              <a:rPr lang="en-US" sz="2400" b="1" dirty="0" smtClean="0">
                <a:solidFill>
                  <a:prstClr val="white"/>
                </a:solidFill>
              </a:rPr>
              <a:t> represents </a:t>
            </a:r>
            <a:r>
              <a:rPr lang="en-US" sz="2400" b="1" dirty="0" err="1" smtClean="0">
                <a:solidFill>
                  <a:prstClr val="white"/>
                </a:solidFill>
              </a:rPr>
              <a:t>C</a:t>
            </a:r>
            <a:r>
              <a:rPr lang="en-US" sz="2400" b="1" baseline="-25000" dirty="0" err="1" smtClean="0">
                <a:solidFill>
                  <a:prstClr val="white"/>
                </a:solidFill>
              </a:rPr>
              <a:t>2</a:t>
            </a:r>
            <a:r>
              <a:rPr lang="en-US" sz="2400" b="1" dirty="0" smtClean="0">
                <a:solidFill>
                  <a:prstClr val="white"/>
                </a:solidFill>
              </a:rPr>
              <a:t>-solid      </a:t>
            </a:r>
            <a:endParaRPr lang="en-US" sz="2400" b="1" dirty="0">
              <a:solidFill>
                <a:prstClr val="white"/>
              </a:solidFill>
            </a:endParaRPr>
          </a:p>
          <a:p>
            <a:pPr marL="617220">
              <a:lnSpc>
                <a:spcPct val="130000"/>
              </a:lnSpc>
            </a:pPr>
            <a:endParaRPr lang="en-US" sz="2400" b="1" dirty="0" smtClean="0">
              <a:solidFill>
                <a:prstClr val="white"/>
              </a:solidFill>
            </a:endParaRPr>
          </a:p>
          <a:p>
            <a:pPr marL="617220">
              <a:lnSpc>
                <a:spcPct val="130000"/>
              </a:lnSpc>
            </a:pPr>
            <a:r>
              <a:rPr lang="en-US" sz="2400" b="1" dirty="0" smtClean="0">
                <a:solidFill>
                  <a:prstClr val="white"/>
                </a:solidFill>
              </a:rPr>
              <a:t>   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78616"/>
              </p:ext>
            </p:extLst>
          </p:nvPr>
        </p:nvGraphicFramePr>
        <p:xfrm>
          <a:off x="3656012" y="1752600"/>
          <a:ext cx="4035001" cy="14989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14" r:id="rId3" imgW="5415280" imgH="1838960" progId="">
                  <p:embed/>
                </p:oleObj>
              </mc:Choice>
              <mc:Fallback>
                <p:oleObj r:id="rId3" imgW="5415280" imgH="18389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6012" y="1752600"/>
                        <a:ext cx="4035001" cy="14989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3130627"/>
              </p:ext>
            </p:extLst>
          </p:nvPr>
        </p:nvGraphicFramePr>
        <p:xfrm>
          <a:off x="2629735" y="3980481"/>
          <a:ext cx="3788283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15" r:id="rId5" imgW="2556000" imgH="668160" progId="">
                  <p:embed/>
                </p:oleObj>
              </mc:Choice>
              <mc:Fallback>
                <p:oleObj r:id="rId5" imgW="2556000" imgH="66816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629735" y="3980481"/>
                        <a:ext cx="3788283" cy="990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Oval 14"/>
          <p:cNvSpPr/>
          <p:nvPr/>
        </p:nvSpPr>
        <p:spPr>
          <a:xfrm>
            <a:off x="4970217" y="3904281"/>
            <a:ext cx="1660115" cy="50513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966001" y="4470497"/>
            <a:ext cx="1660115" cy="50513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286573" y="3886200"/>
            <a:ext cx="22252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</a:rPr>
              <a:t>Name it as </a:t>
            </a:r>
            <a:r>
              <a:rPr lang="en-US" sz="2800" b="1" dirty="0" err="1" smtClean="0">
                <a:solidFill>
                  <a:srgbClr val="FFFF00"/>
                </a:solidFill>
              </a:rPr>
              <a:t>C3</a:t>
            </a:r>
            <a:endParaRPr lang="en-US" sz="2800" b="1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298123" y="4409420"/>
            <a:ext cx="22252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</a:rPr>
              <a:t>Name it as </a:t>
            </a:r>
            <a:r>
              <a:rPr lang="en-US" sz="2800" b="1" dirty="0" err="1" smtClean="0">
                <a:solidFill>
                  <a:srgbClr val="FFFF00"/>
                </a:solidFill>
              </a:rPr>
              <a:t>C4</a:t>
            </a:r>
            <a:endParaRPr lang="en-US" sz="2800" b="1" dirty="0">
              <a:solidFill>
                <a:srgbClr val="FFFF0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6766624" y="4147810"/>
            <a:ext cx="563755" cy="9040"/>
          </a:xfrm>
          <a:prstGeom prst="straightConnector1">
            <a:avLst/>
          </a:prstGeom>
          <a:ln w="254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6766624" y="4661990"/>
            <a:ext cx="563755" cy="9040"/>
          </a:xfrm>
          <a:prstGeom prst="straightConnector1">
            <a:avLst/>
          </a:prstGeom>
          <a:ln w="254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1187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827212" y="762000"/>
            <a:ext cx="81534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Procedures to Build Sorption Process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7741" y="1416951"/>
            <a:ext cx="10728271" cy="4819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Create biodegradation model (Previous class)</a:t>
            </a:r>
          </a:p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Add two more chemical state variables </a:t>
            </a:r>
          </a:p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Add sorption process into system</a:t>
            </a:r>
            <a:endParaRPr lang="en-US" sz="2400" b="1" dirty="0" smtClean="0">
              <a:solidFill>
                <a:prstClr val="white"/>
              </a:solidFill>
            </a:endParaRPr>
          </a:p>
          <a:p>
            <a:pPr marL="109728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Sorption rate of C1 and </a:t>
            </a:r>
            <a:r>
              <a:rPr lang="en-US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C2</a:t>
            </a: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to silt are: 20000 and 60000 L/kg-d.  </a:t>
            </a:r>
            <a:endParaRPr lang="en-US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Desorption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rate </a:t>
            </a: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C1 and </a:t>
            </a:r>
            <a:r>
              <a:rPr lang="en-US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C2</a:t>
            </a: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to water are : 0.005 and 0.012 d</a:t>
            </a:r>
            <a:r>
              <a:rPr lang="en-US" sz="2000" b="1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>
                <a:solidFill>
                  <a:prstClr val="white"/>
                </a:solidFill>
              </a:rPr>
              <a:t>Use Loading function to define the entrance of contaminant into system</a:t>
            </a:r>
          </a:p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Output selection</a:t>
            </a:r>
          </a:p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Run </a:t>
            </a:r>
            <a:r>
              <a:rPr lang="en-US" sz="2400" b="1" dirty="0" err="1" smtClean="0">
                <a:solidFill>
                  <a:prstClr val="white"/>
                </a:solidFill>
              </a:rPr>
              <a:t>WASP8</a:t>
            </a:r>
            <a:r>
              <a:rPr lang="en-US" sz="2400" b="1" dirty="0" smtClean="0">
                <a:solidFill>
                  <a:prstClr val="white"/>
                </a:solidFill>
              </a:rPr>
              <a:t> model</a:t>
            </a:r>
          </a:p>
          <a:p>
            <a:pPr marL="617220">
              <a:lnSpc>
                <a:spcPct val="130000"/>
              </a:lnSpc>
            </a:pPr>
            <a:r>
              <a:rPr lang="en-US" sz="2400" b="1" dirty="0" smtClean="0">
                <a:solidFill>
                  <a:prstClr val="white"/>
                </a:solidFill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8518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674812" y="639762"/>
            <a:ext cx="81534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Add two more chemical state variables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189" y="1396617"/>
            <a:ext cx="8594695" cy="4630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73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98612" y="685800"/>
            <a:ext cx="81534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Define Sorption Process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2278" y="1371600"/>
            <a:ext cx="8149733" cy="4572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055812" y="3156466"/>
            <a:ext cx="6553200" cy="164413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0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6084" y="304800"/>
            <a:ext cx="9375528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Input the loading of contaminant into the surface water system 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21888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1847" y="876300"/>
            <a:ext cx="485775" cy="457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412" y="1562100"/>
            <a:ext cx="9067800" cy="459833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341812" y="4038600"/>
            <a:ext cx="1752600" cy="38100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094412" y="3045767"/>
            <a:ext cx="1362874" cy="461665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Unit is kg</a:t>
            </a:r>
            <a:endParaRPr lang="en-US" sz="2400" b="1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5675312" y="3507432"/>
            <a:ext cx="419100" cy="53116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741612" y="2667000"/>
            <a:ext cx="457200" cy="19050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726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98612" y="533400"/>
            <a:ext cx="81534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Output Selection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340" y="1143000"/>
            <a:ext cx="9159125" cy="4934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7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884" y="609600"/>
            <a:ext cx="10969943" cy="6858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Outline of Class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3812" y="1493837"/>
            <a:ext cx="9674543" cy="3992563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Focus on physical processes: partition and sorption processes.</a:t>
            </a:r>
          </a:p>
          <a:p>
            <a:pPr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Examples are based on the model established on this morning’s previous class. </a:t>
            </a:r>
          </a:p>
          <a:p>
            <a:pPr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endParaRPr lang="en-US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5730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914400" indent="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182880" indent="-18288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923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252810" y="2590800"/>
            <a:ext cx="9144000" cy="175260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3. Phase Multiplication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Factor</a:t>
            </a:r>
          </a:p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(Loose end in chemical reaction class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892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665412" y="715962"/>
            <a:ext cx="6702743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General Reaction Module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5612" y="3320635"/>
            <a:ext cx="10896600" cy="10882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indent="-182880">
              <a:lnSpc>
                <a:spcPct val="114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k</a:t>
            </a:r>
            <a:r>
              <a:rPr lang="en-US" sz="2400" b="1" baseline="-25000" dirty="0" smtClean="0">
                <a:solidFill>
                  <a:schemeClr val="bg1"/>
                </a:solidFill>
              </a:rPr>
              <a:t>reaction</a:t>
            </a:r>
            <a:r>
              <a:rPr lang="en-US" sz="2400" b="1" dirty="0" smtClean="0">
                <a:solidFill>
                  <a:schemeClr val="bg1"/>
                </a:solidFill>
              </a:rPr>
              <a:t>: Overall reaction rate constant (d</a:t>
            </a:r>
            <a:r>
              <a:rPr lang="en-US" sz="2400" b="1" baseline="30000" dirty="0" smtClean="0">
                <a:solidFill>
                  <a:schemeClr val="bg1"/>
                </a:solidFill>
              </a:rPr>
              <a:t>-1</a:t>
            </a:r>
            <a:r>
              <a:rPr lang="en-US" sz="2400" b="1" dirty="0" smtClean="0">
                <a:solidFill>
                  <a:schemeClr val="bg1"/>
                </a:solidFill>
              </a:rPr>
              <a:t>) that </a:t>
            </a:r>
            <a:r>
              <a:rPr lang="en-US" sz="2400" b="1" dirty="0" err="1" smtClean="0">
                <a:solidFill>
                  <a:schemeClr val="bg1"/>
                </a:solidFill>
              </a:rPr>
              <a:t>WASP8</a:t>
            </a:r>
            <a:r>
              <a:rPr lang="en-US" sz="2400" b="1" dirty="0" smtClean="0">
                <a:solidFill>
                  <a:schemeClr val="bg1"/>
                </a:solidFill>
              </a:rPr>
              <a:t> internally calculates</a:t>
            </a:r>
          </a:p>
          <a:p>
            <a:pPr marL="800100" indent="-182880">
              <a:lnSpc>
                <a:spcPct val="114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Overall reaction rate in WASP is programmed as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79412" y="1676400"/>
            <a:ext cx="10287000" cy="910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indent="-182880">
              <a:lnSpc>
                <a:spcPct val="114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Default chemical reaction is programmed as the first-order reaction</a:t>
            </a:r>
          </a:p>
          <a:p>
            <a:pPr marL="800100" indent="-182880">
              <a:lnSpc>
                <a:spcPct val="114000"/>
              </a:lnSpc>
              <a:buFont typeface="Arial" pitchFamily="34" charset="0"/>
              <a:buChar char="•"/>
            </a:pPr>
            <a:endParaRPr lang="en-US" sz="2400" b="1" dirty="0" smtClean="0">
              <a:solidFill>
                <a:prstClr val="white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087690" y="2286000"/>
                <a:ext cx="2617383" cy="7938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𝒅𝑪</m:t>
                          </m:r>
                        </m:num>
                        <m:den>
                          <m: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𝒅𝒕</m:t>
                          </m:r>
                        </m:den>
                      </m:f>
                      <m:r>
                        <a:rPr lang="en-US" sz="2400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=−</m:t>
                      </m:r>
                      <m:sSub>
                        <m:sSubPr>
                          <m:ctrlP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𝒌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𝒓𝒆𝒂𝒄𝒕𝒊𝒐𝒏</m:t>
                          </m:r>
                        </m:sub>
                      </m:sSub>
                      <m:r>
                        <a:rPr lang="en-US" sz="2400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𝑪</m:t>
                      </m:r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7690" y="2286000"/>
                <a:ext cx="2617383" cy="79387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674812" y="4380189"/>
                <a:ext cx="9066136" cy="4966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𝒌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𝒓𝒆𝒂𝒄𝒕𝒊𝒐𝒏</m:t>
                        </m:r>
                      </m:sub>
                    </m:sSub>
                  </m:oMath>
                </a14:m>
                <a:r>
                  <a:rPr lang="en-US" sz="2400" b="1" dirty="0" smtClean="0">
                    <a:solidFill>
                      <a:prstClr val="white"/>
                    </a:solidFill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𝒌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𝒓𝒂𝒕𝒆</m:t>
                        </m:r>
                      </m:sub>
                    </m:sSub>
                    <m:r>
                      <a:rPr lang="en-US" sz="2400" b="1" i="1" smtClean="0">
                        <a:solidFill>
                          <a:prstClr val="white"/>
                        </a:solidFill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𝑿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𝒕𝒆𝒎𝒑</m:t>
                        </m:r>
                      </m:sub>
                    </m:sSub>
                    <m:r>
                      <a:rPr lang="en-US" sz="2400" b="1" i="1" smtClean="0">
                        <a:solidFill>
                          <a:prstClr val="white"/>
                        </a:solidFill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𝑿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𝒔𝒆𝒈</m:t>
                        </m:r>
                      </m:sub>
                    </m:sSub>
                    <m:r>
                      <a:rPr lang="en-US" sz="2400" b="1" i="1" smtClean="0">
                        <a:solidFill>
                          <a:prstClr val="white"/>
                        </a:solidFill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𝑿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𝒑𝒉𝒂𝒔𝒆</m:t>
                        </m:r>
                      </m:sub>
                    </m:sSub>
                    <m:r>
                      <a:rPr lang="en-US" sz="2400" b="1" i="1" smtClean="0">
                        <a:solidFill>
                          <a:prstClr val="white"/>
                        </a:solidFill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𝑿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𝒎𝒐𝒏𝒐𝒅</m:t>
                        </m:r>
                        <m: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_</m:t>
                        </m:r>
                        <m: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𝒄𝒐𝒏𝒄</m:t>
                        </m:r>
                      </m:sub>
                    </m:sSub>
                    <m:r>
                      <a:rPr lang="en-US" sz="2400" b="1" i="1" smtClean="0">
                        <a:solidFill>
                          <a:prstClr val="white"/>
                        </a:solidFill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𝑿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𝒎𝒐𝒏𝒐𝒅</m:t>
                        </m:r>
                        <m: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_</m:t>
                        </m:r>
                        <m:r>
                          <a:rPr lang="en-US" sz="24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𝒆𝒏𝒗</m:t>
                        </m:r>
                      </m:sub>
                    </m:sSub>
                  </m:oMath>
                </a14:m>
                <a:endParaRPr lang="en-US" sz="2400" b="1" dirty="0">
                  <a:solidFill>
                    <a:prstClr val="white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4812" y="4380189"/>
                <a:ext cx="9066136" cy="496611"/>
              </a:xfrm>
              <a:prstGeom prst="rect">
                <a:avLst/>
              </a:prstGeom>
              <a:blipFill rotWithShape="1">
                <a:blip r:embed="rId3"/>
                <a:stretch>
                  <a:fillRect l="-269" t="-8642" b="-2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6016783" y="4408882"/>
            <a:ext cx="992029" cy="46791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828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817812" y="792162"/>
            <a:ext cx="6702743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General Reaction Module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836612" y="1569599"/>
                <a:ext cx="10662791" cy="5640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𝒌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𝒓𝒆𝒂𝒄𝒕𝒊𝒐𝒏</m:t>
                        </m:r>
                      </m:sub>
                    </m:sSub>
                  </m:oMath>
                </a14:m>
                <a:r>
                  <a:rPr lang="en-US" sz="2800" b="1" dirty="0" smtClean="0">
                    <a:solidFill>
                      <a:prstClr val="white"/>
                    </a:solidFill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𝒌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𝒓𝒂𝒕𝒆</m:t>
                        </m:r>
                      </m:sub>
                    </m:sSub>
                    <m:r>
                      <a:rPr lang="en-US" sz="2800" b="1" i="1" smtClean="0">
                        <a:solidFill>
                          <a:prstClr val="white"/>
                        </a:solidFill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𝑿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𝒕𝒆𝒎𝒑</m:t>
                        </m:r>
                      </m:sub>
                    </m:sSub>
                    <m:r>
                      <a:rPr lang="en-US" sz="2800" b="1" i="1" smtClean="0">
                        <a:solidFill>
                          <a:prstClr val="white"/>
                        </a:solidFill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𝑿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𝒔𝒆𝒈</m:t>
                        </m:r>
                      </m:sub>
                    </m:sSub>
                    <m:r>
                      <a:rPr lang="en-US" sz="2800" b="1" i="1" smtClean="0">
                        <a:solidFill>
                          <a:prstClr val="white"/>
                        </a:solidFill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𝑿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𝒑𝒉𝒂𝒔𝒆</m:t>
                        </m:r>
                      </m:sub>
                    </m:sSub>
                    <m:r>
                      <a:rPr lang="en-US" sz="2800" b="1" i="1" smtClean="0">
                        <a:solidFill>
                          <a:prstClr val="white"/>
                        </a:solidFill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𝑿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𝒎𝒐𝒏𝒐𝒅</m:t>
                        </m:r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_</m:t>
                        </m:r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𝒄𝒐𝒏𝒄</m:t>
                        </m:r>
                      </m:sub>
                    </m:sSub>
                    <m:r>
                      <a:rPr lang="en-US" sz="2800" b="1" i="1" smtClean="0">
                        <a:solidFill>
                          <a:prstClr val="white"/>
                        </a:solidFill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𝑿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𝒎𝒐𝒏𝒐𝒅</m:t>
                        </m:r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_</m:t>
                        </m:r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𝒆𝒏𝒗</m:t>
                        </m:r>
                      </m:sub>
                    </m:sSub>
                  </m:oMath>
                </a14:m>
                <a:endParaRPr lang="en-US" sz="2800" b="1" dirty="0">
                  <a:solidFill>
                    <a:prstClr val="white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612" y="1569599"/>
                <a:ext cx="10662791" cy="564001"/>
              </a:xfrm>
              <a:prstGeom prst="rect">
                <a:avLst/>
              </a:prstGeom>
              <a:blipFill rotWithShape="1">
                <a:blip r:embed="rId2"/>
                <a:stretch>
                  <a:fillRect t="-9677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3212" y="2751778"/>
            <a:ext cx="10896600" cy="3039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indent="-182880">
              <a:lnSpc>
                <a:spcPct val="114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FFFF00"/>
                </a:solidFill>
              </a:rPr>
              <a:t>k</a:t>
            </a:r>
            <a:r>
              <a:rPr lang="en-US" sz="2400" b="1" baseline="-25000" dirty="0" smtClean="0">
                <a:solidFill>
                  <a:srgbClr val="FFFF00"/>
                </a:solidFill>
              </a:rPr>
              <a:t>reaction</a:t>
            </a:r>
            <a:r>
              <a:rPr lang="en-US" sz="2400" b="1" dirty="0" smtClean="0">
                <a:solidFill>
                  <a:srgbClr val="FFFF00"/>
                </a:solidFill>
              </a:rPr>
              <a:t>: Overall reaction rate constant (d</a:t>
            </a:r>
            <a:r>
              <a:rPr lang="en-US" sz="2400" b="1" baseline="30000" dirty="0" smtClean="0">
                <a:solidFill>
                  <a:srgbClr val="FFFF00"/>
                </a:solidFill>
              </a:rPr>
              <a:t>-1</a:t>
            </a:r>
            <a:r>
              <a:rPr lang="en-US" sz="2400" b="1" dirty="0" smtClean="0">
                <a:solidFill>
                  <a:srgbClr val="FFFF00"/>
                </a:solidFill>
              </a:rPr>
              <a:t>) that </a:t>
            </a:r>
            <a:r>
              <a:rPr lang="en-US" sz="2400" b="1" dirty="0" err="1" smtClean="0">
                <a:solidFill>
                  <a:srgbClr val="FFFF00"/>
                </a:solidFill>
              </a:rPr>
              <a:t>WASP8</a:t>
            </a:r>
            <a:r>
              <a:rPr lang="en-US" sz="2400" b="1" dirty="0" smtClean="0">
                <a:solidFill>
                  <a:srgbClr val="FFFF00"/>
                </a:solidFill>
              </a:rPr>
              <a:t> internally calculates</a:t>
            </a:r>
          </a:p>
          <a:p>
            <a:pPr marL="800100" indent="-182880">
              <a:lnSpc>
                <a:spcPct val="114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k</a:t>
            </a:r>
            <a:r>
              <a:rPr lang="en-US" sz="2400" b="1" baseline="-25000" dirty="0" smtClean="0">
                <a:solidFill>
                  <a:prstClr val="white"/>
                </a:solidFill>
              </a:rPr>
              <a:t>rate</a:t>
            </a:r>
            <a:r>
              <a:rPr lang="en-US" sz="2400" b="1" dirty="0" smtClean="0">
                <a:solidFill>
                  <a:prstClr val="white"/>
                </a:solidFill>
              </a:rPr>
              <a:t>: Reaction rate constant specified by WASP users (d</a:t>
            </a:r>
            <a:r>
              <a:rPr lang="en-US" sz="2400" b="1" baseline="30000" dirty="0" smtClean="0">
                <a:solidFill>
                  <a:prstClr val="white"/>
                </a:solidFill>
              </a:rPr>
              <a:t>-1</a:t>
            </a:r>
            <a:r>
              <a:rPr lang="en-US" sz="2400" b="1" dirty="0" smtClean="0">
                <a:solidFill>
                  <a:prstClr val="white"/>
                </a:solidFill>
              </a:rPr>
              <a:t>) at </a:t>
            </a:r>
            <a:r>
              <a:rPr lang="en-US" sz="2400" b="1" dirty="0" err="1" smtClean="0">
                <a:solidFill>
                  <a:prstClr val="white"/>
                </a:solidFill>
              </a:rPr>
              <a:t>20°C</a:t>
            </a:r>
            <a:endParaRPr lang="en-US" sz="2400" b="1" dirty="0" smtClean="0">
              <a:solidFill>
                <a:prstClr val="white"/>
              </a:solidFill>
            </a:endParaRPr>
          </a:p>
          <a:p>
            <a:pPr marL="800100" indent="-182880">
              <a:lnSpc>
                <a:spcPct val="114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X</a:t>
            </a:r>
            <a:r>
              <a:rPr lang="en-US" sz="2400" b="1" baseline="-25000" dirty="0" smtClean="0">
                <a:solidFill>
                  <a:prstClr val="white"/>
                </a:solidFill>
              </a:rPr>
              <a:t>temp</a:t>
            </a:r>
            <a:r>
              <a:rPr lang="en-US" sz="2400" b="1" dirty="0" smtClean="0">
                <a:solidFill>
                  <a:prstClr val="white"/>
                </a:solidFill>
              </a:rPr>
              <a:t>: Temperature correction term</a:t>
            </a:r>
          </a:p>
          <a:p>
            <a:pPr marL="800100" indent="-182880">
              <a:lnSpc>
                <a:spcPct val="114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X</a:t>
            </a:r>
            <a:r>
              <a:rPr lang="en-US" sz="2400" b="1" baseline="-25000" dirty="0" smtClean="0">
                <a:solidFill>
                  <a:prstClr val="white"/>
                </a:solidFill>
              </a:rPr>
              <a:t>seg</a:t>
            </a:r>
            <a:r>
              <a:rPr lang="en-US" sz="2400" b="1" dirty="0" smtClean="0">
                <a:solidFill>
                  <a:prstClr val="white"/>
                </a:solidFill>
              </a:rPr>
              <a:t>: Segment type multiplication factor</a:t>
            </a:r>
          </a:p>
          <a:p>
            <a:pPr marL="800100" indent="-182880">
              <a:lnSpc>
                <a:spcPct val="114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X</a:t>
            </a:r>
            <a:r>
              <a:rPr lang="en-US" sz="2400" b="1" baseline="-25000" dirty="0" smtClean="0">
                <a:solidFill>
                  <a:prstClr val="white"/>
                </a:solidFill>
              </a:rPr>
              <a:t>phase</a:t>
            </a:r>
            <a:r>
              <a:rPr lang="en-US" sz="2400" b="1" dirty="0" smtClean="0">
                <a:solidFill>
                  <a:prstClr val="white"/>
                </a:solidFill>
              </a:rPr>
              <a:t>: Phase multiplication factor</a:t>
            </a:r>
          </a:p>
          <a:p>
            <a:pPr marL="800100" indent="-182880">
              <a:lnSpc>
                <a:spcPct val="114000"/>
              </a:lnSpc>
              <a:buFont typeface="Arial" pitchFamily="34" charset="0"/>
              <a:buChar char="•"/>
            </a:pPr>
            <a:r>
              <a:rPr lang="en-US" sz="2400" b="1" dirty="0" err="1">
                <a:solidFill>
                  <a:prstClr val="white"/>
                </a:solidFill>
              </a:rPr>
              <a:t>X</a:t>
            </a:r>
            <a:r>
              <a:rPr lang="en-US" sz="2400" b="1" baseline="-25000" dirty="0" err="1">
                <a:solidFill>
                  <a:prstClr val="white"/>
                </a:solidFill>
              </a:rPr>
              <a:t>monod_conc</a:t>
            </a:r>
            <a:r>
              <a:rPr lang="en-US" sz="2400" b="1" dirty="0">
                <a:solidFill>
                  <a:prstClr val="white"/>
                </a:solidFill>
              </a:rPr>
              <a:t>: Monod kinetic equation  </a:t>
            </a:r>
          </a:p>
          <a:p>
            <a:pPr marL="800100" indent="-182880">
              <a:lnSpc>
                <a:spcPct val="114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X</a:t>
            </a:r>
            <a:r>
              <a:rPr lang="en-US" sz="2400" b="1" baseline="-25000" dirty="0" smtClean="0">
                <a:solidFill>
                  <a:prstClr val="white"/>
                </a:solidFill>
              </a:rPr>
              <a:t>monod_env</a:t>
            </a:r>
            <a:r>
              <a:rPr lang="en-US" sz="2400" b="1" dirty="0" smtClean="0">
                <a:solidFill>
                  <a:prstClr val="white"/>
                </a:solidFill>
              </a:rPr>
              <a:t>: Monod environmental factors (bacteria, oxidants, </a:t>
            </a:r>
            <a:r>
              <a:rPr lang="en-US" sz="2400" b="1" dirty="0" err="1" smtClean="0">
                <a:solidFill>
                  <a:prstClr val="white"/>
                </a:solidFill>
              </a:rPr>
              <a:t>reductants</a:t>
            </a:r>
            <a:r>
              <a:rPr lang="en-US" sz="2400" b="1" dirty="0" smtClean="0">
                <a:solidFill>
                  <a:prstClr val="white"/>
                </a:solidFill>
              </a:rPr>
              <a:t>)</a:t>
            </a:r>
          </a:p>
        </p:txBody>
      </p:sp>
      <p:sp>
        <p:nvSpPr>
          <p:cNvPr id="3" name="Rectangle 2"/>
          <p:cNvSpPr/>
          <p:nvPr/>
        </p:nvSpPr>
        <p:spPr>
          <a:xfrm>
            <a:off x="2589212" y="1569599"/>
            <a:ext cx="8763000" cy="56400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36612" y="1569599"/>
            <a:ext cx="1524000" cy="56400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598612" y="2133600"/>
            <a:ext cx="609600" cy="685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513012" y="2286000"/>
            <a:ext cx="4193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Users need to input them into </a:t>
            </a:r>
            <a:r>
              <a:rPr lang="en-US" sz="2000" b="1" dirty="0" err="1" smtClean="0">
                <a:solidFill>
                  <a:schemeClr val="bg1"/>
                </a:solidFill>
              </a:rPr>
              <a:t>WASP8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656011" y="1569598"/>
            <a:ext cx="7696201" cy="56400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018212" y="2276445"/>
            <a:ext cx="53385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Default values are ‘1’ if users don’t turn them on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540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9" grpId="0" animBg="1"/>
      <p:bldP spid="9" grpId="1" animBg="1"/>
      <p:bldP spid="8" grpId="0"/>
      <p:bldP spid="8" grpId="1"/>
      <p:bldP spid="12" grpId="0" animBg="1"/>
      <p:bldP spid="1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217612" y="762000"/>
            <a:ext cx="91440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3. Phase Multiplication Factor (Yesterday’s class)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293812" y="1632024"/>
                <a:ext cx="9525000" cy="11873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28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𝒌</m:t>
                        </m:r>
                      </m:e>
                      <m:sub>
                        <m:r>
                          <a:rPr lang="en-US" sz="28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𝒓𝒆𝒂𝒄𝒕𝒊𝒐𝒏</m:t>
                        </m:r>
                      </m:sub>
                    </m:sSub>
                  </m:oMath>
                </a14:m>
                <a:r>
                  <a:rPr lang="en-US" sz="2800" b="1" dirty="0">
                    <a:solidFill>
                      <a:prstClr val="white"/>
                    </a:solidFill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𝒌</m:t>
                        </m:r>
                      </m:e>
                      <m:sub>
                        <m:r>
                          <a:rPr lang="en-US" sz="28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𝒓𝒂𝒕𝒆</m:t>
                        </m:r>
                      </m:sub>
                    </m:sSub>
                    <m:r>
                      <a:rPr lang="en-US" sz="2800" b="1" i="1">
                        <a:solidFill>
                          <a:prstClr val="white"/>
                        </a:solidFill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sz="2800" b="1" i="1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𝑿</m:t>
                        </m:r>
                      </m:e>
                      <m:sub>
                        <m:r>
                          <a:rPr lang="en-US" sz="28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𝒑𝒉𝒂𝒔𝒆</m:t>
                        </m:r>
                      </m:sub>
                    </m:sSub>
                  </m:oMath>
                </a14:m>
                <a:endParaRPr lang="en-US" sz="2800" dirty="0" smtClean="0"/>
              </a:p>
              <a:p>
                <a:pPr>
                  <a:spcAft>
                    <a:spcPts val="1200"/>
                  </a:spcAft>
                </a:pPr>
                <a:r>
                  <a:rPr lang="en-US" sz="2800" b="1" dirty="0" smtClean="0">
                    <a:solidFill>
                      <a:prstClr val="white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𝑿</m:t>
                        </m:r>
                      </m:e>
                      <m:sub>
                        <m:r>
                          <a:rPr lang="en-US" sz="28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𝒑𝒉𝒂𝒔𝒆</m:t>
                        </m:r>
                      </m:sub>
                    </m:sSub>
                    <m:r>
                      <a:rPr lang="en-US" sz="2800" b="1" i="1" smtClean="0">
                        <a:solidFill>
                          <a:prstClr val="white"/>
                        </a:solidFill>
                        <a:latin typeface="Cambria Math"/>
                      </a:rPr>
                      <m:t>= </m:t>
                    </m:r>
                    <m:sSub>
                      <m:sSubPr>
                        <m:ctrlP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𝒇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𝑫𝑶𝑪</m:t>
                        </m:r>
                      </m:sub>
                    </m:sSub>
                    <m:sSub>
                      <m:sSubPr>
                        <m:ctrlP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𝑫𝑶𝑪</m:t>
                        </m:r>
                      </m:sub>
                    </m:sSub>
                    <m:r>
                      <a:rPr lang="en-US" sz="2800" b="1" i="1" smtClean="0">
                        <a:solidFill>
                          <a:prstClr val="white"/>
                        </a:solidFill>
                        <a:latin typeface="Cambria Math"/>
                      </a:rPr>
                      <m:t>+ </m:t>
                    </m:r>
                    <m:sSub>
                      <m:sSubPr>
                        <m:ctrlP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𝒇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𝒔𝒐𝒊𝒍𝒅</m:t>
                        </m:r>
                      </m:sub>
                    </m:sSub>
                    <m:sSub>
                      <m:sSubPr>
                        <m:ctrlP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𝒔𝒐𝒍𝒊𝒅</m:t>
                        </m:r>
                      </m:sub>
                    </m:sSub>
                    <m:r>
                      <a:rPr lang="en-US" sz="2800" b="1" i="1" smtClean="0">
                        <a:solidFill>
                          <a:prstClr val="white"/>
                        </a:solidFill>
                        <a:latin typeface="Cambria Math"/>
                      </a:rPr>
                      <m:t>+ </m:t>
                    </m:r>
                    <m:sSub>
                      <m:sSubPr>
                        <m:ctrlP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𝒇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𝒅𝒊𝒔𝒔</m:t>
                        </m:r>
                      </m:sub>
                    </m:sSub>
                    <m:sSub>
                      <m:sSubPr>
                        <m:ctrlP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𝒅𝒊𝒔𝒔</m:t>
                        </m:r>
                      </m:sub>
                    </m:sSub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3812" y="1632024"/>
                <a:ext cx="9525000" cy="1187376"/>
              </a:xfrm>
              <a:prstGeom prst="rect">
                <a:avLst/>
              </a:prstGeom>
              <a:blipFill rotWithShape="1">
                <a:blip r:embed="rId2"/>
                <a:stretch>
                  <a:fillRect t="-46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531812" y="2911829"/>
            <a:ext cx="10404038" cy="1355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77240">
              <a:lnSpc>
                <a:spcPct val="114000"/>
              </a:lnSpc>
            </a:pPr>
            <a:r>
              <a:rPr lang="en-US" sz="2400" b="1" dirty="0" smtClean="0">
                <a:solidFill>
                  <a:prstClr val="white"/>
                </a:solidFill>
              </a:rPr>
              <a:t>1. </a:t>
            </a:r>
            <a:r>
              <a:rPr lang="en-US" sz="2400" b="1" dirty="0" err="1" smtClean="0">
                <a:solidFill>
                  <a:prstClr val="white"/>
                </a:solidFill>
              </a:rPr>
              <a:t>f</a:t>
            </a:r>
            <a:r>
              <a:rPr lang="en-US" sz="2400" b="1" baseline="-25000" dirty="0" err="1" smtClean="0">
                <a:solidFill>
                  <a:prstClr val="white"/>
                </a:solidFill>
              </a:rPr>
              <a:t>DOC</a:t>
            </a:r>
            <a:r>
              <a:rPr lang="en-US" sz="2400" b="1" dirty="0" smtClean="0">
                <a:solidFill>
                  <a:prstClr val="white"/>
                </a:solidFill>
              </a:rPr>
              <a:t>, </a:t>
            </a:r>
            <a:r>
              <a:rPr lang="en-US" sz="2400" b="1" dirty="0" err="1" smtClean="0">
                <a:solidFill>
                  <a:prstClr val="white"/>
                </a:solidFill>
              </a:rPr>
              <a:t>f</a:t>
            </a:r>
            <a:r>
              <a:rPr lang="en-US" sz="2400" b="1" baseline="-25000" dirty="0" err="1" smtClean="0">
                <a:solidFill>
                  <a:prstClr val="white"/>
                </a:solidFill>
              </a:rPr>
              <a:t>solid</a:t>
            </a:r>
            <a:r>
              <a:rPr lang="en-US" sz="2400" b="1" dirty="0" smtClean="0">
                <a:solidFill>
                  <a:prstClr val="white"/>
                </a:solidFill>
              </a:rPr>
              <a:t> and </a:t>
            </a:r>
            <a:r>
              <a:rPr lang="en-US" sz="2400" b="1" dirty="0" err="1" smtClean="0">
                <a:solidFill>
                  <a:prstClr val="white"/>
                </a:solidFill>
              </a:rPr>
              <a:t>f</a:t>
            </a:r>
            <a:r>
              <a:rPr lang="en-US" sz="2400" b="1" baseline="-25000" dirty="0" err="1" smtClean="0">
                <a:solidFill>
                  <a:prstClr val="white"/>
                </a:solidFill>
              </a:rPr>
              <a:t>diss</a:t>
            </a:r>
            <a:r>
              <a:rPr lang="en-US" sz="2400" b="1" dirty="0" smtClean="0">
                <a:solidFill>
                  <a:prstClr val="white"/>
                </a:solidFill>
              </a:rPr>
              <a:t> are mass fractions of the chemical in its DOC-complex form, chemical </a:t>
            </a:r>
            <a:r>
              <a:rPr lang="en-US" sz="2400" b="1" dirty="0" err="1" smtClean="0">
                <a:solidFill>
                  <a:prstClr val="white"/>
                </a:solidFill>
              </a:rPr>
              <a:t>sorbed</a:t>
            </a:r>
            <a:r>
              <a:rPr lang="en-US" sz="2400" b="1" dirty="0" smtClean="0">
                <a:solidFill>
                  <a:prstClr val="white"/>
                </a:solidFill>
              </a:rPr>
              <a:t> on solid phase, and its dissolved </a:t>
            </a:r>
            <a:r>
              <a:rPr lang="en-US" sz="2400" b="1" dirty="0">
                <a:solidFill>
                  <a:prstClr val="white"/>
                </a:solidFill>
              </a:rPr>
              <a:t>form. </a:t>
            </a:r>
            <a:endParaRPr lang="en-US" sz="2400" b="1" dirty="0" smtClean="0">
              <a:solidFill>
                <a:prstClr val="white"/>
              </a:solidFill>
            </a:endParaRPr>
          </a:p>
          <a:p>
            <a:pPr marL="777240">
              <a:lnSpc>
                <a:spcPct val="114000"/>
              </a:lnSpc>
            </a:pPr>
            <a:r>
              <a:rPr lang="en-US" sz="2400" b="1" dirty="0" smtClean="0">
                <a:solidFill>
                  <a:prstClr val="white"/>
                </a:solidFill>
              </a:rPr>
              <a:t>2. </a:t>
            </a:r>
            <a:r>
              <a:rPr lang="en-US" sz="2400" b="1" dirty="0" err="1" smtClean="0">
                <a:solidFill>
                  <a:prstClr val="white"/>
                </a:solidFill>
              </a:rPr>
              <a:t>x</a:t>
            </a:r>
            <a:r>
              <a:rPr lang="en-US" sz="2400" b="1" baseline="-25000" dirty="0" err="1" smtClean="0">
                <a:solidFill>
                  <a:prstClr val="white"/>
                </a:solidFill>
              </a:rPr>
              <a:t>DOC</a:t>
            </a:r>
            <a:r>
              <a:rPr lang="en-US" sz="2400" b="1" dirty="0">
                <a:solidFill>
                  <a:prstClr val="white"/>
                </a:solidFill>
              </a:rPr>
              <a:t>, </a:t>
            </a:r>
            <a:r>
              <a:rPr lang="en-US" sz="2400" b="1" dirty="0" err="1" smtClean="0">
                <a:solidFill>
                  <a:prstClr val="white"/>
                </a:solidFill>
              </a:rPr>
              <a:t>x</a:t>
            </a:r>
            <a:r>
              <a:rPr lang="en-US" sz="2400" b="1" baseline="-25000" dirty="0" err="1" smtClean="0">
                <a:solidFill>
                  <a:prstClr val="white"/>
                </a:solidFill>
              </a:rPr>
              <a:t>solid</a:t>
            </a:r>
            <a:r>
              <a:rPr lang="en-US" sz="2400" b="1" dirty="0" smtClean="0">
                <a:solidFill>
                  <a:prstClr val="white"/>
                </a:solidFill>
              </a:rPr>
              <a:t> </a:t>
            </a:r>
            <a:r>
              <a:rPr lang="en-US" sz="2400" b="1" dirty="0">
                <a:solidFill>
                  <a:prstClr val="white"/>
                </a:solidFill>
              </a:rPr>
              <a:t>and </a:t>
            </a:r>
            <a:r>
              <a:rPr lang="en-US" sz="2400" b="1" dirty="0" err="1" smtClean="0">
                <a:solidFill>
                  <a:prstClr val="white"/>
                </a:solidFill>
              </a:rPr>
              <a:t>x</a:t>
            </a:r>
            <a:r>
              <a:rPr lang="en-US" sz="2400" b="1" baseline="-25000" dirty="0" err="1" smtClean="0">
                <a:solidFill>
                  <a:prstClr val="white"/>
                </a:solidFill>
              </a:rPr>
              <a:t>diss</a:t>
            </a:r>
            <a:r>
              <a:rPr lang="en-US" sz="2400" b="1" dirty="0" smtClean="0">
                <a:solidFill>
                  <a:prstClr val="white"/>
                </a:solidFill>
              </a:rPr>
              <a:t> are phase multiplication factor.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1446212" y="4429780"/>
                <a:ext cx="9525000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𝒇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𝑫𝑶𝑪</m:t>
                        </m:r>
                      </m:sub>
                    </m:sSub>
                    <m:r>
                      <a:rPr lang="en-US" sz="2800" b="1" i="1" smtClean="0">
                        <a:solidFill>
                          <a:prstClr val="white"/>
                        </a:solidFill>
                        <a:latin typeface="Cambria Math"/>
                      </a:rPr>
                      <m:t>+ </m:t>
                    </m:r>
                    <m:sSub>
                      <m:sSubPr>
                        <m:ctrlP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𝒇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𝒔𝒐𝒊𝒍𝒅</m:t>
                        </m:r>
                      </m:sub>
                    </m:sSub>
                    <m:r>
                      <a:rPr lang="en-US" sz="2800" b="1" i="1" smtClean="0">
                        <a:solidFill>
                          <a:prstClr val="white"/>
                        </a:solidFill>
                        <a:latin typeface="Cambria Math"/>
                      </a:rPr>
                      <m:t>+ </m:t>
                    </m:r>
                    <m:sSub>
                      <m:sSubPr>
                        <m:ctrlP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𝒇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𝒅𝒊𝒔𝒔</m:t>
                        </m:r>
                      </m:sub>
                    </m:sSub>
                    <m:r>
                      <a:rPr lang="en-US" sz="2800" b="1" i="1" smtClean="0">
                        <a:solidFill>
                          <a:prstClr val="white"/>
                        </a:solidFill>
                        <a:latin typeface="Cambria Math"/>
                      </a:rPr>
                      <m:t>=</m:t>
                    </m:r>
                    <m:r>
                      <a:rPr lang="en-US" sz="2800" b="1" i="1" smtClean="0">
                        <a:solidFill>
                          <a:prstClr val="white"/>
                        </a:solidFill>
                        <a:latin typeface="Cambria Math"/>
                      </a:rPr>
                      <m:t>𝟏</m:t>
                    </m:r>
                  </m:oMath>
                </a14:m>
                <a:r>
                  <a:rPr lang="en-US" sz="2800" dirty="0" smtClean="0"/>
                  <a:t> </a:t>
                </a:r>
                <a:endParaRPr lang="en-US" sz="28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6212" y="4429780"/>
                <a:ext cx="9525000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608012" y="5045429"/>
            <a:ext cx="9906000" cy="934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77240">
              <a:lnSpc>
                <a:spcPct val="114000"/>
              </a:lnSpc>
            </a:pPr>
            <a:r>
              <a:rPr lang="en-US" sz="2400" b="1" dirty="0" smtClean="0">
                <a:solidFill>
                  <a:prstClr val="white"/>
                </a:solidFill>
              </a:rPr>
              <a:t>3. </a:t>
            </a:r>
            <a:r>
              <a:rPr lang="en-US" sz="2400" b="1" dirty="0" err="1" smtClean="0">
                <a:solidFill>
                  <a:prstClr val="white"/>
                </a:solidFill>
              </a:rPr>
              <a:t>f</a:t>
            </a:r>
            <a:r>
              <a:rPr lang="en-US" sz="2400" b="1" baseline="-25000" dirty="0" err="1" smtClean="0">
                <a:solidFill>
                  <a:prstClr val="white"/>
                </a:solidFill>
              </a:rPr>
              <a:t>DOC</a:t>
            </a:r>
            <a:r>
              <a:rPr lang="en-US" sz="2400" b="1" dirty="0">
                <a:solidFill>
                  <a:prstClr val="white"/>
                </a:solidFill>
              </a:rPr>
              <a:t>, </a:t>
            </a:r>
            <a:r>
              <a:rPr lang="en-US" sz="2400" b="1" dirty="0" err="1">
                <a:solidFill>
                  <a:prstClr val="white"/>
                </a:solidFill>
              </a:rPr>
              <a:t>f</a:t>
            </a:r>
            <a:r>
              <a:rPr lang="en-US" sz="2400" b="1" baseline="-25000" dirty="0" err="1">
                <a:solidFill>
                  <a:prstClr val="white"/>
                </a:solidFill>
              </a:rPr>
              <a:t>solid</a:t>
            </a:r>
            <a:r>
              <a:rPr lang="en-US" sz="2400" b="1" dirty="0">
                <a:solidFill>
                  <a:prstClr val="white"/>
                </a:solidFill>
              </a:rPr>
              <a:t> and </a:t>
            </a:r>
            <a:r>
              <a:rPr lang="en-US" sz="2400" b="1" dirty="0" err="1">
                <a:solidFill>
                  <a:prstClr val="white"/>
                </a:solidFill>
              </a:rPr>
              <a:t>f</a:t>
            </a:r>
            <a:r>
              <a:rPr lang="en-US" sz="2400" b="1" baseline="-25000" dirty="0" err="1">
                <a:solidFill>
                  <a:prstClr val="white"/>
                </a:solidFill>
              </a:rPr>
              <a:t>diss</a:t>
            </a:r>
            <a:r>
              <a:rPr lang="en-US" sz="2400" b="1" dirty="0">
                <a:solidFill>
                  <a:prstClr val="white"/>
                </a:solidFill>
              </a:rPr>
              <a:t> can be internally calculated based on partitioning coefficient.</a:t>
            </a:r>
          </a:p>
        </p:txBody>
      </p:sp>
    </p:spTree>
    <p:extLst>
      <p:ext uri="{BB962C8B-B14F-4D97-AF65-F5344CB8AC3E}">
        <p14:creationId xmlns:p14="http://schemas.microsoft.com/office/powerpoint/2010/main" val="228798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98612" y="715962"/>
            <a:ext cx="81534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Phase Multiplication Factor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Example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6341" y="1371600"/>
            <a:ext cx="10728271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17220">
              <a:lnSpc>
                <a:spcPct val="130000"/>
              </a:lnSpc>
            </a:pPr>
            <a:r>
              <a:rPr lang="en-US" sz="2800" b="1" dirty="0" smtClean="0">
                <a:solidFill>
                  <a:prstClr val="white"/>
                </a:solidFill>
              </a:rPr>
              <a:t>Procedures</a:t>
            </a:r>
          </a:p>
          <a:p>
            <a:pPr marL="1074420" indent="-457200">
              <a:lnSpc>
                <a:spcPct val="130000"/>
              </a:lnSpc>
              <a:buAutoNum type="arabicPeriod"/>
            </a:pPr>
            <a:r>
              <a:rPr lang="en-US" sz="2400" b="1" dirty="0" smtClean="0">
                <a:solidFill>
                  <a:prstClr val="white"/>
                </a:solidFill>
              </a:rPr>
              <a:t>Create a simple surface water system</a:t>
            </a:r>
          </a:p>
          <a:p>
            <a:pPr marL="1074420" indent="-457200">
              <a:lnSpc>
                <a:spcPct val="130000"/>
              </a:lnSpc>
              <a:buAutoNum type="arabicPeriod"/>
            </a:pPr>
            <a:r>
              <a:rPr lang="en-US" sz="2400" b="1" dirty="0" smtClean="0">
                <a:solidFill>
                  <a:prstClr val="white"/>
                </a:solidFill>
              </a:rPr>
              <a:t>Create 1 solid state variable and 2 chemical state </a:t>
            </a:r>
            <a:r>
              <a:rPr lang="en-US" sz="2400" b="1" dirty="0" err="1" smtClean="0">
                <a:solidFill>
                  <a:prstClr val="white"/>
                </a:solidFill>
              </a:rPr>
              <a:t>variablea</a:t>
            </a:r>
            <a:endParaRPr lang="en-US" sz="2400" b="1" dirty="0" smtClean="0">
              <a:solidFill>
                <a:prstClr val="white"/>
              </a:solidFill>
            </a:endParaRPr>
          </a:p>
          <a:p>
            <a:pPr marL="1074420" indent="-457200">
              <a:lnSpc>
                <a:spcPct val="130000"/>
              </a:lnSpc>
              <a:buAutoNum type="arabicPeriod"/>
            </a:pPr>
            <a:r>
              <a:rPr lang="en-US" sz="2400" b="1" dirty="0" smtClean="0">
                <a:solidFill>
                  <a:prstClr val="white"/>
                </a:solidFill>
              </a:rPr>
              <a:t>Initial conditions: </a:t>
            </a:r>
            <a:r>
              <a:rPr lang="en-US" sz="2400" b="1" dirty="0" err="1" smtClean="0">
                <a:solidFill>
                  <a:prstClr val="white"/>
                </a:solidFill>
              </a:rPr>
              <a:t>C</a:t>
            </a:r>
            <a:r>
              <a:rPr lang="en-US" sz="2400" b="1" baseline="-25000" dirty="0" err="1" smtClean="0">
                <a:solidFill>
                  <a:prstClr val="white"/>
                </a:solidFill>
              </a:rPr>
              <a:t>1</a:t>
            </a:r>
            <a:r>
              <a:rPr lang="en-US" sz="2400" b="1" dirty="0" smtClean="0">
                <a:solidFill>
                  <a:prstClr val="white"/>
                </a:solidFill>
              </a:rPr>
              <a:t> = 10</a:t>
            </a:r>
            <a:r>
              <a:rPr lang="en-US" sz="2400" b="1" dirty="0">
                <a:solidFill>
                  <a:prstClr val="white"/>
                </a:solidFill>
              </a:rPr>
              <a:t>, </a:t>
            </a:r>
            <a:r>
              <a:rPr lang="en-US" sz="2400" b="1" dirty="0" err="1" smtClean="0">
                <a:solidFill>
                  <a:prstClr val="white"/>
                </a:solidFill>
              </a:rPr>
              <a:t>C</a:t>
            </a:r>
            <a:r>
              <a:rPr lang="en-US" sz="2400" b="1" baseline="-25000" dirty="0" err="1" smtClean="0">
                <a:solidFill>
                  <a:prstClr val="white"/>
                </a:solidFill>
              </a:rPr>
              <a:t>2</a:t>
            </a:r>
            <a:r>
              <a:rPr lang="en-US" sz="2400" b="1" dirty="0" smtClean="0">
                <a:solidFill>
                  <a:prstClr val="white"/>
                </a:solidFill>
              </a:rPr>
              <a:t> </a:t>
            </a:r>
            <a:r>
              <a:rPr lang="en-US" sz="2400" b="1" dirty="0">
                <a:solidFill>
                  <a:prstClr val="white"/>
                </a:solidFill>
              </a:rPr>
              <a:t>= </a:t>
            </a:r>
            <a:r>
              <a:rPr lang="en-US" sz="2400" b="1" dirty="0" smtClean="0">
                <a:solidFill>
                  <a:prstClr val="white"/>
                </a:solidFill>
              </a:rPr>
              <a:t>0, </a:t>
            </a:r>
            <a:r>
              <a:rPr lang="en-US" sz="2400" b="1" dirty="0">
                <a:solidFill>
                  <a:prstClr val="white"/>
                </a:solidFill>
              </a:rPr>
              <a:t>Silt </a:t>
            </a:r>
            <a:r>
              <a:rPr lang="en-US" sz="2400" b="1" dirty="0" smtClean="0">
                <a:solidFill>
                  <a:prstClr val="white"/>
                </a:solidFill>
              </a:rPr>
              <a:t>= 10</a:t>
            </a:r>
          </a:p>
          <a:p>
            <a:pPr marL="1074420" indent="-457200">
              <a:lnSpc>
                <a:spcPct val="130000"/>
              </a:lnSpc>
              <a:buAutoNum type="arabicPeriod"/>
            </a:pPr>
            <a:r>
              <a:rPr lang="en-US" sz="2400" b="1" dirty="0" smtClean="0">
                <a:solidFill>
                  <a:prstClr val="white"/>
                </a:solidFill>
              </a:rPr>
              <a:t>Partition coefficient of </a:t>
            </a:r>
            <a:r>
              <a:rPr lang="en-US" sz="2400" b="1" dirty="0" err="1">
                <a:solidFill>
                  <a:prstClr val="white"/>
                </a:solidFill>
              </a:rPr>
              <a:t>C</a:t>
            </a:r>
            <a:r>
              <a:rPr lang="en-US" sz="2400" b="1" baseline="-25000" dirty="0" err="1">
                <a:solidFill>
                  <a:prstClr val="white"/>
                </a:solidFill>
              </a:rPr>
              <a:t>1</a:t>
            </a:r>
            <a:r>
              <a:rPr lang="en-US" sz="2400" b="1" dirty="0" smtClean="0">
                <a:solidFill>
                  <a:prstClr val="white"/>
                </a:solidFill>
              </a:rPr>
              <a:t> to silt is 100000 L/kg</a:t>
            </a:r>
          </a:p>
          <a:p>
            <a:pPr marL="1074420" indent="-457200">
              <a:lnSpc>
                <a:spcPct val="130000"/>
              </a:lnSpc>
              <a:buAutoNum type="arabicPeriod"/>
            </a:pPr>
            <a:r>
              <a:rPr lang="en-US" sz="2400" b="1" dirty="0" smtClean="0">
                <a:solidFill>
                  <a:prstClr val="white"/>
                </a:solidFill>
              </a:rPr>
              <a:t>Create a biodegradation reaction (</a:t>
            </a:r>
            <a:r>
              <a:rPr lang="en-US" sz="2400" b="1" dirty="0" err="1" smtClean="0">
                <a:solidFill>
                  <a:prstClr val="white"/>
                </a:solidFill>
              </a:rPr>
              <a:t>C</a:t>
            </a:r>
            <a:r>
              <a:rPr lang="en-US" sz="2400" b="1" baseline="-25000" dirty="0" err="1" smtClean="0">
                <a:solidFill>
                  <a:prstClr val="white"/>
                </a:solidFill>
              </a:rPr>
              <a:t>1</a:t>
            </a:r>
            <a:r>
              <a:rPr lang="en-US" sz="2400" b="1" dirty="0" smtClean="0">
                <a:solidFill>
                  <a:prstClr val="white"/>
                </a:solidFill>
              </a:rPr>
              <a:t> to </a:t>
            </a:r>
            <a:r>
              <a:rPr lang="en-US" sz="2400" b="1" dirty="0" err="1" smtClean="0">
                <a:solidFill>
                  <a:prstClr val="white"/>
                </a:solidFill>
              </a:rPr>
              <a:t>C</a:t>
            </a:r>
            <a:r>
              <a:rPr lang="en-US" sz="2400" b="1" baseline="-25000" dirty="0" err="1" smtClean="0">
                <a:solidFill>
                  <a:prstClr val="white"/>
                </a:solidFill>
              </a:rPr>
              <a:t>2</a:t>
            </a:r>
            <a:r>
              <a:rPr lang="en-US" sz="2400" b="1" dirty="0" smtClean="0">
                <a:solidFill>
                  <a:prstClr val="white"/>
                </a:solidFill>
              </a:rPr>
              <a:t>, k = 0.2 d</a:t>
            </a:r>
            <a:r>
              <a:rPr lang="en-US" sz="2400" b="1" baseline="30000" dirty="0" smtClean="0">
                <a:solidFill>
                  <a:prstClr val="white"/>
                </a:solidFill>
              </a:rPr>
              <a:t>-1</a:t>
            </a:r>
            <a:r>
              <a:rPr lang="en-US" sz="2400" b="1" dirty="0" smtClean="0">
                <a:solidFill>
                  <a:prstClr val="white"/>
                </a:solidFill>
              </a:rPr>
              <a:t>)</a:t>
            </a:r>
          </a:p>
          <a:p>
            <a:pPr marL="1074420" indent="-457200">
              <a:lnSpc>
                <a:spcPct val="130000"/>
              </a:lnSpc>
              <a:buAutoNum type="arabicPeriod"/>
            </a:pPr>
            <a:r>
              <a:rPr lang="en-US" sz="2400" b="1" dirty="0" err="1" smtClean="0">
                <a:solidFill>
                  <a:prstClr val="white"/>
                </a:solidFill>
              </a:rPr>
              <a:t>x</a:t>
            </a:r>
            <a:r>
              <a:rPr lang="en-US" sz="2400" b="1" baseline="-25000" dirty="0" err="1" smtClean="0">
                <a:solidFill>
                  <a:prstClr val="white"/>
                </a:solidFill>
              </a:rPr>
              <a:t>diss</a:t>
            </a:r>
            <a:r>
              <a:rPr lang="en-US" sz="2400" b="1" dirty="0" smtClean="0">
                <a:solidFill>
                  <a:prstClr val="white"/>
                </a:solidFill>
              </a:rPr>
              <a:t> =1, </a:t>
            </a:r>
            <a:r>
              <a:rPr lang="en-US" sz="2400" b="1" dirty="0" err="1" smtClean="0">
                <a:solidFill>
                  <a:prstClr val="white"/>
                </a:solidFill>
              </a:rPr>
              <a:t>x</a:t>
            </a:r>
            <a:r>
              <a:rPr lang="en-US" sz="2400" b="1" baseline="-25000" dirty="0" err="1" smtClean="0">
                <a:solidFill>
                  <a:prstClr val="white"/>
                </a:solidFill>
              </a:rPr>
              <a:t>solid</a:t>
            </a:r>
            <a:r>
              <a:rPr lang="en-US" sz="2400" b="1" dirty="0" smtClean="0">
                <a:solidFill>
                  <a:prstClr val="white"/>
                </a:solidFill>
              </a:rPr>
              <a:t> = 2 (Chemical biodegradation)</a:t>
            </a:r>
          </a:p>
          <a:p>
            <a:pPr marL="1074420" indent="-457200">
              <a:lnSpc>
                <a:spcPct val="130000"/>
              </a:lnSpc>
              <a:buAutoNum type="arabicPeriod"/>
            </a:pPr>
            <a:r>
              <a:rPr lang="en-US" sz="2400" b="1" dirty="0" smtClean="0">
                <a:solidFill>
                  <a:prstClr val="white"/>
                </a:solidFill>
              </a:rPr>
              <a:t>Output selection (dissolved chemical and </a:t>
            </a:r>
            <a:r>
              <a:rPr lang="en-US" sz="2400" b="1" dirty="0" err="1" smtClean="0">
                <a:solidFill>
                  <a:prstClr val="white"/>
                </a:solidFill>
              </a:rPr>
              <a:t>sorbed</a:t>
            </a:r>
            <a:r>
              <a:rPr lang="en-US" sz="2400" b="1" dirty="0" smtClean="0">
                <a:solidFill>
                  <a:prstClr val="white"/>
                </a:solidFill>
              </a:rPr>
              <a:t> chemical)</a:t>
            </a:r>
          </a:p>
          <a:p>
            <a:pPr marL="1074420" indent="-457200">
              <a:lnSpc>
                <a:spcPct val="130000"/>
              </a:lnSpc>
              <a:buAutoNum type="arabicPeriod"/>
            </a:pPr>
            <a:r>
              <a:rPr lang="en-US" sz="2400" b="1" dirty="0" smtClean="0">
                <a:solidFill>
                  <a:prstClr val="white"/>
                </a:solidFill>
              </a:rPr>
              <a:t>Run WASP</a:t>
            </a:r>
          </a:p>
        </p:txBody>
      </p:sp>
    </p:spTree>
    <p:extLst>
      <p:ext uri="{BB962C8B-B14F-4D97-AF65-F5344CB8AC3E}">
        <p14:creationId xmlns:p14="http://schemas.microsoft.com/office/powerpoint/2010/main" val="308774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98612" y="715962"/>
            <a:ext cx="81534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Phase Multiplication Factor Example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76341" y="1371600"/>
                <a:ext cx="10728271" cy="50597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617220">
                  <a:lnSpc>
                    <a:spcPct val="130000"/>
                  </a:lnSpc>
                </a:pPr>
                <a:r>
                  <a:rPr lang="en-US" sz="2800" b="1" dirty="0" smtClean="0">
                    <a:solidFill>
                      <a:prstClr val="white"/>
                    </a:solidFill>
                  </a:rPr>
                  <a:t>Input: </a:t>
                </a:r>
              </a:p>
              <a:p>
                <a:pPr marL="1074420" indent="-457200">
                  <a:lnSpc>
                    <a:spcPct val="130000"/>
                  </a:lnSpc>
                  <a:buAutoNum type="arabicPeriod"/>
                </a:pPr>
                <a:r>
                  <a:rPr lang="en-US" sz="2400" b="1" dirty="0" smtClean="0">
                    <a:solidFill>
                      <a:prstClr val="white"/>
                    </a:solidFill>
                  </a:rPr>
                  <a:t>Initial conditions: </a:t>
                </a:r>
                <a:r>
                  <a:rPr lang="en-US" sz="2400" b="1" dirty="0" err="1" smtClean="0">
                    <a:solidFill>
                      <a:prstClr val="white"/>
                    </a:solidFill>
                  </a:rPr>
                  <a:t>C</a:t>
                </a:r>
                <a:r>
                  <a:rPr lang="en-US" sz="2400" b="1" baseline="-25000" dirty="0" err="1" smtClean="0">
                    <a:solidFill>
                      <a:prstClr val="white"/>
                    </a:solidFill>
                  </a:rPr>
                  <a:t>1</a:t>
                </a:r>
                <a:r>
                  <a:rPr lang="en-US" sz="2400" b="1" dirty="0" smtClean="0">
                    <a:solidFill>
                      <a:prstClr val="white"/>
                    </a:solidFill>
                  </a:rPr>
                  <a:t> = 10, Silt = 10</a:t>
                </a:r>
              </a:p>
              <a:p>
                <a:pPr marL="1074420" indent="-457200">
                  <a:lnSpc>
                    <a:spcPct val="130000"/>
                  </a:lnSpc>
                  <a:buAutoNum type="arabicPeriod"/>
                </a:pPr>
                <a:r>
                  <a:rPr lang="en-US" sz="2400" b="1" dirty="0" smtClean="0">
                    <a:solidFill>
                      <a:prstClr val="white"/>
                    </a:solidFill>
                  </a:rPr>
                  <a:t>Partition coefficient of </a:t>
                </a:r>
                <a:r>
                  <a:rPr lang="en-US" sz="2400" b="1" dirty="0" err="1">
                    <a:solidFill>
                      <a:prstClr val="white"/>
                    </a:solidFill>
                  </a:rPr>
                  <a:t>C</a:t>
                </a:r>
                <a:r>
                  <a:rPr lang="en-US" sz="2400" b="1" baseline="-25000" dirty="0" err="1">
                    <a:solidFill>
                      <a:prstClr val="white"/>
                    </a:solidFill>
                  </a:rPr>
                  <a:t>1</a:t>
                </a:r>
                <a:r>
                  <a:rPr lang="en-US" sz="2400" b="1" dirty="0" smtClean="0">
                    <a:solidFill>
                      <a:prstClr val="white"/>
                    </a:solidFill>
                  </a:rPr>
                  <a:t> to silt is 100000 L/kg</a:t>
                </a:r>
              </a:p>
              <a:p>
                <a:pPr marL="1074420" indent="-457200">
                  <a:lnSpc>
                    <a:spcPct val="130000"/>
                  </a:lnSpc>
                  <a:buFontTx/>
                  <a:buAutoNum type="arabicPeriod"/>
                </a:pPr>
                <a:r>
                  <a:rPr lang="en-US" sz="2400" b="1" dirty="0">
                    <a:solidFill>
                      <a:prstClr val="white"/>
                    </a:solidFill>
                  </a:rPr>
                  <a:t>Biodegradation reaction (</a:t>
                </a:r>
                <a:r>
                  <a:rPr lang="en-US" sz="2400" b="1" dirty="0" err="1">
                    <a:solidFill>
                      <a:prstClr val="white"/>
                    </a:solidFill>
                  </a:rPr>
                  <a:t>C</a:t>
                </a:r>
                <a:r>
                  <a:rPr lang="en-US" sz="2400" b="1" baseline="-25000" dirty="0" err="1">
                    <a:solidFill>
                      <a:prstClr val="white"/>
                    </a:solidFill>
                  </a:rPr>
                  <a:t>1</a:t>
                </a:r>
                <a:r>
                  <a:rPr lang="en-US" sz="2400" b="1" dirty="0">
                    <a:solidFill>
                      <a:prstClr val="white"/>
                    </a:solidFill>
                  </a:rPr>
                  <a:t> to </a:t>
                </a:r>
                <a:r>
                  <a:rPr lang="en-US" sz="2400" b="1" dirty="0" err="1">
                    <a:solidFill>
                      <a:prstClr val="white"/>
                    </a:solidFill>
                  </a:rPr>
                  <a:t>C</a:t>
                </a:r>
                <a:r>
                  <a:rPr lang="en-US" sz="2400" b="1" baseline="-25000" dirty="0" err="1">
                    <a:solidFill>
                      <a:prstClr val="white"/>
                    </a:solidFill>
                  </a:rPr>
                  <a:t>2</a:t>
                </a:r>
                <a:r>
                  <a:rPr lang="en-US" sz="2400" b="1" dirty="0">
                    <a:solidFill>
                      <a:prstClr val="white"/>
                    </a:solidFill>
                  </a:rPr>
                  <a:t>, k = 0.2 d</a:t>
                </a:r>
                <a:r>
                  <a:rPr lang="en-US" sz="2400" b="1" baseline="30000" dirty="0">
                    <a:solidFill>
                      <a:prstClr val="white"/>
                    </a:solidFill>
                  </a:rPr>
                  <a:t>-1</a:t>
                </a:r>
                <a:r>
                  <a:rPr lang="en-US" sz="2400" b="1" dirty="0">
                    <a:solidFill>
                      <a:prstClr val="white"/>
                    </a:solidFill>
                  </a:rPr>
                  <a:t>)</a:t>
                </a:r>
              </a:p>
              <a:p>
                <a:pPr marL="1074420" indent="-457200">
                  <a:lnSpc>
                    <a:spcPct val="130000"/>
                  </a:lnSpc>
                  <a:buAutoNum type="arabicPeriod"/>
                </a:pPr>
                <a:r>
                  <a:rPr lang="en-US" sz="2400" b="1" dirty="0" err="1">
                    <a:solidFill>
                      <a:prstClr val="white"/>
                    </a:solidFill>
                  </a:rPr>
                  <a:t>x</a:t>
                </a:r>
                <a:r>
                  <a:rPr lang="en-US" sz="2400" b="1" baseline="-25000" dirty="0" err="1" smtClean="0">
                    <a:solidFill>
                      <a:prstClr val="white"/>
                    </a:solidFill>
                  </a:rPr>
                  <a:t>diss</a:t>
                </a:r>
                <a:r>
                  <a:rPr lang="en-US" sz="2400" b="1" dirty="0" smtClean="0">
                    <a:solidFill>
                      <a:prstClr val="white"/>
                    </a:solidFill>
                  </a:rPr>
                  <a:t> = 1, </a:t>
                </a:r>
                <a:r>
                  <a:rPr lang="en-US" sz="2400" b="1" dirty="0" err="1" smtClean="0">
                    <a:solidFill>
                      <a:prstClr val="white"/>
                    </a:solidFill>
                  </a:rPr>
                  <a:t>x</a:t>
                </a:r>
                <a:r>
                  <a:rPr lang="en-US" sz="2400" b="1" baseline="-25000" dirty="0" err="1" smtClean="0">
                    <a:solidFill>
                      <a:prstClr val="white"/>
                    </a:solidFill>
                  </a:rPr>
                  <a:t>solid</a:t>
                </a:r>
                <a:r>
                  <a:rPr lang="en-US" sz="2400" b="1" dirty="0" smtClean="0">
                    <a:solidFill>
                      <a:prstClr val="white"/>
                    </a:solidFill>
                  </a:rPr>
                  <a:t> = 2</a:t>
                </a:r>
              </a:p>
              <a:p>
                <a:pPr marL="617220">
                  <a:lnSpc>
                    <a:spcPct val="130000"/>
                  </a:lnSpc>
                </a:pPr>
                <a:r>
                  <a:rPr lang="en-US" sz="2400" b="1" dirty="0" smtClean="0">
                    <a:solidFill>
                      <a:prstClr val="white"/>
                    </a:solidFill>
                  </a:rPr>
                  <a:t>Results</a:t>
                </a:r>
              </a:p>
              <a:p>
                <a:pPr marL="1074420" indent="-457200">
                  <a:lnSpc>
                    <a:spcPct val="130000"/>
                  </a:lnSpc>
                  <a:buAutoNum type="arabicPeriod"/>
                </a:pPr>
                <a:r>
                  <a:rPr lang="en-US" sz="2400" b="1" dirty="0" err="1" smtClean="0">
                    <a:solidFill>
                      <a:prstClr val="white"/>
                    </a:solidFill>
                  </a:rPr>
                  <a:t>f</a:t>
                </a:r>
                <a:r>
                  <a:rPr lang="en-US" sz="2400" b="1" baseline="-25000" dirty="0" err="1" smtClean="0">
                    <a:solidFill>
                      <a:prstClr val="white"/>
                    </a:solidFill>
                  </a:rPr>
                  <a:t>diss</a:t>
                </a:r>
                <a:r>
                  <a:rPr lang="en-US" sz="2400" b="1" dirty="0" smtClean="0">
                    <a:solidFill>
                      <a:prstClr val="white"/>
                    </a:solidFill>
                  </a:rPr>
                  <a:t> = 0.5, </a:t>
                </a:r>
                <a:r>
                  <a:rPr lang="en-US" sz="2400" b="1" dirty="0" err="1" smtClean="0">
                    <a:solidFill>
                      <a:prstClr val="white"/>
                    </a:solidFill>
                  </a:rPr>
                  <a:t>f</a:t>
                </a:r>
                <a:r>
                  <a:rPr lang="en-US" sz="2400" b="1" baseline="-25000" dirty="0" err="1" smtClean="0">
                    <a:solidFill>
                      <a:prstClr val="white"/>
                    </a:solidFill>
                  </a:rPr>
                  <a:t>solid</a:t>
                </a:r>
                <a:r>
                  <a:rPr lang="en-US" sz="2400" b="1" dirty="0" smtClean="0">
                    <a:solidFill>
                      <a:prstClr val="white"/>
                    </a:solidFill>
                  </a:rPr>
                  <a:t> = 0.5</a:t>
                </a:r>
              </a:p>
              <a:p>
                <a:pPr marL="617220">
                  <a:lnSpc>
                    <a:spcPct val="13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>
                              <a:solidFill>
                                <a:prstClr val="white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solidFill>
                                <a:prstClr val="white"/>
                              </a:solidFill>
                              <a:latin typeface="Cambria Math"/>
                            </a:rPr>
                            <m:t>𝑿</m:t>
                          </m:r>
                        </m:e>
                        <m:sub>
                          <m:r>
                            <a:rPr lang="en-US" sz="2400" b="1" i="1">
                              <a:solidFill>
                                <a:prstClr val="white"/>
                              </a:solidFill>
                              <a:latin typeface="Cambria Math"/>
                            </a:rPr>
                            <m:t>𝒑𝒉𝒂𝒔𝒆</m:t>
                          </m:r>
                        </m:sub>
                      </m:sSub>
                      <m:r>
                        <a:rPr lang="en-US" sz="2400" b="1" i="1">
                          <a:solidFill>
                            <a:prstClr val="white"/>
                          </a:solidFill>
                          <a:latin typeface="Cambria Math"/>
                        </a:rPr>
                        <m:t>= </m:t>
                      </m:r>
                      <m:sSub>
                        <m:sSubPr>
                          <m:ctrlPr>
                            <a:rPr lang="en-US" sz="2400" b="1" i="1">
                              <a:solidFill>
                                <a:prstClr val="white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solidFill>
                                <a:prstClr val="white"/>
                              </a:solidFill>
                              <a:latin typeface="Cambria Math"/>
                            </a:rPr>
                            <m:t>𝒇</m:t>
                          </m:r>
                        </m:e>
                        <m:sub>
                          <m:r>
                            <a:rPr lang="en-US" sz="2400" b="1" i="1">
                              <a:solidFill>
                                <a:prstClr val="white"/>
                              </a:solidFill>
                              <a:latin typeface="Cambria Math"/>
                            </a:rPr>
                            <m:t>𝑫𝑶𝑪</m:t>
                          </m:r>
                        </m:sub>
                      </m:sSub>
                      <m:sSub>
                        <m:sSubPr>
                          <m:ctrlPr>
                            <a:rPr lang="en-US" sz="2400" b="1" i="1">
                              <a:solidFill>
                                <a:prstClr val="white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solidFill>
                                <a:prstClr val="white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b>
                          <m:r>
                            <a:rPr lang="en-US" sz="2400" b="1" i="1">
                              <a:solidFill>
                                <a:prstClr val="white"/>
                              </a:solidFill>
                              <a:latin typeface="Cambria Math"/>
                            </a:rPr>
                            <m:t>𝑫𝑶𝑪</m:t>
                          </m:r>
                        </m:sub>
                      </m:sSub>
                      <m:r>
                        <a:rPr lang="en-US" sz="2400" b="1" i="1">
                          <a:solidFill>
                            <a:prstClr val="white"/>
                          </a:solidFill>
                          <a:latin typeface="Cambria Math"/>
                        </a:rPr>
                        <m:t>+ </m:t>
                      </m:r>
                      <m:sSub>
                        <m:sSubPr>
                          <m:ctrlPr>
                            <a:rPr lang="en-US" sz="2400" b="1" i="1">
                              <a:solidFill>
                                <a:prstClr val="white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solidFill>
                                <a:prstClr val="white"/>
                              </a:solidFill>
                              <a:latin typeface="Cambria Math"/>
                            </a:rPr>
                            <m:t>𝒇</m:t>
                          </m:r>
                        </m:e>
                        <m:sub>
                          <m:r>
                            <a:rPr lang="en-US" sz="2400" b="1" i="1">
                              <a:solidFill>
                                <a:prstClr val="white"/>
                              </a:solidFill>
                              <a:latin typeface="Cambria Math"/>
                            </a:rPr>
                            <m:t>𝒔𝒐𝒊𝒍𝒅</m:t>
                          </m:r>
                        </m:sub>
                      </m:sSub>
                      <m:sSub>
                        <m:sSubPr>
                          <m:ctrlPr>
                            <a:rPr lang="en-US" sz="2400" b="1" i="1">
                              <a:solidFill>
                                <a:prstClr val="white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solidFill>
                                <a:prstClr val="white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b>
                          <m:r>
                            <a:rPr lang="en-US" sz="2400" b="1" i="1">
                              <a:solidFill>
                                <a:prstClr val="white"/>
                              </a:solidFill>
                              <a:latin typeface="Cambria Math"/>
                            </a:rPr>
                            <m:t>𝒔𝒐𝒍𝒊𝒅</m:t>
                          </m:r>
                        </m:sub>
                      </m:sSub>
                      <m:r>
                        <a:rPr lang="en-US" sz="2400" b="1" i="1">
                          <a:solidFill>
                            <a:prstClr val="white"/>
                          </a:solidFill>
                          <a:latin typeface="Cambria Math"/>
                        </a:rPr>
                        <m:t>+ </m:t>
                      </m:r>
                      <m:sSub>
                        <m:sSubPr>
                          <m:ctrlPr>
                            <a:rPr lang="en-US" sz="2400" b="1" i="1">
                              <a:solidFill>
                                <a:prstClr val="white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solidFill>
                                <a:prstClr val="white"/>
                              </a:solidFill>
                              <a:latin typeface="Cambria Math"/>
                            </a:rPr>
                            <m:t>𝒇</m:t>
                          </m:r>
                        </m:e>
                        <m:sub>
                          <m:r>
                            <a:rPr lang="en-US" sz="2400" b="1" i="1">
                              <a:solidFill>
                                <a:prstClr val="white"/>
                              </a:solidFill>
                              <a:latin typeface="Cambria Math"/>
                            </a:rPr>
                            <m:t>𝒅𝒊𝒔𝒔</m:t>
                          </m:r>
                        </m:sub>
                      </m:sSub>
                      <m:sSub>
                        <m:sSubPr>
                          <m:ctrlPr>
                            <a:rPr lang="en-US" sz="2400" b="1" i="1" smtClean="0">
                              <a:solidFill>
                                <a:prstClr val="white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solidFill>
                                <a:prstClr val="white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b>
                          <m:r>
                            <a:rPr lang="en-US" sz="2400" b="1" i="1">
                              <a:solidFill>
                                <a:prstClr val="white"/>
                              </a:solidFill>
                              <a:latin typeface="Cambria Math"/>
                            </a:rPr>
                            <m:t>𝒅𝒊𝒔𝒔</m:t>
                          </m:r>
                        </m:sub>
                      </m:sSub>
                      <m:r>
                        <a:rPr lang="en-US" sz="2400" b="1" i="1" smtClean="0">
                          <a:solidFill>
                            <a:prstClr val="white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prstClr val="white"/>
                          </a:solidFill>
                          <a:latin typeface="Cambria Math"/>
                        </a:rPr>
                        <m:t>𝟏</m:t>
                      </m:r>
                      <m:r>
                        <a:rPr lang="en-US" sz="2400" b="1" i="1" smtClean="0">
                          <a:solidFill>
                            <a:prstClr val="white"/>
                          </a:solidFill>
                          <a:latin typeface="Cambria Math"/>
                        </a:rPr>
                        <m:t>.</m:t>
                      </m:r>
                      <m:r>
                        <a:rPr lang="en-US" sz="2400" b="1" i="1" smtClean="0">
                          <a:solidFill>
                            <a:prstClr val="white"/>
                          </a:solidFill>
                          <a:latin typeface="Cambria Math"/>
                        </a:rPr>
                        <m:t>𝟓</m:t>
                      </m:r>
                    </m:oMath>
                  </m:oMathPara>
                </a14:m>
                <a:endParaRPr lang="en-US" sz="2400" b="1" dirty="0" smtClean="0">
                  <a:solidFill>
                    <a:prstClr val="white"/>
                  </a:solidFill>
                </a:endParaRPr>
              </a:p>
              <a:p>
                <a:pPr marL="617220">
                  <a:lnSpc>
                    <a:spcPct val="13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24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𝒌</m:t>
                        </m:r>
                      </m:e>
                      <m:sub>
                        <m:r>
                          <a:rPr lang="en-US" sz="24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𝒓𝒆𝒂𝒄𝒕𝒊𝒐𝒏</m:t>
                        </m:r>
                      </m:sub>
                    </m:sSub>
                  </m:oMath>
                </a14:m>
                <a:r>
                  <a:rPr lang="en-US" sz="2400" b="1" dirty="0">
                    <a:solidFill>
                      <a:prstClr val="white"/>
                    </a:solidFill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𝒌</m:t>
                        </m:r>
                      </m:e>
                      <m:sub>
                        <m:r>
                          <a:rPr lang="en-US" sz="24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𝒓𝒂𝒕𝒆</m:t>
                        </m:r>
                      </m:sub>
                    </m:sSub>
                    <m:sSub>
                      <m:sSubPr>
                        <m:ctrlPr>
                          <a:rPr lang="en-US" sz="2400" b="1" i="1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𝑿</m:t>
                        </m:r>
                      </m:e>
                      <m:sub>
                        <m:r>
                          <a:rPr lang="en-US" sz="2400" b="1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𝒑𝒉𝒂𝒔𝒆</m:t>
                        </m:r>
                      </m:sub>
                    </m:sSub>
                    <m:r>
                      <a:rPr lang="en-US" sz="2400" b="1" i="1" smtClean="0">
                        <a:solidFill>
                          <a:prstClr val="white"/>
                        </a:solidFill>
                        <a:latin typeface="Cambria Math"/>
                      </a:rPr>
                      <m:t>=</m:t>
                    </m:r>
                    <m:r>
                      <a:rPr lang="en-US" sz="2400" b="1" i="1" smtClean="0">
                        <a:solidFill>
                          <a:prstClr val="white"/>
                        </a:solidFill>
                        <a:latin typeface="Cambria Math"/>
                      </a:rPr>
                      <m:t>𝟎</m:t>
                    </m:r>
                    <m:r>
                      <a:rPr lang="en-US" sz="2400" b="1" i="1" smtClean="0">
                        <a:solidFill>
                          <a:prstClr val="white"/>
                        </a:solidFill>
                        <a:latin typeface="Cambria Math"/>
                      </a:rPr>
                      <m:t>.</m:t>
                    </m:r>
                    <m:r>
                      <a:rPr lang="en-US" sz="2400" b="1" i="1" smtClean="0">
                        <a:solidFill>
                          <a:prstClr val="white"/>
                        </a:solidFill>
                        <a:latin typeface="Cambria Math"/>
                      </a:rPr>
                      <m:t>𝟐</m:t>
                    </m:r>
                    <m:r>
                      <a:rPr lang="en-US" sz="2400" b="1" i="1" smtClean="0">
                        <a:solidFill>
                          <a:prstClr val="white"/>
                        </a:solidFill>
                        <a:latin typeface="Cambria Math"/>
                      </a:rPr>
                      <m:t>×</m:t>
                    </m:r>
                    <m:r>
                      <a:rPr lang="en-US" sz="2400" b="1" i="1" smtClean="0">
                        <a:solidFill>
                          <a:prstClr val="white"/>
                        </a:solidFill>
                        <a:latin typeface="Cambria Math"/>
                      </a:rPr>
                      <m:t>𝟏</m:t>
                    </m:r>
                    <m:r>
                      <a:rPr lang="en-US" sz="2400" b="1" i="1" smtClean="0">
                        <a:solidFill>
                          <a:prstClr val="white"/>
                        </a:solidFill>
                        <a:latin typeface="Cambria Math"/>
                      </a:rPr>
                      <m:t>.</m:t>
                    </m:r>
                    <m:r>
                      <a:rPr lang="en-US" sz="2400" b="1" i="1" smtClean="0">
                        <a:solidFill>
                          <a:prstClr val="white"/>
                        </a:solidFill>
                        <a:latin typeface="Cambria Math"/>
                      </a:rPr>
                      <m:t>𝟓</m:t>
                    </m:r>
                    <m:r>
                      <a:rPr lang="en-US" sz="2400" b="1" i="1" smtClean="0">
                        <a:solidFill>
                          <a:prstClr val="white"/>
                        </a:solidFill>
                        <a:latin typeface="Cambria Math"/>
                      </a:rPr>
                      <m:t>=</m:t>
                    </m:r>
                    <m:r>
                      <a:rPr lang="en-US" sz="2400" b="1" i="1" smtClean="0">
                        <a:solidFill>
                          <a:prstClr val="white"/>
                        </a:solidFill>
                        <a:latin typeface="Cambria Math"/>
                      </a:rPr>
                      <m:t>𝟎</m:t>
                    </m:r>
                    <m:r>
                      <a:rPr lang="en-US" sz="2400" b="1" i="1" smtClean="0">
                        <a:solidFill>
                          <a:prstClr val="white"/>
                        </a:solidFill>
                        <a:latin typeface="Cambria Math"/>
                      </a:rPr>
                      <m:t>.</m:t>
                    </m:r>
                    <m:r>
                      <a:rPr lang="en-US" sz="2400" b="1" i="1" smtClean="0">
                        <a:solidFill>
                          <a:prstClr val="white"/>
                        </a:solidFill>
                        <a:latin typeface="Cambria Math"/>
                      </a:rPr>
                      <m:t>𝟑</m:t>
                    </m:r>
                    <m:r>
                      <a:rPr lang="en-US" sz="2400" b="1" i="1" smtClean="0">
                        <a:solidFill>
                          <a:prstClr val="white"/>
                        </a:solidFill>
                        <a:latin typeface="Cambria Math"/>
                      </a:rPr>
                      <m:t> </m:t>
                    </m:r>
                    <m:r>
                      <m:rPr>
                        <m:nor/>
                      </m:rPr>
                      <a:rPr lang="en-US" sz="2400" b="1" dirty="0">
                        <a:solidFill>
                          <a:prstClr val="white"/>
                        </a:solidFill>
                      </a:rPr>
                      <m:t>d</m:t>
                    </m:r>
                    <m:r>
                      <m:rPr>
                        <m:nor/>
                      </m:rPr>
                      <a:rPr lang="en-US" sz="2400" b="1" baseline="30000" dirty="0">
                        <a:solidFill>
                          <a:prstClr val="white"/>
                        </a:solidFill>
                      </a:rPr>
                      <m:t>−1</m:t>
                    </m:r>
                  </m:oMath>
                </a14:m>
                <a:endParaRPr lang="en-US" sz="2400" baseline="30000" dirty="0"/>
              </a:p>
              <a:p>
                <a:pPr marL="1074420" indent="-457200">
                  <a:lnSpc>
                    <a:spcPct val="130000"/>
                  </a:lnSpc>
                  <a:buAutoNum type="arabicPeriod"/>
                </a:pPr>
                <a:endParaRPr lang="en-US" sz="2400" b="1" dirty="0" smtClean="0">
                  <a:solidFill>
                    <a:prstClr val="white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341" y="1371600"/>
                <a:ext cx="10728271" cy="505971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2229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884" y="609600"/>
            <a:ext cx="10969943" cy="6858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Physical Process 1 – Partition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68069" y="1493837"/>
                <a:ext cx="9674543" cy="4068763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14000"/>
                  </a:lnSpc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US" sz="24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Partition – Evaluation of contaminant distribution between solid and aqueous</a:t>
                </a:r>
              </a:p>
              <a:p>
                <a:pPr marL="914400" indent="-457200">
                  <a:lnSpc>
                    <a:spcPct val="114000"/>
                  </a:lnSpc>
                  <a:spcBef>
                    <a:spcPts val="0"/>
                  </a:spcBef>
                  <a:spcAft>
                    <a:spcPts val="1200"/>
                  </a:spcAft>
                  <a:buFont typeface="Wingdings" pitchFamily="2" charset="2"/>
                  <a:buChar char="Ø"/>
                </a:pP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Assumption: Partition process reaches to </a:t>
                </a:r>
                <a:r>
                  <a:rPr lang="en-US" sz="2000" b="1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equilibrium </a:t>
                </a:r>
                <a:r>
                  <a:rPr lang="en-US" sz="2000" b="1" dirty="0">
                    <a:solidFill>
                      <a:srgbClr val="FFFF00"/>
                    </a:solidFill>
                    <a:latin typeface="Times New Roman" pitchFamily="18" charset="0"/>
                    <a:cs typeface="Times New Roman" pitchFamily="18" charset="0"/>
                  </a:rPr>
                  <a:t>instantly </a:t>
                </a:r>
                <a:endParaRPr lang="en-US" sz="20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914400" indent="-457200">
                  <a:lnSpc>
                    <a:spcPct val="114000"/>
                  </a:lnSpc>
                  <a:spcBef>
                    <a:spcPts val="0"/>
                  </a:spcBef>
                  <a:spcAft>
                    <a:spcPts val="1200"/>
                  </a:spcAft>
                  <a:buFont typeface="Wingdings" pitchFamily="2" charset="2"/>
                  <a:buChar char="Ø"/>
                </a:pP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WASP input: Contaminant concentration and solid concentration</a:t>
                </a:r>
              </a:p>
              <a:p>
                <a:pPr marL="914400" indent="-457200">
                  <a:lnSpc>
                    <a:spcPct val="114000"/>
                  </a:lnSpc>
                  <a:spcBef>
                    <a:spcPts val="0"/>
                  </a:spcBef>
                  <a:spcAft>
                    <a:spcPts val="1200"/>
                  </a:spcAft>
                  <a:buFont typeface="Wingdings" pitchFamily="2" charset="2"/>
                  <a:buChar char="Ø"/>
                </a:pP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WASP input: Partition coefficient (L/kg), k</a:t>
                </a:r>
                <a:r>
                  <a:rPr lang="en-US" sz="2000" b="1" baseline="-250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d</a:t>
                </a: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𝑪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𝒔𝒐𝒍𝒊𝒅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000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𝑪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𝒂𝒒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pPr marL="914400" indent="-457200">
                  <a:lnSpc>
                    <a:spcPct val="114000"/>
                  </a:lnSpc>
                  <a:spcBef>
                    <a:spcPts val="0"/>
                  </a:spcBef>
                  <a:spcAft>
                    <a:spcPts val="1200"/>
                  </a:spcAft>
                  <a:buFont typeface="Wingdings" pitchFamily="2" charset="2"/>
                  <a:buChar char="Ø"/>
                </a:pP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WASP output: Dissolved chemical concentration (mg/L), and chemical </a:t>
                </a:r>
                <a:r>
                  <a:rPr lang="en-US" sz="2000" b="1" dirty="0" err="1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sorbed</a:t>
                </a:r>
                <a:r>
                  <a:rPr lang="en-US" sz="20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 on solid (mg/kg)</a:t>
                </a:r>
                <a:endParaRPr lang="en-US" sz="20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182880" indent="-182880">
                  <a:lnSpc>
                    <a:spcPct val="114000"/>
                  </a:lnSpc>
                  <a:spcBef>
                    <a:spcPts val="0"/>
                  </a:spcBef>
                  <a:spcAft>
                    <a:spcPts val="1200"/>
                  </a:spcAft>
                </a:pPr>
                <a:endParaRPr lang="en-US" sz="2400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68069" y="1493837"/>
                <a:ext cx="9674543" cy="4068763"/>
              </a:xfrm>
              <a:blipFill rotWithShape="1">
                <a:blip r:embed="rId2"/>
                <a:stretch>
                  <a:fillRect l="-882" t="-8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2810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884" y="533400"/>
            <a:ext cx="10969943" cy="6858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A Simple Partition Process Demo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 txBox="1">
            <a:spLocks noGrp="1"/>
          </p:cNvSpPr>
          <p:nvPr>
            <p:ph idx="1"/>
          </p:nvPr>
        </p:nvSpPr>
        <p:spPr>
          <a:xfrm>
            <a:off x="836612" y="1295400"/>
            <a:ext cx="10512862" cy="1649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17220">
              <a:lnSpc>
                <a:spcPct val="114000"/>
              </a:lnSpc>
              <a:spcBef>
                <a:spcPts val="0"/>
              </a:spcBef>
            </a:pPr>
            <a:r>
              <a:rPr lang="en-US" sz="2400" b="1" dirty="0" smtClean="0">
                <a:solidFill>
                  <a:prstClr val="white"/>
                </a:solidFill>
              </a:rPr>
              <a:t>Partition process scenario</a:t>
            </a:r>
          </a:p>
          <a:p>
            <a:pPr marL="1074420" indent="-457200">
              <a:lnSpc>
                <a:spcPct val="114000"/>
              </a:lnSpc>
              <a:spcBef>
                <a:spcPts val="0"/>
              </a:spcBef>
              <a:buAutoNum type="arabicPeriod"/>
            </a:pPr>
            <a:r>
              <a:rPr lang="en-US" sz="2200" b="1" dirty="0" smtClean="0">
                <a:solidFill>
                  <a:prstClr val="white"/>
                </a:solidFill>
              </a:rPr>
              <a:t>In a pond without water flows in and out</a:t>
            </a:r>
          </a:p>
          <a:p>
            <a:pPr marL="1074420" indent="-457200">
              <a:lnSpc>
                <a:spcPct val="114000"/>
              </a:lnSpc>
              <a:spcBef>
                <a:spcPts val="0"/>
              </a:spcBef>
              <a:buAutoNum type="arabicPeriod"/>
            </a:pPr>
            <a:r>
              <a:rPr lang="en-US" sz="2200" b="1" dirty="0" smtClean="0">
                <a:solidFill>
                  <a:prstClr val="white"/>
                </a:solidFill>
              </a:rPr>
              <a:t>Initial conditions: </a:t>
            </a:r>
            <a:r>
              <a:rPr lang="en-US" sz="2200" b="1" dirty="0" err="1" smtClean="0">
                <a:solidFill>
                  <a:prstClr val="white"/>
                </a:solidFill>
              </a:rPr>
              <a:t>C</a:t>
            </a:r>
            <a:r>
              <a:rPr lang="en-US" sz="2200" b="1" baseline="-25000" dirty="0" err="1" smtClean="0">
                <a:solidFill>
                  <a:prstClr val="white"/>
                </a:solidFill>
              </a:rPr>
              <a:t>1</a:t>
            </a:r>
            <a:r>
              <a:rPr lang="en-US" sz="2200" b="1" dirty="0" smtClean="0">
                <a:solidFill>
                  <a:prstClr val="white"/>
                </a:solidFill>
              </a:rPr>
              <a:t> = 10, </a:t>
            </a:r>
            <a:r>
              <a:rPr lang="en-US" sz="2200" b="1" dirty="0">
                <a:solidFill>
                  <a:prstClr val="white"/>
                </a:solidFill>
              </a:rPr>
              <a:t>Silt </a:t>
            </a:r>
            <a:r>
              <a:rPr lang="en-US" sz="2200" b="1" dirty="0" smtClean="0">
                <a:solidFill>
                  <a:prstClr val="white"/>
                </a:solidFill>
              </a:rPr>
              <a:t>= 10</a:t>
            </a:r>
          </a:p>
          <a:p>
            <a:pPr marL="1074420" indent="-457200">
              <a:lnSpc>
                <a:spcPct val="114000"/>
              </a:lnSpc>
              <a:spcBef>
                <a:spcPts val="0"/>
              </a:spcBef>
              <a:buAutoNum type="arabicPeriod"/>
            </a:pPr>
            <a:r>
              <a:rPr lang="en-US" sz="2200" b="1" dirty="0" smtClean="0">
                <a:solidFill>
                  <a:prstClr val="white"/>
                </a:solidFill>
              </a:rPr>
              <a:t>Partition coefficient of </a:t>
            </a:r>
            <a:r>
              <a:rPr lang="en-US" sz="2200" b="1" dirty="0" err="1">
                <a:solidFill>
                  <a:prstClr val="white"/>
                </a:solidFill>
              </a:rPr>
              <a:t>C</a:t>
            </a:r>
            <a:r>
              <a:rPr lang="en-US" sz="2200" b="1" baseline="-25000" dirty="0" err="1">
                <a:solidFill>
                  <a:prstClr val="white"/>
                </a:solidFill>
              </a:rPr>
              <a:t>1</a:t>
            </a:r>
            <a:r>
              <a:rPr lang="en-US" sz="2200" b="1" dirty="0" smtClean="0">
                <a:solidFill>
                  <a:prstClr val="white"/>
                </a:solidFill>
              </a:rPr>
              <a:t> to silt is 100000 L/kg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6612" y="3264185"/>
            <a:ext cx="10728271" cy="2784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17220" indent="-228600">
              <a:lnSpc>
                <a:spcPct val="114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Procedures to set partition in WASP</a:t>
            </a:r>
            <a:endParaRPr lang="en-US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074420" indent="-457200">
              <a:lnSpc>
                <a:spcPct val="130000"/>
              </a:lnSpc>
              <a:buAutoNum type="arabicPeriod"/>
            </a:pPr>
            <a:r>
              <a:rPr lang="en-US" sz="2200" b="1" dirty="0" smtClean="0">
                <a:solidFill>
                  <a:prstClr val="white"/>
                </a:solidFill>
              </a:rPr>
              <a:t>Create a simple pond without water flows in and out</a:t>
            </a:r>
          </a:p>
          <a:p>
            <a:pPr marL="1074420" indent="-457200">
              <a:lnSpc>
                <a:spcPct val="130000"/>
              </a:lnSpc>
              <a:buAutoNum type="arabicPeriod"/>
            </a:pPr>
            <a:r>
              <a:rPr lang="en-US" sz="2200" b="1" dirty="0" smtClean="0">
                <a:solidFill>
                  <a:prstClr val="white"/>
                </a:solidFill>
              </a:rPr>
              <a:t>Create 1 solid state variable (Silt) and </a:t>
            </a:r>
            <a:r>
              <a:rPr lang="en-US" sz="2200" b="1" dirty="0" smtClean="0">
                <a:solidFill>
                  <a:srgbClr val="FFFF00"/>
                </a:solidFill>
              </a:rPr>
              <a:t>1 chemical state </a:t>
            </a:r>
            <a:r>
              <a:rPr lang="en-US" sz="2200" b="1" dirty="0">
                <a:solidFill>
                  <a:srgbClr val="FFFF00"/>
                </a:solidFill>
              </a:rPr>
              <a:t>variable (</a:t>
            </a:r>
            <a:r>
              <a:rPr lang="en-US" sz="2200" b="1" dirty="0" err="1">
                <a:solidFill>
                  <a:srgbClr val="FFFF00"/>
                </a:solidFill>
              </a:rPr>
              <a:t>C</a:t>
            </a:r>
            <a:r>
              <a:rPr lang="en-US" sz="2200" b="1" baseline="-25000" dirty="0" err="1">
                <a:solidFill>
                  <a:srgbClr val="FFFF00"/>
                </a:solidFill>
              </a:rPr>
              <a:t>1</a:t>
            </a:r>
            <a:r>
              <a:rPr lang="en-US" sz="2200" b="1" dirty="0" smtClean="0">
                <a:solidFill>
                  <a:srgbClr val="FFFF00"/>
                </a:solidFill>
              </a:rPr>
              <a:t>)</a:t>
            </a:r>
          </a:p>
          <a:p>
            <a:pPr marL="1074420" indent="-457200">
              <a:lnSpc>
                <a:spcPct val="130000"/>
              </a:lnSpc>
              <a:buAutoNum type="arabicPeriod"/>
            </a:pPr>
            <a:r>
              <a:rPr lang="en-US" sz="2200" b="1" dirty="0" smtClean="0">
                <a:solidFill>
                  <a:prstClr val="white"/>
                </a:solidFill>
              </a:rPr>
              <a:t>Define initial conditions, and input partition coefficient </a:t>
            </a:r>
          </a:p>
          <a:p>
            <a:pPr marL="1074420" indent="-457200">
              <a:lnSpc>
                <a:spcPct val="130000"/>
              </a:lnSpc>
              <a:buAutoNum type="arabicPeriod"/>
            </a:pPr>
            <a:r>
              <a:rPr lang="en-US" sz="2200" b="1" dirty="0" smtClean="0">
                <a:solidFill>
                  <a:prstClr val="white"/>
                </a:solidFill>
              </a:rPr>
              <a:t>Output selection (dissolved chemical and </a:t>
            </a:r>
            <a:r>
              <a:rPr lang="en-US" sz="2200" b="1" dirty="0" err="1" smtClean="0">
                <a:solidFill>
                  <a:prstClr val="white"/>
                </a:solidFill>
              </a:rPr>
              <a:t>sorbed</a:t>
            </a:r>
            <a:r>
              <a:rPr lang="en-US" sz="2200" b="1" dirty="0" smtClean="0">
                <a:solidFill>
                  <a:prstClr val="white"/>
                </a:solidFill>
              </a:rPr>
              <a:t> chemical)</a:t>
            </a:r>
          </a:p>
          <a:p>
            <a:pPr marL="1074420" indent="-457200">
              <a:lnSpc>
                <a:spcPct val="130000"/>
              </a:lnSpc>
              <a:buAutoNum type="arabicPeriod"/>
            </a:pPr>
            <a:r>
              <a:rPr lang="en-US" sz="2200" b="1" dirty="0" smtClean="0">
                <a:solidFill>
                  <a:prstClr val="white"/>
                </a:solidFill>
              </a:rPr>
              <a:t>Run WASP</a:t>
            </a:r>
          </a:p>
        </p:txBody>
      </p:sp>
    </p:spTree>
    <p:extLst>
      <p:ext uri="{BB962C8B-B14F-4D97-AF65-F5344CB8AC3E}">
        <p14:creationId xmlns:p14="http://schemas.microsoft.com/office/powerpoint/2010/main" val="169241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884" y="533400"/>
            <a:ext cx="10969943" cy="6858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A Simple Partition Process Demo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5538" name="Picture 2" descr="C:\Users\Yanlai\Desktop\WASP course 2018 June\parition 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012" y="1219200"/>
            <a:ext cx="9150384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929889" y="1688068"/>
            <a:ext cx="3791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Dissolved </a:t>
            </a:r>
            <a:r>
              <a:rPr lang="en-US" dirty="0" err="1" smtClean="0"/>
              <a:t>C1</a:t>
            </a:r>
            <a:r>
              <a:rPr lang="en-US" dirty="0" smtClean="0"/>
              <a:t> </a:t>
            </a:r>
            <a:r>
              <a:rPr lang="en-US" dirty="0" smtClean="0"/>
              <a:t>without partition </a:t>
            </a:r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929889" y="3516868"/>
            <a:ext cx="3504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Dissolved </a:t>
            </a:r>
            <a:r>
              <a:rPr lang="en-US" dirty="0" err="1" smtClean="0"/>
              <a:t>C1</a:t>
            </a:r>
            <a:r>
              <a:rPr lang="en-US" dirty="0" smtClean="0"/>
              <a:t> after partition process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198812" y="6248400"/>
            <a:ext cx="55841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Partition reaches to equilibrium instantly !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108771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98612" y="533400"/>
            <a:ext cx="81534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Partition Example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5984" y="1051477"/>
            <a:ext cx="10554740" cy="5484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Still use the first reaction pathway of </a:t>
            </a:r>
            <a:r>
              <a:rPr lang="en-US" sz="2400" b="1" dirty="0" err="1" smtClean="0">
                <a:solidFill>
                  <a:prstClr val="white"/>
                </a:solidFill>
              </a:rPr>
              <a:t>P450</a:t>
            </a:r>
            <a:r>
              <a:rPr lang="en-US" sz="2400" b="1" dirty="0" smtClean="0">
                <a:solidFill>
                  <a:prstClr val="white"/>
                </a:solidFill>
              </a:rPr>
              <a:t> degradation as an example</a:t>
            </a:r>
          </a:p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endParaRPr lang="en-US" sz="2400" b="1" dirty="0">
              <a:solidFill>
                <a:prstClr val="white"/>
              </a:solidFill>
            </a:endParaRPr>
          </a:p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endParaRPr lang="en-US" sz="2400" b="1" dirty="0" smtClean="0">
              <a:solidFill>
                <a:prstClr val="white"/>
              </a:solidFill>
            </a:endParaRPr>
          </a:p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endParaRPr lang="en-US" sz="2400" b="1" dirty="0">
              <a:solidFill>
                <a:prstClr val="white"/>
              </a:solidFill>
            </a:endParaRPr>
          </a:p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endParaRPr lang="en-US" sz="2400" b="1" dirty="0" smtClean="0">
              <a:solidFill>
                <a:prstClr val="white"/>
              </a:solidFill>
            </a:endParaRPr>
          </a:p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endParaRPr lang="en-US" sz="2400" b="1" dirty="0" smtClean="0">
              <a:solidFill>
                <a:prstClr val="white"/>
              </a:solidFill>
            </a:endParaRPr>
          </a:p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These two chemicals partition with suspended solids </a:t>
            </a:r>
          </a:p>
          <a:p>
            <a:pPr marL="800100" indent="-18288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prstClr val="white"/>
                </a:solidFill>
              </a:rPr>
              <a:t>Track the fates of two chemicals in water column, and in sediment </a:t>
            </a:r>
          </a:p>
          <a:p>
            <a:pPr marL="617220">
              <a:lnSpc>
                <a:spcPct val="130000"/>
              </a:lnSpc>
            </a:pPr>
            <a:endParaRPr lang="en-US" sz="2400" b="1" dirty="0" smtClean="0">
              <a:solidFill>
                <a:prstClr val="white"/>
              </a:solidFill>
            </a:endParaRPr>
          </a:p>
          <a:p>
            <a:pPr marL="617220">
              <a:lnSpc>
                <a:spcPct val="130000"/>
              </a:lnSpc>
            </a:pPr>
            <a:r>
              <a:rPr lang="en-US" sz="2400" b="1" dirty="0" smtClean="0">
                <a:solidFill>
                  <a:prstClr val="white"/>
                </a:solidFill>
              </a:rPr>
              <a:t>   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000603"/>
              </p:ext>
            </p:extLst>
          </p:nvPr>
        </p:nvGraphicFramePr>
        <p:xfrm>
          <a:off x="2870680" y="1854774"/>
          <a:ext cx="5465347" cy="20301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67" r:id="rId3" imgW="5415840" imgH="1837080" progId="">
                  <p:embed/>
                </p:oleObj>
              </mc:Choice>
              <mc:Fallback>
                <p:oleObj r:id="rId3" imgW="5415840" imgH="183708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0680" y="1854774"/>
                        <a:ext cx="5465347" cy="20301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6292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98612" y="715962"/>
            <a:ext cx="81534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Procedures to Build Partition Process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7741" y="1340276"/>
            <a:ext cx="10728271" cy="473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17220">
              <a:lnSpc>
                <a:spcPct val="130000"/>
              </a:lnSpc>
            </a:pPr>
            <a:r>
              <a:rPr lang="en-US" sz="2400" b="1" dirty="0" smtClean="0">
                <a:solidFill>
                  <a:prstClr val="white"/>
                </a:solidFill>
              </a:rPr>
              <a:t>1. Build river model</a:t>
            </a:r>
          </a:p>
          <a:p>
            <a:pPr marL="617220">
              <a:lnSpc>
                <a:spcPct val="130000"/>
              </a:lnSpc>
            </a:pPr>
            <a:r>
              <a:rPr lang="en-US" sz="2400" b="1" dirty="0" smtClean="0">
                <a:solidFill>
                  <a:prstClr val="white"/>
                </a:solidFill>
              </a:rPr>
              <a:t>2</a:t>
            </a:r>
            <a:r>
              <a:rPr lang="en-US" sz="2400" b="1" dirty="0" smtClean="0">
                <a:solidFill>
                  <a:prstClr val="white"/>
                </a:solidFill>
              </a:rPr>
              <a:t>. Build the chemical reaction model (Previous model)</a:t>
            </a:r>
          </a:p>
          <a:p>
            <a:pPr marL="617220">
              <a:lnSpc>
                <a:spcPct val="130000"/>
              </a:lnSpc>
            </a:pPr>
            <a:r>
              <a:rPr lang="en-US" sz="2400" b="1" dirty="0" smtClean="0">
                <a:solidFill>
                  <a:prstClr val="white"/>
                </a:solidFill>
              </a:rPr>
              <a:t>3. </a:t>
            </a:r>
            <a:r>
              <a:rPr lang="en-US" sz="2400" b="1" dirty="0" smtClean="0">
                <a:solidFill>
                  <a:prstClr val="white"/>
                </a:solidFill>
              </a:rPr>
              <a:t>Add partition process to chemical reaction model: </a:t>
            </a:r>
            <a:endParaRPr lang="en-US" sz="2400" b="1" dirty="0" smtClean="0">
              <a:solidFill>
                <a:prstClr val="white"/>
              </a:solidFill>
            </a:endParaRPr>
          </a:p>
          <a:p>
            <a:pPr marL="1097280" indent="-274320">
              <a:lnSpc>
                <a:spcPct val="130000"/>
              </a:lnSpc>
              <a:buFont typeface="Arial" pitchFamily="34" charset="0"/>
              <a:buChar char="•"/>
            </a:pPr>
            <a:r>
              <a:rPr lang="en-US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Partition coefficient of C1 to silt: 10</a:t>
            </a:r>
            <a:r>
              <a:rPr lang="en-US" sz="2200" b="1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L/kg</a:t>
            </a:r>
          </a:p>
          <a:p>
            <a:pPr marL="1097280" indent="-274320">
              <a:lnSpc>
                <a:spcPct val="130000"/>
              </a:lnSpc>
              <a:buFont typeface="Arial" pitchFamily="34" charset="0"/>
              <a:buChar char="•"/>
            </a:pPr>
            <a:r>
              <a:rPr lang="en-US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Partition coefficient of </a:t>
            </a:r>
            <a:r>
              <a:rPr lang="en-US" sz="2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C2</a:t>
            </a:r>
            <a:r>
              <a:rPr lang="en-US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to silt: </a:t>
            </a:r>
            <a:r>
              <a:rPr lang="en-US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2800 </a:t>
            </a:r>
            <a:r>
              <a:rPr lang="en-US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L/kg</a:t>
            </a:r>
          </a:p>
          <a:p>
            <a:pPr marL="617220">
              <a:lnSpc>
                <a:spcPct val="130000"/>
              </a:lnSpc>
            </a:pPr>
            <a:r>
              <a:rPr lang="en-US" sz="2400" b="1" dirty="0">
                <a:solidFill>
                  <a:prstClr val="white"/>
                </a:solidFill>
              </a:rPr>
              <a:t>4. Use Loading function to </a:t>
            </a:r>
            <a:r>
              <a:rPr lang="en-US" sz="2400" b="1" dirty="0" smtClean="0">
                <a:solidFill>
                  <a:prstClr val="white"/>
                </a:solidFill>
              </a:rPr>
              <a:t>define the entrance of contaminant into system </a:t>
            </a:r>
          </a:p>
          <a:p>
            <a:pPr marL="617220">
              <a:lnSpc>
                <a:spcPct val="130000"/>
              </a:lnSpc>
            </a:pPr>
            <a:r>
              <a:rPr lang="en-US" sz="2400" b="1" dirty="0" smtClean="0">
                <a:solidFill>
                  <a:prstClr val="white"/>
                </a:solidFill>
              </a:rPr>
              <a:t>5. Output selection</a:t>
            </a:r>
          </a:p>
          <a:p>
            <a:pPr marL="1097280" indent="-274320">
              <a:lnSpc>
                <a:spcPct val="130000"/>
              </a:lnSpc>
              <a:buFont typeface="Arial" pitchFamily="34" charset="0"/>
              <a:buChar char="•"/>
            </a:pPr>
            <a:r>
              <a:rPr lang="en-US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Because of partition process, you need to select “</a:t>
            </a:r>
            <a:r>
              <a:rPr lang="en-US" sz="22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sorbed</a:t>
            </a:r>
            <a:r>
              <a:rPr lang="en-US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chemicals” and “dissolved </a:t>
            </a:r>
            <a:r>
              <a:rPr lang="en-US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chemicals.”  </a:t>
            </a:r>
            <a:endParaRPr lang="en-US" sz="2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17220">
              <a:lnSpc>
                <a:spcPct val="130000"/>
              </a:lnSpc>
            </a:pPr>
            <a:r>
              <a:rPr lang="en-US" sz="2400" b="1" dirty="0" smtClean="0">
                <a:solidFill>
                  <a:prstClr val="white"/>
                </a:solidFill>
              </a:rPr>
              <a:t>6. Run </a:t>
            </a:r>
            <a:r>
              <a:rPr lang="en-US" sz="2400" b="1" dirty="0" err="1" smtClean="0">
                <a:solidFill>
                  <a:prstClr val="white"/>
                </a:solidFill>
              </a:rPr>
              <a:t>WASP8</a:t>
            </a:r>
            <a:r>
              <a:rPr lang="en-US" sz="2400" b="1" dirty="0" smtClean="0">
                <a:solidFill>
                  <a:prstClr val="white"/>
                </a:solidFill>
              </a:rPr>
              <a:t> model  </a:t>
            </a:r>
          </a:p>
        </p:txBody>
      </p:sp>
    </p:spTree>
    <p:extLst>
      <p:ext uri="{BB962C8B-B14F-4D97-AF65-F5344CB8AC3E}">
        <p14:creationId xmlns:p14="http://schemas.microsoft.com/office/powerpoint/2010/main" val="217339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98612" y="533400"/>
            <a:ext cx="8153400" cy="8842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Create two chemical state variables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6" y="6356353"/>
            <a:ext cx="2844059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172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212" y="1200806"/>
            <a:ext cx="9677400" cy="4803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27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mokey Glass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6861</TotalTime>
  <Words>1397</Words>
  <Application>Microsoft Office PowerPoint</Application>
  <PresentationFormat>Custom</PresentationFormat>
  <Paragraphs>227</Paragraphs>
  <Slides>35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35</vt:i4>
      </vt:variant>
    </vt:vector>
  </HeadingPairs>
  <TitlesOfParts>
    <vt:vector size="37" baseType="lpstr">
      <vt:lpstr>1_Office Theme</vt:lpstr>
      <vt:lpstr>2_Office Theme</vt:lpstr>
      <vt:lpstr>PowerPoint Presentation</vt:lpstr>
      <vt:lpstr>PowerPoint Presentation</vt:lpstr>
      <vt:lpstr>Outline of Class</vt:lpstr>
      <vt:lpstr>Physical Process 1 – Partition</vt:lpstr>
      <vt:lpstr>A Simple Partition Process Demo</vt:lpstr>
      <vt:lpstr>A Simple Partition Process Demo</vt:lpstr>
      <vt:lpstr>PowerPoint Presentation</vt:lpstr>
      <vt:lpstr>PowerPoint Presentation</vt:lpstr>
      <vt:lpstr>PowerPoint Presentation</vt:lpstr>
      <vt:lpstr>PowerPoint Presentation</vt:lpstr>
      <vt:lpstr>Input the loading of contaminant into the surface water system </vt:lpstr>
      <vt:lpstr>PowerPoint Presentation</vt:lpstr>
      <vt:lpstr>PowerPoint Presentation</vt:lpstr>
      <vt:lpstr>PowerPoint Presentation</vt:lpstr>
      <vt:lpstr>Physical Process 2 – Sorption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Input the loading of contaminant into the surface water system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Yanlai</dc:creator>
  <cp:lastModifiedBy>Yanlai</cp:lastModifiedBy>
  <cp:revision>421</cp:revision>
  <cp:lastPrinted>2016-06-08T11:45:45Z</cp:lastPrinted>
  <dcterms:created xsi:type="dcterms:W3CDTF">2006-08-16T00:00:00Z</dcterms:created>
  <dcterms:modified xsi:type="dcterms:W3CDTF">2018-06-06T16:38:58Z</dcterms:modified>
</cp:coreProperties>
</file>