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6"/>
  </p:sldMasterIdLst>
  <p:notesMasterIdLst>
    <p:notesMasterId r:id="rId49"/>
  </p:notesMasterIdLst>
  <p:sldIdLst>
    <p:sldId id="418" r:id="rId17"/>
    <p:sldId id="419" r:id="rId18"/>
    <p:sldId id="420" r:id="rId19"/>
    <p:sldId id="421" r:id="rId20"/>
    <p:sldId id="422" r:id="rId21"/>
    <p:sldId id="423" r:id="rId22"/>
    <p:sldId id="424" r:id="rId23"/>
    <p:sldId id="425" r:id="rId24"/>
    <p:sldId id="426" r:id="rId25"/>
    <p:sldId id="427" r:id="rId26"/>
    <p:sldId id="428" r:id="rId27"/>
    <p:sldId id="429" r:id="rId28"/>
    <p:sldId id="430" r:id="rId29"/>
    <p:sldId id="431" r:id="rId30"/>
    <p:sldId id="432" r:id="rId31"/>
    <p:sldId id="433" r:id="rId32"/>
    <p:sldId id="434" r:id="rId33"/>
    <p:sldId id="435" r:id="rId34"/>
    <p:sldId id="436" r:id="rId35"/>
    <p:sldId id="437" r:id="rId36"/>
    <p:sldId id="438" r:id="rId37"/>
    <p:sldId id="439" r:id="rId38"/>
    <p:sldId id="440" r:id="rId39"/>
    <p:sldId id="441" r:id="rId40"/>
    <p:sldId id="442" r:id="rId41"/>
    <p:sldId id="443" r:id="rId42"/>
    <p:sldId id="444" r:id="rId43"/>
    <p:sldId id="445" r:id="rId44"/>
    <p:sldId id="446" r:id="rId45"/>
    <p:sldId id="447" r:id="rId46"/>
    <p:sldId id="448" r:id="rId47"/>
    <p:sldId id="449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customXml" Target="../customXml/item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3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notesMaster" Target="notesMasters/notesMaster1.xml"/><Relationship Id="rId10" Type="http://schemas.openxmlformats.org/officeDocument/2006/relationships/customXml" Target="../customXml/item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8" Type="http://schemas.openxmlformats.org/officeDocument/2006/relationships/customXml" Target="../customXml/item8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C4E9D6-3092-4783-A03C-0CE532E47579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6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E428D21D-738E-4EE9-B136-BA040027416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330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42D4D23B-1B15-4B94-8199-5060FC72AC8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64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4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286000"/>
            <a:ext cx="77724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Dissolved Oxygen Processes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505200"/>
            <a:ext cx="7854696" cy="1038664"/>
          </a:xfrm>
        </p:spPr>
        <p:txBody>
          <a:bodyPr anchor="ctr"/>
          <a:lstStyle/>
          <a:p>
            <a:pPr algn="ctr"/>
            <a:r>
              <a:rPr lang="en-US" dirty="0">
                <a:latin typeface="+mj-lt"/>
              </a:rPr>
              <a:t>Processes and Equations Implemented in WASP8 Eutrophication Module</a:t>
            </a:r>
          </a:p>
        </p:txBody>
      </p:sp>
    </p:spTree>
    <p:extLst>
      <p:ext uri="{BB962C8B-B14F-4D97-AF65-F5344CB8AC3E}">
        <p14:creationId xmlns:p14="http://schemas.microsoft.com/office/powerpoint/2010/main" val="2614702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CBOD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95401"/>
            <a:ext cx="51816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7008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/>
              <a:t>Model Parameters for BOD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3206" y="1766740"/>
            <a:ext cx="5105400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41449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Sediment Oxygen Demand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0827" y="1585275"/>
            <a:ext cx="46688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13462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Simulated SOD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600201"/>
            <a:ext cx="6553200" cy="45624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2205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Reaeration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3227" y="925398"/>
            <a:ext cx="485775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23072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Reaeration Options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Reaeration </a:t>
            </a:r>
          </a:p>
          <a:p>
            <a:r>
              <a:rPr lang="en-US" dirty="0"/>
              <a:t>Segment Specific Reaeration </a:t>
            </a:r>
          </a:p>
          <a:p>
            <a:r>
              <a:rPr lang="en-US" dirty="0"/>
              <a:t>User Defined</a:t>
            </a:r>
          </a:p>
          <a:p>
            <a:pPr lvl="1"/>
            <a:r>
              <a:rPr lang="en-US" dirty="0"/>
              <a:t>User Selections</a:t>
            </a:r>
          </a:p>
          <a:p>
            <a:r>
              <a:rPr lang="en-US" dirty="0"/>
              <a:t>Covar's Method</a:t>
            </a:r>
          </a:p>
          <a:p>
            <a:r>
              <a:rPr lang="en-US" dirty="0"/>
              <a:t>Dam Reaeration </a:t>
            </a:r>
          </a:p>
        </p:txBody>
      </p:sp>
    </p:spTree>
    <p:extLst>
      <p:ext uri="{BB962C8B-B14F-4D97-AF65-F5344CB8AC3E}">
        <p14:creationId xmlns:p14="http://schemas.microsoft.com/office/powerpoint/2010/main" val="4150811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/>
              <a:t>Reaeration Options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1"/>
            <a:ext cx="4033838" cy="4525963"/>
          </a:xfrm>
        </p:spPr>
        <p:txBody>
          <a:bodyPr/>
          <a:lstStyle/>
          <a:p>
            <a:r>
              <a:rPr lang="en-US" dirty="0"/>
              <a:t>Rivers &amp; Streams</a:t>
            </a:r>
          </a:p>
          <a:p>
            <a:pPr lvl="1"/>
            <a:r>
              <a:rPr lang="en-US" dirty="0"/>
              <a:t>O’Connor-Dobbins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Churchill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Owens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9758362" y="3480388"/>
            <a:ext cx="12954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</a:rPr>
              <a:t>U (mps)</a:t>
            </a:r>
          </a:p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</a:rPr>
              <a:t>H (m)</a:t>
            </a:r>
          </a:p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FFFF00"/>
                </a:solidFill>
                <a:latin typeface="Times New Roman" pitchFamily="18" charset="0"/>
              </a:rPr>
              <a:t>Ka (per day)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5163934"/>
              </p:ext>
            </p:extLst>
          </p:nvPr>
        </p:nvGraphicFramePr>
        <p:xfrm>
          <a:off x="6858001" y="2438401"/>
          <a:ext cx="2020455" cy="980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Equation" r:id="rId3" imgW="863280" imgH="419040" progId="Equation.3">
                  <p:embed/>
                </p:oleObj>
              </mc:Choice>
              <mc:Fallback>
                <p:oleObj name="Equation" r:id="rId3" imgW="8632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1" y="2438401"/>
                        <a:ext cx="2020455" cy="98051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06380"/>
              </p:ext>
            </p:extLst>
          </p:nvPr>
        </p:nvGraphicFramePr>
        <p:xfrm>
          <a:off x="6858000" y="3810000"/>
          <a:ext cx="2057400" cy="80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Equation" r:id="rId5" imgW="1002960" imgH="393480" progId="Equation.3">
                  <p:embed/>
                </p:oleObj>
              </mc:Choice>
              <mc:Fallback>
                <p:oleObj name="Equation" r:id="rId5" imgW="1002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3810000"/>
                        <a:ext cx="2057400" cy="807334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678791"/>
              </p:ext>
            </p:extLst>
          </p:nvPr>
        </p:nvGraphicFramePr>
        <p:xfrm>
          <a:off x="6858000" y="5105400"/>
          <a:ext cx="2057400" cy="93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Equation" r:id="rId7" imgW="927000" imgH="419040" progId="Equation.3">
                  <p:embed/>
                </p:oleObj>
              </mc:Choice>
              <mc:Fallback>
                <p:oleObj name="Equation" r:id="rId7" imgW="9270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105400"/>
                        <a:ext cx="2057400" cy="93005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1157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Reaeration Coefficients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219200"/>
            <a:ext cx="44656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46852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Dam Reaeration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803526" y="3998913"/>
            <a:ext cx="527875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Where:</a:t>
            </a:r>
          </a:p>
          <a:p>
            <a:r>
              <a:rPr lang="en-US" dirty="0"/>
              <a:t>	r  = ratio of deficit above and below the dam</a:t>
            </a:r>
          </a:p>
          <a:p>
            <a:r>
              <a:rPr lang="en-US" dirty="0"/>
              <a:t>	H = difference in water elevation (meters)</a:t>
            </a:r>
          </a:p>
          <a:p>
            <a:r>
              <a:rPr lang="en-US" dirty="0"/>
              <a:t>	T  = water temperature (</a:t>
            </a:r>
            <a:r>
              <a:rPr lang="en-US" dirty="0">
                <a:cs typeface="Arial" charset="0"/>
              </a:rPr>
              <a:t>°C)</a:t>
            </a:r>
          </a:p>
          <a:p>
            <a:r>
              <a:rPr lang="en-US" dirty="0">
                <a:cs typeface="Arial" charset="0"/>
              </a:rPr>
              <a:t>	a  = water quality coefficient</a:t>
            </a:r>
          </a:p>
          <a:p>
            <a:r>
              <a:rPr lang="en-US" dirty="0">
                <a:cs typeface="Arial" charset="0"/>
              </a:rPr>
              <a:t>	b  = dam-type coefficient</a:t>
            </a:r>
          </a:p>
        </p:txBody>
      </p:sp>
      <p:grpSp>
        <p:nvGrpSpPr>
          <p:cNvPr id="25605" name="Group 5"/>
          <p:cNvGrpSpPr>
            <a:grpSpLocks/>
          </p:cNvGrpSpPr>
          <p:nvPr/>
        </p:nvGrpSpPr>
        <p:grpSpPr bwMode="auto">
          <a:xfrm>
            <a:off x="3581400" y="1828800"/>
            <a:ext cx="3429000" cy="990600"/>
            <a:chOff x="1248" y="912"/>
            <a:chExt cx="2160" cy="624"/>
          </a:xfrm>
        </p:grpSpPr>
        <p:sp>
          <p:nvSpPr>
            <p:cNvPr id="25606" name="Rectangle 6" descr="Brown marble"/>
            <p:cNvSpPr>
              <a:spLocks noChangeArrowheads="1"/>
            </p:cNvSpPr>
            <p:nvPr/>
          </p:nvSpPr>
          <p:spPr bwMode="auto">
            <a:xfrm>
              <a:off x="2256" y="1296"/>
              <a:ext cx="1152" cy="144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2496" y="1152"/>
              <a:ext cx="912" cy="144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608" name="Rectangle 8" descr="Brown marble"/>
            <p:cNvSpPr>
              <a:spLocks noChangeArrowheads="1"/>
            </p:cNvSpPr>
            <p:nvPr/>
          </p:nvSpPr>
          <p:spPr bwMode="auto">
            <a:xfrm>
              <a:off x="1248" y="1296"/>
              <a:ext cx="1152" cy="144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609" name="Rectangle 9"/>
            <p:cNvSpPr>
              <a:spLocks noChangeArrowheads="1"/>
            </p:cNvSpPr>
            <p:nvPr/>
          </p:nvSpPr>
          <p:spPr bwMode="auto">
            <a:xfrm>
              <a:off x="1248" y="960"/>
              <a:ext cx="1248" cy="33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610" name="AutoShape 10" descr="Granite"/>
            <p:cNvSpPr>
              <a:spLocks noChangeArrowheads="1"/>
            </p:cNvSpPr>
            <p:nvPr/>
          </p:nvSpPr>
          <p:spPr bwMode="auto">
            <a:xfrm rot="10800000">
              <a:off x="2256" y="1056"/>
              <a:ext cx="336" cy="48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611" name="AutoShape 11"/>
            <p:cNvSpPr>
              <a:spLocks noChangeArrowheads="1"/>
            </p:cNvSpPr>
            <p:nvPr/>
          </p:nvSpPr>
          <p:spPr bwMode="auto">
            <a:xfrm rot="2700000">
              <a:off x="2496" y="960"/>
              <a:ext cx="240" cy="144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7467600" y="5943600"/>
            <a:ext cx="15681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(Chapra, 1997)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4117388"/>
              </p:ext>
            </p:extLst>
          </p:nvPr>
        </p:nvGraphicFramePr>
        <p:xfrm>
          <a:off x="3338514" y="3352800"/>
          <a:ext cx="47386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Equation" r:id="rId5" imgW="2527200" imgH="203040" progId="Equation.3">
                  <p:embed/>
                </p:oleObj>
              </mc:Choice>
              <mc:Fallback>
                <p:oleObj name="Equation" r:id="rId5" imgW="2527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514" y="3352800"/>
                        <a:ext cx="4738687" cy="381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9050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/>
              <a:t>Dam Reaeration Coefficients</a:t>
            </a:r>
          </a:p>
        </p:txBody>
      </p:sp>
      <p:graphicFrame>
        <p:nvGraphicFramePr>
          <p:cNvPr id="26684" name="Group 6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08973255"/>
              </p:ext>
            </p:extLst>
          </p:nvPr>
        </p:nvGraphicFramePr>
        <p:xfrm>
          <a:off x="2133600" y="2132014"/>
          <a:ext cx="2895600" cy="1713231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Polluted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Gross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Moderate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6685" name="Group 6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47423265"/>
              </p:ext>
            </p:extLst>
          </p:nvPr>
        </p:nvGraphicFramePr>
        <p:xfrm>
          <a:off x="5867400" y="2132013"/>
          <a:ext cx="4038600" cy="3078480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Dam 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Flat broad-crested regular step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Flat broad-crested irregular step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Flat broad-crested vertical face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Flat broad-crested straight-slope face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Flat broad-crested curved face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Round broad-crested curved face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Sharp-crested straight slope face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Sharp crested vertical face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Sluice gates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2209801" y="1676400"/>
            <a:ext cx="2554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Water Quality Coefficient</a:t>
            </a:r>
          </a:p>
        </p:txBody>
      </p:sp>
      <p:sp>
        <p:nvSpPr>
          <p:cNvPr id="26683" name="Text Box 59"/>
          <p:cNvSpPr txBox="1">
            <a:spLocks noChangeArrowheads="1"/>
          </p:cNvSpPr>
          <p:nvPr/>
        </p:nvSpPr>
        <p:spPr bwMode="auto">
          <a:xfrm>
            <a:off x="6477001" y="1676400"/>
            <a:ext cx="2274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Dam Type Coefficients</a:t>
            </a:r>
          </a:p>
        </p:txBody>
      </p:sp>
    </p:spTree>
    <p:extLst>
      <p:ext uri="{BB962C8B-B14F-4D97-AF65-F5344CB8AC3E}">
        <p14:creationId xmlns:p14="http://schemas.microsoft.com/office/powerpoint/2010/main" val="69898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441317" y="1568755"/>
            <a:ext cx="2400428" cy="1279110"/>
            <a:chOff x="1204755" y="1158084"/>
            <a:chExt cx="2286000" cy="1279180"/>
          </a:xfrm>
        </p:grpSpPr>
        <p:sp>
          <p:nvSpPr>
            <p:cNvPr id="19571" name="TextBox 3"/>
            <p:cNvSpPr txBox="1">
              <a:spLocks/>
            </p:cNvSpPr>
            <p:nvPr/>
          </p:nvSpPr>
          <p:spPr bwMode="auto">
            <a:xfrm>
              <a:off x="1204755" y="1158084"/>
              <a:ext cx="2286000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dirty="0" err="1">
                  <a:latin typeface="Calibri" pitchFamily="-112" charset="0"/>
                </a:rPr>
                <a:t>Periphyton</a:t>
              </a:r>
              <a:r>
                <a:rPr lang="en-US" dirty="0">
                  <a:latin typeface="Calibri" pitchFamily="-112" charset="0"/>
                </a:rPr>
                <a:t> Biomass</a:t>
              </a:r>
            </a:p>
          </p:txBody>
        </p:sp>
        <p:sp>
          <p:nvSpPr>
            <p:cNvPr id="19572" name="TextBox 4"/>
            <p:cNvSpPr txBox="1">
              <a:spLocks noChangeAspect="1"/>
            </p:cNvSpPr>
            <p:nvPr/>
          </p:nvSpPr>
          <p:spPr bwMode="auto">
            <a:xfrm>
              <a:off x="1204755" y="1522864"/>
              <a:ext cx="1548893" cy="9144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Calibri" pitchFamily="-112" charset="0"/>
                </a:rPr>
                <a:t>D : C : N : P : Chl</a:t>
              </a:r>
            </a:p>
          </p:txBody>
        </p:sp>
        <p:sp>
          <p:nvSpPr>
            <p:cNvPr id="19573" name="TextBox 6"/>
            <p:cNvSpPr txBox="1">
              <a:spLocks/>
            </p:cNvSpPr>
            <p:nvPr/>
          </p:nvSpPr>
          <p:spPr bwMode="auto">
            <a:xfrm>
              <a:off x="2753644" y="1572158"/>
              <a:ext cx="72994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IP</a:t>
              </a:r>
            </a:p>
          </p:txBody>
        </p:sp>
        <p:sp>
          <p:nvSpPr>
            <p:cNvPr id="19574" name="TextBox 7"/>
            <p:cNvSpPr txBox="1">
              <a:spLocks/>
            </p:cNvSpPr>
            <p:nvPr/>
          </p:nvSpPr>
          <p:spPr bwMode="auto">
            <a:xfrm>
              <a:off x="2753648" y="2029358"/>
              <a:ext cx="73152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</a:t>
              </a:r>
            </a:p>
          </p:txBody>
        </p:sp>
        <p:cxnSp>
          <p:nvCxnSpPr>
            <p:cNvPr id="10" name="Straight Arrow Connector 9"/>
            <p:cNvCxnSpPr>
              <a:cxnSpLocks noChangeShapeType="1"/>
            </p:cNvCxnSpPr>
            <p:nvPr/>
          </p:nvCxnSpPr>
          <p:spPr bwMode="auto">
            <a:xfrm rot="10800000">
              <a:off x="2515189" y="1765825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 rot="10800000">
              <a:off x="2515189" y="2235751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19461" name="TextBox 15"/>
          <p:cNvSpPr txBox="1">
            <a:spLocks/>
          </p:cNvSpPr>
          <p:nvPr/>
        </p:nvSpPr>
        <p:spPr bwMode="auto">
          <a:xfrm>
            <a:off x="5189140" y="1602672"/>
            <a:ext cx="2743446" cy="369332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Phytoplankton Biomass</a:t>
            </a:r>
          </a:p>
        </p:txBody>
      </p:sp>
      <p:sp>
        <p:nvSpPr>
          <p:cNvPr id="19462" name="TextBox 16"/>
          <p:cNvSpPr txBox="1">
            <a:spLocks noChangeAspect="1"/>
          </p:cNvSpPr>
          <p:nvPr/>
        </p:nvSpPr>
        <p:spPr bwMode="auto">
          <a:xfrm>
            <a:off x="5250521" y="1946215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3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Si: Chl</a:t>
            </a:r>
          </a:p>
        </p:txBody>
      </p:sp>
      <p:sp>
        <p:nvSpPr>
          <p:cNvPr id="19463" name="TextBox 17"/>
          <p:cNvSpPr txBox="1">
            <a:spLocks/>
          </p:cNvSpPr>
          <p:nvPr/>
        </p:nvSpPr>
        <p:spPr bwMode="auto">
          <a:xfrm>
            <a:off x="8701864" y="2251262"/>
            <a:ext cx="685861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DO</a:t>
            </a:r>
          </a:p>
        </p:txBody>
      </p:sp>
      <p:sp>
        <p:nvSpPr>
          <p:cNvPr id="19464" name="TextBox 21"/>
          <p:cNvSpPr txBox="1">
            <a:spLocks/>
          </p:cNvSpPr>
          <p:nvPr/>
        </p:nvSpPr>
        <p:spPr bwMode="auto">
          <a:xfrm>
            <a:off x="5656958" y="2263697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2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Si: Chl</a:t>
            </a:r>
          </a:p>
        </p:txBody>
      </p:sp>
      <p:sp>
        <p:nvSpPr>
          <p:cNvPr id="19465" name="TextBox 22"/>
          <p:cNvSpPr txBox="1">
            <a:spLocks/>
          </p:cNvSpPr>
          <p:nvPr/>
        </p:nvSpPr>
        <p:spPr bwMode="auto">
          <a:xfrm>
            <a:off x="6050693" y="2568481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1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 : Chl</a:t>
            </a:r>
          </a:p>
        </p:txBody>
      </p:sp>
      <p:sp>
        <p:nvSpPr>
          <p:cNvPr id="19466" name="TextBox 25"/>
          <p:cNvSpPr txBox="1">
            <a:spLocks noChangeAspect="1"/>
          </p:cNvSpPr>
          <p:nvPr/>
        </p:nvSpPr>
        <p:spPr bwMode="auto">
          <a:xfrm>
            <a:off x="8135805" y="3218680"/>
            <a:ext cx="1959709" cy="73656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TIC</a:t>
            </a:r>
          </a:p>
          <a:p>
            <a:pPr algn="ctr"/>
            <a:r>
              <a:rPr lang="en-US" sz="1600">
                <a:latin typeface="Calibri" pitchFamily="-112" charset="0"/>
              </a:rPr>
              <a:t>H</a:t>
            </a:r>
            <a:r>
              <a:rPr lang="en-US" sz="1600" baseline="-25000">
                <a:latin typeface="Calibri" pitchFamily="-112" charset="0"/>
              </a:rPr>
              <a:t>2</a:t>
            </a:r>
            <a:r>
              <a:rPr lang="en-US" sz="1600">
                <a:latin typeface="Calibri" pitchFamily="-112" charset="0"/>
              </a:rPr>
              <a:t>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>
                <a:latin typeface="Calibri" pitchFamily="-112" charset="0"/>
              </a:rPr>
              <a:t> – HCO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 baseline="30000">
                <a:latin typeface="Calibri" pitchFamily="-112" charset="0"/>
              </a:rPr>
              <a:t>-</a:t>
            </a:r>
            <a:r>
              <a:rPr lang="en-US" sz="1600">
                <a:latin typeface="Calibri" pitchFamily="-112" charset="0"/>
              </a:rPr>
              <a:t> – 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 baseline="30000">
                <a:latin typeface="Calibri" pitchFamily="-112" charset="0"/>
              </a:rPr>
              <a:t>2</a:t>
            </a:r>
            <a:r>
              <a:rPr lang="en-US" baseline="30000">
                <a:latin typeface="Calibri" pitchFamily="-112" charset="0"/>
              </a:rPr>
              <a:t>-</a:t>
            </a:r>
          </a:p>
        </p:txBody>
      </p:sp>
      <p:sp>
        <p:nvSpPr>
          <p:cNvPr id="19467" name="TextBox 26"/>
          <p:cNvSpPr txBox="1">
            <a:spLocks/>
          </p:cNvSpPr>
          <p:nvPr/>
        </p:nvSpPr>
        <p:spPr bwMode="auto">
          <a:xfrm>
            <a:off x="8140473" y="4477896"/>
            <a:ext cx="1097378" cy="646331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Total</a:t>
            </a:r>
          </a:p>
          <a:p>
            <a:pPr algn="ctr"/>
            <a:r>
              <a:rPr lang="en-US">
                <a:latin typeface="Calibri" pitchFamily="-112" charset="0"/>
              </a:rPr>
              <a:t>Alkalinity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2435729" y="3403600"/>
            <a:ext cx="2407848" cy="929896"/>
            <a:chOff x="1199168" y="3064635"/>
            <a:chExt cx="2322573" cy="859453"/>
          </a:xfrm>
        </p:grpSpPr>
        <p:sp>
          <p:nvSpPr>
            <p:cNvPr id="19565" name="TextBox 24"/>
            <p:cNvSpPr txBox="1">
              <a:spLocks/>
            </p:cNvSpPr>
            <p:nvPr/>
          </p:nvSpPr>
          <p:spPr bwMode="auto">
            <a:xfrm>
              <a:off x="1199168" y="3064635"/>
              <a:ext cx="2322573" cy="341354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latin typeface="Calibri" pitchFamily="-112" charset="0"/>
                </a:rPr>
                <a:t>Particulate </a:t>
              </a:r>
              <a:r>
                <a:rPr lang="en-US" dirty="0" err="1">
                  <a:latin typeface="Calibri" pitchFamily="-112" charset="0"/>
                </a:rPr>
                <a:t>Detrital</a:t>
              </a:r>
              <a:r>
                <a:rPr lang="en-US" dirty="0">
                  <a:latin typeface="Calibri" pitchFamily="-112" charset="0"/>
                </a:rPr>
                <a:t> OM</a:t>
              </a:r>
            </a:p>
          </p:txBody>
        </p:sp>
        <p:sp>
          <p:nvSpPr>
            <p:cNvPr id="19566" name="TextBox 27"/>
            <p:cNvSpPr txBox="1">
              <a:spLocks/>
            </p:cNvSpPr>
            <p:nvPr/>
          </p:nvSpPr>
          <p:spPr bwMode="auto">
            <a:xfrm>
              <a:off x="3065884" y="3574552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</a:t>
              </a:r>
            </a:p>
          </p:txBody>
        </p:sp>
        <p:sp>
          <p:nvSpPr>
            <p:cNvPr id="19567" name="TextBox 30"/>
            <p:cNvSpPr txBox="1">
              <a:spLocks/>
            </p:cNvSpPr>
            <p:nvPr/>
          </p:nvSpPr>
          <p:spPr bwMode="auto">
            <a:xfrm>
              <a:off x="25961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</a:t>
              </a:r>
            </a:p>
          </p:txBody>
        </p:sp>
        <p:sp>
          <p:nvSpPr>
            <p:cNvPr id="19568" name="TextBox 31"/>
            <p:cNvSpPr txBox="1">
              <a:spLocks/>
            </p:cNvSpPr>
            <p:nvPr/>
          </p:nvSpPr>
          <p:spPr bwMode="auto">
            <a:xfrm>
              <a:off x="21389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</a:t>
              </a:r>
            </a:p>
          </p:txBody>
        </p:sp>
        <p:sp>
          <p:nvSpPr>
            <p:cNvPr id="19569" name="TextBox 32"/>
            <p:cNvSpPr txBox="1">
              <a:spLocks/>
            </p:cNvSpPr>
            <p:nvPr/>
          </p:nvSpPr>
          <p:spPr bwMode="auto">
            <a:xfrm>
              <a:off x="16944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</a:t>
              </a:r>
            </a:p>
          </p:txBody>
        </p:sp>
        <p:sp>
          <p:nvSpPr>
            <p:cNvPr id="19570" name="TextBox 33"/>
            <p:cNvSpPr txBox="1">
              <a:spLocks/>
            </p:cNvSpPr>
            <p:nvPr/>
          </p:nvSpPr>
          <p:spPr bwMode="auto">
            <a:xfrm>
              <a:off x="1237267" y="3574550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D</a:t>
              </a:r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2188181" y="5020586"/>
            <a:ext cx="2507858" cy="1561463"/>
            <a:chOff x="951642" y="4775202"/>
            <a:chExt cx="2507633" cy="1561548"/>
          </a:xfrm>
        </p:grpSpPr>
        <p:sp>
          <p:nvSpPr>
            <p:cNvPr id="19555" name="TextBox 37"/>
            <p:cNvSpPr txBox="1">
              <a:spLocks/>
            </p:cNvSpPr>
            <p:nvPr/>
          </p:nvSpPr>
          <p:spPr bwMode="auto">
            <a:xfrm>
              <a:off x="1173480" y="4775202"/>
              <a:ext cx="2285795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Dissolved OM</a:t>
              </a:r>
            </a:p>
          </p:txBody>
        </p:sp>
        <p:sp>
          <p:nvSpPr>
            <p:cNvPr id="19556" name="TextBox 38"/>
            <p:cNvSpPr txBox="1">
              <a:spLocks/>
            </p:cNvSpPr>
            <p:nvPr/>
          </p:nvSpPr>
          <p:spPr bwMode="auto">
            <a:xfrm>
              <a:off x="2336800" y="5156384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</a:t>
              </a:r>
            </a:p>
          </p:txBody>
        </p:sp>
        <p:sp>
          <p:nvSpPr>
            <p:cNvPr id="19557" name="TextBox 39"/>
            <p:cNvSpPr txBox="1">
              <a:spLocks/>
            </p:cNvSpPr>
            <p:nvPr/>
          </p:nvSpPr>
          <p:spPr bwMode="auto">
            <a:xfrm>
              <a:off x="2336800" y="5560805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</a:t>
              </a:r>
            </a:p>
          </p:txBody>
        </p:sp>
        <p:sp>
          <p:nvSpPr>
            <p:cNvPr id="19558" name="TextBox 40"/>
            <p:cNvSpPr txBox="1">
              <a:spLocks/>
            </p:cNvSpPr>
            <p:nvPr/>
          </p:nvSpPr>
          <p:spPr bwMode="auto">
            <a:xfrm>
              <a:off x="2336800" y="5962124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</a:t>
              </a:r>
            </a:p>
          </p:txBody>
        </p:sp>
        <p:sp>
          <p:nvSpPr>
            <p:cNvPr id="19559" name="TextBox 42"/>
            <p:cNvSpPr txBox="1">
              <a:spLocks/>
            </p:cNvSpPr>
            <p:nvPr/>
          </p:nvSpPr>
          <p:spPr bwMode="auto">
            <a:xfrm>
              <a:off x="1211580" y="5157138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1</a:t>
              </a:r>
            </a:p>
          </p:txBody>
        </p:sp>
        <p:sp>
          <p:nvSpPr>
            <p:cNvPr id="19560" name="TextBox 43"/>
            <p:cNvSpPr txBox="1">
              <a:spLocks/>
            </p:cNvSpPr>
            <p:nvPr/>
          </p:nvSpPr>
          <p:spPr bwMode="auto">
            <a:xfrm>
              <a:off x="1206500" y="5560805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sp>
          <p:nvSpPr>
            <p:cNvPr id="19561" name="TextBox 44"/>
            <p:cNvSpPr txBox="1">
              <a:spLocks/>
            </p:cNvSpPr>
            <p:nvPr/>
          </p:nvSpPr>
          <p:spPr bwMode="auto">
            <a:xfrm>
              <a:off x="1211580" y="5967398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3</a:t>
              </a:r>
            </a:p>
          </p:txBody>
        </p:sp>
        <p:cxnSp>
          <p:nvCxnSpPr>
            <p:cNvPr id="20" name="Straight Arrow Connector 19"/>
            <p:cNvCxnSpPr>
              <a:cxnSpLocks noChangeShapeType="1"/>
            </p:cNvCxnSpPr>
            <p:nvPr/>
          </p:nvCxnSpPr>
          <p:spPr bwMode="auto">
            <a:xfrm rot="10800000">
              <a:off x="956404" y="5347411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6" name="Straight Arrow Connector 45"/>
            <p:cNvCxnSpPr>
              <a:cxnSpLocks noChangeShapeType="1"/>
            </p:cNvCxnSpPr>
            <p:nvPr/>
          </p:nvCxnSpPr>
          <p:spPr bwMode="auto">
            <a:xfrm rot="10800000">
              <a:off x="951642" y="5753833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7" name="Straight Arrow Connector 46"/>
            <p:cNvCxnSpPr>
              <a:cxnSpLocks noChangeShapeType="1"/>
            </p:cNvCxnSpPr>
            <p:nvPr/>
          </p:nvCxnSpPr>
          <p:spPr bwMode="auto">
            <a:xfrm rot="10800000">
              <a:off x="956404" y="6160255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5" name="Group 59"/>
          <p:cNvGrpSpPr>
            <a:grpSpLocks/>
          </p:cNvGrpSpPr>
          <p:nvPr/>
        </p:nvGrpSpPr>
        <p:grpSpPr bwMode="auto">
          <a:xfrm>
            <a:off x="5199718" y="4535469"/>
            <a:ext cx="2679651" cy="877348"/>
            <a:chOff x="3962908" y="3883660"/>
            <a:chExt cx="2495277" cy="877396"/>
          </a:xfrm>
        </p:grpSpPr>
        <p:sp>
          <p:nvSpPr>
            <p:cNvPr id="19548" name="TextBox 49"/>
            <p:cNvSpPr txBox="1">
              <a:spLocks/>
            </p:cNvSpPr>
            <p:nvPr/>
          </p:nvSpPr>
          <p:spPr bwMode="auto">
            <a:xfrm>
              <a:off x="3962908" y="3883660"/>
              <a:ext cx="2285795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Inorganic Nutrients</a:t>
              </a:r>
            </a:p>
          </p:txBody>
        </p:sp>
        <p:sp>
          <p:nvSpPr>
            <p:cNvPr id="19549" name="TextBox 50"/>
            <p:cNvSpPr txBox="1">
              <a:spLocks noChangeAspect="1"/>
            </p:cNvSpPr>
            <p:nvPr/>
          </p:nvSpPr>
          <p:spPr bwMode="auto">
            <a:xfrm>
              <a:off x="5672040" y="4391704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dirty="0">
                  <a:latin typeface="Calibri" pitchFamily="-112" charset="0"/>
                </a:rPr>
                <a:t>NO</a:t>
              </a:r>
              <a:r>
                <a:rPr lang="en-US" baseline="-25000" dirty="0">
                  <a:latin typeface="Calibri" pitchFamily="-112" charset="0"/>
                </a:rPr>
                <a:t>3</a:t>
              </a:r>
            </a:p>
          </p:txBody>
        </p:sp>
        <p:sp>
          <p:nvSpPr>
            <p:cNvPr id="19550" name="TextBox 52"/>
            <p:cNvSpPr txBox="1">
              <a:spLocks noChangeAspect="1"/>
            </p:cNvSpPr>
            <p:nvPr/>
          </p:nvSpPr>
          <p:spPr bwMode="auto">
            <a:xfrm>
              <a:off x="4572508" y="4390619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PO</a:t>
              </a:r>
              <a:r>
                <a:rPr lang="en-US" baseline="-25000">
                  <a:latin typeface="Calibri" pitchFamily="-112" charset="0"/>
                </a:rPr>
                <a:t>4</a:t>
              </a:r>
            </a:p>
          </p:txBody>
        </p:sp>
        <p:sp>
          <p:nvSpPr>
            <p:cNvPr id="19551" name="TextBox 53"/>
            <p:cNvSpPr txBox="1">
              <a:spLocks/>
            </p:cNvSpPr>
            <p:nvPr/>
          </p:nvSpPr>
          <p:spPr bwMode="auto">
            <a:xfrm>
              <a:off x="3983228" y="4387186"/>
              <a:ext cx="566928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SiO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sp>
          <p:nvSpPr>
            <p:cNvPr id="19552" name="TextBox 51"/>
            <p:cNvSpPr txBox="1">
              <a:spLocks noChangeAspect="1"/>
            </p:cNvSpPr>
            <p:nvPr/>
          </p:nvSpPr>
          <p:spPr bwMode="auto">
            <a:xfrm>
              <a:off x="5080508" y="4390619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NH</a:t>
              </a:r>
              <a:r>
                <a:rPr lang="en-US" baseline="-25000">
                  <a:latin typeface="Calibri" pitchFamily="-112" charset="0"/>
                </a:rPr>
                <a:t>4</a:t>
              </a:r>
            </a:p>
          </p:txBody>
        </p:sp>
        <p:cxnSp>
          <p:nvCxnSpPr>
            <p:cNvPr id="30" name="Straight Arrow Connector 29"/>
            <p:cNvCxnSpPr>
              <a:cxnSpLocks noChangeAspect="1"/>
            </p:cNvCxnSpPr>
            <p:nvPr/>
          </p:nvCxnSpPr>
          <p:spPr bwMode="auto">
            <a:xfrm>
              <a:off x="5443864" y="4458385"/>
              <a:ext cx="457159" cy="158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9" name="Straight Arrow Connector 28"/>
            <p:cNvCxnSpPr>
              <a:cxnSpLocks noChangeShapeType="1"/>
            </p:cNvCxnSpPr>
            <p:nvPr/>
          </p:nvCxnSpPr>
          <p:spPr bwMode="auto">
            <a:xfrm flipV="1">
              <a:off x="6001026" y="4459973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61" name="Oval 60"/>
          <p:cNvSpPr>
            <a:spLocks noChangeAspect="1" noChangeArrowheads="1"/>
          </p:cNvSpPr>
          <p:nvPr/>
        </p:nvSpPr>
        <p:spPr bwMode="auto">
          <a:xfrm>
            <a:off x="9489093" y="4433888"/>
            <a:ext cx="694944" cy="694944"/>
          </a:xfrm>
          <a:prstGeom prst="ellipse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/>
              <a:t>pH</a:t>
            </a:r>
          </a:p>
        </p:txBody>
      </p:sp>
      <p:sp>
        <p:nvSpPr>
          <p:cNvPr id="62" name="Oval 61"/>
          <p:cNvSpPr>
            <a:spLocks noChangeArrowheads="1"/>
          </p:cNvSpPr>
          <p:nvPr/>
        </p:nvSpPr>
        <p:spPr bwMode="auto">
          <a:xfrm>
            <a:off x="8050818" y="949326"/>
            <a:ext cx="1968500" cy="650875"/>
          </a:xfrm>
          <a:prstGeom prst="ellipse">
            <a:avLst/>
          </a:prstGeom>
          <a:solidFill>
            <a:schemeClr val="accent1">
              <a:alpha val="25098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/>
              <a:t>atmosphere</a:t>
            </a:r>
          </a:p>
        </p:txBody>
      </p:sp>
      <p:sp>
        <p:nvSpPr>
          <p:cNvPr id="72" name="Oval 71"/>
          <p:cNvSpPr>
            <a:spLocks noChangeArrowheads="1"/>
          </p:cNvSpPr>
          <p:nvPr/>
        </p:nvSpPr>
        <p:spPr bwMode="auto">
          <a:xfrm>
            <a:off x="5333018" y="3563939"/>
            <a:ext cx="1968500" cy="6508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uptake</a:t>
            </a:r>
          </a:p>
          <a:p>
            <a:pPr algn="ctr">
              <a:defRPr/>
            </a:pP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excretion</a:t>
            </a:r>
          </a:p>
        </p:txBody>
      </p:sp>
      <p:grpSp>
        <p:nvGrpSpPr>
          <p:cNvPr id="6" name="Group 98"/>
          <p:cNvGrpSpPr>
            <a:grpSpLocks/>
          </p:cNvGrpSpPr>
          <p:nvPr/>
        </p:nvGrpSpPr>
        <p:grpSpPr bwMode="auto">
          <a:xfrm>
            <a:off x="8123121" y="5538578"/>
            <a:ext cx="1645920" cy="1198772"/>
            <a:chOff x="6466950" y="5394823"/>
            <a:chExt cx="1645773" cy="1198838"/>
          </a:xfrm>
        </p:grpSpPr>
        <p:sp>
          <p:nvSpPr>
            <p:cNvPr id="19529" name="TextBox 64"/>
            <p:cNvSpPr txBox="1">
              <a:spLocks/>
            </p:cNvSpPr>
            <p:nvPr/>
          </p:nvSpPr>
          <p:spPr bwMode="auto">
            <a:xfrm>
              <a:off x="6466950" y="5394823"/>
              <a:ext cx="1645773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Inorganic Solids</a:t>
              </a:r>
            </a:p>
          </p:txBody>
        </p:sp>
        <p:sp>
          <p:nvSpPr>
            <p:cNvPr id="19530" name="TextBox 65"/>
            <p:cNvSpPr txBox="1">
              <a:spLocks/>
            </p:cNvSpPr>
            <p:nvPr/>
          </p:nvSpPr>
          <p:spPr bwMode="auto">
            <a:xfrm>
              <a:off x="7566482" y="5845200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3</a:t>
              </a:r>
            </a:p>
          </p:txBody>
        </p:sp>
        <p:sp>
          <p:nvSpPr>
            <p:cNvPr id="19531" name="TextBox 66"/>
            <p:cNvSpPr txBox="1">
              <a:spLocks/>
            </p:cNvSpPr>
            <p:nvPr/>
          </p:nvSpPr>
          <p:spPr bwMode="auto">
            <a:xfrm>
              <a:off x="6517750" y="5844115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1</a:t>
              </a:r>
            </a:p>
          </p:txBody>
        </p:sp>
        <p:sp>
          <p:nvSpPr>
            <p:cNvPr id="19532" name="TextBox 68"/>
            <p:cNvSpPr txBox="1">
              <a:spLocks/>
            </p:cNvSpPr>
            <p:nvPr/>
          </p:nvSpPr>
          <p:spPr bwMode="auto">
            <a:xfrm>
              <a:off x="7038450" y="5844115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grpSp>
          <p:nvGrpSpPr>
            <p:cNvPr id="7" name="Group 83"/>
            <p:cNvGrpSpPr>
              <a:grpSpLocks/>
            </p:cNvGrpSpPr>
            <p:nvPr/>
          </p:nvGrpSpPr>
          <p:grpSpPr bwMode="auto">
            <a:xfrm>
              <a:off x="6598601" y="6177191"/>
              <a:ext cx="274320" cy="416470"/>
              <a:chOff x="5257067" y="5968959"/>
              <a:chExt cx="274320" cy="416470"/>
            </a:xfrm>
          </p:grpSpPr>
          <p:cxnSp>
            <p:nvCxnSpPr>
              <p:cNvPr id="85" name="Straight Arrow Connector 84"/>
              <p:cNvCxnSpPr>
                <a:cxnSpLocks noChangeAspect="1"/>
              </p:cNvCxnSpPr>
              <p:nvPr/>
            </p:nvCxnSpPr>
            <p:spPr bwMode="auto">
              <a:xfrm rot="5400000">
                <a:off x="5261044" y="6106014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6" name="Straight Arrow Connector 85"/>
              <p:cNvCxnSpPr>
                <a:cxnSpLocks noChangeShapeType="1"/>
              </p:cNvCxnSpPr>
              <p:nvPr/>
            </p:nvCxnSpPr>
            <p:spPr bwMode="auto">
              <a:xfrm flipV="1">
                <a:off x="5261064" y="6258422"/>
                <a:ext cx="274612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7" name="Straight Arrow Connector 86"/>
              <p:cNvCxnSpPr>
                <a:cxnSpLocks noChangeShapeType="1"/>
              </p:cNvCxnSpPr>
              <p:nvPr/>
            </p:nvCxnSpPr>
            <p:spPr bwMode="auto">
              <a:xfrm flipV="1">
                <a:off x="5310271" y="632510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8" name="Straight Arrow Connector 87"/>
              <p:cNvCxnSpPr>
                <a:cxnSpLocks noChangeShapeType="1"/>
              </p:cNvCxnSpPr>
              <p:nvPr/>
            </p:nvCxnSpPr>
            <p:spPr bwMode="auto">
              <a:xfrm flipV="1">
                <a:off x="5349956" y="6385429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grpSp>
          <p:nvGrpSpPr>
            <p:cNvPr id="8" name="Group 88"/>
            <p:cNvGrpSpPr>
              <a:grpSpLocks/>
            </p:cNvGrpSpPr>
            <p:nvPr/>
          </p:nvGrpSpPr>
          <p:grpSpPr bwMode="auto">
            <a:xfrm>
              <a:off x="7111267" y="6172159"/>
              <a:ext cx="274320" cy="416470"/>
              <a:chOff x="5257067" y="5968959"/>
              <a:chExt cx="274320" cy="416470"/>
            </a:xfrm>
          </p:grpSpPr>
          <p:cxnSp>
            <p:nvCxnSpPr>
              <p:cNvPr id="90" name="Straight Arrow Connector 89"/>
              <p:cNvCxnSpPr>
                <a:cxnSpLocks noChangeAspect="1"/>
              </p:cNvCxnSpPr>
              <p:nvPr/>
            </p:nvCxnSpPr>
            <p:spPr bwMode="auto">
              <a:xfrm rot="5400000">
                <a:off x="5256332" y="6106284"/>
                <a:ext cx="274652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1" name="Straight Arrow Connector 90"/>
              <p:cNvCxnSpPr>
                <a:cxnSpLocks noChangeShapeType="1"/>
              </p:cNvCxnSpPr>
              <p:nvPr/>
            </p:nvCxnSpPr>
            <p:spPr bwMode="auto">
              <a:xfrm flipV="1">
                <a:off x="5261114" y="6258692"/>
                <a:ext cx="26985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2" name="Straight Arrow Connector 91"/>
              <p:cNvCxnSpPr>
                <a:cxnSpLocks noChangeShapeType="1"/>
              </p:cNvCxnSpPr>
              <p:nvPr/>
            </p:nvCxnSpPr>
            <p:spPr bwMode="auto">
              <a:xfrm flipV="1">
                <a:off x="5305560" y="632537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3" name="Straight Arrow Connector 92"/>
              <p:cNvCxnSpPr>
                <a:cxnSpLocks noChangeShapeType="1"/>
              </p:cNvCxnSpPr>
              <p:nvPr/>
            </p:nvCxnSpPr>
            <p:spPr bwMode="auto">
              <a:xfrm flipV="1">
                <a:off x="5346831" y="6385699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grpSp>
          <p:nvGrpSpPr>
            <p:cNvPr id="9" name="Group 93"/>
            <p:cNvGrpSpPr>
              <a:grpSpLocks/>
            </p:cNvGrpSpPr>
            <p:nvPr/>
          </p:nvGrpSpPr>
          <p:grpSpPr bwMode="auto">
            <a:xfrm>
              <a:off x="7645081" y="6177191"/>
              <a:ext cx="274320" cy="416470"/>
              <a:chOff x="5257067" y="5968959"/>
              <a:chExt cx="274320" cy="416470"/>
            </a:xfrm>
          </p:grpSpPr>
          <p:cxnSp>
            <p:nvCxnSpPr>
              <p:cNvPr id="95" name="Straight Arrow Connector 94"/>
              <p:cNvCxnSpPr>
                <a:cxnSpLocks noChangeAspect="1"/>
              </p:cNvCxnSpPr>
              <p:nvPr/>
            </p:nvCxnSpPr>
            <p:spPr bwMode="auto">
              <a:xfrm rot="5400000">
                <a:off x="5255871" y="6106014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6" name="Straight Arrow Connector 95"/>
              <p:cNvCxnSpPr>
                <a:cxnSpLocks noChangeShapeType="1"/>
              </p:cNvCxnSpPr>
              <p:nvPr/>
            </p:nvCxnSpPr>
            <p:spPr bwMode="auto">
              <a:xfrm flipV="1">
                <a:off x="5257478" y="6258422"/>
                <a:ext cx="26985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7" name="Straight Arrow Connector 96"/>
              <p:cNvCxnSpPr>
                <a:cxnSpLocks noChangeShapeType="1"/>
              </p:cNvCxnSpPr>
              <p:nvPr/>
            </p:nvCxnSpPr>
            <p:spPr bwMode="auto">
              <a:xfrm flipV="1">
                <a:off x="5305099" y="632510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8" name="Straight Arrow Connector 97"/>
              <p:cNvCxnSpPr>
                <a:cxnSpLocks noChangeShapeType="1"/>
              </p:cNvCxnSpPr>
              <p:nvPr/>
            </p:nvCxnSpPr>
            <p:spPr bwMode="auto">
              <a:xfrm flipV="1">
                <a:off x="5346370" y="6385429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</p:grpSp>
      <p:cxnSp>
        <p:nvCxnSpPr>
          <p:cNvPr id="113" name="Straight Arrow Connector 112"/>
          <p:cNvCxnSpPr>
            <a:cxnSpLocks noChangeShapeType="1"/>
          </p:cNvCxnSpPr>
          <p:nvPr/>
        </p:nvCxnSpPr>
        <p:spPr bwMode="auto">
          <a:xfrm rot="10800000">
            <a:off x="7531707" y="4749800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11" name="Group 115"/>
          <p:cNvGrpSpPr>
            <a:grpSpLocks/>
          </p:cNvGrpSpPr>
          <p:nvPr/>
        </p:nvGrpSpPr>
        <p:grpSpPr bwMode="auto">
          <a:xfrm>
            <a:off x="2113990" y="3845463"/>
            <a:ext cx="301352" cy="432294"/>
            <a:chOff x="598058" y="3434916"/>
            <a:chExt cx="301325" cy="432318"/>
          </a:xfrm>
        </p:grpSpPr>
        <p:grpSp>
          <p:nvGrpSpPr>
            <p:cNvPr id="12" name="Group 99"/>
            <p:cNvGrpSpPr>
              <a:grpSpLocks/>
            </p:cNvGrpSpPr>
            <p:nvPr/>
          </p:nvGrpSpPr>
          <p:grpSpPr bwMode="auto">
            <a:xfrm>
              <a:off x="598058" y="3450764"/>
              <a:ext cx="274320" cy="416470"/>
              <a:chOff x="5257067" y="5968959"/>
              <a:chExt cx="274320" cy="416470"/>
            </a:xfrm>
          </p:grpSpPr>
          <p:cxnSp>
            <p:nvCxnSpPr>
              <p:cNvPr id="101" name="Straight Arrow Connector 100"/>
              <p:cNvCxnSpPr>
                <a:cxnSpLocks noChangeAspect="1"/>
              </p:cNvCxnSpPr>
              <p:nvPr/>
            </p:nvCxnSpPr>
            <p:spPr bwMode="auto">
              <a:xfrm rot="5400000">
                <a:off x="5256625" y="6104982"/>
                <a:ext cx="274653" cy="1588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2" name="Straight Arrow Connector 101"/>
              <p:cNvCxnSpPr>
                <a:cxnSpLocks noChangeShapeType="1"/>
              </p:cNvCxnSpPr>
              <p:nvPr/>
            </p:nvCxnSpPr>
            <p:spPr bwMode="auto">
              <a:xfrm flipV="1">
                <a:off x="5256645" y="6258978"/>
                <a:ext cx="274613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3" name="Straight Arrow Connector 102"/>
              <p:cNvCxnSpPr>
                <a:cxnSpLocks noChangeShapeType="1"/>
              </p:cNvCxnSpPr>
              <p:nvPr/>
            </p:nvCxnSpPr>
            <p:spPr bwMode="auto">
              <a:xfrm flipV="1">
                <a:off x="5305854" y="6325657"/>
                <a:ext cx="18254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4" name="Straight Arrow Connector 103"/>
              <p:cNvCxnSpPr>
                <a:cxnSpLocks noChangeShapeType="1"/>
              </p:cNvCxnSpPr>
              <p:nvPr/>
            </p:nvCxnSpPr>
            <p:spPr bwMode="auto">
              <a:xfrm flipV="1">
                <a:off x="5345537" y="6385985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14" name="Straight Arrow Connector 113"/>
            <p:cNvCxnSpPr>
              <a:cxnSpLocks noChangeShapeType="1"/>
            </p:cNvCxnSpPr>
            <p:nvPr/>
          </p:nvCxnSpPr>
          <p:spPr bwMode="auto">
            <a:xfrm rot="10800000">
              <a:off x="716688" y="3434378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4" name="Group 116"/>
          <p:cNvGrpSpPr>
            <a:grpSpLocks/>
          </p:cNvGrpSpPr>
          <p:nvPr/>
        </p:nvGrpSpPr>
        <p:grpSpPr bwMode="auto">
          <a:xfrm>
            <a:off x="7930046" y="1974242"/>
            <a:ext cx="302287" cy="416448"/>
            <a:chOff x="6413592" y="1563593"/>
            <a:chExt cx="302260" cy="416471"/>
          </a:xfrm>
        </p:grpSpPr>
        <p:grpSp>
          <p:nvGrpSpPr>
            <p:cNvPr id="15" name="Group 104"/>
            <p:cNvGrpSpPr>
              <a:grpSpLocks/>
            </p:cNvGrpSpPr>
            <p:nvPr/>
          </p:nvGrpSpPr>
          <p:grpSpPr bwMode="auto">
            <a:xfrm>
              <a:off x="6441532" y="1563594"/>
              <a:ext cx="274320" cy="416470"/>
              <a:chOff x="5257067" y="5968959"/>
              <a:chExt cx="274320" cy="416470"/>
            </a:xfrm>
          </p:grpSpPr>
          <p:cxnSp>
            <p:nvCxnSpPr>
              <p:cNvPr id="106" name="Straight Arrow Connector 105"/>
              <p:cNvCxnSpPr>
                <a:cxnSpLocks noChangeAspect="1"/>
              </p:cNvCxnSpPr>
              <p:nvPr/>
            </p:nvCxnSpPr>
            <p:spPr bwMode="auto">
              <a:xfrm rot="5400000">
                <a:off x="5256216" y="6106099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7" name="Straight Arrow Connector 106"/>
              <p:cNvCxnSpPr>
                <a:cxnSpLocks noChangeShapeType="1"/>
              </p:cNvCxnSpPr>
              <p:nvPr/>
            </p:nvCxnSpPr>
            <p:spPr bwMode="auto">
              <a:xfrm flipV="1">
                <a:off x="5257823" y="6258507"/>
                <a:ext cx="27302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8" name="Straight Arrow Connector 107"/>
              <p:cNvCxnSpPr>
                <a:cxnSpLocks noChangeShapeType="1"/>
              </p:cNvCxnSpPr>
              <p:nvPr/>
            </p:nvCxnSpPr>
            <p:spPr bwMode="auto">
              <a:xfrm flipV="1">
                <a:off x="5305444" y="6325186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9" name="Straight Arrow Connector 108"/>
              <p:cNvCxnSpPr>
                <a:cxnSpLocks noChangeShapeType="1"/>
              </p:cNvCxnSpPr>
              <p:nvPr/>
            </p:nvCxnSpPr>
            <p:spPr bwMode="auto">
              <a:xfrm flipV="1">
                <a:off x="5346715" y="6385514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15" name="Straight Arrow Connector 114"/>
            <p:cNvCxnSpPr>
              <a:cxnSpLocks noChangeShapeType="1"/>
            </p:cNvCxnSpPr>
            <p:nvPr/>
          </p:nvCxnSpPr>
          <p:spPr bwMode="auto">
            <a:xfrm rot="10800000">
              <a:off x="6413715" y="1564201"/>
              <a:ext cx="18254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118" name="Straight Arrow Connector 117"/>
          <p:cNvCxnSpPr>
            <a:cxnSpLocks noChangeShapeType="1"/>
          </p:cNvCxnSpPr>
          <p:nvPr/>
        </p:nvCxnSpPr>
        <p:spPr bwMode="auto">
          <a:xfrm rot="5400000">
            <a:off x="3262125" y="4725194"/>
            <a:ext cx="55721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19" name="Straight Arrow Connector 118"/>
          <p:cNvCxnSpPr>
            <a:cxnSpLocks noChangeShapeType="1"/>
          </p:cNvCxnSpPr>
          <p:nvPr/>
        </p:nvCxnSpPr>
        <p:spPr bwMode="auto">
          <a:xfrm rot="5400000">
            <a:off x="3262919" y="3125788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0" name="Straight Arrow Connector 119"/>
          <p:cNvCxnSpPr>
            <a:cxnSpLocks noChangeShapeType="1"/>
          </p:cNvCxnSpPr>
          <p:nvPr/>
        </p:nvCxnSpPr>
        <p:spPr bwMode="auto">
          <a:xfrm rot="5400000">
            <a:off x="7453125" y="2361407"/>
            <a:ext cx="1736725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1" name="Straight Arrow Connector 120"/>
          <p:cNvCxnSpPr>
            <a:cxnSpLocks noChangeShapeType="1"/>
          </p:cNvCxnSpPr>
          <p:nvPr/>
        </p:nvCxnSpPr>
        <p:spPr bwMode="auto">
          <a:xfrm rot="5400000">
            <a:off x="9068406" y="1855788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9" name="Straight Arrow Connector 128"/>
          <p:cNvCxnSpPr>
            <a:cxnSpLocks noChangeShapeType="1"/>
          </p:cNvCxnSpPr>
          <p:nvPr/>
        </p:nvCxnSpPr>
        <p:spPr bwMode="auto">
          <a:xfrm rot="10800000">
            <a:off x="7422169" y="5538788"/>
            <a:ext cx="701675" cy="457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0" name="Straight Arrow Connector 129"/>
          <p:cNvCxnSpPr>
            <a:cxnSpLocks noChangeShapeType="1"/>
            <a:stCxn id="19466" idx="1"/>
            <a:endCxn id="72" idx="7"/>
          </p:cNvCxnSpPr>
          <p:nvPr/>
        </p:nvCxnSpPr>
        <p:spPr bwMode="auto">
          <a:xfrm rot="10800000" flipV="1">
            <a:off x="7012593" y="3587750"/>
            <a:ext cx="1123950" cy="7143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1" name="Straight Arrow Connector 130"/>
          <p:cNvCxnSpPr>
            <a:cxnSpLocks noChangeShapeType="1"/>
          </p:cNvCxnSpPr>
          <p:nvPr/>
        </p:nvCxnSpPr>
        <p:spPr bwMode="auto">
          <a:xfrm rot="5400000">
            <a:off x="6133912" y="4360069"/>
            <a:ext cx="36671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2" name="Straight Arrow Connector 131"/>
          <p:cNvCxnSpPr>
            <a:cxnSpLocks noChangeShapeType="1"/>
          </p:cNvCxnSpPr>
          <p:nvPr/>
        </p:nvCxnSpPr>
        <p:spPr bwMode="auto">
          <a:xfrm rot="5400000">
            <a:off x="6134706" y="3360738"/>
            <a:ext cx="3651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5" name="Straight Arrow Connector 134"/>
          <p:cNvCxnSpPr>
            <a:cxnSpLocks noChangeShapeType="1"/>
            <a:endCxn id="72" idx="5"/>
          </p:cNvCxnSpPr>
          <p:nvPr/>
        </p:nvCxnSpPr>
        <p:spPr bwMode="auto">
          <a:xfrm rot="10800000">
            <a:off x="7012593" y="4119564"/>
            <a:ext cx="1111250" cy="223837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4" name="Straight Arrow Connector 143"/>
          <p:cNvCxnSpPr>
            <a:cxnSpLocks noChangeShapeType="1"/>
          </p:cNvCxnSpPr>
          <p:nvPr/>
        </p:nvCxnSpPr>
        <p:spPr bwMode="auto">
          <a:xfrm rot="16200000" flipH="1">
            <a:off x="4540856" y="3001963"/>
            <a:ext cx="981075" cy="6032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6" name="Straight Arrow Connector 145"/>
          <p:cNvCxnSpPr>
            <a:cxnSpLocks noChangeShapeType="1"/>
          </p:cNvCxnSpPr>
          <p:nvPr/>
        </p:nvCxnSpPr>
        <p:spPr bwMode="auto">
          <a:xfrm rot="5400000">
            <a:off x="4468625" y="4156870"/>
            <a:ext cx="1066800" cy="6619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4" name="Straight Arrow Connector 163"/>
          <p:cNvCxnSpPr>
            <a:cxnSpLocks noChangeShapeType="1"/>
            <a:stCxn id="61" idx="0"/>
          </p:cNvCxnSpPr>
          <p:nvPr/>
        </p:nvCxnSpPr>
        <p:spPr bwMode="auto">
          <a:xfrm rot="16200000" flipV="1">
            <a:off x="9591396" y="4188719"/>
            <a:ext cx="478626" cy="11712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5" name="Straight Arrow Connector 164"/>
          <p:cNvCxnSpPr>
            <a:cxnSpLocks noChangeShapeType="1"/>
          </p:cNvCxnSpPr>
          <p:nvPr/>
        </p:nvCxnSpPr>
        <p:spPr bwMode="auto">
          <a:xfrm rot="10800000">
            <a:off x="9231918" y="4749800"/>
            <a:ext cx="274638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16" name="Group 172"/>
          <p:cNvGrpSpPr>
            <a:grpSpLocks/>
          </p:cNvGrpSpPr>
          <p:nvPr/>
        </p:nvGrpSpPr>
        <p:grpSpPr bwMode="auto">
          <a:xfrm>
            <a:off x="4670843" y="5343562"/>
            <a:ext cx="823034" cy="274306"/>
            <a:chOff x="3154682" y="4933097"/>
            <a:chExt cx="822960" cy="274321"/>
          </a:xfrm>
        </p:grpSpPr>
        <p:cxnSp>
          <p:nvCxnSpPr>
            <p:cNvPr id="128" name="Straight Arrow Connector 127"/>
            <p:cNvCxnSpPr>
              <a:cxnSpLocks noChangeShapeType="1"/>
            </p:cNvCxnSpPr>
            <p:nvPr/>
          </p:nvCxnSpPr>
          <p:spPr bwMode="auto">
            <a:xfrm rot="16200000" flipV="1">
              <a:off x="3836620" y="5070387"/>
              <a:ext cx="274653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0" name="Straight Arrow Connector 169"/>
            <p:cNvCxnSpPr>
              <a:cxnSpLocks noChangeShapeType="1"/>
            </p:cNvCxnSpPr>
            <p:nvPr/>
          </p:nvCxnSpPr>
          <p:spPr bwMode="auto">
            <a:xfrm>
              <a:off x="3154870" y="5207713"/>
              <a:ext cx="822251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7" name="Group 173"/>
          <p:cNvGrpSpPr>
            <a:grpSpLocks/>
          </p:cNvGrpSpPr>
          <p:nvPr/>
        </p:nvGrpSpPr>
        <p:grpSpPr bwMode="auto">
          <a:xfrm>
            <a:off x="4670845" y="5353215"/>
            <a:ext cx="1379849" cy="658332"/>
            <a:chOff x="3154683" y="4942750"/>
            <a:chExt cx="1379725" cy="658368"/>
          </a:xfrm>
        </p:grpSpPr>
        <p:cxnSp>
          <p:nvCxnSpPr>
            <p:cNvPr id="168" name="Straight Arrow Connector 167"/>
            <p:cNvCxnSpPr>
              <a:cxnSpLocks noChangeShapeType="1"/>
            </p:cNvCxnSpPr>
            <p:nvPr/>
          </p:nvCxnSpPr>
          <p:spPr bwMode="auto">
            <a:xfrm rot="16200000" flipV="1">
              <a:off x="4204858" y="5272010"/>
              <a:ext cx="65884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1" name="Straight Arrow Connector 170"/>
            <p:cNvCxnSpPr>
              <a:cxnSpLocks noChangeShapeType="1"/>
            </p:cNvCxnSpPr>
            <p:nvPr/>
          </p:nvCxnSpPr>
          <p:spPr bwMode="auto">
            <a:xfrm>
              <a:off x="3154870" y="5588733"/>
              <a:ext cx="137147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8" name="Group 174"/>
          <p:cNvGrpSpPr>
            <a:grpSpLocks/>
          </p:cNvGrpSpPr>
          <p:nvPr/>
        </p:nvGrpSpPr>
        <p:grpSpPr bwMode="auto">
          <a:xfrm>
            <a:off x="4670844" y="5362297"/>
            <a:ext cx="1925992" cy="1051503"/>
            <a:chOff x="3154683" y="4951832"/>
            <a:chExt cx="1925819" cy="1051560"/>
          </a:xfrm>
        </p:grpSpPr>
        <p:cxnSp>
          <p:nvCxnSpPr>
            <p:cNvPr id="169" name="Straight Arrow Connector 168"/>
            <p:cNvCxnSpPr>
              <a:cxnSpLocks noChangeShapeType="1"/>
            </p:cNvCxnSpPr>
            <p:nvPr/>
          </p:nvCxnSpPr>
          <p:spPr bwMode="auto">
            <a:xfrm rot="16200000" flipV="1">
              <a:off x="4554843" y="5477602"/>
              <a:ext cx="1050982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2" name="Straight Arrow Connector 171"/>
            <p:cNvCxnSpPr>
              <a:cxnSpLocks noChangeShapeType="1"/>
            </p:cNvCxnSpPr>
            <p:nvPr/>
          </p:nvCxnSpPr>
          <p:spPr bwMode="auto">
            <a:xfrm>
              <a:off x="3154870" y="5990392"/>
              <a:ext cx="1919115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176" name="Straight Arrow Connector 175"/>
          <p:cNvCxnSpPr>
            <a:cxnSpLocks noChangeShapeType="1"/>
          </p:cNvCxnSpPr>
          <p:nvPr/>
        </p:nvCxnSpPr>
        <p:spPr bwMode="auto">
          <a:xfrm>
            <a:off x="3540732" y="1279525"/>
            <a:ext cx="4338637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1" name="Straight Arrow Connector 180"/>
          <p:cNvCxnSpPr>
            <a:cxnSpLocks noChangeShapeType="1"/>
            <a:endCxn id="19463" idx="1"/>
          </p:cNvCxnSpPr>
          <p:nvPr/>
        </p:nvCxnSpPr>
        <p:spPr bwMode="auto">
          <a:xfrm>
            <a:off x="7879369" y="1281114"/>
            <a:ext cx="822495" cy="115481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3" name="Straight Arrow Connector 182"/>
          <p:cNvCxnSpPr>
            <a:cxnSpLocks noChangeShapeType="1"/>
          </p:cNvCxnSpPr>
          <p:nvPr/>
        </p:nvCxnSpPr>
        <p:spPr bwMode="auto">
          <a:xfrm rot="5400000">
            <a:off x="3380394" y="1430338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4" name="Straight Arrow Connector 183"/>
          <p:cNvCxnSpPr>
            <a:cxnSpLocks noChangeShapeType="1"/>
          </p:cNvCxnSpPr>
          <p:nvPr/>
        </p:nvCxnSpPr>
        <p:spPr bwMode="auto">
          <a:xfrm rot="5400000">
            <a:off x="6431569" y="1455738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6" name="Straight Arrow Connector 185"/>
          <p:cNvCxnSpPr>
            <a:cxnSpLocks noChangeShapeType="1"/>
          </p:cNvCxnSpPr>
          <p:nvPr/>
        </p:nvCxnSpPr>
        <p:spPr bwMode="auto">
          <a:xfrm rot="5400000">
            <a:off x="9587519" y="3059113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7" name="Straight Arrow Connector 186"/>
          <p:cNvCxnSpPr>
            <a:cxnSpLocks noChangeShapeType="1"/>
          </p:cNvCxnSpPr>
          <p:nvPr/>
        </p:nvCxnSpPr>
        <p:spPr bwMode="auto">
          <a:xfrm rot="10800000" flipH="1">
            <a:off x="9400193" y="2454275"/>
            <a:ext cx="228600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0" name="TextBox 187"/>
          <p:cNvSpPr txBox="1">
            <a:spLocks noChangeArrowheads="1"/>
          </p:cNvSpPr>
          <p:nvPr/>
        </p:nvSpPr>
        <p:spPr bwMode="auto">
          <a:xfrm rot="16200000">
            <a:off x="1380711" y="5826865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oxidation</a:t>
            </a:r>
          </a:p>
        </p:txBody>
      </p:sp>
      <p:sp>
        <p:nvSpPr>
          <p:cNvPr id="19501" name="TextBox 188"/>
          <p:cNvSpPr txBox="1">
            <a:spLocks noChangeArrowheads="1"/>
          </p:cNvSpPr>
          <p:nvPr/>
        </p:nvSpPr>
        <p:spPr bwMode="auto">
          <a:xfrm rot="16200000">
            <a:off x="9077381" y="2234077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oxidation</a:t>
            </a:r>
          </a:p>
        </p:txBody>
      </p:sp>
      <p:sp>
        <p:nvSpPr>
          <p:cNvPr id="19502" name="TextBox 189"/>
          <p:cNvSpPr txBox="1">
            <a:spLocks noChangeArrowheads="1"/>
          </p:cNvSpPr>
          <p:nvPr/>
        </p:nvSpPr>
        <p:spPr bwMode="auto">
          <a:xfrm rot="16200000">
            <a:off x="9307033" y="2335542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nitrification</a:t>
            </a:r>
          </a:p>
        </p:txBody>
      </p:sp>
      <p:cxnSp>
        <p:nvCxnSpPr>
          <p:cNvPr id="191" name="Straight Arrow Connector 190"/>
          <p:cNvCxnSpPr>
            <a:cxnSpLocks noChangeShapeType="1"/>
          </p:cNvCxnSpPr>
          <p:nvPr/>
        </p:nvCxnSpPr>
        <p:spPr bwMode="auto">
          <a:xfrm rot="10800000" flipH="1">
            <a:off x="9400193" y="2263775"/>
            <a:ext cx="228600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4" name="TextBox 191"/>
          <p:cNvSpPr txBox="1">
            <a:spLocks noChangeArrowheads="1"/>
          </p:cNvSpPr>
          <p:nvPr/>
        </p:nvSpPr>
        <p:spPr bwMode="auto">
          <a:xfrm>
            <a:off x="3355292" y="936625"/>
            <a:ext cx="3431532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photosynthesis and respiration</a:t>
            </a:r>
          </a:p>
        </p:txBody>
      </p:sp>
      <p:cxnSp>
        <p:nvCxnSpPr>
          <p:cNvPr id="193" name="Straight Arrow Connector 192"/>
          <p:cNvCxnSpPr>
            <a:cxnSpLocks noChangeShapeType="1"/>
          </p:cNvCxnSpPr>
          <p:nvPr/>
        </p:nvCxnSpPr>
        <p:spPr bwMode="auto">
          <a:xfrm rot="10800000" flipV="1">
            <a:off x="3989994" y="2898776"/>
            <a:ext cx="1198563" cy="5254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6" name="TextBox 196"/>
          <p:cNvSpPr txBox="1">
            <a:spLocks noChangeArrowheads="1"/>
          </p:cNvSpPr>
          <p:nvPr/>
        </p:nvSpPr>
        <p:spPr bwMode="auto">
          <a:xfrm>
            <a:off x="3509958" y="2914032"/>
            <a:ext cx="901781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death</a:t>
            </a:r>
          </a:p>
        </p:txBody>
      </p:sp>
      <p:sp>
        <p:nvSpPr>
          <p:cNvPr id="19507" name="TextBox 197"/>
          <p:cNvSpPr txBox="1">
            <a:spLocks noChangeArrowheads="1"/>
          </p:cNvSpPr>
          <p:nvPr/>
        </p:nvSpPr>
        <p:spPr bwMode="auto">
          <a:xfrm>
            <a:off x="2288397" y="4535470"/>
            <a:ext cx="1323171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dissolution</a:t>
            </a:r>
          </a:p>
        </p:txBody>
      </p:sp>
      <p:sp>
        <p:nvSpPr>
          <p:cNvPr id="19508" name="TextBox 198"/>
          <p:cNvSpPr txBox="1">
            <a:spLocks noChangeArrowheads="1"/>
          </p:cNvSpPr>
          <p:nvPr/>
        </p:nvSpPr>
        <p:spPr bwMode="auto">
          <a:xfrm>
            <a:off x="4843578" y="5990810"/>
            <a:ext cx="1620665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mineralization</a:t>
            </a:r>
          </a:p>
        </p:txBody>
      </p:sp>
      <p:sp>
        <p:nvSpPr>
          <p:cNvPr id="19509" name="TextBox 199"/>
          <p:cNvSpPr txBox="1">
            <a:spLocks noChangeArrowheads="1"/>
          </p:cNvSpPr>
          <p:nvPr/>
        </p:nvSpPr>
        <p:spPr bwMode="auto">
          <a:xfrm>
            <a:off x="6911510" y="5642850"/>
            <a:ext cx="993359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sorption</a:t>
            </a:r>
          </a:p>
        </p:txBody>
      </p:sp>
      <p:sp>
        <p:nvSpPr>
          <p:cNvPr id="201" name="TextBox 200"/>
          <p:cNvSpPr txBox="1"/>
          <p:nvPr/>
        </p:nvSpPr>
        <p:spPr bwMode="auto">
          <a:xfrm>
            <a:off x="8186198" y="1526489"/>
            <a:ext cx="1295048" cy="3693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noFill/>
              </a:rPr>
              <a:t>reaeration</a:t>
            </a:r>
          </a:p>
        </p:txBody>
      </p:sp>
      <p:sp>
        <p:nvSpPr>
          <p:cNvPr id="19459" name="Title 121"/>
          <p:cNvSpPr>
            <a:spLocks noGrp="1"/>
          </p:cNvSpPr>
          <p:nvPr>
            <p:ph type="title"/>
          </p:nvPr>
        </p:nvSpPr>
        <p:spPr>
          <a:xfrm>
            <a:off x="2873375" y="149024"/>
            <a:ext cx="5898168" cy="661988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-112" charset="-128"/>
              </a:rPr>
              <a:t>Variables and Processes</a:t>
            </a:r>
          </a:p>
        </p:txBody>
      </p:sp>
      <p:sp>
        <p:nvSpPr>
          <p:cNvPr id="122" name="Oval 7"/>
          <p:cNvSpPr>
            <a:spLocks noChangeArrowheads="1"/>
          </p:cNvSpPr>
          <p:nvPr/>
        </p:nvSpPr>
        <p:spPr bwMode="auto">
          <a:xfrm>
            <a:off x="7772400" y="533400"/>
            <a:ext cx="2743200" cy="27432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3" name="Oval 7"/>
          <p:cNvSpPr>
            <a:spLocks noChangeArrowheads="1"/>
          </p:cNvSpPr>
          <p:nvPr/>
        </p:nvSpPr>
        <p:spPr bwMode="auto">
          <a:xfrm>
            <a:off x="1600200" y="4876800"/>
            <a:ext cx="2286000" cy="1905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4" name="Oval 7"/>
          <p:cNvSpPr>
            <a:spLocks noChangeArrowheads="1"/>
          </p:cNvSpPr>
          <p:nvPr/>
        </p:nvSpPr>
        <p:spPr bwMode="auto">
          <a:xfrm>
            <a:off x="6400800" y="4780844"/>
            <a:ext cx="1447800" cy="9144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25" name="Group 83"/>
          <p:cNvGrpSpPr>
            <a:grpSpLocks/>
          </p:cNvGrpSpPr>
          <p:nvPr/>
        </p:nvGrpSpPr>
        <p:grpSpPr bwMode="auto">
          <a:xfrm>
            <a:off x="6743301" y="5541377"/>
            <a:ext cx="292268" cy="1191211"/>
            <a:chOff x="5261064" y="5398978"/>
            <a:chExt cx="274612" cy="986451"/>
          </a:xfrm>
        </p:grpSpPr>
        <p:cxnSp>
          <p:nvCxnSpPr>
            <p:cNvPr id="126" name="Straight Arrow Connector 125"/>
            <p:cNvCxnSpPr>
              <a:cxnSpLocks noChangeAspect="1"/>
            </p:cNvCxnSpPr>
            <p:nvPr/>
          </p:nvCxnSpPr>
          <p:spPr bwMode="auto">
            <a:xfrm>
              <a:off x="5397577" y="5398978"/>
              <a:ext cx="0" cy="84515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 type="arrow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27" name="Straight Arrow Connector 126"/>
            <p:cNvCxnSpPr>
              <a:cxnSpLocks noChangeShapeType="1"/>
            </p:cNvCxnSpPr>
            <p:nvPr/>
          </p:nvCxnSpPr>
          <p:spPr bwMode="auto">
            <a:xfrm flipV="1">
              <a:off x="5261064" y="6258422"/>
              <a:ext cx="274612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33" name="Straight Arrow Connector 132"/>
            <p:cNvCxnSpPr>
              <a:cxnSpLocks noChangeShapeType="1"/>
            </p:cNvCxnSpPr>
            <p:nvPr/>
          </p:nvCxnSpPr>
          <p:spPr bwMode="auto">
            <a:xfrm flipV="1">
              <a:off x="5310271" y="6325101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34" name="Straight Arrow Connector 133"/>
            <p:cNvCxnSpPr>
              <a:cxnSpLocks noChangeShapeType="1"/>
            </p:cNvCxnSpPr>
            <p:nvPr/>
          </p:nvCxnSpPr>
          <p:spPr bwMode="auto">
            <a:xfrm flipV="1">
              <a:off x="5349956" y="6385429"/>
              <a:ext cx="9206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36" name="Group 115"/>
          <p:cNvGrpSpPr>
            <a:grpSpLocks/>
          </p:cNvGrpSpPr>
          <p:nvPr/>
        </p:nvGrpSpPr>
        <p:grpSpPr bwMode="auto">
          <a:xfrm>
            <a:off x="8439756" y="2538002"/>
            <a:ext cx="301352" cy="432294"/>
            <a:chOff x="598058" y="3434916"/>
            <a:chExt cx="301325" cy="432318"/>
          </a:xfrm>
        </p:grpSpPr>
        <p:grpSp>
          <p:nvGrpSpPr>
            <p:cNvPr id="137" name="Group 99"/>
            <p:cNvGrpSpPr>
              <a:grpSpLocks/>
            </p:cNvGrpSpPr>
            <p:nvPr/>
          </p:nvGrpSpPr>
          <p:grpSpPr bwMode="auto">
            <a:xfrm>
              <a:off x="598058" y="3450764"/>
              <a:ext cx="274320" cy="416470"/>
              <a:chOff x="5257067" y="5968959"/>
              <a:chExt cx="274320" cy="416470"/>
            </a:xfrm>
          </p:grpSpPr>
          <p:cxnSp>
            <p:nvCxnSpPr>
              <p:cNvPr id="139" name="Straight Arrow Connector 138"/>
              <p:cNvCxnSpPr>
                <a:cxnSpLocks noChangeAspect="1"/>
              </p:cNvCxnSpPr>
              <p:nvPr/>
            </p:nvCxnSpPr>
            <p:spPr bwMode="auto">
              <a:xfrm rot="5400000">
                <a:off x="5256625" y="6104982"/>
                <a:ext cx="274653" cy="1588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40" name="Straight Arrow Connector 139"/>
              <p:cNvCxnSpPr>
                <a:cxnSpLocks noChangeShapeType="1"/>
              </p:cNvCxnSpPr>
              <p:nvPr/>
            </p:nvCxnSpPr>
            <p:spPr bwMode="auto">
              <a:xfrm flipV="1">
                <a:off x="5256645" y="6258978"/>
                <a:ext cx="274613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41" name="Straight Arrow Connector 140"/>
              <p:cNvCxnSpPr>
                <a:cxnSpLocks noChangeShapeType="1"/>
              </p:cNvCxnSpPr>
              <p:nvPr/>
            </p:nvCxnSpPr>
            <p:spPr bwMode="auto">
              <a:xfrm flipV="1">
                <a:off x="5305854" y="6325657"/>
                <a:ext cx="18254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42" name="Straight Arrow Connector 141"/>
              <p:cNvCxnSpPr>
                <a:cxnSpLocks noChangeShapeType="1"/>
              </p:cNvCxnSpPr>
              <p:nvPr/>
            </p:nvCxnSpPr>
            <p:spPr bwMode="auto">
              <a:xfrm flipV="1">
                <a:off x="5345537" y="6385985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38" name="Straight Arrow Connector 137"/>
            <p:cNvCxnSpPr>
              <a:cxnSpLocks noChangeShapeType="1"/>
            </p:cNvCxnSpPr>
            <p:nvPr/>
          </p:nvCxnSpPr>
          <p:spPr bwMode="auto">
            <a:xfrm rot="10800000">
              <a:off x="716688" y="3434378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1769720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Wind Driven Reaeration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479159" y="1600200"/>
            <a:ext cx="7524588" cy="4724400"/>
            <a:chOff x="955159" y="1219200"/>
            <a:chExt cx="7524588" cy="4419600"/>
          </a:xfrm>
          <a:noFill/>
        </p:grpSpPr>
        <p:sp>
          <p:nvSpPr>
            <p:cNvPr id="27651" name="Rectangle 3"/>
            <p:cNvSpPr>
              <a:spLocks noChangeArrowheads="1"/>
            </p:cNvSpPr>
            <p:nvPr/>
          </p:nvSpPr>
          <p:spPr bwMode="auto">
            <a:xfrm>
              <a:off x="1066800" y="4419600"/>
              <a:ext cx="7391400" cy="1219200"/>
            </a:xfrm>
            <a:prstGeom prst="rect">
              <a:avLst/>
            </a:prstGeom>
            <a:grpFill/>
            <a:ln w="34925" algn="ctr">
              <a:solidFill>
                <a:srgbClr val="00B0F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652" name="Line 4"/>
            <p:cNvSpPr>
              <a:spLocks noChangeShapeType="1"/>
            </p:cNvSpPr>
            <p:nvPr/>
          </p:nvSpPr>
          <p:spPr bwMode="auto">
            <a:xfrm flipV="1">
              <a:off x="2514600" y="2667000"/>
              <a:ext cx="0" cy="167640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2514600" y="3048000"/>
              <a:ext cx="1518108" cy="489464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FF00"/>
                  </a:solidFill>
                  <a:latin typeface="Times New Roman" pitchFamily="18" charset="0"/>
                </a:rPr>
                <a:t>10 Meters Above </a:t>
              </a:r>
            </a:p>
            <a:p>
              <a:pPr algn="ctr"/>
              <a:r>
                <a:rPr lang="en-US" sz="1400" b="1" dirty="0">
                  <a:solidFill>
                    <a:srgbClr val="FFFF00"/>
                  </a:solidFill>
                  <a:latin typeface="Times New Roman" pitchFamily="18" charset="0"/>
                </a:rPr>
                <a:t>Water Surface</a:t>
              </a:r>
            </a:p>
          </p:txBody>
        </p:sp>
        <p:sp>
          <p:nvSpPr>
            <p:cNvPr id="27654" name="Line 6"/>
            <p:cNvSpPr>
              <a:spLocks noChangeShapeType="1"/>
            </p:cNvSpPr>
            <p:nvPr/>
          </p:nvSpPr>
          <p:spPr bwMode="auto">
            <a:xfrm flipH="1">
              <a:off x="1828800" y="2514600"/>
              <a:ext cx="114300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655" name="Text Box 7"/>
            <p:cNvSpPr txBox="1">
              <a:spLocks noChangeArrowheads="1"/>
            </p:cNvSpPr>
            <p:nvPr/>
          </p:nvSpPr>
          <p:spPr bwMode="auto">
            <a:xfrm>
              <a:off x="955159" y="2133600"/>
              <a:ext cx="2877583" cy="28792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FF00"/>
                  </a:solidFill>
                  <a:latin typeface="Times New Roman" pitchFamily="18" charset="0"/>
                </a:rPr>
                <a:t>Wind Speed m/sec (Time Function)</a:t>
              </a:r>
            </a:p>
          </p:txBody>
        </p:sp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5461677" y="3124200"/>
              <a:ext cx="3018070" cy="28792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FF00"/>
                  </a:solidFill>
                  <a:latin typeface="Times New Roman" pitchFamily="18" charset="0"/>
                </a:rPr>
                <a:t>Air Temperature </a:t>
              </a:r>
              <a:r>
                <a:rPr lang="en-US" sz="14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°C (Time Function)</a:t>
              </a:r>
            </a:p>
          </p:txBody>
        </p:sp>
        <p:sp>
          <p:nvSpPr>
            <p:cNvPr id="27657" name="Text Box 9"/>
            <p:cNvSpPr txBox="1">
              <a:spLocks noChangeArrowheads="1"/>
            </p:cNvSpPr>
            <p:nvPr/>
          </p:nvSpPr>
          <p:spPr bwMode="auto">
            <a:xfrm>
              <a:off x="1980372" y="4724400"/>
              <a:ext cx="5345181" cy="489464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FF00"/>
                  </a:solidFill>
                  <a:latin typeface="Times New Roman" pitchFamily="18" charset="0"/>
                </a:rPr>
                <a:t>Water Temperature </a:t>
              </a:r>
              <a:r>
                <a:rPr lang="en-US" sz="14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°C (Segment Parameter and/or Time Function)</a:t>
              </a:r>
            </a:p>
            <a:p>
              <a:pPr algn="ctr"/>
              <a:r>
                <a:rPr lang="en-US" sz="14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Simulated by Hydrodynamic Model</a:t>
              </a:r>
            </a:p>
          </p:txBody>
        </p:sp>
        <p:sp>
          <p:nvSpPr>
            <p:cNvPr id="27658" name="Line 10"/>
            <p:cNvSpPr>
              <a:spLocks noChangeShapeType="1"/>
            </p:cNvSpPr>
            <p:nvPr/>
          </p:nvSpPr>
          <p:spPr bwMode="auto">
            <a:xfrm flipV="1">
              <a:off x="4267200" y="4114800"/>
              <a:ext cx="0" cy="60960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659" name="Line 11"/>
            <p:cNvSpPr>
              <a:spLocks noChangeShapeType="1"/>
            </p:cNvSpPr>
            <p:nvPr/>
          </p:nvSpPr>
          <p:spPr bwMode="auto">
            <a:xfrm flipH="1">
              <a:off x="4419600" y="4114800"/>
              <a:ext cx="0" cy="60960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660" name="Text Box 12"/>
            <p:cNvSpPr txBox="1">
              <a:spLocks noChangeArrowheads="1"/>
            </p:cNvSpPr>
            <p:nvPr/>
          </p:nvSpPr>
          <p:spPr bwMode="auto">
            <a:xfrm>
              <a:off x="1636713" y="1219200"/>
              <a:ext cx="5561972" cy="777384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>
                  <a:latin typeface="Times New Roman" pitchFamily="18" charset="0"/>
                </a:rPr>
                <a:t>Jour. of Env Eng, Vol. 109, NO.3, PP.731-752,</a:t>
              </a:r>
            </a:p>
            <a:p>
              <a:pPr algn="ctr"/>
              <a:r>
                <a:rPr lang="en-US" sz="1600" b="1" dirty="0">
                  <a:latin typeface="Times New Roman" pitchFamily="18" charset="0"/>
                </a:rPr>
                <a:t>June 1983, Author: D.J. O'Connor, TITLE: "Wind Effects on</a:t>
              </a:r>
            </a:p>
            <a:p>
              <a:pPr algn="ctr"/>
              <a:r>
                <a:rPr lang="en-US" sz="1600" b="1" dirty="0">
                  <a:latin typeface="Times New Roman" pitchFamily="18" charset="0"/>
                </a:rPr>
                <a:t>Gas- Liquid Transfer Coefficients"</a:t>
              </a:r>
            </a:p>
          </p:txBody>
        </p:sp>
        <p:sp>
          <p:nvSpPr>
            <p:cNvPr id="27661" name="Text Box 13"/>
            <p:cNvSpPr txBox="1">
              <a:spLocks noChangeArrowheads="1"/>
            </p:cNvSpPr>
            <p:nvPr/>
          </p:nvSpPr>
          <p:spPr bwMode="auto">
            <a:xfrm>
              <a:off x="3887923" y="3733800"/>
              <a:ext cx="720454" cy="28792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latin typeface="Times New Roman" pitchFamily="18" charset="0"/>
                </a:rPr>
                <a:t>KA</a:t>
              </a:r>
              <a:r>
                <a:rPr lang="en-US" sz="1400" b="1" baseline="-25000" dirty="0">
                  <a:latin typeface="Times New Roman" pitchFamily="18" charset="0"/>
                </a:rPr>
                <a:t>Wind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6253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t="11688"/>
          <a:stretch>
            <a:fillRect/>
          </a:stretch>
        </p:blipFill>
        <p:spPr bwMode="auto">
          <a:xfrm>
            <a:off x="3786189" y="1447800"/>
            <a:ext cx="5068747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3058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Level 1 – Streeter-Phelps</a:t>
            </a:r>
          </a:p>
        </p:txBody>
      </p:sp>
    </p:spTree>
    <p:extLst>
      <p:ext uri="{BB962C8B-B14F-4D97-AF65-F5344CB8AC3E}">
        <p14:creationId xmlns:p14="http://schemas.microsoft.com/office/powerpoint/2010/main" val="2863011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533400"/>
            <a:ext cx="85344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/>
              <a:t>Level 2 - Modified Streeter-Phelps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326064" y="3273426"/>
            <a:ext cx="1030287" cy="7969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7261226" y="3273426"/>
            <a:ext cx="1031875" cy="7969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CBOD1</a:t>
            </a:r>
          </a:p>
        </p:txBody>
      </p:sp>
      <p:cxnSp>
        <p:nvCxnSpPr>
          <p:cNvPr id="29701" name="AutoShape 5"/>
          <p:cNvCxnSpPr>
            <a:cxnSpLocks noChangeShapeType="1"/>
            <a:stCxn id="29699" idx="3"/>
            <a:endCxn id="29700" idx="1"/>
          </p:cNvCxnSpPr>
          <p:nvPr/>
        </p:nvCxnSpPr>
        <p:spPr bwMode="auto">
          <a:xfrm>
            <a:off x="6356351" y="3671888"/>
            <a:ext cx="9048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9702" name="Line 6"/>
          <p:cNvSpPr>
            <a:spLocks noChangeShapeType="1"/>
          </p:cNvSpPr>
          <p:nvPr/>
        </p:nvSpPr>
        <p:spPr bwMode="auto">
          <a:xfrm flipV="1">
            <a:off x="6792913" y="3273425"/>
            <a:ext cx="0" cy="407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3048001" y="2455863"/>
            <a:ext cx="5561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3124200" y="4975225"/>
            <a:ext cx="5543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V="1">
            <a:off x="5795963" y="2455863"/>
            <a:ext cx="0" cy="81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5854700" y="4089401"/>
            <a:ext cx="0" cy="885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7788275" y="4089401"/>
            <a:ext cx="0" cy="885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708" name="Oval 12"/>
          <p:cNvSpPr>
            <a:spLocks noChangeArrowheads="1"/>
          </p:cNvSpPr>
          <p:nvPr/>
        </p:nvSpPr>
        <p:spPr bwMode="auto">
          <a:xfrm>
            <a:off x="6440488" y="2660651"/>
            <a:ext cx="703262" cy="544513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</a:t>
            </a:r>
            <a:r>
              <a:rPr lang="en-US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5216525" y="2133600"/>
            <a:ext cx="11445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</a:rPr>
              <a:t>Reaeration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8763000" y="4191000"/>
            <a:ext cx="8524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</a:rPr>
              <a:t>Settling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5006975" y="5043489"/>
            <a:ext cx="1766888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</a:rPr>
              <a:t>Sediment Oxygen </a:t>
            </a:r>
          </a:p>
          <a:p>
            <a:pPr algn="ctr"/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</a:rPr>
              <a:t>Demand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6019801" y="4114801"/>
            <a:ext cx="14763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</a:rPr>
              <a:t>Carbonaceous </a:t>
            </a:r>
          </a:p>
          <a:p>
            <a:pPr algn="ctr"/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</a:rPr>
              <a:t>Deoxygenation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6629400" y="5105400"/>
            <a:ext cx="8651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i="1" dirty="0">
                <a:latin typeface="Times New Roman" pitchFamily="18" charset="0"/>
              </a:rPr>
              <a:t>Sediment</a:t>
            </a:r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3276600" y="3276601"/>
            <a:ext cx="1030288" cy="7969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NBOD2</a:t>
            </a:r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V="1">
            <a:off x="4800600" y="3276600"/>
            <a:ext cx="0" cy="407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716" name="Oval 20"/>
          <p:cNvSpPr>
            <a:spLocks noChangeArrowheads="1"/>
          </p:cNvSpPr>
          <p:nvPr/>
        </p:nvSpPr>
        <p:spPr bwMode="auto">
          <a:xfrm>
            <a:off x="4419601" y="2667001"/>
            <a:ext cx="703263" cy="544513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n-US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cxnSp>
        <p:nvCxnSpPr>
          <p:cNvPr id="29717" name="AutoShape 21"/>
          <p:cNvCxnSpPr>
            <a:cxnSpLocks noChangeShapeType="1"/>
            <a:stCxn id="29699" idx="1"/>
            <a:endCxn id="29714" idx="3"/>
          </p:cNvCxnSpPr>
          <p:nvPr/>
        </p:nvCxnSpPr>
        <p:spPr bwMode="auto">
          <a:xfrm flipH="1">
            <a:off x="4306889" y="3671889"/>
            <a:ext cx="1019175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3810000" y="40386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4114801" y="4114801"/>
            <a:ext cx="147161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</a:rPr>
              <a:t>Nitrogenous </a:t>
            </a:r>
          </a:p>
          <a:p>
            <a:pPr algn="ctr"/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</a:rPr>
              <a:t>Deoxygenation</a:t>
            </a:r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2514600" y="4191000"/>
            <a:ext cx="8524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Times New Roman" pitchFamily="18" charset="0"/>
              </a:rPr>
              <a:t>Settling</a:t>
            </a: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6629400" y="5943600"/>
            <a:ext cx="2590800" cy="376238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aseline="30000" dirty="0">
                <a:latin typeface="Times New Roman" pitchFamily="18" charset="0"/>
              </a:rPr>
              <a:t>1 </a:t>
            </a:r>
            <a:r>
              <a:rPr lang="en-US" dirty="0">
                <a:latin typeface="Times New Roman" pitchFamily="18" charset="0"/>
              </a:rPr>
              <a:t>use BOD1; </a:t>
            </a:r>
            <a:r>
              <a:rPr lang="en-US" baseline="30000" dirty="0">
                <a:latin typeface="Times New Roman" pitchFamily="18" charset="0"/>
              </a:rPr>
              <a:t>2 </a:t>
            </a:r>
            <a:r>
              <a:rPr lang="en-US" dirty="0">
                <a:latin typeface="Times New Roman" pitchFamily="18" charset="0"/>
              </a:rPr>
              <a:t>use BOD2</a:t>
            </a:r>
          </a:p>
        </p:txBody>
      </p:sp>
    </p:spTree>
    <p:extLst>
      <p:ext uri="{BB962C8B-B14F-4D97-AF65-F5344CB8AC3E}">
        <p14:creationId xmlns:p14="http://schemas.microsoft.com/office/powerpoint/2010/main" val="405227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4" grpId="0" animBg="1"/>
      <p:bldP spid="29714" grpId="1" animBg="1"/>
      <p:bldP spid="29715" grpId="0" animBg="1"/>
      <p:bldP spid="29716" grpId="0" animBg="1"/>
      <p:bldP spid="29718" grpId="0" animBg="1"/>
      <p:bldP spid="29719" grpId="0"/>
      <p:bldP spid="297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62164" y="274638"/>
            <a:ext cx="8148637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Nitrogenous BOD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676400"/>
            <a:ext cx="5105400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85422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Modified Streeter-Phelps Input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1" y="1143000"/>
            <a:ext cx="455771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896493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/>
              <a:t>Temperature Dependency</a:t>
            </a:r>
          </a:p>
        </p:txBody>
      </p:sp>
      <p:graphicFrame>
        <p:nvGraphicFramePr>
          <p:cNvPr id="32794" name="Group 2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461758746"/>
              </p:ext>
            </p:extLst>
          </p:nvPr>
        </p:nvGraphicFramePr>
        <p:xfrm>
          <a:off x="2384426" y="3611563"/>
          <a:ext cx="7826375" cy="1676400"/>
        </p:xfrm>
        <a:graphic>
          <a:graphicData uri="http://schemas.openxmlformats.org/drawingml/2006/table">
            <a:tbl>
              <a:tblPr/>
              <a:tblGrid>
                <a:gridCol w="1173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3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Where: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i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K</a:t>
                      </a:r>
                      <a:r>
                        <a:rPr lang="en-US" sz="1600" b="1" i="1" kern="120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The value of variable at the local temperature, T (°C)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The value of the variable at 20 °C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Ө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The empirical constant for each temperature dependent system variable, user specified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3826781"/>
              </p:ext>
            </p:extLst>
          </p:nvPr>
        </p:nvGraphicFramePr>
        <p:xfrm>
          <a:off x="4083050" y="2362200"/>
          <a:ext cx="342265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Equation" r:id="rId3" imgW="977760" imgH="228600" progId="Equation.3">
                  <p:embed/>
                </p:oleObj>
              </mc:Choice>
              <mc:Fallback>
                <p:oleObj name="Equation" r:id="rId3" imgW="977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3050" y="2362200"/>
                        <a:ext cx="3422650" cy="8001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119718" y="4364531"/>
                <a:ext cx="514026" cy="3749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9718" y="4364531"/>
                <a:ext cx="514026" cy="374911"/>
              </a:xfrm>
              <a:prstGeom prst="rect">
                <a:avLst/>
              </a:prstGeom>
              <a:blipFill rotWithShape="0">
                <a:blip r:embed="rId5"/>
                <a:stretch>
                  <a:fillRect r="-1190"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752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Level 3 – Linear DO Balance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6030913" y="3276600"/>
            <a:ext cx="857250" cy="814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7642225" y="3276600"/>
            <a:ext cx="858838" cy="814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BOD1</a:t>
            </a:r>
          </a:p>
        </p:txBody>
      </p:sp>
      <p:cxnSp>
        <p:nvCxnSpPr>
          <p:cNvPr id="33797" name="AutoShape 5"/>
          <p:cNvCxnSpPr>
            <a:cxnSpLocks noChangeShapeType="1"/>
            <a:stCxn id="33795" idx="3"/>
            <a:endCxn id="33796" idx="1"/>
          </p:cNvCxnSpPr>
          <p:nvPr/>
        </p:nvCxnSpPr>
        <p:spPr bwMode="auto">
          <a:xfrm>
            <a:off x="6888163" y="3684588"/>
            <a:ext cx="7540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3798" name="Line 6"/>
          <p:cNvSpPr>
            <a:spLocks noChangeShapeType="1"/>
          </p:cNvSpPr>
          <p:nvPr/>
        </p:nvSpPr>
        <p:spPr bwMode="auto">
          <a:xfrm flipV="1">
            <a:off x="7239000" y="3276601"/>
            <a:ext cx="1588" cy="4175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2590800" y="2133600"/>
            <a:ext cx="61531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2590801" y="5715000"/>
            <a:ext cx="61372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 flipV="1">
            <a:off x="6423025" y="2133601"/>
            <a:ext cx="1588" cy="1166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6470651" y="4135438"/>
            <a:ext cx="3175" cy="1579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8080376" y="4135438"/>
            <a:ext cx="3175" cy="1579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6959600" y="2673351"/>
            <a:ext cx="584200" cy="557213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</a:t>
            </a:r>
            <a:r>
              <a:rPr lang="en-US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5910263" y="1803401"/>
            <a:ext cx="96372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  <a:latin typeface="Times New Roman" pitchFamily="18" charset="0"/>
              </a:rPr>
              <a:t>Reaeration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8237538" y="5232401"/>
            <a:ext cx="77136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  <a:latin typeface="Times New Roman" pitchFamily="18" charset="0"/>
              </a:rPr>
              <a:t>Settling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5822951" y="5715000"/>
            <a:ext cx="1579279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Times New Roman" pitchFamily="18" charset="0"/>
              </a:rPr>
              <a:t>Sediment Oxygen </a:t>
            </a:r>
          </a:p>
          <a:p>
            <a:pPr algn="ctr"/>
            <a:r>
              <a:rPr lang="en-US" sz="1400" b="1" dirty="0">
                <a:latin typeface="Times New Roman" pitchFamily="18" charset="0"/>
              </a:rPr>
              <a:t>Demand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6653213" y="4135438"/>
            <a:ext cx="132760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  <a:latin typeface="Times New Roman" pitchFamily="18" charset="0"/>
              </a:rPr>
              <a:t>Carbonaceous</a:t>
            </a:r>
            <a:r>
              <a:rPr lang="en-US" sz="1400" b="1" dirty="0">
                <a:latin typeface="Times New Roman" pitchFamily="18" charset="0"/>
              </a:rPr>
              <a:t> 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  <a:latin typeface="Times New Roman" pitchFamily="18" charset="0"/>
              </a:rPr>
              <a:t>Deoxygenation</a:t>
            </a: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4325938" y="3276600"/>
            <a:ext cx="857250" cy="814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NH</a:t>
            </a:r>
            <a:r>
              <a:rPr lang="en-US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3200401" y="4038600"/>
            <a:ext cx="3175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2370138" y="5232401"/>
            <a:ext cx="77136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  <a:latin typeface="Times New Roman" pitchFamily="18" charset="0"/>
              </a:rPr>
              <a:t>Settling</a:t>
            </a:r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5105400" y="2286000"/>
            <a:ext cx="857250" cy="814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n-US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>
            <a:off x="5181600" y="3733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H="1">
            <a:off x="5562600" y="3733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V="1">
            <a:off x="5562600" y="3124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2743200" y="3276600"/>
            <a:ext cx="857250" cy="814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Org-N</a:t>
            </a:r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 flipH="1">
            <a:off x="5562600" y="41148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V="1">
            <a:off x="5638800" y="4191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819" name="Oval 27"/>
          <p:cNvSpPr>
            <a:spLocks noChangeArrowheads="1"/>
          </p:cNvSpPr>
          <p:nvPr/>
        </p:nvSpPr>
        <p:spPr bwMode="auto">
          <a:xfrm>
            <a:off x="5105400" y="4572001"/>
            <a:ext cx="914400" cy="557213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Phyto</a:t>
            </a:r>
            <a:endParaRPr lang="en-US" b="1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33820" name="AutoShape 28"/>
          <p:cNvCxnSpPr>
            <a:cxnSpLocks noChangeShapeType="1"/>
            <a:stCxn id="33816" idx="3"/>
            <a:endCxn id="33809" idx="1"/>
          </p:cNvCxnSpPr>
          <p:nvPr/>
        </p:nvCxnSpPr>
        <p:spPr bwMode="auto">
          <a:xfrm>
            <a:off x="3600450" y="3684588"/>
            <a:ext cx="7254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3821" name="Text Box 29"/>
          <p:cNvSpPr txBox="1">
            <a:spLocks noChangeArrowheads="1"/>
          </p:cNvSpPr>
          <p:nvPr/>
        </p:nvSpPr>
        <p:spPr bwMode="auto">
          <a:xfrm>
            <a:off x="4991379" y="5080000"/>
            <a:ext cx="126348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  <a:latin typeface="Times New Roman" pitchFamily="18" charset="0"/>
              </a:rPr>
              <a:t>Photosynthesis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  <a:latin typeface="Times New Roman" pitchFamily="18" charset="0"/>
              </a:rPr>
              <a:t>Respiration</a:t>
            </a:r>
          </a:p>
        </p:txBody>
      </p:sp>
      <p:sp>
        <p:nvSpPr>
          <p:cNvPr id="33822" name="Text Box 30"/>
          <p:cNvSpPr txBox="1">
            <a:spLocks noChangeArrowheads="1"/>
          </p:cNvSpPr>
          <p:nvPr/>
        </p:nvSpPr>
        <p:spPr bwMode="auto">
          <a:xfrm>
            <a:off x="3641725" y="2403475"/>
            <a:ext cx="184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n-US" sz="2400" dirty="0">
              <a:latin typeface="Times New Roman" pitchFamily="18" charset="0"/>
            </a:endParaRPr>
          </a:p>
        </p:txBody>
      </p:sp>
      <p:sp>
        <p:nvSpPr>
          <p:cNvPr id="33823" name="Text Box 31"/>
          <p:cNvSpPr txBox="1">
            <a:spLocks noChangeArrowheads="1"/>
          </p:cNvSpPr>
          <p:nvPr/>
        </p:nvSpPr>
        <p:spPr bwMode="auto">
          <a:xfrm>
            <a:off x="5135057" y="3810001"/>
            <a:ext cx="107112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  <a:latin typeface="Times New Roman" pitchFamily="18" charset="0"/>
              </a:rPr>
              <a:t>Nitrification</a:t>
            </a:r>
          </a:p>
        </p:txBody>
      </p:sp>
      <p:sp>
        <p:nvSpPr>
          <p:cNvPr id="33824" name="Text Box 32"/>
          <p:cNvSpPr txBox="1">
            <a:spLocks noChangeArrowheads="1"/>
          </p:cNvSpPr>
          <p:nvPr/>
        </p:nvSpPr>
        <p:spPr bwMode="auto">
          <a:xfrm>
            <a:off x="3352801" y="2895601"/>
            <a:ext cx="124264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  <a:latin typeface="Times New Roman" pitchFamily="18" charset="0"/>
              </a:rPr>
              <a:t>Mineralization</a:t>
            </a:r>
          </a:p>
        </p:txBody>
      </p:sp>
    </p:spTree>
    <p:extLst>
      <p:ext uri="{BB962C8B-B14F-4D97-AF65-F5344CB8AC3E}">
        <p14:creationId xmlns:p14="http://schemas.microsoft.com/office/powerpoint/2010/main" val="9446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9" grpId="0" animBg="1"/>
      <p:bldP spid="33810" grpId="0" animBg="1"/>
      <p:bldP spid="33811" grpId="0"/>
      <p:bldP spid="33812" grpId="0" animBg="1"/>
      <p:bldP spid="33813" grpId="0" animBg="1"/>
      <p:bldP spid="33814" grpId="0" animBg="1"/>
      <p:bldP spid="33815" grpId="0" animBg="1"/>
      <p:bldP spid="33816" grpId="0" animBg="1"/>
      <p:bldP spid="33817" grpId="0" animBg="1"/>
      <p:bldP spid="33818" grpId="0" animBg="1"/>
      <p:bldP spid="33819" grpId="0" animBg="1"/>
      <p:bldP spid="33821" grpId="0"/>
      <p:bldP spid="33823" grpId="0"/>
      <p:bldP spid="338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Linear DO Balance Input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1713" y="1066800"/>
            <a:ext cx="509905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319548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85344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dirty="0"/>
              <a:t>Measuring Photosynthesis &amp; Respiration</a:t>
            </a:r>
            <a:endParaRPr lang="en-US" sz="5400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371601"/>
            <a:ext cx="5638800" cy="5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71094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8915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CBOD-Phytoplankton Equations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08239" y="2246314"/>
          <a:ext cx="7475537" cy="312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Equation" r:id="rId3" imgW="0" imgH="0" progId="Equation.3">
                  <p:embed/>
                </p:oleObj>
              </mc:Choice>
              <mc:Fallback>
                <p:oleObj name="Equation" r:id="rId3" imgW="0" imgH="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8239" y="2246314"/>
                        <a:ext cx="7475537" cy="312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711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9248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/>
              <a:t>External Interactions</a:t>
            </a:r>
          </a:p>
        </p:txBody>
      </p:sp>
      <p:pic>
        <p:nvPicPr>
          <p:cNvPr id="10243" name="Picture 3" descr="schemat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5240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1524000" y="1219200"/>
            <a:ext cx="8534400" cy="1447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1600200" y="5791200"/>
            <a:ext cx="8534400" cy="990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200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8915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4800" dirty="0">
                <a:ea typeface="굴림" pitchFamily="26" charset="-127"/>
                <a:cs typeface="굴림" pitchFamily="26" charset="-127"/>
              </a:rPr>
              <a:t>DO	-Phytoplankton Equations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591582"/>
              </p:ext>
            </p:extLst>
          </p:nvPr>
        </p:nvGraphicFramePr>
        <p:xfrm>
          <a:off x="2258066" y="1797424"/>
          <a:ext cx="7729538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Equation" r:id="rId3" imgW="3670200" imgH="2133360" progId="Equation.3">
                  <p:embed/>
                </p:oleObj>
              </mc:Choice>
              <mc:Fallback>
                <p:oleObj name="Equation" r:id="rId3" imgW="3670200" imgH="2133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8066" y="1797424"/>
                        <a:ext cx="7729538" cy="44196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77928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-8189"/>
            <a:ext cx="9144000" cy="1132334"/>
          </a:xfrm>
        </p:spPr>
        <p:txBody>
          <a:bodyPr anchor="ctr">
            <a:noAutofit/>
          </a:bodyPr>
          <a:lstStyle/>
          <a:p>
            <a:pPr algn="ctr"/>
            <a:r>
              <a:rPr lang="en-US" sz="4800" dirty="0"/>
              <a:t>DO Production – </a:t>
            </a:r>
            <a:br>
              <a:rPr lang="en-US" sz="4800" dirty="0"/>
            </a:br>
            <a:r>
              <a:rPr lang="en-US" dirty="0"/>
              <a:t>Phytoplankton Growth using NO</a:t>
            </a:r>
            <a:r>
              <a:rPr lang="en-US" baseline="-25000" dirty="0"/>
              <a:t>3</a:t>
            </a: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057401" y="1271187"/>
            <a:ext cx="7788275" cy="552971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         Two steps in synthesis of biomass (CN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x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OP) from NO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3 </a:t>
            </a:r>
          </a:p>
          <a:p>
            <a:endParaRPr lang="en-US" sz="2000" dirty="0">
              <a:solidFill>
                <a:srgbClr val="000000"/>
              </a:solidFill>
              <a:latin typeface="Times New Roman" pitchFamily="26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                          (1)             x NO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→ x NH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4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+ 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) x 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   </a:t>
            </a: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                         (2)  CO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+ x NH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4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→ CN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OP + 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</a:p>
          <a:p>
            <a:endParaRPr lang="en-US" sz="2000" baseline="-25000" dirty="0">
              <a:solidFill>
                <a:srgbClr val="000000"/>
              </a:solidFill>
              <a:latin typeface="Times New Roman" pitchFamily="26" charset="0"/>
              <a:ea typeface="Times New Roman" pitchFamily="26" charset="0"/>
              <a:cs typeface="Times New Roman" pitchFamily="26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                       (net) CO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+ x NO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→ CN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OP + ( 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x + 1 ) 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endParaRPr lang="en-US" sz="2000" dirty="0">
              <a:solidFill>
                <a:srgbClr val="000000"/>
              </a:solidFill>
              <a:latin typeface="Times New Roman" pitchFamily="26" charset="0"/>
              <a:ea typeface="Times New Roman" pitchFamily="26" charset="0"/>
              <a:cs typeface="Times New Roman" pitchFamily="26" charset="0"/>
            </a:endParaRPr>
          </a:p>
          <a:p>
            <a:endParaRPr lang="en-US" sz="2000" dirty="0">
              <a:solidFill>
                <a:srgbClr val="000000"/>
              </a:solidFill>
              <a:latin typeface="Times New Roman" pitchFamily="26" charset="0"/>
              <a:ea typeface="Times New Roman" pitchFamily="26" charset="0"/>
              <a:cs typeface="Times New Roman" pitchFamily="26" charset="0"/>
            </a:endParaRPr>
          </a:p>
          <a:p>
            <a:endParaRPr lang="en-US" sz="2000" dirty="0">
              <a:solidFill>
                <a:srgbClr val="000000"/>
              </a:solidFill>
              <a:latin typeface="Times New Roman" pitchFamily="26" charset="0"/>
              <a:ea typeface="Times New Roman" pitchFamily="26" charset="0"/>
              <a:cs typeface="Times New Roman" pitchFamily="26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        Synthesizing 1 mole of C produces ( 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x + 1 ) moles of 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endParaRPr lang="en-US" sz="2000" dirty="0">
              <a:solidFill>
                <a:srgbClr val="000000"/>
              </a:solidFill>
              <a:latin typeface="Times New Roman" pitchFamily="26" charset="0"/>
              <a:ea typeface="Times New Roman" pitchFamily="26" charset="0"/>
              <a:cs typeface="Times New Roman" pitchFamily="26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        Synthesizing 1 gram of C produces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32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12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) [ 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x + 1 ] grams of 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</a:t>
            </a:r>
          </a:p>
          <a:p>
            <a:endParaRPr lang="en-US" sz="2000" dirty="0">
              <a:solidFill>
                <a:srgbClr val="000000"/>
              </a:solidFill>
              <a:latin typeface="Times New Roman" pitchFamily="26" charset="0"/>
              <a:ea typeface="Times New Roman" pitchFamily="26" charset="0"/>
              <a:cs typeface="Times New Roman" pitchFamily="26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        Given 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a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NC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(g N / g C) in phytoplankton, x =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</a:rPr>
              <a:t>12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14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) a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NC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moles</a:t>
            </a:r>
          </a:p>
          <a:p>
            <a:endParaRPr lang="en-US" sz="2000" dirty="0">
              <a:solidFill>
                <a:srgbClr val="000000"/>
              </a:solidFill>
              <a:latin typeface="Times New Roman" pitchFamily="26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        Synthesizing 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1 gram of C, then, produces:</a:t>
            </a: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                  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32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12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) [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)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</a:rPr>
              <a:t>12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14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a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NC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+ 1]  grams of 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</a:t>
            </a: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              =     32   [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</a:rPr>
              <a:t>1.5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14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a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NC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+ 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1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12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) ]  grams of 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(in Wasp6 code)</a:t>
            </a:r>
          </a:p>
          <a:p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              =            [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</a:rPr>
              <a:t>48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14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a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</a:rPr>
              <a:t>NC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</a:rPr>
              <a:t> +  (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32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/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12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) ]  grams of O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26" charset="0"/>
                <a:ea typeface="Times New Roman" pitchFamily="26" charset="0"/>
                <a:cs typeface="Times New Roman" pitchFamily="26" charset="0"/>
              </a:rPr>
              <a:t>  (in Wasp6 manual)</a:t>
            </a:r>
          </a:p>
          <a:p>
            <a:endParaRPr lang="en-US" sz="2000" dirty="0">
              <a:solidFill>
                <a:srgbClr val="000000"/>
              </a:solidFill>
              <a:latin typeface="Times New Roman" pitchFamily="26" charset="0"/>
              <a:ea typeface="Times New Roman" pitchFamily="26" charset="0"/>
              <a:cs typeface="Times New Roman" pitchFamily="2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7125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DO-BOD Reaction Terms</a:t>
            </a:r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8290" y="1212858"/>
            <a:ext cx="6759006" cy="564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63066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67" name="AutoShape 3"/>
          <p:cNvCxnSpPr>
            <a:cxnSpLocks noChangeShapeType="1"/>
          </p:cNvCxnSpPr>
          <p:nvPr/>
        </p:nvCxnSpPr>
        <p:spPr bwMode="auto">
          <a:xfrm>
            <a:off x="7848601" y="4171950"/>
            <a:ext cx="1582738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</p:spPr>
      </p:cxn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7943852" y="4235451"/>
            <a:ext cx="16176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Reaeration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502026" y="3013076"/>
            <a:ext cx="1341438" cy="892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CBOD1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502026" y="4413251"/>
            <a:ext cx="1341438" cy="892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CBOD2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502026" y="5815013"/>
            <a:ext cx="1341438" cy="8905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CBOD3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337176" y="2439989"/>
            <a:ext cx="1550988" cy="892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Phytoplankton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7100889" y="2439989"/>
            <a:ext cx="1692275" cy="892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Periphyton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078539" y="3763964"/>
            <a:ext cx="1763713" cy="892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Dissolved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Oxygen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6096002" y="5059364"/>
            <a:ext cx="1763713" cy="892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Sediment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Oxygen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Demand</a:t>
            </a:r>
          </a:p>
        </p:txBody>
      </p:sp>
      <p:cxnSp>
        <p:nvCxnSpPr>
          <p:cNvPr id="11277" name="AutoShape 13"/>
          <p:cNvCxnSpPr>
            <a:cxnSpLocks noChangeShapeType="1"/>
            <a:stCxn id="11274" idx="0"/>
          </p:cNvCxnSpPr>
          <p:nvPr/>
        </p:nvCxnSpPr>
        <p:spPr bwMode="auto">
          <a:xfrm rot="16200000">
            <a:off x="7756526" y="2249488"/>
            <a:ext cx="381000" cy="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78" name="AutoShape 14"/>
          <p:cNvCxnSpPr>
            <a:cxnSpLocks noChangeShapeType="1"/>
          </p:cNvCxnSpPr>
          <p:nvPr/>
        </p:nvCxnSpPr>
        <p:spPr bwMode="auto">
          <a:xfrm flipH="1">
            <a:off x="4913314" y="2058988"/>
            <a:ext cx="3033713" cy="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79" name="AutoShape 15"/>
          <p:cNvCxnSpPr>
            <a:cxnSpLocks noChangeShapeType="1"/>
            <a:stCxn id="11273" idx="0"/>
          </p:cNvCxnSpPr>
          <p:nvPr/>
        </p:nvCxnSpPr>
        <p:spPr bwMode="auto">
          <a:xfrm flipV="1">
            <a:off x="6113463" y="2058988"/>
            <a:ext cx="0" cy="38100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80" name="AutoShape 16"/>
          <p:cNvCxnSpPr>
            <a:cxnSpLocks noChangeShapeType="1"/>
          </p:cNvCxnSpPr>
          <p:nvPr/>
        </p:nvCxnSpPr>
        <p:spPr bwMode="auto">
          <a:xfrm>
            <a:off x="3079751" y="2185989"/>
            <a:ext cx="0" cy="4010025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81" name="AutoShape 17"/>
          <p:cNvCxnSpPr>
            <a:cxnSpLocks noChangeShapeType="1"/>
            <a:endCxn id="11272" idx="1"/>
          </p:cNvCxnSpPr>
          <p:nvPr/>
        </p:nvCxnSpPr>
        <p:spPr bwMode="auto">
          <a:xfrm>
            <a:off x="3079752" y="6261100"/>
            <a:ext cx="422275" cy="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82" name="AutoShape 18"/>
          <p:cNvCxnSpPr>
            <a:cxnSpLocks noChangeShapeType="1"/>
            <a:endCxn id="11271" idx="1"/>
          </p:cNvCxnSpPr>
          <p:nvPr/>
        </p:nvCxnSpPr>
        <p:spPr bwMode="auto">
          <a:xfrm>
            <a:off x="3079752" y="4859338"/>
            <a:ext cx="422275" cy="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83" name="AutoShape 19"/>
          <p:cNvCxnSpPr>
            <a:cxnSpLocks noChangeShapeType="1"/>
            <a:endCxn id="11270" idx="1"/>
          </p:cNvCxnSpPr>
          <p:nvPr/>
        </p:nvCxnSpPr>
        <p:spPr bwMode="auto">
          <a:xfrm>
            <a:off x="3079752" y="3459163"/>
            <a:ext cx="422275" cy="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84" name="AutoShape 20"/>
          <p:cNvCxnSpPr>
            <a:cxnSpLocks noChangeShapeType="1"/>
            <a:stCxn id="11275" idx="1"/>
            <a:endCxn id="11270" idx="3"/>
          </p:cNvCxnSpPr>
          <p:nvPr/>
        </p:nvCxnSpPr>
        <p:spPr bwMode="auto">
          <a:xfrm flipH="1" flipV="1">
            <a:off x="4843464" y="3459163"/>
            <a:ext cx="1235075" cy="750888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85" name="AutoShape 21"/>
          <p:cNvCxnSpPr>
            <a:cxnSpLocks noChangeShapeType="1"/>
            <a:stCxn id="11275" idx="1"/>
            <a:endCxn id="11271" idx="3"/>
          </p:cNvCxnSpPr>
          <p:nvPr/>
        </p:nvCxnSpPr>
        <p:spPr bwMode="auto">
          <a:xfrm flipH="1">
            <a:off x="4843464" y="4210050"/>
            <a:ext cx="1235075" cy="649288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86" name="AutoShape 22"/>
          <p:cNvCxnSpPr>
            <a:cxnSpLocks noChangeShapeType="1"/>
            <a:stCxn id="11275" idx="1"/>
            <a:endCxn id="11272" idx="3"/>
          </p:cNvCxnSpPr>
          <p:nvPr/>
        </p:nvCxnSpPr>
        <p:spPr bwMode="auto">
          <a:xfrm flipH="1">
            <a:off x="4843464" y="4210050"/>
            <a:ext cx="1235075" cy="205105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3502026" y="1676400"/>
            <a:ext cx="1341438" cy="8905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Detritus</a:t>
            </a:r>
          </a:p>
        </p:txBody>
      </p:sp>
      <p:cxnSp>
        <p:nvCxnSpPr>
          <p:cNvPr id="11291" name="AutoShape 27"/>
          <p:cNvCxnSpPr>
            <a:cxnSpLocks noChangeShapeType="1"/>
            <a:stCxn id="11290" idx="1"/>
          </p:cNvCxnSpPr>
          <p:nvPr/>
        </p:nvCxnSpPr>
        <p:spPr bwMode="auto">
          <a:xfrm flipH="1">
            <a:off x="3079752" y="2122488"/>
            <a:ext cx="422275" cy="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6477000" y="1600201"/>
            <a:ext cx="819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Death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 rot="16200000">
            <a:off x="2083046" y="3958709"/>
            <a:ext cx="12298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Dissolution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5334000" y="3352800"/>
            <a:ext cx="3200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Photosynthesis and Respiration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95" name="Text Box 31"/>
          <p:cNvSpPr txBox="1">
            <a:spLocks noChangeArrowheads="1"/>
          </p:cNvSpPr>
          <p:nvPr/>
        </p:nvSpPr>
        <p:spPr bwMode="auto">
          <a:xfrm>
            <a:off x="3990976" y="3944938"/>
            <a:ext cx="1828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dirty="0"/>
              <a:t>Organic Decay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301" name="Line 37"/>
          <p:cNvSpPr>
            <a:spLocks noChangeShapeType="1"/>
          </p:cNvSpPr>
          <p:nvPr/>
        </p:nvSpPr>
        <p:spPr bwMode="auto">
          <a:xfrm>
            <a:off x="6924676" y="4678363"/>
            <a:ext cx="0" cy="381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grpSp>
        <p:nvGrpSpPr>
          <p:cNvPr id="11306" name="Group 42"/>
          <p:cNvGrpSpPr>
            <a:grpSpLocks/>
          </p:cNvGrpSpPr>
          <p:nvPr/>
        </p:nvGrpSpPr>
        <p:grpSpPr bwMode="auto">
          <a:xfrm>
            <a:off x="6629401" y="3306764"/>
            <a:ext cx="76200" cy="390525"/>
            <a:chOff x="3024" y="1680"/>
            <a:chExt cx="48" cy="246"/>
          </a:xfrm>
        </p:grpSpPr>
        <p:sp>
          <p:nvSpPr>
            <p:cNvPr id="11302" name="Line 38"/>
            <p:cNvSpPr>
              <a:spLocks noChangeShapeType="1"/>
            </p:cNvSpPr>
            <p:nvPr/>
          </p:nvSpPr>
          <p:spPr bwMode="auto">
            <a:xfrm>
              <a:off x="3024" y="1686"/>
              <a:ext cx="0" cy="24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11305" name="AutoShape 41"/>
            <p:cNvCxnSpPr>
              <a:cxnSpLocks noChangeShapeType="1"/>
            </p:cNvCxnSpPr>
            <p:nvPr/>
          </p:nvCxnSpPr>
          <p:spPr bwMode="auto">
            <a:xfrm flipV="1">
              <a:off x="3072" y="1680"/>
              <a:ext cx="0" cy="240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11307" name="Group 43"/>
          <p:cNvGrpSpPr>
            <a:grpSpLocks/>
          </p:cNvGrpSpPr>
          <p:nvPr/>
        </p:nvGrpSpPr>
        <p:grpSpPr bwMode="auto">
          <a:xfrm>
            <a:off x="7315201" y="3297239"/>
            <a:ext cx="76200" cy="390525"/>
            <a:chOff x="3024" y="1680"/>
            <a:chExt cx="48" cy="246"/>
          </a:xfrm>
        </p:grpSpPr>
        <p:sp>
          <p:nvSpPr>
            <p:cNvPr id="11308" name="Line 44"/>
            <p:cNvSpPr>
              <a:spLocks noChangeShapeType="1"/>
            </p:cNvSpPr>
            <p:nvPr/>
          </p:nvSpPr>
          <p:spPr bwMode="auto">
            <a:xfrm>
              <a:off x="3024" y="1686"/>
              <a:ext cx="0" cy="24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11309" name="AutoShape 45"/>
            <p:cNvCxnSpPr>
              <a:cxnSpLocks noChangeShapeType="1"/>
            </p:cNvCxnSpPr>
            <p:nvPr/>
          </p:nvCxnSpPr>
          <p:spPr bwMode="auto">
            <a:xfrm flipV="1">
              <a:off x="3072" y="1680"/>
              <a:ext cx="0" cy="240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11311" name="Rectangle 47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3058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DO Balance Processes </a:t>
            </a:r>
          </a:p>
        </p:txBody>
      </p:sp>
    </p:spTree>
    <p:extLst>
      <p:ext uri="{BB962C8B-B14F-4D97-AF65-F5344CB8AC3E}">
        <p14:creationId xmlns:p14="http://schemas.microsoft.com/office/powerpoint/2010/main" val="3923440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Streeter-Phelps with SOD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397208" y="3149753"/>
            <a:ext cx="1434943" cy="10844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090485" y="3149753"/>
            <a:ext cx="1434943" cy="10844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BOD1</a:t>
            </a:r>
          </a:p>
        </p:txBody>
      </p:sp>
      <p:cxnSp>
        <p:nvCxnSpPr>
          <p:cNvPr id="12293" name="AutoShape 5"/>
          <p:cNvCxnSpPr>
            <a:cxnSpLocks noChangeShapeType="1"/>
            <a:stCxn id="12291" idx="3"/>
            <a:endCxn id="12292" idx="1"/>
          </p:cNvCxnSpPr>
          <p:nvPr/>
        </p:nvCxnSpPr>
        <p:spPr bwMode="auto">
          <a:xfrm>
            <a:off x="4832150" y="3691999"/>
            <a:ext cx="1258334" cy="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294" name="Line 6"/>
          <p:cNvSpPr>
            <a:spLocks noChangeShapeType="1"/>
          </p:cNvSpPr>
          <p:nvPr/>
        </p:nvSpPr>
        <p:spPr bwMode="auto">
          <a:xfrm flipV="1">
            <a:off x="5438392" y="3082213"/>
            <a:ext cx="0" cy="55575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2667000" y="2038243"/>
            <a:ext cx="529825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2748512" y="5465396"/>
            <a:ext cx="5298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V="1">
            <a:off x="4052696" y="2038244"/>
            <a:ext cx="0" cy="1111509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4134208" y="4261262"/>
            <a:ext cx="0" cy="120413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6824088" y="4261262"/>
            <a:ext cx="0" cy="120413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4949323" y="2316120"/>
            <a:ext cx="978138" cy="7410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</a:t>
            </a:r>
            <a:r>
              <a:rPr lang="en-US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3457382" y="1600200"/>
            <a:ext cx="120449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err="1"/>
              <a:t>Reaeration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6966076" y="4343400"/>
            <a:ext cx="2025525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/>
              <a:t>Settling and Deposition of Organic Matter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163664" y="5558023"/>
            <a:ext cx="20179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/>
              <a:t>Sediment Oxygen Demand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635800" y="4261262"/>
            <a:ext cx="16888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Carbonaceous </a:t>
            </a:r>
            <a:r>
              <a:rPr lang="en-US" sz="1600" dirty="0" err="1"/>
              <a:t>Deoxygenation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5236222" y="5486400"/>
            <a:ext cx="103105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solidFill>
                  <a:srgbClr val="FFFF00"/>
                </a:solidFill>
                <a:latin typeface="Times New Roman" pitchFamily="18" charset="0"/>
              </a:rPr>
              <a:t>Sediment</a:t>
            </a:r>
          </a:p>
        </p:txBody>
      </p:sp>
    </p:spTree>
    <p:extLst>
      <p:ext uri="{BB962C8B-B14F-4D97-AF65-F5344CB8AC3E}">
        <p14:creationId xmlns:p14="http://schemas.microsoft.com/office/powerpoint/2010/main" val="707359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105400" y="2590800"/>
            <a:ext cx="2819400" cy="1752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Detritus</a:t>
            </a:r>
          </a:p>
        </p:txBody>
      </p:sp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8153401" y="2779714"/>
            <a:ext cx="1819275" cy="1552575"/>
            <a:chOff x="4176" y="1751"/>
            <a:chExt cx="1146" cy="978"/>
          </a:xfrm>
        </p:grpSpPr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4176" y="1776"/>
              <a:ext cx="432" cy="240"/>
            </a:xfrm>
            <a:prstGeom prst="rightArrow">
              <a:avLst>
                <a:gd name="adj1" fmla="val 50000"/>
                <a:gd name="adj2" fmla="val 4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>
              <a:off x="4176" y="2112"/>
              <a:ext cx="432" cy="240"/>
            </a:xfrm>
            <a:prstGeom prst="rightArrow">
              <a:avLst>
                <a:gd name="adj1" fmla="val 50000"/>
                <a:gd name="adj2" fmla="val 4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318" name="AutoShape 6"/>
            <p:cNvSpPr>
              <a:spLocks noChangeArrowheads="1"/>
            </p:cNvSpPr>
            <p:nvPr/>
          </p:nvSpPr>
          <p:spPr bwMode="auto">
            <a:xfrm>
              <a:off x="4176" y="2448"/>
              <a:ext cx="432" cy="240"/>
            </a:xfrm>
            <a:prstGeom prst="rightArrow">
              <a:avLst>
                <a:gd name="adj1" fmla="val 50000"/>
                <a:gd name="adj2" fmla="val 4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4790" y="1751"/>
              <a:ext cx="5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CBOD1</a:t>
              </a:r>
            </a:p>
          </p:txBody>
        </p:sp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4790" y="2112"/>
              <a:ext cx="5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CBOD2</a:t>
              </a:r>
            </a:p>
          </p:txBody>
        </p:sp>
        <p:sp>
          <p:nvSpPr>
            <p:cNvPr id="13321" name="Text Box 9"/>
            <p:cNvSpPr txBox="1">
              <a:spLocks noChangeArrowheads="1"/>
            </p:cNvSpPr>
            <p:nvPr/>
          </p:nvSpPr>
          <p:spPr bwMode="auto">
            <a:xfrm>
              <a:off x="4790" y="2496"/>
              <a:ext cx="5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CBOD3</a:t>
              </a:r>
            </a:p>
          </p:txBody>
        </p:sp>
      </p:grp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5257800" y="1371600"/>
            <a:ext cx="2051050" cy="1066800"/>
            <a:chOff x="2352" y="864"/>
            <a:chExt cx="1292" cy="672"/>
          </a:xfrm>
        </p:grpSpPr>
        <p:sp>
          <p:nvSpPr>
            <p:cNvPr id="13323" name="AutoShape 11"/>
            <p:cNvSpPr>
              <a:spLocks noChangeArrowheads="1"/>
            </p:cNvSpPr>
            <p:nvPr/>
          </p:nvSpPr>
          <p:spPr bwMode="auto">
            <a:xfrm>
              <a:off x="2976" y="1200"/>
              <a:ext cx="192" cy="336"/>
            </a:xfrm>
            <a:prstGeom prst="downArrow">
              <a:avLst>
                <a:gd name="adj1" fmla="val 50000"/>
                <a:gd name="adj2" fmla="val 43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2352" y="864"/>
              <a:ext cx="129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Boundaries &amp; Loads</a:t>
              </a:r>
            </a:p>
          </p:txBody>
        </p:sp>
      </p:grp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1608139" y="2590803"/>
            <a:ext cx="3344863" cy="646113"/>
            <a:chOff x="53" y="1632"/>
            <a:chExt cx="2107" cy="407"/>
          </a:xfrm>
        </p:grpSpPr>
        <p:sp>
          <p:nvSpPr>
            <p:cNvPr id="13326" name="AutoShape 14"/>
            <p:cNvSpPr>
              <a:spLocks noChangeArrowheads="1"/>
            </p:cNvSpPr>
            <p:nvPr/>
          </p:nvSpPr>
          <p:spPr bwMode="auto">
            <a:xfrm>
              <a:off x="1728" y="1776"/>
              <a:ext cx="432" cy="240"/>
            </a:xfrm>
            <a:prstGeom prst="rightArrow">
              <a:avLst>
                <a:gd name="adj1" fmla="val 50000"/>
                <a:gd name="adj2" fmla="val 4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327" name="Text Box 15"/>
            <p:cNvSpPr txBox="1">
              <a:spLocks noChangeArrowheads="1"/>
            </p:cNvSpPr>
            <p:nvPr/>
          </p:nvSpPr>
          <p:spPr bwMode="auto">
            <a:xfrm>
              <a:off x="53" y="1632"/>
              <a:ext cx="154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Phytoplankton</a:t>
              </a:r>
            </a:p>
            <a:p>
              <a:pPr algn="ctr"/>
              <a:r>
                <a:rPr lang="en-US" dirty="0"/>
                <a:t>Death * Carbon Content</a:t>
              </a:r>
            </a:p>
          </p:txBody>
        </p:sp>
      </p:grpSp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1608139" y="3352804"/>
            <a:ext cx="3344863" cy="646113"/>
            <a:chOff x="53" y="2112"/>
            <a:chExt cx="2107" cy="407"/>
          </a:xfrm>
        </p:grpSpPr>
        <p:sp>
          <p:nvSpPr>
            <p:cNvPr id="13329" name="AutoShape 17"/>
            <p:cNvSpPr>
              <a:spLocks noChangeArrowheads="1"/>
            </p:cNvSpPr>
            <p:nvPr/>
          </p:nvSpPr>
          <p:spPr bwMode="auto">
            <a:xfrm>
              <a:off x="1728" y="2160"/>
              <a:ext cx="432" cy="240"/>
            </a:xfrm>
            <a:prstGeom prst="rightArrow">
              <a:avLst>
                <a:gd name="adj1" fmla="val 50000"/>
                <a:gd name="adj2" fmla="val 4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330" name="Text Box 18"/>
            <p:cNvSpPr txBox="1">
              <a:spLocks noChangeArrowheads="1"/>
            </p:cNvSpPr>
            <p:nvPr/>
          </p:nvSpPr>
          <p:spPr bwMode="auto">
            <a:xfrm>
              <a:off x="53" y="2112"/>
              <a:ext cx="154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Periphyton</a:t>
              </a:r>
            </a:p>
            <a:p>
              <a:pPr algn="ctr"/>
              <a:r>
                <a:rPr lang="en-US" dirty="0"/>
                <a:t>Death * Carbon Content</a:t>
              </a:r>
            </a:p>
          </p:txBody>
        </p:sp>
      </p:grp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7696200" y="2133600"/>
            <a:ext cx="2819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Fraction * Detritus Dissolution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2117726" y="1411289"/>
            <a:ext cx="11725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Sources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8382000" y="1371601"/>
            <a:ext cx="8393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Sinks</a:t>
            </a: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5410200" y="990600"/>
            <a:ext cx="15135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User Specifies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7924800" y="1828800"/>
            <a:ext cx="15135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User Specifies</a:t>
            </a: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1828800" y="4114800"/>
            <a:ext cx="1853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 Calculated</a:t>
            </a: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4267201" y="5334001"/>
            <a:ext cx="41730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Dissolution = Dissolution Rate * Theta ** Temp – 20 </a:t>
            </a:r>
            <a:r>
              <a:rPr lang="en-US" sz="14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°</a:t>
            </a:r>
            <a:r>
              <a:rPr lang="en-U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039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/>
              <a:t>Sources &amp; Sinks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219201"/>
            <a:ext cx="48006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85332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/>
              <a:t>BOD in WASP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2667000"/>
            <a:ext cx="8229600" cy="3657600"/>
          </a:xfrm>
        </p:spPr>
        <p:txBody>
          <a:bodyPr/>
          <a:lstStyle/>
          <a:p>
            <a:r>
              <a:rPr lang="en-US" dirty="0"/>
              <a:t>Best to convert BOD to Ultimate BOD Values</a:t>
            </a:r>
          </a:p>
          <a:p>
            <a:r>
              <a:rPr lang="en-US" dirty="0"/>
              <a:t>Three BOD Classes</a:t>
            </a:r>
          </a:p>
          <a:p>
            <a:pPr lvl="1"/>
            <a:r>
              <a:rPr lang="en-US" dirty="0"/>
              <a:t>Fast, Medium, Slow (Labile to Refractory)</a:t>
            </a:r>
          </a:p>
          <a:p>
            <a:pPr lvl="1"/>
            <a:r>
              <a:rPr lang="en-US" dirty="0"/>
              <a:t>Biotic (Algae/Benthic Algae), Abiotic, WWTP</a:t>
            </a:r>
          </a:p>
          <a:p>
            <a:pPr lvl="1"/>
            <a:r>
              <a:rPr lang="en-US" dirty="0"/>
              <a:t>Varying Decay, F Ratios based on Sources</a:t>
            </a:r>
          </a:p>
        </p:txBody>
      </p:sp>
    </p:spTree>
    <p:extLst>
      <p:ext uri="{BB962C8B-B14F-4D97-AF65-F5344CB8AC3E}">
        <p14:creationId xmlns:p14="http://schemas.microsoft.com/office/powerpoint/2010/main" val="2314883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791200" y="1447800"/>
            <a:ext cx="1447800" cy="1066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BOD1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791200" y="3124200"/>
            <a:ext cx="1447800" cy="1066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BOD2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791200" y="4800600"/>
            <a:ext cx="1447800" cy="1066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75000"/>
              </a:schemeClr>
            </a:extrusionClr>
          </a:sp3d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BOD3</a:t>
            </a:r>
          </a:p>
        </p:txBody>
      </p:sp>
      <p:grpSp>
        <p:nvGrpSpPr>
          <p:cNvPr id="16389" name="Group 5"/>
          <p:cNvGrpSpPr>
            <a:grpSpLocks/>
          </p:cNvGrpSpPr>
          <p:nvPr/>
        </p:nvGrpSpPr>
        <p:grpSpPr bwMode="auto">
          <a:xfrm>
            <a:off x="2057400" y="3244853"/>
            <a:ext cx="3429000" cy="646113"/>
            <a:chOff x="0" y="1632"/>
            <a:chExt cx="2160" cy="407"/>
          </a:xfrm>
        </p:grpSpPr>
        <p:sp>
          <p:nvSpPr>
            <p:cNvPr id="16390" name="AutoShape 6"/>
            <p:cNvSpPr>
              <a:spLocks noChangeArrowheads="1"/>
            </p:cNvSpPr>
            <p:nvPr/>
          </p:nvSpPr>
          <p:spPr bwMode="auto">
            <a:xfrm>
              <a:off x="1728" y="1776"/>
              <a:ext cx="432" cy="240"/>
            </a:xfrm>
            <a:prstGeom prst="rightArrow">
              <a:avLst>
                <a:gd name="adj1" fmla="val 50000"/>
                <a:gd name="adj2" fmla="val 4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0" y="1632"/>
              <a:ext cx="154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Phytoplankton</a:t>
              </a:r>
            </a:p>
            <a:p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Death * Carbon Content</a:t>
              </a:r>
            </a:p>
          </p:txBody>
        </p:sp>
      </p:grpSp>
      <p:grpSp>
        <p:nvGrpSpPr>
          <p:cNvPr id="16392" name="Group 8"/>
          <p:cNvGrpSpPr>
            <a:grpSpLocks/>
          </p:cNvGrpSpPr>
          <p:nvPr/>
        </p:nvGrpSpPr>
        <p:grpSpPr bwMode="auto">
          <a:xfrm>
            <a:off x="2057400" y="4845054"/>
            <a:ext cx="3429000" cy="646113"/>
            <a:chOff x="0" y="2112"/>
            <a:chExt cx="2160" cy="407"/>
          </a:xfrm>
        </p:grpSpPr>
        <p:sp>
          <p:nvSpPr>
            <p:cNvPr id="16393" name="AutoShape 9"/>
            <p:cNvSpPr>
              <a:spLocks noChangeArrowheads="1"/>
            </p:cNvSpPr>
            <p:nvPr/>
          </p:nvSpPr>
          <p:spPr bwMode="auto">
            <a:xfrm>
              <a:off x="1728" y="2160"/>
              <a:ext cx="432" cy="240"/>
            </a:xfrm>
            <a:prstGeom prst="rightArrow">
              <a:avLst>
                <a:gd name="adj1" fmla="val 50000"/>
                <a:gd name="adj2" fmla="val 4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0" y="2112"/>
              <a:ext cx="154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Periphyton</a:t>
              </a:r>
            </a:p>
            <a:p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Death * Carbon Content</a:t>
              </a:r>
            </a:p>
          </p:txBody>
        </p:sp>
      </p:grpSp>
      <p:grpSp>
        <p:nvGrpSpPr>
          <p:cNvPr id="16395" name="Group 11"/>
          <p:cNvGrpSpPr>
            <a:grpSpLocks/>
          </p:cNvGrpSpPr>
          <p:nvPr/>
        </p:nvGrpSpPr>
        <p:grpSpPr bwMode="auto">
          <a:xfrm>
            <a:off x="2362200" y="1905000"/>
            <a:ext cx="3124200" cy="381000"/>
            <a:chOff x="528" y="1392"/>
            <a:chExt cx="1968" cy="240"/>
          </a:xfrm>
        </p:grpSpPr>
        <p:sp>
          <p:nvSpPr>
            <p:cNvPr id="16396" name="AutoShape 12"/>
            <p:cNvSpPr>
              <a:spLocks noChangeArrowheads="1"/>
            </p:cNvSpPr>
            <p:nvPr/>
          </p:nvSpPr>
          <p:spPr bwMode="auto">
            <a:xfrm rot="16200000">
              <a:off x="2160" y="1296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528" y="1392"/>
              <a:ext cx="129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Boundaries &amp; Loads</a:t>
              </a:r>
            </a:p>
          </p:txBody>
        </p:sp>
      </p:grp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7239000" y="1981200"/>
            <a:ext cx="2895600" cy="3352800"/>
            <a:chOff x="3600" y="1248"/>
            <a:chExt cx="1824" cy="2112"/>
          </a:xfrm>
        </p:grpSpPr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4512" y="1968"/>
              <a:ext cx="912" cy="67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3500000" algn="ctr" rotWithShape="0">
                <a:schemeClr val="bg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chemeClr val="accent1">
                  <a:lumMod val="75000"/>
                </a:schemeClr>
              </a:extrusionClr>
            </a:sp3d>
          </p:spPr>
          <p:txBody>
            <a:bodyPr wrap="none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DO</a:t>
              </a:r>
            </a:p>
          </p:txBody>
        </p:sp>
        <p:cxnSp>
          <p:nvCxnSpPr>
            <p:cNvPr id="16400" name="AutoShape 16"/>
            <p:cNvCxnSpPr>
              <a:cxnSpLocks noChangeShapeType="1"/>
              <a:stCxn id="16399" idx="1"/>
              <a:endCxn id="16387" idx="3"/>
            </p:cNvCxnSpPr>
            <p:nvPr/>
          </p:nvCxnSpPr>
          <p:spPr bwMode="auto">
            <a:xfrm flipH="1">
              <a:off x="3600" y="2304"/>
              <a:ext cx="912" cy="0"/>
            </a:xfrm>
            <a:prstGeom prst="straightConnector1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3500000" algn="ctr" rotWithShape="0">
                <a:schemeClr val="bg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chemeClr val="accent1">
                  <a:lumMod val="75000"/>
                </a:schemeClr>
              </a:extrusionClr>
            </a:sp3d>
          </p:spPr>
        </p:cxnSp>
        <p:cxnSp>
          <p:nvCxnSpPr>
            <p:cNvPr id="16401" name="AutoShape 17"/>
            <p:cNvCxnSpPr>
              <a:cxnSpLocks noChangeShapeType="1"/>
              <a:stCxn id="16399" idx="1"/>
              <a:endCxn id="16386" idx="3"/>
            </p:cNvCxnSpPr>
            <p:nvPr/>
          </p:nvCxnSpPr>
          <p:spPr bwMode="auto">
            <a:xfrm flipH="1" flipV="1">
              <a:off x="3600" y="1248"/>
              <a:ext cx="912" cy="1056"/>
            </a:xfrm>
            <a:prstGeom prst="straightConnector1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3500000" algn="ctr" rotWithShape="0">
                <a:schemeClr val="bg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chemeClr val="accent1">
                  <a:lumMod val="75000"/>
                </a:schemeClr>
              </a:extrusionClr>
            </a:sp3d>
          </p:spPr>
        </p:cxnSp>
        <p:cxnSp>
          <p:nvCxnSpPr>
            <p:cNvPr id="16402" name="AutoShape 18"/>
            <p:cNvCxnSpPr>
              <a:cxnSpLocks noChangeShapeType="1"/>
              <a:stCxn id="16399" idx="1"/>
              <a:endCxn id="16388" idx="3"/>
            </p:cNvCxnSpPr>
            <p:nvPr/>
          </p:nvCxnSpPr>
          <p:spPr bwMode="auto">
            <a:xfrm flipH="1">
              <a:off x="3600" y="2304"/>
              <a:ext cx="912" cy="1056"/>
            </a:xfrm>
            <a:prstGeom prst="straightConnector1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3500000" algn="ctr" rotWithShape="0">
                <a:schemeClr val="bg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chemeClr val="accent1">
                  <a:lumMod val="75000"/>
                </a:schemeClr>
              </a:extrusionClr>
            </a:sp3d>
          </p:spPr>
        </p:cxnSp>
      </p:grp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7543801" y="1676400"/>
            <a:ext cx="27295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BOD Decay * Theta **</a:t>
            </a:r>
            <a:r>
              <a:rPr lang="en-US" dirty="0"/>
              <a:t>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T-20</a:t>
            </a:r>
          </a:p>
        </p:txBody>
      </p:sp>
    </p:spTree>
    <p:extLst>
      <p:ext uri="{BB962C8B-B14F-4D97-AF65-F5344CB8AC3E}">
        <p14:creationId xmlns:p14="http://schemas.microsoft.com/office/powerpoint/2010/main" val="4212544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0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AEB830F0-07E0-4ED0-8FE2-B4A5D41D7B06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D37AD555-1912-4984-9335-3E72E0BA4902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40832D40-4280-442D-8D13-46C63748C020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5963FF21-BEDD-4EBE-9EE4-B9BC04219F27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5B5BF698-6199-4475-BFF9-86A7B0731BD9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5EAB0BCE-F345-470D-B9C0-17ADA9748FC8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C518D764-70BB-4567-A2C8-0FD712715B68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1EC01A4B-3BF0-4123-9507-0FB99E5AFDE6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1E6BD8F0-5D1C-482A-AD78-962324EECC4D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79187A7F-AFC5-41E3-AFE3-307D0E91AFB6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2D21AC8A-FFF8-40A3-B652-2C9B08D56CE0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D2D5D5CD-8181-44CD-8C46-D7FF3DAD5C8C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7A7B68EB-628B-48C5-BF2F-A7CA5EC36351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8672D1C4-BE97-407A-8811-C4ECC581F645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D03C2F3E-9659-44F9-A4C0-4A84D2DBCDCD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767</Words>
  <Application>Microsoft Office PowerPoint</Application>
  <PresentationFormat>Widescreen</PresentationFormat>
  <Paragraphs>262</Paragraphs>
  <Slides>32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ＭＳ Ｐゴシック</vt:lpstr>
      <vt:lpstr>Arial</vt:lpstr>
      <vt:lpstr>Calibri</vt:lpstr>
      <vt:lpstr>Calibri Light</vt:lpstr>
      <vt:lpstr>Cambria Math</vt:lpstr>
      <vt:lpstr>굴림</vt:lpstr>
      <vt:lpstr>Times New Roman</vt:lpstr>
      <vt:lpstr>Office Theme</vt:lpstr>
      <vt:lpstr>Equation</vt:lpstr>
      <vt:lpstr>Dissolved Oxygen Processes</vt:lpstr>
      <vt:lpstr>Variables and Processes</vt:lpstr>
      <vt:lpstr>External Interactions</vt:lpstr>
      <vt:lpstr>DO Balance Processes </vt:lpstr>
      <vt:lpstr>Streeter-Phelps with SOD</vt:lpstr>
      <vt:lpstr>PowerPoint Presentation</vt:lpstr>
      <vt:lpstr>Sources &amp; Sinks</vt:lpstr>
      <vt:lpstr>BOD in WASP</vt:lpstr>
      <vt:lpstr>PowerPoint Presentation</vt:lpstr>
      <vt:lpstr>CBOD</vt:lpstr>
      <vt:lpstr>Model Parameters for BOD</vt:lpstr>
      <vt:lpstr>Sediment Oxygen Demand</vt:lpstr>
      <vt:lpstr>Simulated SOD</vt:lpstr>
      <vt:lpstr>Reaeration</vt:lpstr>
      <vt:lpstr>Reaeration Options</vt:lpstr>
      <vt:lpstr>Reaeration Options</vt:lpstr>
      <vt:lpstr>Reaeration Coefficients</vt:lpstr>
      <vt:lpstr>Dam Reaeration</vt:lpstr>
      <vt:lpstr>Dam Reaeration Coefficients</vt:lpstr>
      <vt:lpstr>Wind Driven Reaeration</vt:lpstr>
      <vt:lpstr>Level 1 – Streeter-Phelps</vt:lpstr>
      <vt:lpstr>Level 2 - Modified Streeter-Phelps</vt:lpstr>
      <vt:lpstr>Nitrogenous BOD</vt:lpstr>
      <vt:lpstr>Modified Streeter-Phelps Input</vt:lpstr>
      <vt:lpstr>Temperature Dependency</vt:lpstr>
      <vt:lpstr>Level 3 – Linear DO Balance</vt:lpstr>
      <vt:lpstr>Linear DO Balance Input</vt:lpstr>
      <vt:lpstr>Measuring Photosynthesis &amp; Respiration</vt:lpstr>
      <vt:lpstr>CBOD-Phytoplankton Equations</vt:lpstr>
      <vt:lpstr>DO -Phytoplankton Equations</vt:lpstr>
      <vt:lpstr>DO Production –  Phytoplankton Growth using NO3</vt:lpstr>
      <vt:lpstr>DO-BOD Reaction Terms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Wool, Tim</cp:lastModifiedBy>
  <cp:revision>22</cp:revision>
  <dcterms:created xsi:type="dcterms:W3CDTF">2016-07-21T12:20:51Z</dcterms:created>
  <dcterms:modified xsi:type="dcterms:W3CDTF">2017-09-20T18:24:32Z</dcterms:modified>
</cp:coreProperties>
</file>