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7"/>
  </p:sldMasterIdLst>
  <p:notesMasterIdLst>
    <p:notesMasterId r:id="rId48"/>
  </p:notesMasterIdLst>
  <p:sldIdLst>
    <p:sldId id="450" r:id="rId18"/>
    <p:sldId id="451" r:id="rId19"/>
    <p:sldId id="452" r:id="rId20"/>
    <p:sldId id="453" r:id="rId21"/>
    <p:sldId id="454" r:id="rId22"/>
    <p:sldId id="455" r:id="rId23"/>
    <p:sldId id="456" r:id="rId24"/>
    <p:sldId id="457" r:id="rId25"/>
    <p:sldId id="458" r:id="rId26"/>
    <p:sldId id="459" r:id="rId27"/>
    <p:sldId id="460" r:id="rId28"/>
    <p:sldId id="461" r:id="rId29"/>
    <p:sldId id="462" r:id="rId30"/>
    <p:sldId id="463" r:id="rId31"/>
    <p:sldId id="464" r:id="rId32"/>
    <p:sldId id="465" r:id="rId33"/>
    <p:sldId id="466" r:id="rId34"/>
    <p:sldId id="467" r:id="rId35"/>
    <p:sldId id="468" r:id="rId36"/>
    <p:sldId id="469" r:id="rId37"/>
    <p:sldId id="470" r:id="rId38"/>
    <p:sldId id="471" r:id="rId39"/>
    <p:sldId id="472" r:id="rId40"/>
    <p:sldId id="473" r:id="rId41"/>
    <p:sldId id="474" r:id="rId42"/>
    <p:sldId id="475" r:id="rId43"/>
    <p:sldId id="476" r:id="rId44"/>
    <p:sldId id="477" r:id="rId45"/>
    <p:sldId id="478" r:id="rId46"/>
    <p:sldId id="479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88" autoAdjust="0"/>
    <p:restoredTop sz="94660"/>
  </p:normalViewPr>
  <p:slideViewPr>
    <p:cSldViewPr snapToGrid="0">
      <p:cViewPr varScale="1">
        <p:scale>
          <a:sx n="86" d="100"/>
          <a:sy n="86" d="100"/>
        </p:scale>
        <p:origin x="224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9" Type="http://schemas.openxmlformats.org/officeDocument/2006/relationships/slide" Target="slides/slide22.xml"/><Relationship Id="rId21" Type="http://schemas.openxmlformats.org/officeDocument/2006/relationships/slide" Target="slides/slide4.xml"/><Relationship Id="rId34" Type="http://schemas.openxmlformats.org/officeDocument/2006/relationships/slide" Target="slides/slide17.xml"/><Relationship Id="rId42" Type="http://schemas.openxmlformats.org/officeDocument/2006/relationships/slide" Target="slides/slide25.xml"/><Relationship Id="rId47" Type="http://schemas.openxmlformats.org/officeDocument/2006/relationships/slide" Target="slides/slide30.xml"/><Relationship Id="rId50" Type="http://schemas.openxmlformats.org/officeDocument/2006/relationships/viewProps" Target="viewProps.xml"/><Relationship Id="rId7" Type="http://schemas.openxmlformats.org/officeDocument/2006/relationships/customXml" Target="../customXml/item7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9" Type="http://schemas.openxmlformats.org/officeDocument/2006/relationships/slide" Target="slides/slide12.xml"/><Relationship Id="rId11" Type="http://schemas.openxmlformats.org/officeDocument/2006/relationships/customXml" Target="../customXml/item11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slide" Target="slides/slide20.xml"/><Relationship Id="rId40" Type="http://schemas.openxmlformats.org/officeDocument/2006/relationships/slide" Target="slides/slide23.xml"/><Relationship Id="rId45" Type="http://schemas.openxmlformats.org/officeDocument/2006/relationships/slide" Target="slides/slide28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slide" Target="slides/slide19.xml"/><Relationship Id="rId49" Type="http://schemas.openxmlformats.org/officeDocument/2006/relationships/presProps" Target="presProps.xml"/><Relationship Id="rId10" Type="http://schemas.openxmlformats.org/officeDocument/2006/relationships/customXml" Target="../customXml/item10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4" Type="http://schemas.openxmlformats.org/officeDocument/2006/relationships/slide" Target="slides/slide27.xml"/><Relationship Id="rId52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slide" Target="slides/slide18.xml"/><Relationship Id="rId43" Type="http://schemas.openxmlformats.org/officeDocument/2006/relationships/slide" Target="slides/slide26.xml"/><Relationship Id="rId48" Type="http://schemas.openxmlformats.org/officeDocument/2006/relationships/notesMaster" Target="notesMasters/notesMaster1.xml"/><Relationship Id="rId8" Type="http://schemas.openxmlformats.org/officeDocument/2006/relationships/customXml" Target="../customXml/item8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slideMaster" Target="slideMasters/slideMaster1.xml"/><Relationship Id="rId25" Type="http://schemas.openxmlformats.org/officeDocument/2006/relationships/slide" Target="slides/slide8.xml"/><Relationship Id="rId33" Type="http://schemas.openxmlformats.org/officeDocument/2006/relationships/slide" Target="slides/slide16.xml"/><Relationship Id="rId38" Type="http://schemas.openxmlformats.org/officeDocument/2006/relationships/slide" Target="slides/slide21.xml"/><Relationship Id="rId46" Type="http://schemas.openxmlformats.org/officeDocument/2006/relationships/slide" Target="slides/slide29.xml"/><Relationship Id="rId20" Type="http://schemas.openxmlformats.org/officeDocument/2006/relationships/slide" Target="slides/slide3.xml"/><Relationship Id="rId41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6" Type="http://schemas.openxmlformats.org/officeDocument/2006/relationships/image" Target="../media/image59.wmf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7" Type="http://schemas.openxmlformats.org/officeDocument/2006/relationships/image" Target="../media/image66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6" Type="http://schemas.openxmlformats.org/officeDocument/2006/relationships/image" Target="../media/image65.wmf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Relationship Id="rId6" Type="http://schemas.openxmlformats.org/officeDocument/2006/relationships/image" Target="../media/image74.wmf"/><Relationship Id="rId5" Type="http://schemas.openxmlformats.org/officeDocument/2006/relationships/image" Target="../media/image73.wmf"/><Relationship Id="rId4" Type="http://schemas.openxmlformats.org/officeDocument/2006/relationships/image" Target="../media/image72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wmf"/><Relationship Id="rId1" Type="http://schemas.openxmlformats.org/officeDocument/2006/relationships/image" Target="../media/image75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2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85.wmf"/><Relationship Id="rId1" Type="http://schemas.openxmlformats.org/officeDocument/2006/relationships/image" Target="../media/image8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87.wmf"/><Relationship Id="rId1" Type="http://schemas.openxmlformats.org/officeDocument/2006/relationships/image" Target="../media/image86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11" Type="http://schemas.openxmlformats.org/officeDocument/2006/relationships/image" Target="../media/image36.wmf"/><Relationship Id="rId5" Type="http://schemas.openxmlformats.org/officeDocument/2006/relationships/image" Target="../media/image30.wmf"/><Relationship Id="rId10" Type="http://schemas.openxmlformats.org/officeDocument/2006/relationships/image" Target="../media/image35.wmf"/><Relationship Id="rId4" Type="http://schemas.openxmlformats.org/officeDocument/2006/relationships/image" Target="../media/image29.wmf"/><Relationship Id="rId9" Type="http://schemas.openxmlformats.org/officeDocument/2006/relationships/image" Target="../media/image3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3D5D2-FFA4-4D6A-85FD-9E155C236C67}" type="datetimeFigureOut">
              <a:rPr lang="en-US" smtClean="0"/>
              <a:t>6/12/18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6B74D-BA9C-444D-8E72-38E964FD2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32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ea typeface="ＭＳ Ｐゴシック" pitchFamily="-112" charset="-128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C4E9D6-3092-4783-A03C-0CE532E47579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792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3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25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E428D21D-738E-4EE9-B136-BA040027416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3300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 smtClean="0"/>
            </a:lvl1pPr>
          </a:lstStyle>
          <a:p>
            <a:fld id="{9E7FFDA3-A220-EE4D-B704-67AE92DD39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37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99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59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335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19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6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WASP8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31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229D3-A9B2-4DB8-B4C3-C5C830C4D5D8}" type="datetimeFigureOut">
              <a:rPr lang="en-US" smtClean="0"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WASP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879" y="6065447"/>
            <a:ext cx="697802" cy="697802"/>
          </a:xfrm>
          <a:prstGeom prst="rect">
            <a:avLst/>
          </a:prstGeom>
        </p:spPr>
      </p:pic>
      <p:pic>
        <p:nvPicPr>
          <p:cNvPr id="9" name="Picture 4" descr="Center-Logo-Blue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879" y="6077894"/>
            <a:ext cx="849757" cy="72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936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37.bin"/><Relationship Id="rId10" Type="http://schemas.openxmlformats.org/officeDocument/2006/relationships/image" Target="../media/image42.wmf"/><Relationship Id="rId4" Type="http://schemas.openxmlformats.org/officeDocument/2006/relationships/image" Target="../media/image39.wmf"/><Relationship Id="rId9" Type="http://schemas.openxmlformats.org/officeDocument/2006/relationships/oleObject" Target="../embeddings/oleObject39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43.wmf"/><Relationship Id="rId4" Type="http://schemas.openxmlformats.org/officeDocument/2006/relationships/oleObject" Target="../embeddings/oleObject40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13" Type="http://schemas.openxmlformats.org/officeDocument/2006/relationships/oleObject" Target="../embeddings/oleObject46.bin"/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3.bin"/><Relationship Id="rId12" Type="http://schemas.openxmlformats.org/officeDocument/2006/relationships/image" Target="../media/image49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6.wmf"/><Relationship Id="rId11" Type="http://schemas.openxmlformats.org/officeDocument/2006/relationships/oleObject" Target="../embeddings/oleObject45.bin"/><Relationship Id="rId5" Type="http://schemas.openxmlformats.org/officeDocument/2006/relationships/oleObject" Target="../embeddings/oleObject42.bin"/><Relationship Id="rId10" Type="http://schemas.openxmlformats.org/officeDocument/2006/relationships/image" Target="../media/image48.wmf"/><Relationship Id="rId4" Type="http://schemas.openxmlformats.org/officeDocument/2006/relationships/image" Target="../media/image45.wmf"/><Relationship Id="rId9" Type="http://schemas.openxmlformats.org/officeDocument/2006/relationships/oleObject" Target="../embeddings/oleObject44.bin"/><Relationship Id="rId14" Type="http://schemas.openxmlformats.org/officeDocument/2006/relationships/image" Target="../media/image50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4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2.wmf"/><Relationship Id="rId5" Type="http://schemas.openxmlformats.org/officeDocument/2006/relationships/oleObject" Target="../embeddings/oleObject48.bin"/><Relationship Id="rId4" Type="http://schemas.openxmlformats.org/officeDocument/2006/relationships/image" Target="../media/image51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13" Type="http://schemas.openxmlformats.org/officeDocument/2006/relationships/oleObject" Target="../embeddings/oleObject55.bin"/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2.bin"/><Relationship Id="rId12" Type="http://schemas.openxmlformats.org/officeDocument/2006/relationships/image" Target="../media/image58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5.wmf"/><Relationship Id="rId11" Type="http://schemas.openxmlformats.org/officeDocument/2006/relationships/oleObject" Target="../embeddings/oleObject54.bin"/><Relationship Id="rId5" Type="http://schemas.openxmlformats.org/officeDocument/2006/relationships/oleObject" Target="../embeddings/oleObject51.bin"/><Relationship Id="rId10" Type="http://schemas.openxmlformats.org/officeDocument/2006/relationships/image" Target="../media/image57.wmf"/><Relationship Id="rId4" Type="http://schemas.openxmlformats.org/officeDocument/2006/relationships/image" Target="../media/image54.wmf"/><Relationship Id="rId9" Type="http://schemas.openxmlformats.org/officeDocument/2006/relationships/oleObject" Target="../embeddings/oleObject53.bin"/><Relationship Id="rId14" Type="http://schemas.openxmlformats.org/officeDocument/2006/relationships/image" Target="../media/image59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13" Type="http://schemas.openxmlformats.org/officeDocument/2006/relationships/oleObject" Target="../embeddings/oleObject61.bin"/><Relationship Id="rId3" Type="http://schemas.openxmlformats.org/officeDocument/2006/relationships/oleObject" Target="../embeddings/oleObject56.bin"/><Relationship Id="rId7" Type="http://schemas.openxmlformats.org/officeDocument/2006/relationships/oleObject" Target="../embeddings/oleObject58.bin"/><Relationship Id="rId12" Type="http://schemas.openxmlformats.org/officeDocument/2006/relationships/image" Target="../media/image64.wmf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66.w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1.wmf"/><Relationship Id="rId11" Type="http://schemas.openxmlformats.org/officeDocument/2006/relationships/oleObject" Target="../embeddings/oleObject60.bin"/><Relationship Id="rId5" Type="http://schemas.openxmlformats.org/officeDocument/2006/relationships/oleObject" Target="../embeddings/oleObject57.bin"/><Relationship Id="rId15" Type="http://schemas.openxmlformats.org/officeDocument/2006/relationships/oleObject" Target="../embeddings/oleObject62.bin"/><Relationship Id="rId10" Type="http://schemas.openxmlformats.org/officeDocument/2006/relationships/image" Target="../media/image63.wmf"/><Relationship Id="rId4" Type="http://schemas.openxmlformats.org/officeDocument/2006/relationships/image" Target="../media/image60.wmf"/><Relationship Id="rId9" Type="http://schemas.openxmlformats.org/officeDocument/2006/relationships/oleObject" Target="../embeddings/oleObject59.bin"/><Relationship Id="rId14" Type="http://schemas.openxmlformats.org/officeDocument/2006/relationships/image" Target="../media/image65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8.wmf"/><Relationship Id="rId5" Type="http://schemas.openxmlformats.org/officeDocument/2006/relationships/oleObject" Target="../embeddings/oleObject64.bin"/><Relationship Id="rId4" Type="http://schemas.openxmlformats.org/officeDocument/2006/relationships/image" Target="../media/image67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13" Type="http://schemas.openxmlformats.org/officeDocument/2006/relationships/oleObject" Target="../embeddings/oleObject70.bin"/><Relationship Id="rId3" Type="http://schemas.openxmlformats.org/officeDocument/2006/relationships/oleObject" Target="../embeddings/oleObject65.bin"/><Relationship Id="rId7" Type="http://schemas.openxmlformats.org/officeDocument/2006/relationships/oleObject" Target="../embeddings/oleObject67.bin"/><Relationship Id="rId12" Type="http://schemas.openxmlformats.org/officeDocument/2006/relationships/image" Target="../media/image73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0.wmf"/><Relationship Id="rId11" Type="http://schemas.openxmlformats.org/officeDocument/2006/relationships/oleObject" Target="../embeddings/oleObject69.bin"/><Relationship Id="rId5" Type="http://schemas.openxmlformats.org/officeDocument/2006/relationships/oleObject" Target="../embeddings/oleObject66.bin"/><Relationship Id="rId10" Type="http://schemas.openxmlformats.org/officeDocument/2006/relationships/image" Target="../media/image72.wmf"/><Relationship Id="rId4" Type="http://schemas.openxmlformats.org/officeDocument/2006/relationships/image" Target="../media/image69.wmf"/><Relationship Id="rId9" Type="http://schemas.openxmlformats.org/officeDocument/2006/relationships/oleObject" Target="../embeddings/oleObject68.bin"/><Relationship Id="rId14" Type="http://schemas.openxmlformats.org/officeDocument/2006/relationships/image" Target="../media/image74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6.wmf"/><Relationship Id="rId5" Type="http://schemas.openxmlformats.org/officeDocument/2006/relationships/oleObject" Target="../embeddings/oleObject72.bin"/><Relationship Id="rId4" Type="http://schemas.openxmlformats.org/officeDocument/2006/relationships/image" Target="../media/image75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78.wmf"/><Relationship Id="rId5" Type="http://schemas.openxmlformats.org/officeDocument/2006/relationships/oleObject" Target="../embeddings/oleObject74.bin"/><Relationship Id="rId4" Type="http://schemas.openxmlformats.org/officeDocument/2006/relationships/image" Target="../media/image77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3" Type="http://schemas.openxmlformats.org/officeDocument/2006/relationships/oleObject" Target="../embeddings/oleObject75.bin"/><Relationship Id="rId7" Type="http://schemas.openxmlformats.org/officeDocument/2006/relationships/oleObject" Target="../embeddings/oleObject7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80.wmf"/><Relationship Id="rId5" Type="http://schemas.openxmlformats.org/officeDocument/2006/relationships/oleObject" Target="../embeddings/oleObject76.bin"/><Relationship Id="rId4" Type="http://schemas.openxmlformats.org/officeDocument/2006/relationships/image" Target="../media/image79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82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83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85.wmf"/><Relationship Id="rId5" Type="http://schemas.openxmlformats.org/officeDocument/2006/relationships/oleObject" Target="../embeddings/oleObject81.bin"/><Relationship Id="rId4" Type="http://schemas.openxmlformats.org/officeDocument/2006/relationships/image" Target="../media/image84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87.wmf"/><Relationship Id="rId5" Type="http://schemas.openxmlformats.org/officeDocument/2006/relationships/oleObject" Target="../embeddings/oleObject83.bin"/><Relationship Id="rId4" Type="http://schemas.openxmlformats.org/officeDocument/2006/relationships/image" Target="../media/image8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100.bin"/><Relationship Id="rId18" Type="http://schemas.openxmlformats.org/officeDocument/2006/relationships/image" Target="../media/image13.wmf"/><Relationship Id="rId26" Type="http://schemas.openxmlformats.org/officeDocument/2006/relationships/image" Target="../media/image15.wmf"/><Relationship Id="rId3" Type="http://schemas.openxmlformats.org/officeDocument/2006/relationships/oleObject" Target="../embeddings/oleObject8.bin"/><Relationship Id="rId21" Type="http://schemas.openxmlformats.org/officeDocument/2006/relationships/oleObject" Target="../embeddings/oleObject120.bin"/><Relationship Id="rId34" Type="http://schemas.openxmlformats.org/officeDocument/2006/relationships/image" Target="../media/image17.wmf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2.wmf"/><Relationship Id="rId17" Type="http://schemas.openxmlformats.org/officeDocument/2006/relationships/oleObject" Target="../embeddings/oleObject110.bin"/><Relationship Id="rId25" Type="http://schemas.openxmlformats.org/officeDocument/2006/relationships/oleObject" Target="../embeddings/oleObject130.bin"/><Relationship Id="rId33" Type="http://schemas.openxmlformats.org/officeDocument/2006/relationships/oleObject" Target="../embeddings/oleObject150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13.wmf"/><Relationship Id="rId20" Type="http://schemas.openxmlformats.org/officeDocument/2006/relationships/image" Target="../media/image14.wmf"/><Relationship Id="rId29" Type="http://schemas.openxmlformats.org/officeDocument/2006/relationships/oleObject" Target="../embeddings/oleObject140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10.bin"/><Relationship Id="rId24" Type="http://schemas.openxmlformats.org/officeDocument/2006/relationships/image" Target="../media/image15.wmf"/><Relationship Id="rId32" Type="http://schemas.openxmlformats.org/officeDocument/2006/relationships/image" Target="../media/image17.wmf"/><Relationship Id="rId5" Type="http://schemas.openxmlformats.org/officeDocument/2006/relationships/oleObject" Target="../embeddings/oleObject84.bin"/><Relationship Id="rId15" Type="http://schemas.openxmlformats.org/officeDocument/2006/relationships/oleObject" Target="../embeddings/oleObject11.bin"/><Relationship Id="rId23" Type="http://schemas.openxmlformats.org/officeDocument/2006/relationships/oleObject" Target="../embeddings/oleObject13.bin"/><Relationship Id="rId28" Type="http://schemas.openxmlformats.org/officeDocument/2006/relationships/image" Target="../media/image16.wmf"/><Relationship Id="rId10" Type="http://schemas.openxmlformats.org/officeDocument/2006/relationships/image" Target="../media/image11.wmf"/><Relationship Id="rId19" Type="http://schemas.openxmlformats.org/officeDocument/2006/relationships/oleObject" Target="../embeddings/oleObject12.bin"/><Relationship Id="rId31" Type="http://schemas.openxmlformats.org/officeDocument/2006/relationships/oleObject" Target="../embeddings/oleObject15.bin"/><Relationship Id="rId4" Type="http://schemas.openxmlformats.org/officeDocument/2006/relationships/image" Target="../media/image10.wmf"/><Relationship Id="rId9" Type="http://schemas.openxmlformats.org/officeDocument/2006/relationships/oleObject" Target="../embeddings/oleObject90.bin"/><Relationship Id="rId14" Type="http://schemas.openxmlformats.org/officeDocument/2006/relationships/image" Target="../media/image12.wmf"/><Relationship Id="rId22" Type="http://schemas.openxmlformats.org/officeDocument/2006/relationships/image" Target="../media/image14.wmf"/><Relationship Id="rId27" Type="http://schemas.openxmlformats.org/officeDocument/2006/relationships/oleObject" Target="../embeddings/oleObject14.bin"/><Relationship Id="rId30" Type="http://schemas.openxmlformats.org/officeDocument/2006/relationships/image" Target="../media/image16.wmf"/><Relationship Id="rId35" Type="http://schemas.openxmlformats.org/officeDocument/2006/relationships/image" Target="../media/image18.png"/><Relationship Id="rId8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0.bin"/><Relationship Id="rId13" Type="http://schemas.openxmlformats.org/officeDocument/2006/relationships/oleObject" Target="../embeddings/oleObject19.bin"/><Relationship Id="rId18" Type="http://schemas.openxmlformats.org/officeDocument/2006/relationships/image" Target="../media/image22.wmf"/><Relationship Id="rId26" Type="http://schemas.openxmlformats.org/officeDocument/2006/relationships/oleObject" Target="../embeddings/oleObject230.bin"/><Relationship Id="rId3" Type="http://schemas.openxmlformats.org/officeDocument/2006/relationships/oleObject" Target="../embeddings/oleObject16.bin"/><Relationship Id="rId21" Type="http://schemas.openxmlformats.org/officeDocument/2006/relationships/image" Target="../media/image23.wmf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20.wmf"/><Relationship Id="rId17" Type="http://schemas.openxmlformats.org/officeDocument/2006/relationships/oleObject" Target="../embeddings/oleObject200.bin"/><Relationship Id="rId25" Type="http://schemas.openxmlformats.org/officeDocument/2006/relationships/oleObject" Target="../embeddings/oleObject23.bin"/><Relationship Id="rId2" Type="http://schemas.openxmlformats.org/officeDocument/2006/relationships/slideLayout" Target="../slideLayouts/slideLayout4.xml"/><Relationship Id="rId16" Type="http://schemas.openxmlformats.org/officeDocument/2006/relationships/oleObject" Target="../embeddings/oleObject20.bin"/><Relationship Id="rId20" Type="http://schemas.openxmlformats.org/officeDocument/2006/relationships/oleObject" Target="../embeddings/oleObject210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180.bin"/><Relationship Id="rId24" Type="http://schemas.openxmlformats.org/officeDocument/2006/relationships/image" Target="../media/image24.wmf"/><Relationship Id="rId5" Type="http://schemas.openxmlformats.org/officeDocument/2006/relationships/oleObject" Target="../embeddings/oleObject160.bin"/><Relationship Id="rId15" Type="http://schemas.openxmlformats.org/officeDocument/2006/relationships/image" Target="../media/image21.wmf"/><Relationship Id="rId23" Type="http://schemas.openxmlformats.org/officeDocument/2006/relationships/oleObject" Target="../embeddings/oleObject220.bin"/><Relationship Id="rId28" Type="http://schemas.openxmlformats.org/officeDocument/2006/relationships/image" Target="../media/image27.png"/><Relationship Id="rId10" Type="http://schemas.openxmlformats.org/officeDocument/2006/relationships/oleObject" Target="../embeddings/oleObject18.bin"/><Relationship Id="rId19" Type="http://schemas.openxmlformats.org/officeDocument/2006/relationships/oleObject" Target="../embeddings/oleObject21.bin"/><Relationship Id="rId4" Type="http://schemas.openxmlformats.org/officeDocument/2006/relationships/image" Target="../media/image18.wmf"/><Relationship Id="rId9" Type="http://schemas.openxmlformats.org/officeDocument/2006/relationships/image" Target="../media/image19.wmf"/><Relationship Id="rId14" Type="http://schemas.openxmlformats.org/officeDocument/2006/relationships/oleObject" Target="../embeddings/oleObject190.bin"/><Relationship Id="rId22" Type="http://schemas.openxmlformats.org/officeDocument/2006/relationships/oleObject" Target="../embeddings/oleObject22.bin"/><Relationship Id="rId27" Type="http://schemas.openxmlformats.org/officeDocument/2006/relationships/image" Target="../media/image25.wmf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27.bin"/><Relationship Id="rId18" Type="http://schemas.openxmlformats.org/officeDocument/2006/relationships/image" Target="../media/image30.wmf"/><Relationship Id="rId26" Type="http://schemas.openxmlformats.org/officeDocument/2006/relationships/oleObject" Target="../embeddings/oleObject310.bin"/><Relationship Id="rId39" Type="http://schemas.openxmlformats.org/officeDocument/2006/relationships/image" Target="../media/image38.wmf"/><Relationship Id="rId21" Type="http://schemas.openxmlformats.org/officeDocument/2006/relationships/image" Target="../media/image31.wmf"/><Relationship Id="rId34" Type="http://schemas.openxmlformats.org/officeDocument/2006/relationships/oleObject" Target="../embeddings/oleObject34.bin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28.wmf"/><Relationship Id="rId17" Type="http://schemas.openxmlformats.org/officeDocument/2006/relationships/oleObject" Target="../embeddings/oleObject280.bin"/><Relationship Id="rId25" Type="http://schemas.openxmlformats.org/officeDocument/2006/relationships/oleObject" Target="../embeddings/oleObject31.bin"/><Relationship Id="rId33" Type="http://schemas.openxmlformats.org/officeDocument/2006/relationships/image" Target="../media/image35.wmf"/><Relationship Id="rId38" Type="http://schemas.openxmlformats.org/officeDocument/2006/relationships/oleObject" Target="../embeddings/oleObject350.bin"/><Relationship Id="rId2" Type="http://schemas.openxmlformats.org/officeDocument/2006/relationships/slideLayout" Target="../slideLayouts/slideLayout4.xml"/><Relationship Id="rId16" Type="http://schemas.openxmlformats.org/officeDocument/2006/relationships/oleObject" Target="../embeddings/oleObject28.bin"/><Relationship Id="rId20" Type="http://schemas.openxmlformats.org/officeDocument/2006/relationships/oleObject" Target="../embeddings/oleObject290.bin"/><Relationship Id="rId29" Type="http://schemas.openxmlformats.org/officeDocument/2006/relationships/oleObject" Target="../embeddings/oleObject320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260.bin"/><Relationship Id="rId24" Type="http://schemas.openxmlformats.org/officeDocument/2006/relationships/image" Target="../media/image32.wmf"/><Relationship Id="rId32" Type="http://schemas.openxmlformats.org/officeDocument/2006/relationships/oleObject" Target="../embeddings/oleObject330.bin"/><Relationship Id="rId37" Type="http://schemas.openxmlformats.org/officeDocument/2006/relationships/oleObject" Target="../embeddings/oleObject35.bin"/><Relationship Id="rId40" Type="http://schemas.openxmlformats.org/officeDocument/2006/relationships/image" Target="../media/image40.png"/><Relationship Id="rId5" Type="http://schemas.openxmlformats.org/officeDocument/2006/relationships/oleObject" Target="../embeddings/oleObject240.bin"/><Relationship Id="rId15" Type="http://schemas.openxmlformats.org/officeDocument/2006/relationships/image" Target="../media/image29.wmf"/><Relationship Id="rId23" Type="http://schemas.openxmlformats.org/officeDocument/2006/relationships/oleObject" Target="../embeddings/oleObject300.bin"/><Relationship Id="rId28" Type="http://schemas.openxmlformats.org/officeDocument/2006/relationships/oleObject" Target="../embeddings/oleObject32.bin"/><Relationship Id="rId36" Type="http://schemas.openxmlformats.org/officeDocument/2006/relationships/image" Target="../media/image36.wmf"/><Relationship Id="rId10" Type="http://schemas.openxmlformats.org/officeDocument/2006/relationships/oleObject" Target="../embeddings/oleObject26.bin"/><Relationship Id="rId19" Type="http://schemas.openxmlformats.org/officeDocument/2006/relationships/oleObject" Target="../embeddings/oleObject29.bin"/><Relationship Id="rId31" Type="http://schemas.openxmlformats.org/officeDocument/2006/relationships/oleObject" Target="../embeddings/oleObject33.bin"/><Relationship Id="rId4" Type="http://schemas.openxmlformats.org/officeDocument/2006/relationships/image" Target="../media/image26.wmf"/><Relationship Id="rId9" Type="http://schemas.openxmlformats.org/officeDocument/2006/relationships/image" Target="../media/image27.wmf"/><Relationship Id="rId14" Type="http://schemas.openxmlformats.org/officeDocument/2006/relationships/oleObject" Target="../embeddings/oleObject270.bin"/><Relationship Id="rId22" Type="http://schemas.openxmlformats.org/officeDocument/2006/relationships/oleObject" Target="../embeddings/oleObject30.bin"/><Relationship Id="rId27" Type="http://schemas.openxmlformats.org/officeDocument/2006/relationships/image" Target="../media/image33.wmf"/><Relationship Id="rId30" Type="http://schemas.openxmlformats.org/officeDocument/2006/relationships/image" Target="../media/image34.wmf"/><Relationship Id="rId35" Type="http://schemas.openxmlformats.org/officeDocument/2006/relationships/oleObject" Target="../embeddings/oleObject340.bin"/><Relationship Id="rId8" Type="http://schemas.openxmlformats.org/officeDocument/2006/relationships/oleObject" Target="../embeddings/oleObject250.bin"/><Relationship Id="rId3" Type="http://schemas.openxmlformats.org/officeDocument/2006/relationships/oleObject" Target="../embeddings/oleObject2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1313934"/>
            <a:ext cx="7772400" cy="2115067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/>
              <a:t>WASP8 </a:t>
            </a:r>
            <a:br>
              <a:rPr lang="en-US" dirty="0"/>
            </a:br>
            <a:r>
              <a:rPr lang="en-US" dirty="0"/>
              <a:t>Nutrient Cycling Processes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95600" y="3886200"/>
            <a:ext cx="6400800" cy="1676116"/>
          </a:xfrm>
        </p:spPr>
        <p:txBody>
          <a:bodyPr anchor="ctr"/>
          <a:lstStyle/>
          <a:p>
            <a:pPr algn="ctr"/>
            <a:r>
              <a:rPr lang="en-US" dirty="0"/>
              <a:t>Processes and Equations Implemented in WASP8 Eutrophication Module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020050" y="5562317"/>
            <a:ext cx="26050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Prepared by</a:t>
            </a:r>
          </a:p>
          <a:p>
            <a:r>
              <a:rPr lang="en-US" dirty="0"/>
              <a:t>Robert B. Ambrose, Jr.</a:t>
            </a:r>
          </a:p>
          <a:p>
            <a:r>
              <a:rPr lang="en-US" dirty="0"/>
              <a:t>Tim A. Wool</a:t>
            </a:r>
          </a:p>
          <a:p>
            <a:r>
              <a:rPr lang="en-US" dirty="0"/>
              <a:t>July, 2017</a:t>
            </a:r>
          </a:p>
        </p:txBody>
      </p:sp>
    </p:spTree>
    <p:extLst>
      <p:ext uri="{BB962C8B-B14F-4D97-AF65-F5344CB8AC3E}">
        <p14:creationId xmlns:p14="http://schemas.microsoft.com/office/powerpoint/2010/main" val="1153265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9231" y="0"/>
            <a:ext cx="9567943" cy="1341437"/>
          </a:xfrm>
        </p:spPr>
        <p:txBody>
          <a:bodyPr anchor="ctr">
            <a:normAutofit/>
          </a:bodyPr>
          <a:lstStyle/>
          <a:p>
            <a:pPr algn="ctr"/>
            <a:r>
              <a:rPr lang="en-US" dirty="0">
                <a:ea typeface="ＭＳ Ｐゴシック" pitchFamily="26" charset="-128"/>
                <a:cs typeface="ＭＳ Ｐゴシック" pitchFamily="26" charset="-128"/>
              </a:rPr>
              <a:t>Summary of Kinetic Constants </a:t>
            </a:r>
            <a:r>
              <a:rPr lang="en-US" sz="3600" dirty="0">
                <a:ea typeface="ＭＳ Ｐゴシック" pitchFamily="26" charset="-128"/>
                <a:cs typeface="ＭＳ Ｐゴシック" pitchFamily="26" charset="-128"/>
              </a:rPr>
              <a:t>Nutrient Cycling</a:t>
            </a:r>
            <a:endParaRPr lang="en-US" dirty="0">
              <a:ea typeface="ＭＳ Ｐゴシック" pitchFamily="26" charset="-128"/>
              <a:cs typeface="ＭＳ Ｐゴシック" pitchFamily="26" charset="-128"/>
            </a:endParaRPr>
          </a:p>
        </p:txBody>
      </p:sp>
      <p:graphicFrame>
        <p:nvGraphicFramePr>
          <p:cNvPr id="23" name="Group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05114202"/>
              </p:ext>
            </p:extLst>
          </p:nvPr>
        </p:nvGraphicFramePr>
        <p:xfrm>
          <a:off x="1822772" y="1435100"/>
          <a:ext cx="8451847" cy="5255261"/>
        </p:xfrm>
        <a:graphic>
          <a:graphicData uri="http://schemas.openxmlformats.org/drawingml/2006/table">
            <a:tbl>
              <a:tblPr/>
              <a:tblGrid>
                <a:gridCol w="10992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81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32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04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707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44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Symbol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     Kinetic Constant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Value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Range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70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kdiss</a:t>
                      </a:r>
                      <a:endParaRPr kumimoji="0" lang="el-GR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Detrital dissolution rate constant, 20C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1/day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0.1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0.01 – 0.2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4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kmin,x</a:t>
                      </a:r>
                      <a:endParaRPr kumimoji="0" lang="en-U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Mineralization rate constants for organic P, N, Si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1/day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0.1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0.01 – 0.2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7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Kmpc</a:t>
                      </a:r>
                      <a:endParaRPr kumimoji="0" lang="el-GR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Algal half-saturation constant for mineralization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mgC</a:t>
                      </a: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/L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0.025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0.01 – 0.5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9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knitr</a:t>
                      </a:r>
                      <a:endParaRPr kumimoji="0" lang="el-GR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Nitrification rate constant, 20C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1/day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0.1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0 – 0.4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2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Knit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Dissolved oxygen half-sat constant for nitrification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mgDO</a:t>
                      </a: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/L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0 – 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2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kdnit</a:t>
                      </a:r>
                      <a:endParaRPr kumimoji="0" lang="el-GR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Deitrification</a:t>
                      </a: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 rate constant, 20C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1/day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0.1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0 – 0.4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87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KNO3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Dissolved oxygen half-sat constant for </a:t>
                      </a:r>
                      <a:r>
                        <a:rPr kumimoji="0" lang="en-US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denitrification</a:t>
                      </a: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mgDO</a:t>
                      </a: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/L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0 – 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4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vs</a:t>
                      </a: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vsdet</a:t>
                      </a:r>
                      <a:endParaRPr kumimoji="0" lang="en-U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Solids and detrital settling velocities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m/day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0 – 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θ</a:t>
                      </a: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Temperature correction factors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1.07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+mn-ea"/>
                          <a:cs typeface="+mn-cs"/>
                        </a:rPr>
                        <a:t>1.04 – 1.1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7191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152400"/>
            <a:ext cx="77724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altLang="ko-KR" sz="4800" dirty="0">
                <a:ea typeface="굴림" pitchFamily="26" charset="-127"/>
                <a:cs typeface="굴림" pitchFamily="26" charset="-127"/>
              </a:rPr>
              <a:t>Summary - Phosphorus Cycle 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7482" y="1295400"/>
            <a:ext cx="8714746" cy="5562600"/>
          </a:xfrm>
        </p:spPr>
        <p:txBody>
          <a:bodyPr>
            <a:normAutofit/>
          </a:bodyPr>
          <a:lstStyle/>
          <a:p>
            <a:r>
              <a:rPr lang="en-US" altLang="ko-KR" dirty="0">
                <a:ea typeface="굴림" pitchFamily="26" charset="-127"/>
                <a:cs typeface="굴림" pitchFamily="26" charset="-127"/>
              </a:rPr>
              <a:t>Inorganic phosphorus</a:t>
            </a:r>
          </a:p>
          <a:p>
            <a:pPr lvl="1"/>
            <a:r>
              <a:rPr lang="en-US" altLang="ko-KR" dirty="0">
                <a:ea typeface="굴림" pitchFamily="26" charset="-127"/>
                <a:cs typeface="굴림" pitchFamily="26" charset="-127"/>
              </a:rPr>
              <a:t>DIP taken up by algae and used for growth </a:t>
            </a:r>
          </a:p>
          <a:p>
            <a:pPr lvl="1"/>
            <a:r>
              <a:rPr lang="en-US" altLang="ko-KR" dirty="0">
                <a:ea typeface="굴림" pitchFamily="26" charset="-127"/>
                <a:cs typeface="굴림" pitchFamily="26" charset="-127"/>
              </a:rPr>
              <a:t>DIP can sorb to solids and settle out</a:t>
            </a:r>
          </a:p>
          <a:p>
            <a:r>
              <a:rPr lang="en-US" altLang="ko-KR" dirty="0">
                <a:ea typeface="굴림" pitchFamily="26" charset="-127"/>
                <a:cs typeface="굴림" pitchFamily="26" charset="-127"/>
              </a:rPr>
              <a:t>Organic phosphorus</a:t>
            </a:r>
          </a:p>
          <a:p>
            <a:pPr lvl="1"/>
            <a:r>
              <a:rPr lang="en-US" altLang="ko-KR" dirty="0">
                <a:ea typeface="굴림" pitchFamily="26" charset="-127"/>
                <a:cs typeface="굴림" pitchFamily="26" charset="-127"/>
              </a:rPr>
              <a:t>During algal respiration, a fraction of the cellular phosphorus is recycled to DIP </a:t>
            </a:r>
          </a:p>
          <a:p>
            <a:pPr lvl="1"/>
            <a:r>
              <a:rPr lang="en-US" altLang="ko-KR" dirty="0">
                <a:ea typeface="굴림" pitchFamily="26" charset="-127"/>
                <a:cs typeface="굴림" pitchFamily="26" charset="-127"/>
              </a:rPr>
              <a:t>The remaining fraction is recycled to the  dissolved organic P</a:t>
            </a:r>
          </a:p>
          <a:p>
            <a:pPr lvl="1"/>
            <a:r>
              <a:rPr lang="en-US" altLang="ko-KR" dirty="0">
                <a:ea typeface="굴림" pitchFamily="26" charset="-127"/>
                <a:cs typeface="굴림" pitchFamily="26" charset="-127"/>
              </a:rPr>
              <a:t>Algal death transforms biomass P to detrital P</a:t>
            </a:r>
          </a:p>
          <a:p>
            <a:pPr lvl="1"/>
            <a:r>
              <a:rPr lang="en-US" altLang="ko-KR" dirty="0">
                <a:ea typeface="굴림" pitchFamily="26" charset="-127"/>
                <a:cs typeface="굴림" pitchFamily="26" charset="-127"/>
              </a:rPr>
              <a:t>Particulate detrital P may settle out at the same velocity as organic matter (v</a:t>
            </a:r>
            <a:r>
              <a:rPr lang="en-US" altLang="ko-KR" baseline="-25000" dirty="0">
                <a:ea typeface="굴림" pitchFamily="26" charset="-127"/>
                <a:cs typeface="굴림" pitchFamily="26" charset="-127"/>
              </a:rPr>
              <a:t>s3</a:t>
            </a:r>
            <a:r>
              <a:rPr lang="en-US" altLang="ko-KR" dirty="0">
                <a:ea typeface="굴림" pitchFamily="26" charset="-127"/>
                <a:cs typeface="굴림" pitchFamily="26" charset="-127"/>
              </a:rPr>
              <a:t>)</a:t>
            </a:r>
          </a:p>
          <a:p>
            <a:pPr lvl="1"/>
            <a:r>
              <a:rPr lang="en-US" altLang="ko-KR" dirty="0">
                <a:ea typeface="굴림" pitchFamily="26" charset="-127"/>
                <a:cs typeface="굴림" pitchFamily="26" charset="-127"/>
              </a:rPr>
              <a:t>Particulate detrital P dissolves to DOP</a:t>
            </a:r>
          </a:p>
          <a:p>
            <a:pPr lvl="1"/>
            <a:r>
              <a:rPr lang="en-US" altLang="ko-KR" dirty="0">
                <a:ea typeface="굴림" pitchFamily="26" charset="-127"/>
                <a:cs typeface="굴림" pitchFamily="26" charset="-127"/>
              </a:rPr>
              <a:t>DOP mineralizes to DIP</a:t>
            </a:r>
          </a:p>
        </p:txBody>
      </p:sp>
    </p:spTree>
    <p:extLst>
      <p:ext uri="{BB962C8B-B14F-4D97-AF65-F5344CB8AC3E}">
        <p14:creationId xmlns:p14="http://schemas.microsoft.com/office/powerpoint/2010/main" val="30168311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/>
              <a:t>Summary - Nitrogen Cycle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6512" y="1371600"/>
            <a:ext cx="8674504" cy="5029200"/>
          </a:xfrm>
        </p:spPr>
        <p:txBody>
          <a:bodyPr>
            <a:normAutofit/>
          </a:bodyPr>
          <a:lstStyle/>
          <a:p>
            <a:r>
              <a:rPr lang="en-US" altLang="ko-KR" dirty="0">
                <a:ea typeface="굴림" pitchFamily="26" charset="-127"/>
                <a:cs typeface="굴림" pitchFamily="26" charset="-127"/>
              </a:rPr>
              <a:t>Inorganic nitrogen:</a:t>
            </a:r>
          </a:p>
          <a:p>
            <a:pPr lvl="1"/>
            <a:r>
              <a:rPr lang="en-US" altLang="ko-KR" dirty="0">
                <a:ea typeface="굴림" pitchFamily="26" charset="-127"/>
                <a:cs typeface="굴림" pitchFamily="26" charset="-127"/>
              </a:rPr>
              <a:t>Ammonia </a:t>
            </a:r>
            <a:r>
              <a:rPr lang="en-US" altLang="ko-KR" dirty="0" err="1">
                <a:ea typeface="굴림" pitchFamily="26" charset="-127"/>
                <a:cs typeface="굴림" pitchFamily="26" charset="-127"/>
              </a:rPr>
              <a:t>speciates</a:t>
            </a:r>
            <a:r>
              <a:rPr lang="en-US" altLang="ko-KR" dirty="0">
                <a:ea typeface="굴림" pitchFamily="26" charset="-127"/>
                <a:cs typeface="굴림" pitchFamily="26" charset="-127"/>
              </a:rPr>
              <a:t> between NH</a:t>
            </a:r>
            <a:r>
              <a:rPr lang="en-US" altLang="ko-KR" baseline="-25000" dirty="0">
                <a:ea typeface="굴림" pitchFamily="26" charset="-127"/>
                <a:cs typeface="굴림" pitchFamily="26" charset="-127"/>
              </a:rPr>
              <a:t>4</a:t>
            </a:r>
            <a:r>
              <a:rPr lang="en-US" altLang="ko-KR" baseline="30000" dirty="0">
                <a:ea typeface="굴림" pitchFamily="26" charset="-127"/>
                <a:cs typeface="굴림" pitchFamily="26" charset="-127"/>
              </a:rPr>
              <a:t>+</a:t>
            </a:r>
            <a:r>
              <a:rPr lang="en-US" altLang="ko-KR" dirty="0">
                <a:ea typeface="굴림" pitchFamily="26" charset="-127"/>
                <a:cs typeface="굴림" pitchFamily="26" charset="-127"/>
              </a:rPr>
              <a:t> and NH</a:t>
            </a:r>
            <a:r>
              <a:rPr lang="en-US" altLang="ko-KR" baseline="-25000" dirty="0">
                <a:ea typeface="굴림" pitchFamily="26" charset="-127"/>
                <a:cs typeface="굴림" pitchFamily="26" charset="-127"/>
              </a:rPr>
              <a:t>3</a:t>
            </a:r>
            <a:endParaRPr lang="en-US" altLang="ko-KR" dirty="0">
              <a:ea typeface="굴림" pitchFamily="26" charset="-127"/>
              <a:cs typeface="굴림" pitchFamily="26" charset="-127"/>
            </a:endParaRPr>
          </a:p>
          <a:p>
            <a:pPr lvl="1"/>
            <a:r>
              <a:rPr lang="en-US" altLang="ko-KR" dirty="0">
                <a:ea typeface="굴림" pitchFamily="26" charset="-127"/>
                <a:cs typeface="굴림" pitchFamily="26" charset="-127"/>
              </a:rPr>
              <a:t>Ammonium can </a:t>
            </a:r>
            <a:r>
              <a:rPr lang="en-US" altLang="ko-KR" dirty="0" err="1">
                <a:ea typeface="굴림" pitchFamily="26" charset="-127"/>
                <a:cs typeface="굴림" pitchFamily="26" charset="-127"/>
              </a:rPr>
              <a:t>sorb</a:t>
            </a:r>
            <a:r>
              <a:rPr lang="en-US" altLang="ko-KR" dirty="0">
                <a:ea typeface="굴림" pitchFamily="26" charset="-127"/>
                <a:cs typeface="굴림" pitchFamily="26" charset="-127"/>
              </a:rPr>
              <a:t> to solids and settle out</a:t>
            </a:r>
          </a:p>
          <a:p>
            <a:pPr lvl="1"/>
            <a:r>
              <a:rPr lang="en-US" altLang="ko-KR" dirty="0">
                <a:ea typeface="굴림" pitchFamily="26" charset="-127"/>
                <a:cs typeface="굴림" pitchFamily="26" charset="-127"/>
              </a:rPr>
              <a:t>Dissolved ammonium and nitrate N are taken up by algae and used for growth</a:t>
            </a:r>
          </a:p>
          <a:p>
            <a:pPr lvl="2"/>
            <a:r>
              <a:rPr lang="en-US" altLang="ko-KR" dirty="0">
                <a:ea typeface="굴림" pitchFamily="26" charset="-127"/>
                <a:cs typeface="굴림" pitchFamily="26" charset="-127"/>
              </a:rPr>
              <a:t>F</a:t>
            </a:r>
            <a:r>
              <a:rPr lang="en-US" altLang="ko-KR" sz="2100" dirty="0">
                <a:ea typeface="굴림" pitchFamily="26" charset="-127"/>
                <a:cs typeface="굴림" pitchFamily="26" charset="-127"/>
              </a:rPr>
              <a:t>or physiological reasons ammonium is preferred</a:t>
            </a:r>
          </a:p>
          <a:p>
            <a:pPr lvl="2"/>
            <a:r>
              <a:rPr lang="en-US" altLang="ko-KR" dirty="0">
                <a:ea typeface="굴림" pitchFamily="26" charset="-127"/>
                <a:cs typeface="굴림" pitchFamily="26" charset="-127"/>
              </a:rPr>
              <a:t>T</a:t>
            </a:r>
            <a:r>
              <a:rPr lang="en-US" altLang="ko-KR" sz="2100" dirty="0">
                <a:ea typeface="굴림" pitchFamily="26" charset="-127"/>
                <a:cs typeface="굴림" pitchFamily="26" charset="-127"/>
              </a:rPr>
              <a:t>he rate at which each form is taken up is proportional to its concentration relative to the total inorganic N (NH</a:t>
            </a:r>
            <a:r>
              <a:rPr lang="en-US" altLang="ko-KR" baseline="-25000" dirty="0">
                <a:ea typeface="굴림" pitchFamily="26" charset="-127"/>
                <a:cs typeface="굴림" pitchFamily="26" charset="-127"/>
              </a:rPr>
              <a:t>4</a:t>
            </a:r>
            <a:r>
              <a:rPr lang="en-US" altLang="ko-KR" sz="2100" dirty="0">
                <a:ea typeface="굴림" pitchFamily="26" charset="-127"/>
                <a:cs typeface="굴림" pitchFamily="26" charset="-127"/>
              </a:rPr>
              <a:t>+NO</a:t>
            </a:r>
            <a:r>
              <a:rPr lang="en-US" altLang="ko-KR" sz="2100" baseline="-25000" dirty="0">
                <a:ea typeface="굴림" pitchFamily="26" charset="-127"/>
                <a:cs typeface="굴림" pitchFamily="26" charset="-127"/>
              </a:rPr>
              <a:t>3</a:t>
            </a:r>
            <a:r>
              <a:rPr lang="en-US" altLang="ko-KR" sz="2100" dirty="0">
                <a:ea typeface="굴림" pitchFamily="26" charset="-127"/>
                <a:cs typeface="굴림" pitchFamily="26" charset="-127"/>
              </a:rPr>
              <a:t>) available</a:t>
            </a:r>
          </a:p>
          <a:p>
            <a:pPr lvl="1"/>
            <a:r>
              <a:rPr lang="en-US" altLang="ko-KR" dirty="0">
                <a:ea typeface="굴림" pitchFamily="26" charset="-127"/>
                <a:cs typeface="굴림" pitchFamily="26" charset="-127"/>
              </a:rPr>
              <a:t>Ammonium is nitrified to nitrate at a temperature and oxygen dependent rate</a:t>
            </a:r>
          </a:p>
          <a:p>
            <a:pPr lvl="1"/>
            <a:r>
              <a:rPr lang="en-US" altLang="ko-KR" dirty="0">
                <a:ea typeface="굴림" pitchFamily="26" charset="-127"/>
                <a:cs typeface="굴림" pitchFamily="26" charset="-127"/>
              </a:rPr>
              <a:t>Nitrate is denitrified to N</a:t>
            </a:r>
            <a:r>
              <a:rPr lang="en-US" altLang="ko-KR" baseline="-25000" dirty="0">
                <a:ea typeface="굴림" pitchFamily="26" charset="-127"/>
                <a:cs typeface="굴림" pitchFamily="26" charset="-127"/>
              </a:rPr>
              <a:t>2</a:t>
            </a:r>
            <a:r>
              <a:rPr lang="en-US" altLang="ko-KR" dirty="0">
                <a:ea typeface="굴림" pitchFamily="26" charset="-127"/>
                <a:cs typeface="굴림" pitchFamily="26" charset="-127"/>
              </a:rPr>
              <a:t> gas at low DO levels at a temperature dependent rate</a:t>
            </a:r>
          </a:p>
        </p:txBody>
      </p:sp>
    </p:spTree>
    <p:extLst>
      <p:ext uri="{BB962C8B-B14F-4D97-AF65-F5344CB8AC3E}">
        <p14:creationId xmlns:p14="http://schemas.microsoft.com/office/powerpoint/2010/main" val="24757995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/>
              <a:t>Summary - Nitrogen Cycle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4999" y="1557867"/>
            <a:ext cx="8468193" cy="4995333"/>
          </a:xfrm>
        </p:spPr>
        <p:txBody>
          <a:bodyPr/>
          <a:lstStyle/>
          <a:p>
            <a:r>
              <a:rPr lang="en-US" altLang="ko-KR" dirty="0">
                <a:ea typeface="굴림" pitchFamily="26" charset="-127"/>
                <a:cs typeface="굴림" pitchFamily="26" charset="-127"/>
              </a:rPr>
              <a:t>Organic nitrogen:</a:t>
            </a:r>
            <a:endParaRPr lang="en-US" altLang="ko-KR" sz="2400" dirty="0">
              <a:ea typeface="굴림" pitchFamily="26" charset="-127"/>
              <a:cs typeface="굴림" pitchFamily="26" charset="-127"/>
            </a:endParaRPr>
          </a:p>
          <a:p>
            <a:pPr lvl="1"/>
            <a:r>
              <a:rPr lang="en-US" altLang="ko-KR" dirty="0">
                <a:ea typeface="굴림" pitchFamily="26" charset="-127"/>
                <a:cs typeface="굴림" pitchFamily="26" charset="-127"/>
              </a:rPr>
              <a:t>During algal respiration, a fraction of the cellular nitrogen is recycled ammonia nitrogen</a:t>
            </a:r>
          </a:p>
          <a:p>
            <a:pPr lvl="1"/>
            <a:r>
              <a:rPr lang="en-US" altLang="ko-KR" dirty="0">
                <a:ea typeface="굴림" pitchFamily="26" charset="-127"/>
                <a:cs typeface="굴림" pitchFamily="26" charset="-127"/>
              </a:rPr>
              <a:t>The remaining fraction is recycled to the  dissolved organic N</a:t>
            </a:r>
          </a:p>
          <a:p>
            <a:pPr lvl="1"/>
            <a:r>
              <a:rPr lang="en-US" altLang="ko-KR" dirty="0">
                <a:ea typeface="굴림" pitchFamily="26" charset="-127"/>
                <a:cs typeface="굴림" pitchFamily="26" charset="-127"/>
              </a:rPr>
              <a:t>Algal death transforms biomass N to detrital N</a:t>
            </a:r>
          </a:p>
          <a:p>
            <a:pPr lvl="1"/>
            <a:r>
              <a:rPr lang="en-US" altLang="ko-KR" dirty="0">
                <a:ea typeface="굴림" pitchFamily="26" charset="-127"/>
                <a:cs typeface="굴림" pitchFamily="26" charset="-127"/>
              </a:rPr>
              <a:t>Particulate detrital N may settle out at the same velocity as organic matter (v</a:t>
            </a:r>
            <a:r>
              <a:rPr lang="en-US" altLang="ko-KR" baseline="-25000" dirty="0">
                <a:ea typeface="굴림" pitchFamily="26" charset="-127"/>
                <a:cs typeface="굴림" pitchFamily="26" charset="-127"/>
              </a:rPr>
              <a:t>s3</a:t>
            </a:r>
            <a:r>
              <a:rPr lang="en-US" altLang="ko-KR" dirty="0">
                <a:ea typeface="굴림" pitchFamily="26" charset="-127"/>
                <a:cs typeface="굴림" pitchFamily="26" charset="-127"/>
              </a:rPr>
              <a:t>)</a:t>
            </a:r>
          </a:p>
          <a:p>
            <a:pPr lvl="1"/>
            <a:r>
              <a:rPr lang="en-US" altLang="ko-KR" dirty="0">
                <a:ea typeface="굴림" pitchFamily="26" charset="-127"/>
                <a:cs typeface="굴림" pitchFamily="26" charset="-127"/>
              </a:rPr>
              <a:t>Particulate detrital N dissolves to DON</a:t>
            </a:r>
          </a:p>
          <a:p>
            <a:pPr lvl="1"/>
            <a:r>
              <a:rPr lang="en-US" altLang="ko-KR" dirty="0">
                <a:ea typeface="굴림" pitchFamily="26" charset="-127"/>
                <a:cs typeface="굴림" pitchFamily="26" charset="-127"/>
              </a:rPr>
              <a:t>DON mineralizes to ammonia-N</a:t>
            </a:r>
          </a:p>
        </p:txBody>
      </p:sp>
    </p:spTree>
    <p:extLst>
      <p:ext uri="{BB962C8B-B14F-4D97-AF65-F5344CB8AC3E}">
        <p14:creationId xmlns:p14="http://schemas.microsoft.com/office/powerpoint/2010/main" val="715366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905000" y="780288"/>
            <a:ext cx="8305800" cy="2054352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800" dirty="0"/>
              <a:t>Appendix A:</a:t>
            </a:r>
            <a:br>
              <a:rPr lang="en-US" sz="4800" dirty="0"/>
            </a:br>
            <a:r>
              <a:rPr lang="en-US" sz="4800" dirty="0"/>
              <a:t>Summary of Equations</a:t>
            </a:r>
            <a:br>
              <a:rPr lang="en-US" sz="4800" dirty="0"/>
            </a:br>
            <a:r>
              <a:rPr lang="en-US" sz="4800" dirty="0"/>
              <a:t>by Kinetic Process</a:t>
            </a:r>
          </a:p>
        </p:txBody>
      </p:sp>
    </p:spTree>
    <p:extLst>
      <p:ext uri="{BB962C8B-B14F-4D97-AF65-F5344CB8AC3E}">
        <p14:creationId xmlns:p14="http://schemas.microsoft.com/office/powerpoint/2010/main" val="612198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34727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altLang="ko-KR" sz="4800" dirty="0">
                <a:ea typeface="굴림" pitchFamily="26" charset="-127"/>
                <a:cs typeface="굴림" pitchFamily="26" charset="-127"/>
              </a:rPr>
              <a:t>Phytoplankton Growth</a:t>
            </a:r>
            <a:endParaRPr lang="en-US" sz="4800" dirty="0">
              <a:ea typeface="굴림" pitchFamily="26" charset="-127"/>
              <a:cs typeface="굴림" pitchFamily="26" charset="-127"/>
            </a:endParaRPr>
          </a:p>
        </p:txBody>
      </p:sp>
      <p:graphicFrame>
        <p:nvGraphicFramePr>
          <p:cNvPr id="389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3445369"/>
              </p:ext>
            </p:extLst>
          </p:nvPr>
        </p:nvGraphicFramePr>
        <p:xfrm>
          <a:off x="2508250" y="1742970"/>
          <a:ext cx="4073525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8" name="Equation" r:id="rId3" imgW="1688760" imgH="457200" progId="Equation.3">
                  <p:embed/>
                </p:oleObj>
              </mc:Choice>
              <mc:Fallback>
                <p:oleObj name="Equation" r:id="rId3" imgW="16887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0" y="1742970"/>
                        <a:ext cx="4073525" cy="8731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443472"/>
              </p:ext>
            </p:extLst>
          </p:nvPr>
        </p:nvGraphicFramePr>
        <p:xfrm>
          <a:off x="2522539" y="4322763"/>
          <a:ext cx="4846638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9" name="Equation" r:id="rId5" imgW="1955520" imgH="457200" progId="Equation.3">
                  <p:embed/>
                </p:oleObj>
              </mc:Choice>
              <mc:Fallback>
                <p:oleObj name="Equation" r:id="rId5" imgW="19555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2539" y="4322763"/>
                        <a:ext cx="4846638" cy="9175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3827840"/>
              </p:ext>
            </p:extLst>
          </p:nvPr>
        </p:nvGraphicFramePr>
        <p:xfrm>
          <a:off x="2508250" y="5665788"/>
          <a:ext cx="53086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0" name="Equation" r:id="rId7" imgW="2171520" imgH="444240" progId="Equation.3">
                  <p:embed/>
                </p:oleObj>
              </mc:Choice>
              <mc:Fallback>
                <p:oleObj name="Equation" r:id="rId7" imgW="217152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0" y="5665788"/>
                        <a:ext cx="5308600" cy="9144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6479046"/>
              </p:ext>
            </p:extLst>
          </p:nvPr>
        </p:nvGraphicFramePr>
        <p:xfrm>
          <a:off x="2525713" y="3081339"/>
          <a:ext cx="4068762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1" name="Equation" r:id="rId9" imgW="1714320" imgH="457200" progId="Equation.3">
                  <p:embed/>
                </p:oleObj>
              </mc:Choice>
              <mc:Fallback>
                <p:oleObj name="Equation" r:id="rId9" imgW="17143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5713" y="3081339"/>
                        <a:ext cx="4068762" cy="8731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590263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70504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/>
              <a:t>Ammonia Preference Factor</a:t>
            </a:r>
          </a:p>
        </p:txBody>
      </p:sp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3"/>
          <a:srcRect l="5251" t="28888" r="1750" b="10699"/>
          <a:stretch>
            <a:fillRect/>
          </a:stretch>
        </p:blipFill>
        <p:spPr bwMode="auto">
          <a:xfrm>
            <a:off x="2971800" y="1849438"/>
            <a:ext cx="54864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8458200" y="31242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err="1">
                <a:solidFill>
                  <a:srgbClr val="FFFF00"/>
                </a:solidFill>
              </a:rPr>
              <a:t>k</a:t>
            </a:r>
            <a:r>
              <a:rPr lang="en-US" sz="2400" baseline="-25000" dirty="0" err="1">
                <a:solidFill>
                  <a:srgbClr val="FFFF00"/>
                </a:solidFill>
              </a:rPr>
              <a:t>mN</a:t>
            </a:r>
            <a:r>
              <a:rPr lang="en-US" sz="2400" dirty="0">
                <a:solidFill>
                  <a:srgbClr val="FFFF00"/>
                </a:solidFill>
              </a:rPr>
              <a:t> = 25 </a:t>
            </a:r>
            <a:r>
              <a:rPr lang="el-GR" sz="2400" dirty="0">
                <a:solidFill>
                  <a:srgbClr val="FFFF00"/>
                </a:solidFill>
                <a:ea typeface="Arial" pitchFamily="26" charset="0"/>
                <a:cs typeface="Arial" pitchFamily="26" charset="0"/>
              </a:rPr>
              <a:t>μ</a:t>
            </a:r>
            <a:r>
              <a:rPr lang="en-US" sz="2400" dirty="0">
                <a:solidFill>
                  <a:srgbClr val="FFFF00"/>
                </a:solidFill>
              </a:rPr>
              <a:t>g/L</a:t>
            </a:r>
          </a:p>
        </p:txBody>
      </p:sp>
      <p:sp>
        <p:nvSpPr>
          <p:cNvPr id="74759" name="Text Box 7"/>
          <p:cNvSpPr txBox="1">
            <a:spLocks noChangeArrowheads="1"/>
          </p:cNvSpPr>
          <p:nvPr/>
        </p:nvSpPr>
        <p:spPr bwMode="auto">
          <a:xfrm>
            <a:off x="4953000" y="4800601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FF00"/>
                </a:solidFill>
              </a:rPr>
              <a:t>NO</a:t>
            </a:r>
            <a:r>
              <a:rPr lang="en-US" sz="2000" baseline="-25000" dirty="0">
                <a:solidFill>
                  <a:srgbClr val="FFFF00"/>
                </a:solidFill>
              </a:rPr>
              <a:t>3</a:t>
            </a:r>
            <a:r>
              <a:rPr lang="en-US" sz="2000" dirty="0">
                <a:solidFill>
                  <a:srgbClr val="FFFF00"/>
                </a:solidFill>
              </a:rPr>
              <a:t> ,  </a:t>
            </a:r>
            <a:r>
              <a:rPr lang="el-GR" sz="2000" dirty="0">
                <a:solidFill>
                  <a:srgbClr val="FFFF00"/>
                </a:solidFill>
                <a:ea typeface="Arial" pitchFamily="26" charset="0"/>
                <a:cs typeface="Arial" pitchFamily="26" charset="0"/>
              </a:rPr>
              <a:t>μ</a:t>
            </a:r>
            <a:r>
              <a:rPr lang="en-US" sz="2000" dirty="0">
                <a:solidFill>
                  <a:srgbClr val="FFFF00"/>
                </a:solidFill>
              </a:rPr>
              <a:t>g/L</a:t>
            </a:r>
          </a:p>
        </p:txBody>
      </p:sp>
      <p:sp>
        <p:nvSpPr>
          <p:cNvPr id="74760" name="Text Box 8"/>
          <p:cNvSpPr txBox="1">
            <a:spLocks noChangeArrowheads="1"/>
          </p:cNvSpPr>
          <p:nvPr/>
        </p:nvSpPr>
        <p:spPr bwMode="auto">
          <a:xfrm>
            <a:off x="2209800" y="30226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FFFF00"/>
                </a:solidFill>
              </a:rPr>
              <a:t>P</a:t>
            </a:r>
            <a:r>
              <a:rPr lang="en-US" sz="2400" baseline="-25000" dirty="0">
                <a:solidFill>
                  <a:srgbClr val="FFFF00"/>
                </a:solidFill>
              </a:rPr>
              <a:t>NH3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7723784"/>
              </p:ext>
            </p:extLst>
          </p:nvPr>
        </p:nvGraphicFramePr>
        <p:xfrm>
          <a:off x="2803526" y="5392739"/>
          <a:ext cx="6316663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3" name="Equation" r:id="rId4" imgW="3822480" imgH="431640" progId="Equation.3">
                  <p:embed/>
                </p:oleObj>
              </mc:Choice>
              <mc:Fallback>
                <p:oleObj name="Equation" r:id="rId4" imgW="38224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3526" y="5392739"/>
                        <a:ext cx="6316663" cy="7143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430858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34727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altLang="ko-KR" sz="4800" dirty="0">
                <a:ea typeface="굴림" pitchFamily="26" charset="-127"/>
                <a:cs typeface="굴림" pitchFamily="26" charset="-127"/>
              </a:rPr>
              <a:t>Phytoplankton Respiration</a:t>
            </a:r>
            <a:endParaRPr lang="en-US" sz="4800" dirty="0">
              <a:ea typeface="굴림" pitchFamily="26" charset="-127"/>
              <a:cs typeface="굴림" pitchFamily="26" charset="-127"/>
            </a:endParaRPr>
          </a:p>
        </p:txBody>
      </p:sp>
      <p:graphicFrame>
        <p:nvGraphicFramePr>
          <p:cNvPr id="389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6205616"/>
              </p:ext>
            </p:extLst>
          </p:nvPr>
        </p:nvGraphicFramePr>
        <p:xfrm>
          <a:off x="1774825" y="1795464"/>
          <a:ext cx="4262438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6" name="Equation" r:id="rId3" imgW="2031840" imgH="457200" progId="Equation.3">
                  <p:embed/>
                </p:oleObj>
              </mc:Choice>
              <mc:Fallback>
                <p:oleObj name="Equation" r:id="rId3" imgW="20318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5" y="1795464"/>
                        <a:ext cx="4262438" cy="8731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4333892"/>
              </p:ext>
            </p:extLst>
          </p:nvPr>
        </p:nvGraphicFramePr>
        <p:xfrm>
          <a:off x="1711326" y="4335464"/>
          <a:ext cx="4562475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7" name="Equation" r:id="rId5" imgW="2057400" imgH="457200" progId="Equation.3">
                  <p:embed/>
                </p:oleObj>
              </mc:Choice>
              <mc:Fallback>
                <p:oleObj name="Equation" r:id="rId5" imgW="20574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1326" y="4335464"/>
                        <a:ext cx="4562475" cy="9175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8532570"/>
              </p:ext>
            </p:extLst>
          </p:nvPr>
        </p:nvGraphicFramePr>
        <p:xfrm>
          <a:off x="1790701" y="3081339"/>
          <a:ext cx="4384675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8" name="Equation" r:id="rId7" imgW="2082600" imgH="457200" progId="Equation.3">
                  <p:embed/>
                </p:oleObj>
              </mc:Choice>
              <mc:Fallback>
                <p:oleObj name="Equation" r:id="rId7" imgW="20826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0701" y="3081339"/>
                        <a:ext cx="4384675" cy="8731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0798884"/>
              </p:ext>
            </p:extLst>
          </p:nvPr>
        </p:nvGraphicFramePr>
        <p:xfrm>
          <a:off x="6723063" y="1763714"/>
          <a:ext cx="3746500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9" name="Equation" r:id="rId9" imgW="1752480" imgH="457200" progId="Equation.3">
                  <p:embed/>
                </p:oleObj>
              </mc:Choice>
              <mc:Fallback>
                <p:oleObj name="Equation" r:id="rId9" imgW="17524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3063" y="1763714"/>
                        <a:ext cx="3746500" cy="8921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2955490"/>
              </p:ext>
            </p:extLst>
          </p:nvPr>
        </p:nvGraphicFramePr>
        <p:xfrm>
          <a:off x="6781800" y="4360864"/>
          <a:ext cx="3773488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0" name="Equation" r:id="rId11" imgW="1765080" imgH="457200" progId="Equation.3">
                  <p:embed/>
                </p:oleObj>
              </mc:Choice>
              <mc:Fallback>
                <p:oleObj name="Equation" r:id="rId11" imgW="17650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4360864"/>
                        <a:ext cx="3773488" cy="8921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5689252"/>
              </p:ext>
            </p:extLst>
          </p:nvPr>
        </p:nvGraphicFramePr>
        <p:xfrm>
          <a:off x="6727825" y="3081339"/>
          <a:ext cx="3854450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1" name="Equation" r:id="rId13" imgW="1803240" imgH="457200" progId="Equation.3">
                  <p:embed/>
                </p:oleObj>
              </mc:Choice>
              <mc:Fallback>
                <p:oleObj name="Equation" r:id="rId13" imgW="18032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7825" y="3081339"/>
                        <a:ext cx="3854450" cy="8921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622528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34727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altLang="ko-KR" sz="4800" dirty="0">
                <a:ea typeface="굴림" pitchFamily="26" charset="-127"/>
                <a:cs typeface="굴림" pitchFamily="26" charset="-127"/>
              </a:rPr>
              <a:t>Phytoplankton Death</a:t>
            </a:r>
            <a:endParaRPr lang="en-US" sz="4800" dirty="0">
              <a:ea typeface="굴림" pitchFamily="26" charset="-127"/>
              <a:cs typeface="굴림" pitchFamily="26" charset="-127"/>
            </a:endParaRPr>
          </a:p>
        </p:txBody>
      </p:sp>
      <p:graphicFrame>
        <p:nvGraphicFramePr>
          <p:cNvPr id="389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5421610"/>
              </p:ext>
            </p:extLst>
          </p:nvPr>
        </p:nvGraphicFramePr>
        <p:xfrm>
          <a:off x="3916011" y="1738314"/>
          <a:ext cx="4330932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4" name="Equation" r:id="rId3" imgW="1701720" imgH="457200" progId="Equation.3">
                  <p:embed/>
                </p:oleObj>
              </mc:Choice>
              <mc:Fallback>
                <p:oleObj name="Equation" r:id="rId3" imgW="17017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6011" y="1738314"/>
                        <a:ext cx="4330932" cy="8731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5370655"/>
              </p:ext>
            </p:extLst>
          </p:nvPr>
        </p:nvGraphicFramePr>
        <p:xfrm>
          <a:off x="3933706" y="4378326"/>
          <a:ext cx="4313237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5" name="Equation" r:id="rId5" imgW="1739880" imgH="457200" progId="Equation.3">
                  <p:embed/>
                </p:oleObj>
              </mc:Choice>
              <mc:Fallback>
                <p:oleObj name="Equation" r:id="rId5" imgW="17398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3706" y="4378326"/>
                        <a:ext cx="4313237" cy="9175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4258848"/>
              </p:ext>
            </p:extLst>
          </p:nvPr>
        </p:nvGraphicFramePr>
        <p:xfrm>
          <a:off x="3962047" y="3081339"/>
          <a:ext cx="4284896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6" name="Equation" r:id="rId7" imgW="1726920" imgH="457200" progId="Equation.3">
                  <p:embed/>
                </p:oleObj>
              </mc:Choice>
              <mc:Fallback>
                <p:oleObj name="Equation" r:id="rId7" imgW="17269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047" y="3081339"/>
                        <a:ext cx="4284896" cy="8731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48427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34727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altLang="ko-KR" sz="4800" dirty="0">
                <a:ea typeface="굴림" pitchFamily="26" charset="-127"/>
                <a:cs typeface="굴림" pitchFamily="26" charset="-127"/>
              </a:rPr>
              <a:t>Detrital Dissolution</a:t>
            </a:r>
            <a:endParaRPr lang="en-US" sz="4800" dirty="0">
              <a:ea typeface="굴림" pitchFamily="26" charset="-127"/>
              <a:cs typeface="굴림" pitchFamily="26" charset="-127"/>
            </a:endParaRPr>
          </a:p>
        </p:txBody>
      </p:sp>
      <p:graphicFrame>
        <p:nvGraphicFramePr>
          <p:cNvPr id="389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6547660"/>
              </p:ext>
            </p:extLst>
          </p:nvPr>
        </p:nvGraphicFramePr>
        <p:xfrm>
          <a:off x="2260601" y="1774826"/>
          <a:ext cx="3171825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4" name="Equation" r:id="rId3" imgW="1473120" imgH="431640" progId="Equation.3">
                  <p:embed/>
                </p:oleObj>
              </mc:Choice>
              <mc:Fallback>
                <p:oleObj name="Equation" r:id="rId3" imgW="1473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0601" y="1774826"/>
                        <a:ext cx="3171825" cy="7985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3347840"/>
              </p:ext>
            </p:extLst>
          </p:nvPr>
        </p:nvGraphicFramePr>
        <p:xfrm>
          <a:off x="2263775" y="5060950"/>
          <a:ext cx="336073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5" name="Equation" r:id="rId5" imgW="1498320" imgH="431640" progId="Equation.3">
                  <p:embed/>
                </p:oleObj>
              </mc:Choice>
              <mc:Fallback>
                <p:oleObj name="Equation" r:id="rId5" imgW="14983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3775" y="5060950"/>
                        <a:ext cx="3360738" cy="8382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3542380"/>
              </p:ext>
            </p:extLst>
          </p:nvPr>
        </p:nvGraphicFramePr>
        <p:xfrm>
          <a:off x="6704237" y="3454401"/>
          <a:ext cx="3246438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6" name="Equation" r:id="rId7" imgW="1523880" imgH="431640" progId="Equation.3">
                  <p:embed/>
                </p:oleObj>
              </mc:Choice>
              <mc:Fallback>
                <p:oleObj name="Equation" r:id="rId7" imgW="15238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4237" y="3454401"/>
                        <a:ext cx="3246438" cy="7985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6913954"/>
              </p:ext>
            </p:extLst>
          </p:nvPr>
        </p:nvGraphicFramePr>
        <p:xfrm>
          <a:off x="6738938" y="5102226"/>
          <a:ext cx="3276600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7" name="Equation" r:id="rId9" imgW="1523880" imgH="431640" progId="Equation.3">
                  <p:embed/>
                </p:oleObj>
              </mc:Choice>
              <mc:Fallback>
                <p:oleObj name="Equation" r:id="rId9" imgW="15238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8938" y="5102226"/>
                        <a:ext cx="3276600" cy="7985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0533625"/>
              </p:ext>
            </p:extLst>
          </p:nvPr>
        </p:nvGraphicFramePr>
        <p:xfrm>
          <a:off x="2386013" y="3454401"/>
          <a:ext cx="3225800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8" name="Equation" r:id="rId11" imgW="1498320" imgH="431640" progId="Equation.3">
                  <p:embed/>
                </p:oleObj>
              </mc:Choice>
              <mc:Fallback>
                <p:oleObj name="Equation" r:id="rId11" imgW="14983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6013" y="3454401"/>
                        <a:ext cx="3225800" cy="7985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365014"/>
              </p:ext>
            </p:extLst>
          </p:nvPr>
        </p:nvGraphicFramePr>
        <p:xfrm>
          <a:off x="6648451" y="1774826"/>
          <a:ext cx="3222625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9" name="Equation" r:id="rId13" imgW="1498320" imgH="431640" progId="Equation.3">
                  <p:embed/>
                </p:oleObj>
              </mc:Choice>
              <mc:Fallback>
                <p:oleObj name="Equation" r:id="rId13" imgW="14983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8451" y="1774826"/>
                        <a:ext cx="3222625" cy="7985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1191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2441317" y="1568755"/>
            <a:ext cx="2400428" cy="1279110"/>
            <a:chOff x="1204755" y="1158084"/>
            <a:chExt cx="2286000" cy="1279180"/>
          </a:xfrm>
        </p:grpSpPr>
        <p:sp>
          <p:nvSpPr>
            <p:cNvPr id="19571" name="TextBox 3"/>
            <p:cNvSpPr txBox="1">
              <a:spLocks/>
            </p:cNvSpPr>
            <p:nvPr/>
          </p:nvSpPr>
          <p:spPr bwMode="auto">
            <a:xfrm>
              <a:off x="1204755" y="1158084"/>
              <a:ext cx="2286000" cy="36935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dirty="0" err="1">
                  <a:latin typeface="Calibri" pitchFamily="-112" charset="0"/>
                </a:rPr>
                <a:t>Periphyton</a:t>
              </a:r>
              <a:r>
                <a:rPr lang="en-US" dirty="0">
                  <a:latin typeface="Calibri" pitchFamily="-112" charset="0"/>
                </a:rPr>
                <a:t> Biomass</a:t>
              </a:r>
            </a:p>
          </p:txBody>
        </p:sp>
        <p:sp>
          <p:nvSpPr>
            <p:cNvPr id="19572" name="TextBox 4"/>
            <p:cNvSpPr txBox="1">
              <a:spLocks noChangeAspect="1"/>
            </p:cNvSpPr>
            <p:nvPr/>
          </p:nvSpPr>
          <p:spPr bwMode="auto">
            <a:xfrm>
              <a:off x="1204755" y="1522864"/>
              <a:ext cx="1548893" cy="91440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latin typeface="Calibri" pitchFamily="-112" charset="0"/>
                </a:rPr>
                <a:t>D : C : N : P : Chl</a:t>
              </a:r>
            </a:p>
          </p:txBody>
        </p:sp>
        <p:sp>
          <p:nvSpPr>
            <p:cNvPr id="19573" name="TextBox 6"/>
            <p:cNvSpPr txBox="1">
              <a:spLocks/>
            </p:cNvSpPr>
            <p:nvPr/>
          </p:nvSpPr>
          <p:spPr bwMode="auto">
            <a:xfrm>
              <a:off x="2753644" y="1572158"/>
              <a:ext cx="72994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IP</a:t>
              </a:r>
            </a:p>
          </p:txBody>
        </p:sp>
        <p:sp>
          <p:nvSpPr>
            <p:cNvPr id="19574" name="TextBox 7"/>
            <p:cNvSpPr txBox="1">
              <a:spLocks/>
            </p:cNvSpPr>
            <p:nvPr/>
          </p:nvSpPr>
          <p:spPr bwMode="auto">
            <a:xfrm>
              <a:off x="2753648" y="2029358"/>
              <a:ext cx="73152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IN</a:t>
              </a:r>
            </a:p>
          </p:txBody>
        </p:sp>
        <p:cxnSp>
          <p:nvCxnSpPr>
            <p:cNvPr id="10" name="Straight Arrow Connector 9"/>
            <p:cNvCxnSpPr>
              <a:cxnSpLocks noChangeShapeType="1"/>
            </p:cNvCxnSpPr>
            <p:nvPr/>
          </p:nvCxnSpPr>
          <p:spPr bwMode="auto">
            <a:xfrm rot="10800000">
              <a:off x="2515189" y="1765825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3" name="Straight Arrow Connector 12"/>
            <p:cNvCxnSpPr>
              <a:cxnSpLocks noChangeShapeType="1"/>
            </p:cNvCxnSpPr>
            <p:nvPr/>
          </p:nvCxnSpPr>
          <p:spPr bwMode="auto">
            <a:xfrm rot="10800000">
              <a:off x="2515189" y="2235751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sp>
        <p:nvSpPr>
          <p:cNvPr id="19461" name="TextBox 15"/>
          <p:cNvSpPr txBox="1">
            <a:spLocks/>
          </p:cNvSpPr>
          <p:nvPr/>
        </p:nvSpPr>
        <p:spPr bwMode="auto">
          <a:xfrm>
            <a:off x="5189140" y="1602672"/>
            <a:ext cx="2743446" cy="369332"/>
          </a:xfrm>
          <a:prstGeom prst="rect">
            <a:avLst/>
          </a:prstGeom>
          <a:solidFill>
            <a:schemeClr val="accent1">
              <a:alpha val="50195"/>
            </a:schemeClr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Phytoplankton Biomass</a:t>
            </a:r>
          </a:p>
        </p:txBody>
      </p:sp>
      <p:sp>
        <p:nvSpPr>
          <p:cNvPr id="19462" name="TextBox 16"/>
          <p:cNvSpPr txBox="1">
            <a:spLocks noChangeAspect="1"/>
          </p:cNvSpPr>
          <p:nvPr/>
        </p:nvSpPr>
        <p:spPr bwMode="auto">
          <a:xfrm>
            <a:off x="5250521" y="1946215"/>
            <a:ext cx="1828964" cy="54861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Calibri" pitchFamily="-112" charset="0"/>
              </a:rPr>
              <a:t>Group 3</a:t>
            </a:r>
          </a:p>
          <a:p>
            <a:pPr algn="ctr"/>
            <a:r>
              <a:rPr lang="en-US">
                <a:latin typeface="Calibri" pitchFamily="-112" charset="0"/>
              </a:rPr>
              <a:t>D : C : N : P : Si: Chl</a:t>
            </a:r>
          </a:p>
        </p:txBody>
      </p:sp>
      <p:sp>
        <p:nvSpPr>
          <p:cNvPr id="19463" name="TextBox 17"/>
          <p:cNvSpPr txBox="1">
            <a:spLocks/>
          </p:cNvSpPr>
          <p:nvPr/>
        </p:nvSpPr>
        <p:spPr bwMode="auto">
          <a:xfrm>
            <a:off x="8701864" y="2251262"/>
            <a:ext cx="685861" cy="369332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DO</a:t>
            </a:r>
          </a:p>
        </p:txBody>
      </p:sp>
      <p:sp>
        <p:nvSpPr>
          <p:cNvPr id="19464" name="TextBox 21"/>
          <p:cNvSpPr txBox="1">
            <a:spLocks/>
          </p:cNvSpPr>
          <p:nvPr/>
        </p:nvSpPr>
        <p:spPr bwMode="auto">
          <a:xfrm>
            <a:off x="5656958" y="2263697"/>
            <a:ext cx="1828964" cy="54861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Calibri" pitchFamily="-112" charset="0"/>
              </a:rPr>
              <a:t>Group 2</a:t>
            </a:r>
          </a:p>
          <a:p>
            <a:pPr algn="ctr"/>
            <a:r>
              <a:rPr lang="en-US">
                <a:latin typeface="Calibri" pitchFamily="-112" charset="0"/>
              </a:rPr>
              <a:t>D : C : N : P : Si: Chl</a:t>
            </a:r>
          </a:p>
        </p:txBody>
      </p:sp>
      <p:sp>
        <p:nvSpPr>
          <p:cNvPr id="19465" name="TextBox 22"/>
          <p:cNvSpPr txBox="1">
            <a:spLocks/>
          </p:cNvSpPr>
          <p:nvPr/>
        </p:nvSpPr>
        <p:spPr bwMode="auto">
          <a:xfrm>
            <a:off x="6050693" y="2568481"/>
            <a:ext cx="1828964" cy="54861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Calibri" pitchFamily="-112" charset="0"/>
              </a:rPr>
              <a:t>Group 1</a:t>
            </a:r>
          </a:p>
          <a:p>
            <a:pPr algn="ctr"/>
            <a:r>
              <a:rPr lang="en-US">
                <a:latin typeface="Calibri" pitchFamily="-112" charset="0"/>
              </a:rPr>
              <a:t>D : C : N : P : Si : Chl</a:t>
            </a:r>
          </a:p>
        </p:txBody>
      </p:sp>
      <p:sp>
        <p:nvSpPr>
          <p:cNvPr id="19466" name="TextBox 25"/>
          <p:cNvSpPr txBox="1">
            <a:spLocks noChangeAspect="1"/>
          </p:cNvSpPr>
          <p:nvPr/>
        </p:nvSpPr>
        <p:spPr bwMode="auto">
          <a:xfrm>
            <a:off x="8135805" y="3218680"/>
            <a:ext cx="1959709" cy="73656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Calibri" pitchFamily="-112" charset="0"/>
              </a:rPr>
              <a:t>TIC</a:t>
            </a:r>
          </a:p>
          <a:p>
            <a:pPr algn="ctr"/>
            <a:r>
              <a:rPr lang="en-US" sz="1600">
                <a:latin typeface="Calibri" pitchFamily="-112" charset="0"/>
              </a:rPr>
              <a:t>H</a:t>
            </a:r>
            <a:r>
              <a:rPr lang="en-US" sz="1600" baseline="-25000">
                <a:latin typeface="Calibri" pitchFamily="-112" charset="0"/>
              </a:rPr>
              <a:t>2</a:t>
            </a:r>
            <a:r>
              <a:rPr lang="en-US" sz="1600">
                <a:latin typeface="Calibri" pitchFamily="-112" charset="0"/>
              </a:rPr>
              <a:t>CO</a:t>
            </a:r>
            <a:r>
              <a:rPr lang="en-US" sz="1600" baseline="-25000">
                <a:latin typeface="Calibri" pitchFamily="-112" charset="0"/>
              </a:rPr>
              <a:t>3</a:t>
            </a:r>
            <a:r>
              <a:rPr lang="en-US" sz="1600">
                <a:latin typeface="Calibri" pitchFamily="-112" charset="0"/>
              </a:rPr>
              <a:t> – HCO</a:t>
            </a:r>
            <a:r>
              <a:rPr lang="en-US" sz="1600" baseline="-25000">
                <a:latin typeface="Calibri" pitchFamily="-112" charset="0"/>
              </a:rPr>
              <a:t>3</a:t>
            </a:r>
            <a:r>
              <a:rPr lang="en-US" sz="1600" baseline="30000">
                <a:latin typeface="Calibri" pitchFamily="-112" charset="0"/>
              </a:rPr>
              <a:t>-</a:t>
            </a:r>
            <a:r>
              <a:rPr lang="en-US" sz="1600">
                <a:latin typeface="Calibri" pitchFamily="-112" charset="0"/>
              </a:rPr>
              <a:t> – CO</a:t>
            </a:r>
            <a:r>
              <a:rPr lang="en-US" sz="1600" baseline="-25000">
                <a:latin typeface="Calibri" pitchFamily="-112" charset="0"/>
              </a:rPr>
              <a:t>3</a:t>
            </a:r>
            <a:r>
              <a:rPr lang="en-US" sz="1600" baseline="30000">
                <a:latin typeface="Calibri" pitchFamily="-112" charset="0"/>
              </a:rPr>
              <a:t>2</a:t>
            </a:r>
            <a:r>
              <a:rPr lang="en-US" baseline="30000">
                <a:latin typeface="Calibri" pitchFamily="-112" charset="0"/>
              </a:rPr>
              <a:t>-</a:t>
            </a:r>
          </a:p>
        </p:txBody>
      </p:sp>
      <p:sp>
        <p:nvSpPr>
          <p:cNvPr id="19467" name="TextBox 26"/>
          <p:cNvSpPr txBox="1">
            <a:spLocks/>
          </p:cNvSpPr>
          <p:nvPr/>
        </p:nvSpPr>
        <p:spPr bwMode="auto">
          <a:xfrm>
            <a:off x="8140473" y="4477896"/>
            <a:ext cx="1097378" cy="646331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Total</a:t>
            </a:r>
          </a:p>
          <a:p>
            <a:pPr algn="ctr"/>
            <a:r>
              <a:rPr lang="en-US">
                <a:latin typeface="Calibri" pitchFamily="-112" charset="0"/>
              </a:rPr>
              <a:t>Alkalinity</a:t>
            </a:r>
          </a:p>
        </p:txBody>
      </p: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2435729" y="3403600"/>
            <a:ext cx="2407848" cy="929896"/>
            <a:chOff x="1199168" y="3064635"/>
            <a:chExt cx="2322573" cy="859453"/>
          </a:xfrm>
        </p:grpSpPr>
        <p:sp>
          <p:nvSpPr>
            <p:cNvPr id="19565" name="TextBox 24"/>
            <p:cNvSpPr txBox="1">
              <a:spLocks/>
            </p:cNvSpPr>
            <p:nvPr/>
          </p:nvSpPr>
          <p:spPr bwMode="auto">
            <a:xfrm>
              <a:off x="1199168" y="3064635"/>
              <a:ext cx="2322573" cy="341354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dirty="0">
                  <a:latin typeface="Calibri" pitchFamily="-112" charset="0"/>
                </a:rPr>
                <a:t>Particulate </a:t>
              </a:r>
              <a:r>
                <a:rPr lang="en-US" dirty="0" err="1">
                  <a:latin typeface="Calibri" pitchFamily="-112" charset="0"/>
                </a:rPr>
                <a:t>Detrital</a:t>
              </a:r>
              <a:r>
                <a:rPr lang="en-US" dirty="0">
                  <a:latin typeface="Calibri" pitchFamily="-112" charset="0"/>
                </a:rPr>
                <a:t> OM</a:t>
              </a:r>
            </a:p>
          </p:txBody>
        </p:sp>
        <p:sp>
          <p:nvSpPr>
            <p:cNvPr id="19566" name="TextBox 27"/>
            <p:cNvSpPr txBox="1">
              <a:spLocks/>
            </p:cNvSpPr>
            <p:nvPr/>
          </p:nvSpPr>
          <p:spPr bwMode="auto">
            <a:xfrm>
              <a:off x="3065884" y="3574552"/>
              <a:ext cx="411478" cy="3413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Si</a:t>
              </a:r>
            </a:p>
          </p:txBody>
        </p:sp>
        <p:sp>
          <p:nvSpPr>
            <p:cNvPr id="19567" name="TextBox 30"/>
            <p:cNvSpPr txBox="1">
              <a:spLocks/>
            </p:cNvSpPr>
            <p:nvPr/>
          </p:nvSpPr>
          <p:spPr bwMode="auto">
            <a:xfrm>
              <a:off x="2596167" y="3582734"/>
              <a:ext cx="411478" cy="3413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P</a:t>
              </a:r>
            </a:p>
          </p:txBody>
        </p:sp>
        <p:sp>
          <p:nvSpPr>
            <p:cNvPr id="19568" name="TextBox 31"/>
            <p:cNvSpPr txBox="1">
              <a:spLocks/>
            </p:cNvSpPr>
            <p:nvPr/>
          </p:nvSpPr>
          <p:spPr bwMode="auto">
            <a:xfrm>
              <a:off x="2138967" y="3582734"/>
              <a:ext cx="411478" cy="3413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N</a:t>
              </a:r>
            </a:p>
          </p:txBody>
        </p:sp>
        <p:sp>
          <p:nvSpPr>
            <p:cNvPr id="19569" name="TextBox 32"/>
            <p:cNvSpPr txBox="1">
              <a:spLocks/>
            </p:cNvSpPr>
            <p:nvPr/>
          </p:nvSpPr>
          <p:spPr bwMode="auto">
            <a:xfrm>
              <a:off x="1694467" y="3582734"/>
              <a:ext cx="411478" cy="3413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C</a:t>
              </a:r>
            </a:p>
          </p:txBody>
        </p:sp>
        <p:sp>
          <p:nvSpPr>
            <p:cNvPr id="19570" name="TextBox 33"/>
            <p:cNvSpPr txBox="1">
              <a:spLocks/>
            </p:cNvSpPr>
            <p:nvPr/>
          </p:nvSpPr>
          <p:spPr bwMode="auto">
            <a:xfrm>
              <a:off x="1237267" y="3574550"/>
              <a:ext cx="411478" cy="3413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D</a:t>
              </a:r>
            </a:p>
          </p:txBody>
        </p:sp>
      </p:grpSp>
      <p:grpSp>
        <p:nvGrpSpPr>
          <p:cNvPr id="4" name="Group 47"/>
          <p:cNvGrpSpPr>
            <a:grpSpLocks/>
          </p:cNvGrpSpPr>
          <p:nvPr/>
        </p:nvGrpSpPr>
        <p:grpSpPr bwMode="auto">
          <a:xfrm>
            <a:off x="2188181" y="5020586"/>
            <a:ext cx="2507858" cy="1561463"/>
            <a:chOff x="951642" y="4775202"/>
            <a:chExt cx="2507633" cy="1561548"/>
          </a:xfrm>
        </p:grpSpPr>
        <p:sp>
          <p:nvSpPr>
            <p:cNvPr id="19555" name="TextBox 37"/>
            <p:cNvSpPr txBox="1">
              <a:spLocks/>
            </p:cNvSpPr>
            <p:nvPr/>
          </p:nvSpPr>
          <p:spPr bwMode="auto">
            <a:xfrm>
              <a:off x="1173480" y="4775202"/>
              <a:ext cx="2285795" cy="36935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Dissolved OM</a:t>
              </a:r>
            </a:p>
          </p:txBody>
        </p:sp>
        <p:sp>
          <p:nvSpPr>
            <p:cNvPr id="19556" name="TextBox 38"/>
            <p:cNvSpPr txBox="1">
              <a:spLocks/>
            </p:cNvSpPr>
            <p:nvPr/>
          </p:nvSpPr>
          <p:spPr bwMode="auto">
            <a:xfrm>
              <a:off x="2336800" y="5156384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Si</a:t>
              </a:r>
            </a:p>
          </p:txBody>
        </p:sp>
        <p:sp>
          <p:nvSpPr>
            <p:cNvPr id="19557" name="TextBox 39"/>
            <p:cNvSpPr txBox="1">
              <a:spLocks/>
            </p:cNvSpPr>
            <p:nvPr/>
          </p:nvSpPr>
          <p:spPr bwMode="auto">
            <a:xfrm>
              <a:off x="2336800" y="5560805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P</a:t>
              </a:r>
            </a:p>
          </p:txBody>
        </p:sp>
        <p:sp>
          <p:nvSpPr>
            <p:cNvPr id="19558" name="TextBox 40"/>
            <p:cNvSpPr txBox="1">
              <a:spLocks/>
            </p:cNvSpPr>
            <p:nvPr/>
          </p:nvSpPr>
          <p:spPr bwMode="auto">
            <a:xfrm>
              <a:off x="2336800" y="5962124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N</a:t>
              </a:r>
            </a:p>
          </p:txBody>
        </p:sp>
        <p:sp>
          <p:nvSpPr>
            <p:cNvPr id="19559" name="TextBox 42"/>
            <p:cNvSpPr txBox="1">
              <a:spLocks/>
            </p:cNvSpPr>
            <p:nvPr/>
          </p:nvSpPr>
          <p:spPr bwMode="auto">
            <a:xfrm>
              <a:off x="1211580" y="5157138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CBOD</a:t>
              </a:r>
              <a:r>
                <a:rPr lang="en-US" baseline="-25000">
                  <a:latin typeface="Calibri" pitchFamily="-112" charset="0"/>
                </a:rPr>
                <a:t>1</a:t>
              </a:r>
            </a:p>
          </p:txBody>
        </p:sp>
        <p:sp>
          <p:nvSpPr>
            <p:cNvPr id="19560" name="TextBox 43"/>
            <p:cNvSpPr txBox="1">
              <a:spLocks/>
            </p:cNvSpPr>
            <p:nvPr/>
          </p:nvSpPr>
          <p:spPr bwMode="auto">
            <a:xfrm>
              <a:off x="1206500" y="5560805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CBOD</a:t>
              </a:r>
              <a:r>
                <a:rPr lang="en-US" baseline="-25000">
                  <a:latin typeface="Calibri" pitchFamily="-112" charset="0"/>
                </a:rPr>
                <a:t>2</a:t>
              </a:r>
            </a:p>
          </p:txBody>
        </p:sp>
        <p:sp>
          <p:nvSpPr>
            <p:cNvPr id="19561" name="TextBox 44"/>
            <p:cNvSpPr txBox="1">
              <a:spLocks/>
            </p:cNvSpPr>
            <p:nvPr/>
          </p:nvSpPr>
          <p:spPr bwMode="auto">
            <a:xfrm>
              <a:off x="1211580" y="5967398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CBOD</a:t>
              </a:r>
              <a:r>
                <a:rPr lang="en-US" baseline="-25000">
                  <a:latin typeface="Calibri" pitchFamily="-112" charset="0"/>
                </a:rPr>
                <a:t>3</a:t>
              </a:r>
            </a:p>
          </p:txBody>
        </p:sp>
        <p:cxnSp>
          <p:nvCxnSpPr>
            <p:cNvPr id="20" name="Straight Arrow Connector 19"/>
            <p:cNvCxnSpPr>
              <a:cxnSpLocks noChangeShapeType="1"/>
            </p:cNvCxnSpPr>
            <p:nvPr/>
          </p:nvCxnSpPr>
          <p:spPr bwMode="auto">
            <a:xfrm rot="10800000">
              <a:off x="956404" y="5347411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46" name="Straight Arrow Connector 45"/>
            <p:cNvCxnSpPr>
              <a:cxnSpLocks noChangeShapeType="1"/>
            </p:cNvCxnSpPr>
            <p:nvPr/>
          </p:nvCxnSpPr>
          <p:spPr bwMode="auto">
            <a:xfrm rot="10800000">
              <a:off x="951642" y="5753833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47" name="Straight Arrow Connector 46"/>
            <p:cNvCxnSpPr>
              <a:cxnSpLocks noChangeShapeType="1"/>
            </p:cNvCxnSpPr>
            <p:nvPr/>
          </p:nvCxnSpPr>
          <p:spPr bwMode="auto">
            <a:xfrm rot="10800000">
              <a:off x="956404" y="6160255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grpSp>
        <p:nvGrpSpPr>
          <p:cNvPr id="5" name="Group 59"/>
          <p:cNvGrpSpPr>
            <a:grpSpLocks/>
          </p:cNvGrpSpPr>
          <p:nvPr/>
        </p:nvGrpSpPr>
        <p:grpSpPr bwMode="auto">
          <a:xfrm>
            <a:off x="5199718" y="4535469"/>
            <a:ext cx="2679651" cy="877348"/>
            <a:chOff x="3962908" y="3883660"/>
            <a:chExt cx="2495277" cy="877396"/>
          </a:xfrm>
        </p:grpSpPr>
        <p:sp>
          <p:nvSpPr>
            <p:cNvPr id="19548" name="TextBox 49"/>
            <p:cNvSpPr txBox="1">
              <a:spLocks/>
            </p:cNvSpPr>
            <p:nvPr/>
          </p:nvSpPr>
          <p:spPr bwMode="auto">
            <a:xfrm>
              <a:off x="3962908" y="3883660"/>
              <a:ext cx="2285795" cy="36935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Inorganic Nutrients</a:t>
              </a:r>
            </a:p>
          </p:txBody>
        </p:sp>
        <p:sp>
          <p:nvSpPr>
            <p:cNvPr id="19549" name="TextBox 50"/>
            <p:cNvSpPr txBox="1">
              <a:spLocks noChangeAspect="1"/>
            </p:cNvSpPr>
            <p:nvPr/>
          </p:nvSpPr>
          <p:spPr bwMode="auto">
            <a:xfrm>
              <a:off x="5672040" y="4391704"/>
              <a:ext cx="557784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dirty="0">
                  <a:latin typeface="Calibri" pitchFamily="-112" charset="0"/>
                </a:rPr>
                <a:t>NO</a:t>
              </a:r>
              <a:r>
                <a:rPr lang="en-US" baseline="-25000" dirty="0">
                  <a:latin typeface="Calibri" pitchFamily="-112" charset="0"/>
                </a:rPr>
                <a:t>3</a:t>
              </a:r>
            </a:p>
          </p:txBody>
        </p:sp>
        <p:sp>
          <p:nvSpPr>
            <p:cNvPr id="19550" name="TextBox 52"/>
            <p:cNvSpPr txBox="1">
              <a:spLocks noChangeAspect="1"/>
            </p:cNvSpPr>
            <p:nvPr/>
          </p:nvSpPr>
          <p:spPr bwMode="auto">
            <a:xfrm>
              <a:off x="4572508" y="4390619"/>
              <a:ext cx="557784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PO</a:t>
              </a:r>
              <a:r>
                <a:rPr lang="en-US" baseline="-25000">
                  <a:latin typeface="Calibri" pitchFamily="-112" charset="0"/>
                </a:rPr>
                <a:t>4</a:t>
              </a:r>
            </a:p>
          </p:txBody>
        </p:sp>
        <p:sp>
          <p:nvSpPr>
            <p:cNvPr id="19551" name="TextBox 53"/>
            <p:cNvSpPr txBox="1">
              <a:spLocks/>
            </p:cNvSpPr>
            <p:nvPr/>
          </p:nvSpPr>
          <p:spPr bwMode="auto">
            <a:xfrm>
              <a:off x="3983228" y="4387186"/>
              <a:ext cx="566928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SiO</a:t>
              </a:r>
              <a:r>
                <a:rPr lang="en-US" baseline="-25000">
                  <a:latin typeface="Calibri" pitchFamily="-112" charset="0"/>
                </a:rPr>
                <a:t>2</a:t>
              </a:r>
            </a:p>
          </p:txBody>
        </p:sp>
        <p:sp>
          <p:nvSpPr>
            <p:cNvPr id="19552" name="TextBox 51"/>
            <p:cNvSpPr txBox="1">
              <a:spLocks noChangeAspect="1"/>
            </p:cNvSpPr>
            <p:nvPr/>
          </p:nvSpPr>
          <p:spPr bwMode="auto">
            <a:xfrm>
              <a:off x="5080508" y="4390619"/>
              <a:ext cx="557784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NH</a:t>
              </a:r>
              <a:r>
                <a:rPr lang="en-US" baseline="-25000">
                  <a:latin typeface="Calibri" pitchFamily="-112" charset="0"/>
                </a:rPr>
                <a:t>4</a:t>
              </a:r>
            </a:p>
          </p:txBody>
        </p:sp>
        <p:cxnSp>
          <p:nvCxnSpPr>
            <p:cNvPr id="30" name="Straight Arrow Connector 29"/>
            <p:cNvCxnSpPr>
              <a:cxnSpLocks noChangeAspect="1"/>
            </p:cNvCxnSpPr>
            <p:nvPr/>
          </p:nvCxnSpPr>
          <p:spPr bwMode="auto">
            <a:xfrm>
              <a:off x="5443864" y="4458385"/>
              <a:ext cx="457159" cy="1587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29" name="Straight Arrow Connector 28"/>
            <p:cNvCxnSpPr>
              <a:cxnSpLocks noChangeShapeType="1"/>
            </p:cNvCxnSpPr>
            <p:nvPr/>
          </p:nvCxnSpPr>
          <p:spPr bwMode="auto">
            <a:xfrm flipV="1">
              <a:off x="6001026" y="4459973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sp>
        <p:nvSpPr>
          <p:cNvPr id="61" name="Oval 60"/>
          <p:cNvSpPr>
            <a:spLocks noChangeAspect="1" noChangeArrowheads="1"/>
          </p:cNvSpPr>
          <p:nvPr/>
        </p:nvSpPr>
        <p:spPr bwMode="auto">
          <a:xfrm>
            <a:off x="9489093" y="4433888"/>
            <a:ext cx="704088" cy="704088"/>
          </a:xfrm>
          <a:prstGeom prst="ellipse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/>
              <a:t>pH</a:t>
            </a:r>
          </a:p>
        </p:txBody>
      </p:sp>
      <p:sp>
        <p:nvSpPr>
          <p:cNvPr id="62" name="Oval 61"/>
          <p:cNvSpPr>
            <a:spLocks noChangeArrowheads="1"/>
          </p:cNvSpPr>
          <p:nvPr/>
        </p:nvSpPr>
        <p:spPr bwMode="auto">
          <a:xfrm>
            <a:off x="8050818" y="949326"/>
            <a:ext cx="1968500" cy="650875"/>
          </a:xfrm>
          <a:prstGeom prst="ellipse">
            <a:avLst/>
          </a:prstGeom>
          <a:solidFill>
            <a:schemeClr val="accent1">
              <a:alpha val="25098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/>
              <a:t>atmosphere</a:t>
            </a:r>
          </a:p>
        </p:txBody>
      </p:sp>
      <p:sp>
        <p:nvSpPr>
          <p:cNvPr id="72" name="Oval 71"/>
          <p:cNvSpPr>
            <a:spLocks noChangeArrowheads="1"/>
          </p:cNvSpPr>
          <p:nvPr/>
        </p:nvSpPr>
        <p:spPr bwMode="auto">
          <a:xfrm>
            <a:off x="5333018" y="3563939"/>
            <a:ext cx="1968500" cy="6508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uptake</a:t>
            </a:r>
          </a:p>
          <a:p>
            <a:pPr algn="ctr">
              <a:defRPr/>
            </a:pPr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excretion</a:t>
            </a:r>
          </a:p>
        </p:txBody>
      </p:sp>
      <p:grpSp>
        <p:nvGrpSpPr>
          <p:cNvPr id="6" name="Group 98"/>
          <p:cNvGrpSpPr>
            <a:grpSpLocks/>
          </p:cNvGrpSpPr>
          <p:nvPr/>
        </p:nvGrpSpPr>
        <p:grpSpPr bwMode="auto">
          <a:xfrm>
            <a:off x="8123121" y="5538578"/>
            <a:ext cx="1645920" cy="1198772"/>
            <a:chOff x="6466950" y="5394823"/>
            <a:chExt cx="1645773" cy="1198838"/>
          </a:xfrm>
        </p:grpSpPr>
        <p:sp>
          <p:nvSpPr>
            <p:cNvPr id="19529" name="TextBox 64"/>
            <p:cNvSpPr txBox="1">
              <a:spLocks/>
            </p:cNvSpPr>
            <p:nvPr/>
          </p:nvSpPr>
          <p:spPr bwMode="auto">
            <a:xfrm>
              <a:off x="6466950" y="5394823"/>
              <a:ext cx="1645773" cy="36935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Inorganic Solids</a:t>
              </a:r>
            </a:p>
          </p:txBody>
        </p:sp>
        <p:sp>
          <p:nvSpPr>
            <p:cNvPr id="19530" name="TextBox 65"/>
            <p:cNvSpPr txBox="1">
              <a:spLocks/>
            </p:cNvSpPr>
            <p:nvPr/>
          </p:nvSpPr>
          <p:spPr bwMode="auto">
            <a:xfrm>
              <a:off x="7566482" y="5845200"/>
              <a:ext cx="45720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</a:t>
              </a:r>
              <a:r>
                <a:rPr lang="en-US" baseline="-25000">
                  <a:latin typeface="Calibri" pitchFamily="-112" charset="0"/>
                </a:rPr>
                <a:t>3</a:t>
              </a:r>
            </a:p>
          </p:txBody>
        </p:sp>
        <p:sp>
          <p:nvSpPr>
            <p:cNvPr id="19531" name="TextBox 66"/>
            <p:cNvSpPr txBox="1">
              <a:spLocks/>
            </p:cNvSpPr>
            <p:nvPr/>
          </p:nvSpPr>
          <p:spPr bwMode="auto">
            <a:xfrm>
              <a:off x="6517750" y="5844115"/>
              <a:ext cx="45720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</a:t>
              </a:r>
              <a:r>
                <a:rPr lang="en-US" baseline="-25000">
                  <a:latin typeface="Calibri" pitchFamily="-112" charset="0"/>
                </a:rPr>
                <a:t>1</a:t>
              </a:r>
            </a:p>
          </p:txBody>
        </p:sp>
        <p:sp>
          <p:nvSpPr>
            <p:cNvPr id="19532" name="TextBox 68"/>
            <p:cNvSpPr txBox="1">
              <a:spLocks/>
            </p:cNvSpPr>
            <p:nvPr/>
          </p:nvSpPr>
          <p:spPr bwMode="auto">
            <a:xfrm>
              <a:off x="7038450" y="5844115"/>
              <a:ext cx="45720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</a:t>
              </a:r>
              <a:r>
                <a:rPr lang="en-US" baseline="-25000">
                  <a:latin typeface="Calibri" pitchFamily="-112" charset="0"/>
                </a:rPr>
                <a:t>2</a:t>
              </a:r>
            </a:p>
          </p:txBody>
        </p:sp>
        <p:grpSp>
          <p:nvGrpSpPr>
            <p:cNvPr id="7" name="Group 83"/>
            <p:cNvGrpSpPr>
              <a:grpSpLocks/>
            </p:cNvGrpSpPr>
            <p:nvPr/>
          </p:nvGrpSpPr>
          <p:grpSpPr bwMode="auto">
            <a:xfrm>
              <a:off x="6598601" y="6177191"/>
              <a:ext cx="274320" cy="416470"/>
              <a:chOff x="5257067" y="5968959"/>
              <a:chExt cx="274320" cy="416470"/>
            </a:xfrm>
          </p:grpSpPr>
          <p:cxnSp>
            <p:nvCxnSpPr>
              <p:cNvPr id="85" name="Straight Arrow Connector 84"/>
              <p:cNvCxnSpPr>
                <a:cxnSpLocks noChangeAspect="1"/>
              </p:cNvCxnSpPr>
              <p:nvPr/>
            </p:nvCxnSpPr>
            <p:spPr bwMode="auto">
              <a:xfrm rot="5400000">
                <a:off x="5261044" y="6106014"/>
                <a:ext cx="274653" cy="1587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86" name="Straight Arrow Connector 85"/>
              <p:cNvCxnSpPr>
                <a:cxnSpLocks noChangeShapeType="1"/>
              </p:cNvCxnSpPr>
              <p:nvPr/>
            </p:nvCxnSpPr>
            <p:spPr bwMode="auto">
              <a:xfrm flipV="1">
                <a:off x="5261064" y="6258422"/>
                <a:ext cx="274612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87" name="Straight Arrow Connector 86"/>
              <p:cNvCxnSpPr>
                <a:cxnSpLocks noChangeShapeType="1"/>
              </p:cNvCxnSpPr>
              <p:nvPr/>
            </p:nvCxnSpPr>
            <p:spPr bwMode="auto">
              <a:xfrm flipV="1">
                <a:off x="5310271" y="6325101"/>
                <a:ext cx="182546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88" name="Straight Arrow Connector 87"/>
              <p:cNvCxnSpPr>
                <a:cxnSpLocks noChangeShapeType="1"/>
              </p:cNvCxnSpPr>
              <p:nvPr/>
            </p:nvCxnSpPr>
            <p:spPr bwMode="auto">
              <a:xfrm flipV="1">
                <a:off x="5349956" y="6385429"/>
                <a:ext cx="92067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grpSp>
          <p:nvGrpSpPr>
            <p:cNvPr id="8" name="Group 88"/>
            <p:cNvGrpSpPr>
              <a:grpSpLocks/>
            </p:cNvGrpSpPr>
            <p:nvPr/>
          </p:nvGrpSpPr>
          <p:grpSpPr bwMode="auto">
            <a:xfrm>
              <a:off x="7111267" y="6172159"/>
              <a:ext cx="274320" cy="416470"/>
              <a:chOff x="5257067" y="5968959"/>
              <a:chExt cx="274320" cy="416470"/>
            </a:xfrm>
          </p:grpSpPr>
          <p:cxnSp>
            <p:nvCxnSpPr>
              <p:cNvPr id="90" name="Straight Arrow Connector 89"/>
              <p:cNvCxnSpPr>
                <a:cxnSpLocks noChangeAspect="1"/>
              </p:cNvCxnSpPr>
              <p:nvPr/>
            </p:nvCxnSpPr>
            <p:spPr bwMode="auto">
              <a:xfrm rot="5400000">
                <a:off x="5256332" y="6106284"/>
                <a:ext cx="274652" cy="1587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1" name="Straight Arrow Connector 90"/>
              <p:cNvCxnSpPr>
                <a:cxnSpLocks noChangeShapeType="1"/>
              </p:cNvCxnSpPr>
              <p:nvPr/>
            </p:nvCxnSpPr>
            <p:spPr bwMode="auto">
              <a:xfrm flipV="1">
                <a:off x="5261114" y="6258692"/>
                <a:ext cx="269850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2" name="Straight Arrow Connector 91"/>
              <p:cNvCxnSpPr>
                <a:cxnSpLocks noChangeShapeType="1"/>
              </p:cNvCxnSpPr>
              <p:nvPr/>
            </p:nvCxnSpPr>
            <p:spPr bwMode="auto">
              <a:xfrm flipV="1">
                <a:off x="5305560" y="6325371"/>
                <a:ext cx="182546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3" name="Straight Arrow Connector 92"/>
              <p:cNvCxnSpPr>
                <a:cxnSpLocks noChangeShapeType="1"/>
              </p:cNvCxnSpPr>
              <p:nvPr/>
            </p:nvCxnSpPr>
            <p:spPr bwMode="auto">
              <a:xfrm flipV="1">
                <a:off x="5346831" y="6385699"/>
                <a:ext cx="90480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grpSp>
          <p:nvGrpSpPr>
            <p:cNvPr id="9" name="Group 93"/>
            <p:cNvGrpSpPr>
              <a:grpSpLocks/>
            </p:cNvGrpSpPr>
            <p:nvPr/>
          </p:nvGrpSpPr>
          <p:grpSpPr bwMode="auto">
            <a:xfrm>
              <a:off x="7645081" y="6177191"/>
              <a:ext cx="274320" cy="416470"/>
              <a:chOff x="5257067" y="5968959"/>
              <a:chExt cx="274320" cy="416470"/>
            </a:xfrm>
          </p:grpSpPr>
          <p:cxnSp>
            <p:nvCxnSpPr>
              <p:cNvPr id="95" name="Straight Arrow Connector 94"/>
              <p:cNvCxnSpPr>
                <a:cxnSpLocks noChangeAspect="1"/>
              </p:cNvCxnSpPr>
              <p:nvPr/>
            </p:nvCxnSpPr>
            <p:spPr bwMode="auto">
              <a:xfrm rot="5400000">
                <a:off x="5255871" y="6106014"/>
                <a:ext cx="274653" cy="1587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6" name="Straight Arrow Connector 95"/>
              <p:cNvCxnSpPr>
                <a:cxnSpLocks noChangeShapeType="1"/>
              </p:cNvCxnSpPr>
              <p:nvPr/>
            </p:nvCxnSpPr>
            <p:spPr bwMode="auto">
              <a:xfrm flipV="1">
                <a:off x="5257478" y="6258422"/>
                <a:ext cx="269850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7" name="Straight Arrow Connector 96"/>
              <p:cNvCxnSpPr>
                <a:cxnSpLocks noChangeShapeType="1"/>
              </p:cNvCxnSpPr>
              <p:nvPr/>
            </p:nvCxnSpPr>
            <p:spPr bwMode="auto">
              <a:xfrm flipV="1">
                <a:off x="5305099" y="6325101"/>
                <a:ext cx="182546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8" name="Straight Arrow Connector 97"/>
              <p:cNvCxnSpPr>
                <a:cxnSpLocks noChangeShapeType="1"/>
              </p:cNvCxnSpPr>
              <p:nvPr/>
            </p:nvCxnSpPr>
            <p:spPr bwMode="auto">
              <a:xfrm flipV="1">
                <a:off x="5346370" y="6385429"/>
                <a:ext cx="90480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</p:grpSp>
      <p:cxnSp>
        <p:nvCxnSpPr>
          <p:cNvPr id="113" name="Straight Arrow Connector 112"/>
          <p:cNvCxnSpPr>
            <a:cxnSpLocks noChangeShapeType="1"/>
          </p:cNvCxnSpPr>
          <p:nvPr/>
        </p:nvCxnSpPr>
        <p:spPr bwMode="auto">
          <a:xfrm rot="10800000">
            <a:off x="7531707" y="4749800"/>
            <a:ext cx="55562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grpSp>
        <p:nvGrpSpPr>
          <p:cNvPr id="11" name="Group 115"/>
          <p:cNvGrpSpPr>
            <a:grpSpLocks/>
          </p:cNvGrpSpPr>
          <p:nvPr/>
        </p:nvGrpSpPr>
        <p:grpSpPr bwMode="auto">
          <a:xfrm>
            <a:off x="2113990" y="3845463"/>
            <a:ext cx="301352" cy="432294"/>
            <a:chOff x="598058" y="3434916"/>
            <a:chExt cx="301325" cy="432318"/>
          </a:xfrm>
        </p:grpSpPr>
        <p:grpSp>
          <p:nvGrpSpPr>
            <p:cNvPr id="12" name="Group 99"/>
            <p:cNvGrpSpPr>
              <a:grpSpLocks/>
            </p:cNvGrpSpPr>
            <p:nvPr/>
          </p:nvGrpSpPr>
          <p:grpSpPr bwMode="auto">
            <a:xfrm>
              <a:off x="598058" y="3450764"/>
              <a:ext cx="274320" cy="416470"/>
              <a:chOff x="5257067" y="5968959"/>
              <a:chExt cx="274320" cy="416470"/>
            </a:xfrm>
          </p:grpSpPr>
          <p:cxnSp>
            <p:nvCxnSpPr>
              <p:cNvPr id="101" name="Straight Arrow Connector 100"/>
              <p:cNvCxnSpPr>
                <a:cxnSpLocks noChangeAspect="1"/>
              </p:cNvCxnSpPr>
              <p:nvPr/>
            </p:nvCxnSpPr>
            <p:spPr bwMode="auto">
              <a:xfrm rot="5400000">
                <a:off x="5256625" y="6104982"/>
                <a:ext cx="274653" cy="1588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2" name="Straight Arrow Connector 101"/>
              <p:cNvCxnSpPr>
                <a:cxnSpLocks noChangeShapeType="1"/>
              </p:cNvCxnSpPr>
              <p:nvPr/>
            </p:nvCxnSpPr>
            <p:spPr bwMode="auto">
              <a:xfrm flipV="1">
                <a:off x="5256645" y="6258978"/>
                <a:ext cx="274613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3" name="Straight Arrow Connector 102"/>
              <p:cNvCxnSpPr>
                <a:cxnSpLocks noChangeShapeType="1"/>
              </p:cNvCxnSpPr>
              <p:nvPr/>
            </p:nvCxnSpPr>
            <p:spPr bwMode="auto">
              <a:xfrm flipV="1">
                <a:off x="5305854" y="6325657"/>
                <a:ext cx="182545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4" name="Straight Arrow Connector 103"/>
              <p:cNvCxnSpPr>
                <a:cxnSpLocks noChangeShapeType="1"/>
              </p:cNvCxnSpPr>
              <p:nvPr/>
            </p:nvCxnSpPr>
            <p:spPr bwMode="auto">
              <a:xfrm flipV="1">
                <a:off x="5345537" y="6385985"/>
                <a:ext cx="92067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cxnSp>
          <p:nvCxnSpPr>
            <p:cNvPr id="114" name="Straight Arrow Connector 113"/>
            <p:cNvCxnSpPr>
              <a:cxnSpLocks noChangeShapeType="1"/>
            </p:cNvCxnSpPr>
            <p:nvPr/>
          </p:nvCxnSpPr>
          <p:spPr bwMode="auto">
            <a:xfrm rot="10800000">
              <a:off x="716688" y="3434378"/>
              <a:ext cx="182546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grpSp>
        <p:nvGrpSpPr>
          <p:cNvPr id="14" name="Group 116"/>
          <p:cNvGrpSpPr>
            <a:grpSpLocks/>
          </p:cNvGrpSpPr>
          <p:nvPr/>
        </p:nvGrpSpPr>
        <p:grpSpPr bwMode="auto">
          <a:xfrm>
            <a:off x="7930046" y="1974242"/>
            <a:ext cx="302287" cy="416448"/>
            <a:chOff x="6413592" y="1563593"/>
            <a:chExt cx="302260" cy="416471"/>
          </a:xfrm>
        </p:grpSpPr>
        <p:grpSp>
          <p:nvGrpSpPr>
            <p:cNvPr id="15" name="Group 104"/>
            <p:cNvGrpSpPr>
              <a:grpSpLocks/>
            </p:cNvGrpSpPr>
            <p:nvPr/>
          </p:nvGrpSpPr>
          <p:grpSpPr bwMode="auto">
            <a:xfrm>
              <a:off x="6441532" y="1563594"/>
              <a:ext cx="274320" cy="416470"/>
              <a:chOff x="5257067" y="5968959"/>
              <a:chExt cx="274320" cy="416470"/>
            </a:xfrm>
          </p:grpSpPr>
          <p:cxnSp>
            <p:nvCxnSpPr>
              <p:cNvPr id="106" name="Straight Arrow Connector 105"/>
              <p:cNvCxnSpPr>
                <a:cxnSpLocks noChangeAspect="1"/>
              </p:cNvCxnSpPr>
              <p:nvPr/>
            </p:nvCxnSpPr>
            <p:spPr bwMode="auto">
              <a:xfrm rot="5400000">
                <a:off x="5256216" y="6106099"/>
                <a:ext cx="274653" cy="1587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7" name="Straight Arrow Connector 106"/>
              <p:cNvCxnSpPr>
                <a:cxnSpLocks noChangeShapeType="1"/>
              </p:cNvCxnSpPr>
              <p:nvPr/>
            </p:nvCxnSpPr>
            <p:spPr bwMode="auto">
              <a:xfrm flipV="1">
                <a:off x="5257823" y="6258507"/>
                <a:ext cx="273025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8" name="Straight Arrow Connector 107"/>
              <p:cNvCxnSpPr>
                <a:cxnSpLocks noChangeShapeType="1"/>
              </p:cNvCxnSpPr>
              <p:nvPr/>
            </p:nvCxnSpPr>
            <p:spPr bwMode="auto">
              <a:xfrm flipV="1">
                <a:off x="5305444" y="6325186"/>
                <a:ext cx="182546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9" name="Straight Arrow Connector 108"/>
              <p:cNvCxnSpPr>
                <a:cxnSpLocks noChangeShapeType="1"/>
              </p:cNvCxnSpPr>
              <p:nvPr/>
            </p:nvCxnSpPr>
            <p:spPr bwMode="auto">
              <a:xfrm flipV="1">
                <a:off x="5346715" y="6385514"/>
                <a:ext cx="90480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cxnSp>
          <p:nvCxnSpPr>
            <p:cNvPr id="115" name="Straight Arrow Connector 114"/>
            <p:cNvCxnSpPr>
              <a:cxnSpLocks noChangeShapeType="1"/>
            </p:cNvCxnSpPr>
            <p:nvPr/>
          </p:nvCxnSpPr>
          <p:spPr bwMode="auto">
            <a:xfrm rot="10800000">
              <a:off x="6413715" y="1564201"/>
              <a:ext cx="182547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cxnSp>
        <p:nvCxnSpPr>
          <p:cNvPr id="118" name="Straight Arrow Connector 117"/>
          <p:cNvCxnSpPr>
            <a:cxnSpLocks noChangeShapeType="1"/>
          </p:cNvCxnSpPr>
          <p:nvPr/>
        </p:nvCxnSpPr>
        <p:spPr bwMode="auto">
          <a:xfrm rot="5400000">
            <a:off x="3262125" y="4725194"/>
            <a:ext cx="557212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19" name="Straight Arrow Connector 118"/>
          <p:cNvCxnSpPr>
            <a:cxnSpLocks noChangeShapeType="1"/>
          </p:cNvCxnSpPr>
          <p:nvPr/>
        </p:nvCxnSpPr>
        <p:spPr bwMode="auto">
          <a:xfrm rot="5400000">
            <a:off x="3262919" y="3125788"/>
            <a:ext cx="55562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20" name="Straight Arrow Connector 119"/>
          <p:cNvCxnSpPr>
            <a:cxnSpLocks noChangeShapeType="1"/>
          </p:cNvCxnSpPr>
          <p:nvPr/>
        </p:nvCxnSpPr>
        <p:spPr bwMode="auto">
          <a:xfrm rot="5400000">
            <a:off x="7453125" y="2361407"/>
            <a:ext cx="1736725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21" name="Straight Arrow Connector 120"/>
          <p:cNvCxnSpPr>
            <a:cxnSpLocks noChangeShapeType="1"/>
          </p:cNvCxnSpPr>
          <p:nvPr/>
        </p:nvCxnSpPr>
        <p:spPr bwMode="auto">
          <a:xfrm rot="5400000">
            <a:off x="9068406" y="1855788"/>
            <a:ext cx="55562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29" name="Straight Arrow Connector 128"/>
          <p:cNvCxnSpPr>
            <a:cxnSpLocks noChangeShapeType="1"/>
          </p:cNvCxnSpPr>
          <p:nvPr/>
        </p:nvCxnSpPr>
        <p:spPr bwMode="auto">
          <a:xfrm rot="10800000">
            <a:off x="7422169" y="5538788"/>
            <a:ext cx="701675" cy="4572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30" name="Straight Arrow Connector 129"/>
          <p:cNvCxnSpPr>
            <a:cxnSpLocks noChangeShapeType="1"/>
            <a:stCxn id="19466" idx="1"/>
            <a:endCxn id="72" idx="7"/>
          </p:cNvCxnSpPr>
          <p:nvPr/>
        </p:nvCxnSpPr>
        <p:spPr bwMode="auto">
          <a:xfrm rot="10800000" flipV="1">
            <a:off x="7012593" y="3587750"/>
            <a:ext cx="1123950" cy="7143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31" name="Straight Arrow Connector 130"/>
          <p:cNvCxnSpPr>
            <a:cxnSpLocks noChangeShapeType="1"/>
          </p:cNvCxnSpPr>
          <p:nvPr/>
        </p:nvCxnSpPr>
        <p:spPr bwMode="auto">
          <a:xfrm rot="5400000">
            <a:off x="6133912" y="4360069"/>
            <a:ext cx="366712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32" name="Straight Arrow Connector 131"/>
          <p:cNvCxnSpPr>
            <a:cxnSpLocks noChangeShapeType="1"/>
          </p:cNvCxnSpPr>
          <p:nvPr/>
        </p:nvCxnSpPr>
        <p:spPr bwMode="auto">
          <a:xfrm rot="5400000">
            <a:off x="6134706" y="3360738"/>
            <a:ext cx="36512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35" name="Straight Arrow Connector 134"/>
          <p:cNvCxnSpPr>
            <a:cxnSpLocks noChangeShapeType="1"/>
            <a:endCxn id="72" idx="5"/>
          </p:cNvCxnSpPr>
          <p:nvPr/>
        </p:nvCxnSpPr>
        <p:spPr bwMode="auto">
          <a:xfrm rot="10800000">
            <a:off x="7012593" y="4119564"/>
            <a:ext cx="1111250" cy="223837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sysDash"/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44" name="Straight Arrow Connector 143"/>
          <p:cNvCxnSpPr>
            <a:cxnSpLocks noChangeShapeType="1"/>
          </p:cNvCxnSpPr>
          <p:nvPr/>
        </p:nvCxnSpPr>
        <p:spPr bwMode="auto">
          <a:xfrm rot="16200000" flipH="1">
            <a:off x="4540856" y="3001963"/>
            <a:ext cx="981075" cy="6032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46" name="Straight Arrow Connector 145"/>
          <p:cNvCxnSpPr>
            <a:cxnSpLocks noChangeShapeType="1"/>
          </p:cNvCxnSpPr>
          <p:nvPr/>
        </p:nvCxnSpPr>
        <p:spPr bwMode="auto">
          <a:xfrm rot="5400000">
            <a:off x="4468625" y="4156870"/>
            <a:ext cx="1066800" cy="6619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64" name="Straight Arrow Connector 163"/>
          <p:cNvCxnSpPr>
            <a:cxnSpLocks noChangeShapeType="1"/>
            <a:stCxn id="61" idx="0"/>
          </p:cNvCxnSpPr>
          <p:nvPr/>
        </p:nvCxnSpPr>
        <p:spPr bwMode="auto">
          <a:xfrm flipH="1" flipV="1">
            <a:off x="9824853" y="3955262"/>
            <a:ext cx="16284" cy="478626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65" name="Straight Arrow Connector 164"/>
          <p:cNvCxnSpPr>
            <a:cxnSpLocks noChangeShapeType="1"/>
          </p:cNvCxnSpPr>
          <p:nvPr/>
        </p:nvCxnSpPr>
        <p:spPr bwMode="auto">
          <a:xfrm rot="10800000">
            <a:off x="9231918" y="4749800"/>
            <a:ext cx="274638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grpSp>
        <p:nvGrpSpPr>
          <p:cNvPr id="16" name="Group 172"/>
          <p:cNvGrpSpPr>
            <a:grpSpLocks/>
          </p:cNvGrpSpPr>
          <p:nvPr/>
        </p:nvGrpSpPr>
        <p:grpSpPr bwMode="auto">
          <a:xfrm>
            <a:off x="4670843" y="5343562"/>
            <a:ext cx="823034" cy="274306"/>
            <a:chOff x="3154682" y="4933097"/>
            <a:chExt cx="822960" cy="274321"/>
          </a:xfrm>
        </p:grpSpPr>
        <p:cxnSp>
          <p:nvCxnSpPr>
            <p:cNvPr id="128" name="Straight Arrow Connector 127"/>
            <p:cNvCxnSpPr>
              <a:cxnSpLocks noChangeShapeType="1"/>
            </p:cNvCxnSpPr>
            <p:nvPr/>
          </p:nvCxnSpPr>
          <p:spPr bwMode="auto">
            <a:xfrm rot="16200000" flipV="1">
              <a:off x="3836620" y="5070387"/>
              <a:ext cx="274653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70" name="Straight Arrow Connector 169"/>
            <p:cNvCxnSpPr>
              <a:cxnSpLocks noChangeShapeType="1"/>
            </p:cNvCxnSpPr>
            <p:nvPr/>
          </p:nvCxnSpPr>
          <p:spPr bwMode="auto">
            <a:xfrm>
              <a:off x="3154870" y="5207713"/>
              <a:ext cx="822251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grpSp>
        <p:nvGrpSpPr>
          <p:cNvPr id="17" name="Group 173"/>
          <p:cNvGrpSpPr>
            <a:grpSpLocks/>
          </p:cNvGrpSpPr>
          <p:nvPr/>
        </p:nvGrpSpPr>
        <p:grpSpPr bwMode="auto">
          <a:xfrm>
            <a:off x="4670845" y="5353215"/>
            <a:ext cx="1379849" cy="658332"/>
            <a:chOff x="3154683" y="4942750"/>
            <a:chExt cx="1379725" cy="658368"/>
          </a:xfrm>
        </p:grpSpPr>
        <p:cxnSp>
          <p:nvCxnSpPr>
            <p:cNvPr id="168" name="Straight Arrow Connector 167"/>
            <p:cNvCxnSpPr>
              <a:cxnSpLocks noChangeShapeType="1"/>
            </p:cNvCxnSpPr>
            <p:nvPr/>
          </p:nvCxnSpPr>
          <p:spPr bwMode="auto">
            <a:xfrm rot="16200000" flipV="1">
              <a:off x="4204858" y="5272010"/>
              <a:ext cx="65884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71" name="Straight Arrow Connector 170"/>
            <p:cNvCxnSpPr>
              <a:cxnSpLocks noChangeShapeType="1"/>
            </p:cNvCxnSpPr>
            <p:nvPr/>
          </p:nvCxnSpPr>
          <p:spPr bwMode="auto">
            <a:xfrm>
              <a:off x="3154870" y="5588733"/>
              <a:ext cx="1371477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grpSp>
        <p:nvGrpSpPr>
          <p:cNvPr id="18" name="Group 174"/>
          <p:cNvGrpSpPr>
            <a:grpSpLocks/>
          </p:cNvGrpSpPr>
          <p:nvPr/>
        </p:nvGrpSpPr>
        <p:grpSpPr bwMode="auto">
          <a:xfrm>
            <a:off x="4670844" y="5362297"/>
            <a:ext cx="1925992" cy="1051503"/>
            <a:chOff x="3154683" y="4951832"/>
            <a:chExt cx="1925819" cy="1051560"/>
          </a:xfrm>
        </p:grpSpPr>
        <p:cxnSp>
          <p:nvCxnSpPr>
            <p:cNvPr id="169" name="Straight Arrow Connector 168"/>
            <p:cNvCxnSpPr>
              <a:cxnSpLocks noChangeShapeType="1"/>
            </p:cNvCxnSpPr>
            <p:nvPr/>
          </p:nvCxnSpPr>
          <p:spPr bwMode="auto">
            <a:xfrm rot="16200000" flipV="1">
              <a:off x="4554843" y="5477602"/>
              <a:ext cx="1050982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72" name="Straight Arrow Connector 171"/>
            <p:cNvCxnSpPr>
              <a:cxnSpLocks noChangeShapeType="1"/>
            </p:cNvCxnSpPr>
            <p:nvPr/>
          </p:nvCxnSpPr>
          <p:spPr bwMode="auto">
            <a:xfrm>
              <a:off x="3154870" y="5990392"/>
              <a:ext cx="1919115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cxnSp>
        <p:nvCxnSpPr>
          <p:cNvPr id="176" name="Straight Arrow Connector 175"/>
          <p:cNvCxnSpPr>
            <a:cxnSpLocks noChangeShapeType="1"/>
          </p:cNvCxnSpPr>
          <p:nvPr/>
        </p:nvCxnSpPr>
        <p:spPr bwMode="auto">
          <a:xfrm>
            <a:off x="3540732" y="1279525"/>
            <a:ext cx="4338637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81" name="Straight Arrow Connector 180"/>
          <p:cNvCxnSpPr>
            <a:cxnSpLocks noChangeShapeType="1"/>
            <a:endCxn id="19463" idx="1"/>
          </p:cNvCxnSpPr>
          <p:nvPr/>
        </p:nvCxnSpPr>
        <p:spPr bwMode="auto">
          <a:xfrm>
            <a:off x="7879369" y="1281114"/>
            <a:ext cx="822495" cy="115481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83" name="Straight Arrow Connector 182"/>
          <p:cNvCxnSpPr>
            <a:cxnSpLocks noChangeShapeType="1"/>
          </p:cNvCxnSpPr>
          <p:nvPr/>
        </p:nvCxnSpPr>
        <p:spPr bwMode="auto">
          <a:xfrm rot="5400000">
            <a:off x="3380394" y="1430338"/>
            <a:ext cx="32067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84" name="Straight Arrow Connector 183"/>
          <p:cNvCxnSpPr>
            <a:cxnSpLocks noChangeShapeType="1"/>
          </p:cNvCxnSpPr>
          <p:nvPr/>
        </p:nvCxnSpPr>
        <p:spPr bwMode="auto">
          <a:xfrm rot="5400000">
            <a:off x="6431569" y="1455738"/>
            <a:ext cx="32067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86" name="Straight Arrow Connector 185"/>
          <p:cNvCxnSpPr>
            <a:cxnSpLocks noChangeShapeType="1"/>
          </p:cNvCxnSpPr>
          <p:nvPr/>
        </p:nvCxnSpPr>
        <p:spPr bwMode="auto">
          <a:xfrm rot="5400000">
            <a:off x="9587519" y="3059113"/>
            <a:ext cx="32067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87" name="Straight Arrow Connector 186"/>
          <p:cNvCxnSpPr>
            <a:cxnSpLocks noChangeShapeType="1"/>
          </p:cNvCxnSpPr>
          <p:nvPr/>
        </p:nvCxnSpPr>
        <p:spPr bwMode="auto">
          <a:xfrm rot="10800000" flipH="1">
            <a:off x="9400193" y="2454275"/>
            <a:ext cx="228600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9500" name="TextBox 187"/>
          <p:cNvSpPr txBox="1">
            <a:spLocks noChangeArrowheads="1"/>
          </p:cNvSpPr>
          <p:nvPr/>
        </p:nvSpPr>
        <p:spPr bwMode="auto">
          <a:xfrm rot="16200000">
            <a:off x="1380711" y="5826865"/>
            <a:ext cx="1269931" cy="36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oxidation</a:t>
            </a:r>
          </a:p>
        </p:txBody>
      </p:sp>
      <p:sp>
        <p:nvSpPr>
          <p:cNvPr id="19501" name="TextBox 188"/>
          <p:cNvSpPr txBox="1">
            <a:spLocks noChangeArrowheads="1"/>
          </p:cNvSpPr>
          <p:nvPr/>
        </p:nvSpPr>
        <p:spPr bwMode="auto">
          <a:xfrm rot="16200000">
            <a:off x="9077381" y="2234077"/>
            <a:ext cx="1269931" cy="36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oxidation</a:t>
            </a:r>
          </a:p>
        </p:txBody>
      </p:sp>
      <p:sp>
        <p:nvSpPr>
          <p:cNvPr id="19502" name="TextBox 189"/>
          <p:cNvSpPr txBox="1">
            <a:spLocks noChangeArrowheads="1"/>
          </p:cNvSpPr>
          <p:nvPr/>
        </p:nvSpPr>
        <p:spPr bwMode="auto">
          <a:xfrm rot="16200000">
            <a:off x="9307033" y="2335542"/>
            <a:ext cx="1269931" cy="36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nitrification</a:t>
            </a:r>
          </a:p>
        </p:txBody>
      </p:sp>
      <p:cxnSp>
        <p:nvCxnSpPr>
          <p:cNvPr id="191" name="Straight Arrow Connector 190"/>
          <p:cNvCxnSpPr>
            <a:cxnSpLocks noChangeShapeType="1"/>
          </p:cNvCxnSpPr>
          <p:nvPr/>
        </p:nvCxnSpPr>
        <p:spPr bwMode="auto">
          <a:xfrm rot="10800000" flipH="1">
            <a:off x="9400193" y="2263775"/>
            <a:ext cx="228600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9504" name="TextBox 191"/>
          <p:cNvSpPr txBox="1">
            <a:spLocks noChangeArrowheads="1"/>
          </p:cNvSpPr>
          <p:nvPr/>
        </p:nvSpPr>
        <p:spPr bwMode="auto">
          <a:xfrm>
            <a:off x="3355292" y="936625"/>
            <a:ext cx="3431532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photosynthesis and respiration</a:t>
            </a:r>
          </a:p>
        </p:txBody>
      </p:sp>
      <p:cxnSp>
        <p:nvCxnSpPr>
          <p:cNvPr id="193" name="Straight Arrow Connector 192"/>
          <p:cNvCxnSpPr>
            <a:cxnSpLocks noChangeShapeType="1"/>
          </p:cNvCxnSpPr>
          <p:nvPr/>
        </p:nvCxnSpPr>
        <p:spPr bwMode="auto">
          <a:xfrm rot="10800000" flipV="1">
            <a:off x="3989994" y="2898776"/>
            <a:ext cx="1198563" cy="52546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9506" name="TextBox 196"/>
          <p:cNvSpPr txBox="1">
            <a:spLocks noChangeArrowheads="1"/>
          </p:cNvSpPr>
          <p:nvPr/>
        </p:nvSpPr>
        <p:spPr bwMode="auto">
          <a:xfrm>
            <a:off x="3509958" y="2914032"/>
            <a:ext cx="901781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death</a:t>
            </a:r>
          </a:p>
        </p:txBody>
      </p:sp>
      <p:sp>
        <p:nvSpPr>
          <p:cNvPr id="19507" name="TextBox 197"/>
          <p:cNvSpPr txBox="1">
            <a:spLocks noChangeArrowheads="1"/>
          </p:cNvSpPr>
          <p:nvPr/>
        </p:nvSpPr>
        <p:spPr bwMode="auto">
          <a:xfrm>
            <a:off x="2288397" y="4535470"/>
            <a:ext cx="1323171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dissolution</a:t>
            </a:r>
          </a:p>
        </p:txBody>
      </p:sp>
      <p:sp>
        <p:nvSpPr>
          <p:cNvPr id="19508" name="TextBox 198"/>
          <p:cNvSpPr txBox="1">
            <a:spLocks noChangeArrowheads="1"/>
          </p:cNvSpPr>
          <p:nvPr/>
        </p:nvSpPr>
        <p:spPr bwMode="auto">
          <a:xfrm>
            <a:off x="4843578" y="5990810"/>
            <a:ext cx="1620665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mineralization</a:t>
            </a:r>
          </a:p>
        </p:txBody>
      </p:sp>
      <p:sp>
        <p:nvSpPr>
          <p:cNvPr id="19509" name="TextBox 199"/>
          <p:cNvSpPr txBox="1">
            <a:spLocks noChangeArrowheads="1"/>
          </p:cNvSpPr>
          <p:nvPr/>
        </p:nvSpPr>
        <p:spPr bwMode="auto">
          <a:xfrm>
            <a:off x="6911510" y="5642850"/>
            <a:ext cx="993359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sorption</a:t>
            </a:r>
          </a:p>
        </p:txBody>
      </p:sp>
      <p:sp>
        <p:nvSpPr>
          <p:cNvPr id="201" name="TextBox 200"/>
          <p:cNvSpPr txBox="1"/>
          <p:nvPr/>
        </p:nvSpPr>
        <p:spPr bwMode="auto">
          <a:xfrm>
            <a:off x="8186198" y="1526489"/>
            <a:ext cx="1295048" cy="3693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noFill/>
              </a:rPr>
              <a:t>reaeration</a:t>
            </a:r>
          </a:p>
        </p:txBody>
      </p:sp>
      <p:sp>
        <p:nvSpPr>
          <p:cNvPr id="19459" name="Title 121"/>
          <p:cNvSpPr>
            <a:spLocks noGrp="1"/>
          </p:cNvSpPr>
          <p:nvPr>
            <p:ph type="title"/>
          </p:nvPr>
        </p:nvSpPr>
        <p:spPr>
          <a:xfrm>
            <a:off x="2873375" y="149024"/>
            <a:ext cx="5898168" cy="661988"/>
          </a:xfrm>
        </p:spPr>
        <p:txBody>
          <a:bodyPr anchor="ctr">
            <a:normAutofit/>
          </a:bodyPr>
          <a:lstStyle/>
          <a:p>
            <a:pPr algn="ctr"/>
            <a:r>
              <a:rPr lang="en-US" dirty="0">
                <a:ea typeface="ＭＳ Ｐゴシック" pitchFamily="-112" charset="-128"/>
              </a:rPr>
              <a:t>Variables and Processes</a:t>
            </a:r>
          </a:p>
        </p:txBody>
      </p:sp>
      <p:grpSp>
        <p:nvGrpSpPr>
          <p:cNvPr id="122" name="Group 83"/>
          <p:cNvGrpSpPr>
            <a:grpSpLocks/>
          </p:cNvGrpSpPr>
          <p:nvPr/>
        </p:nvGrpSpPr>
        <p:grpSpPr bwMode="auto">
          <a:xfrm>
            <a:off x="6743301" y="5541377"/>
            <a:ext cx="292268" cy="1191211"/>
            <a:chOff x="5261064" y="5398978"/>
            <a:chExt cx="274612" cy="986451"/>
          </a:xfrm>
        </p:grpSpPr>
        <p:cxnSp>
          <p:nvCxnSpPr>
            <p:cNvPr id="123" name="Straight Arrow Connector 122"/>
            <p:cNvCxnSpPr>
              <a:cxnSpLocks noChangeAspect="1"/>
            </p:cNvCxnSpPr>
            <p:nvPr/>
          </p:nvCxnSpPr>
          <p:spPr bwMode="auto">
            <a:xfrm>
              <a:off x="5397577" y="5398978"/>
              <a:ext cx="0" cy="845157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 type="arrow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24" name="Straight Arrow Connector 123"/>
            <p:cNvCxnSpPr>
              <a:cxnSpLocks noChangeShapeType="1"/>
            </p:cNvCxnSpPr>
            <p:nvPr/>
          </p:nvCxnSpPr>
          <p:spPr bwMode="auto">
            <a:xfrm flipV="1">
              <a:off x="5261064" y="6258422"/>
              <a:ext cx="274612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25" name="Straight Arrow Connector 124"/>
            <p:cNvCxnSpPr>
              <a:cxnSpLocks noChangeShapeType="1"/>
            </p:cNvCxnSpPr>
            <p:nvPr/>
          </p:nvCxnSpPr>
          <p:spPr bwMode="auto">
            <a:xfrm flipV="1">
              <a:off x="5310271" y="6325101"/>
              <a:ext cx="182546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26" name="Straight Arrow Connector 125"/>
            <p:cNvCxnSpPr>
              <a:cxnSpLocks noChangeShapeType="1"/>
            </p:cNvCxnSpPr>
            <p:nvPr/>
          </p:nvCxnSpPr>
          <p:spPr bwMode="auto">
            <a:xfrm flipV="1">
              <a:off x="5349956" y="6385429"/>
              <a:ext cx="92067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grpSp>
        <p:nvGrpSpPr>
          <p:cNvPr id="127" name="Group 115"/>
          <p:cNvGrpSpPr>
            <a:grpSpLocks/>
          </p:cNvGrpSpPr>
          <p:nvPr/>
        </p:nvGrpSpPr>
        <p:grpSpPr bwMode="auto">
          <a:xfrm>
            <a:off x="8439756" y="2538002"/>
            <a:ext cx="301352" cy="432294"/>
            <a:chOff x="598058" y="3434916"/>
            <a:chExt cx="301325" cy="432318"/>
          </a:xfrm>
        </p:grpSpPr>
        <p:grpSp>
          <p:nvGrpSpPr>
            <p:cNvPr id="133" name="Group 99"/>
            <p:cNvGrpSpPr>
              <a:grpSpLocks/>
            </p:cNvGrpSpPr>
            <p:nvPr/>
          </p:nvGrpSpPr>
          <p:grpSpPr bwMode="auto">
            <a:xfrm>
              <a:off x="598058" y="3450764"/>
              <a:ext cx="274320" cy="416470"/>
              <a:chOff x="5257067" y="5968959"/>
              <a:chExt cx="274320" cy="416470"/>
            </a:xfrm>
          </p:grpSpPr>
          <p:cxnSp>
            <p:nvCxnSpPr>
              <p:cNvPr id="136" name="Straight Arrow Connector 135"/>
              <p:cNvCxnSpPr>
                <a:cxnSpLocks noChangeAspect="1"/>
              </p:cNvCxnSpPr>
              <p:nvPr/>
            </p:nvCxnSpPr>
            <p:spPr bwMode="auto">
              <a:xfrm rot="5400000">
                <a:off x="5256625" y="6104982"/>
                <a:ext cx="274653" cy="1588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37" name="Straight Arrow Connector 136"/>
              <p:cNvCxnSpPr>
                <a:cxnSpLocks noChangeShapeType="1"/>
              </p:cNvCxnSpPr>
              <p:nvPr/>
            </p:nvCxnSpPr>
            <p:spPr bwMode="auto">
              <a:xfrm flipV="1">
                <a:off x="5256645" y="6258978"/>
                <a:ext cx="274613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38" name="Straight Arrow Connector 137"/>
              <p:cNvCxnSpPr>
                <a:cxnSpLocks noChangeShapeType="1"/>
              </p:cNvCxnSpPr>
              <p:nvPr/>
            </p:nvCxnSpPr>
            <p:spPr bwMode="auto">
              <a:xfrm flipV="1">
                <a:off x="5305854" y="6325657"/>
                <a:ext cx="182545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39" name="Straight Arrow Connector 138"/>
              <p:cNvCxnSpPr>
                <a:cxnSpLocks noChangeShapeType="1"/>
              </p:cNvCxnSpPr>
              <p:nvPr/>
            </p:nvCxnSpPr>
            <p:spPr bwMode="auto">
              <a:xfrm flipV="1">
                <a:off x="5345537" y="6385985"/>
                <a:ext cx="92067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cxnSp>
          <p:nvCxnSpPr>
            <p:cNvPr id="134" name="Straight Arrow Connector 133"/>
            <p:cNvCxnSpPr>
              <a:cxnSpLocks noChangeShapeType="1"/>
            </p:cNvCxnSpPr>
            <p:nvPr/>
          </p:nvCxnSpPr>
          <p:spPr bwMode="auto">
            <a:xfrm rot="10800000">
              <a:off x="716688" y="3434378"/>
              <a:ext cx="182546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</p:spTree>
    <p:extLst>
      <p:ext uri="{BB962C8B-B14F-4D97-AF65-F5344CB8AC3E}">
        <p14:creationId xmlns:p14="http://schemas.microsoft.com/office/powerpoint/2010/main" val="39682590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34727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altLang="ko-KR" sz="4800" dirty="0">
                <a:ea typeface="굴림" pitchFamily="26" charset="-127"/>
                <a:cs typeface="굴림" pitchFamily="26" charset="-127"/>
              </a:rPr>
              <a:t>Organic Mineralization</a:t>
            </a:r>
            <a:endParaRPr lang="en-US" sz="4800" dirty="0">
              <a:ea typeface="굴림" pitchFamily="26" charset="-127"/>
              <a:cs typeface="굴림" pitchFamily="26" charset="-127"/>
            </a:endParaRPr>
          </a:p>
        </p:txBody>
      </p:sp>
      <p:graphicFrame>
        <p:nvGraphicFramePr>
          <p:cNvPr id="389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7647738"/>
              </p:ext>
            </p:extLst>
          </p:nvPr>
        </p:nvGraphicFramePr>
        <p:xfrm>
          <a:off x="1924051" y="1787526"/>
          <a:ext cx="3871913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0" name="Equation" r:id="rId3" imgW="1828800" imgH="431640" progId="Equation.3">
                  <p:embed/>
                </p:oleObj>
              </mc:Choice>
              <mc:Fallback>
                <p:oleObj name="Equation" r:id="rId3" imgW="18288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4051" y="1787526"/>
                        <a:ext cx="3871913" cy="7985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7229115"/>
              </p:ext>
            </p:extLst>
          </p:nvPr>
        </p:nvGraphicFramePr>
        <p:xfrm>
          <a:off x="1922463" y="4438650"/>
          <a:ext cx="4125912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1" name="Equation" r:id="rId5" imgW="1866600" imgH="431640" progId="Equation.3">
                  <p:embed/>
                </p:oleObj>
              </mc:Choice>
              <mc:Fallback>
                <p:oleObj name="Equation" r:id="rId5" imgW="1866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2463" y="4438650"/>
                        <a:ext cx="4125912" cy="8382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8035463"/>
              </p:ext>
            </p:extLst>
          </p:nvPr>
        </p:nvGraphicFramePr>
        <p:xfrm>
          <a:off x="1925639" y="3054351"/>
          <a:ext cx="3919537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2" name="Equation" r:id="rId7" imgW="1866600" imgH="431640" progId="Equation.3">
                  <p:embed/>
                </p:oleObj>
              </mc:Choice>
              <mc:Fallback>
                <p:oleObj name="Equation" r:id="rId7" imgW="1866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5639" y="3054351"/>
                        <a:ext cx="3919537" cy="7985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1787608"/>
              </p:ext>
            </p:extLst>
          </p:nvPr>
        </p:nvGraphicFramePr>
        <p:xfrm>
          <a:off x="6427789" y="1762126"/>
          <a:ext cx="3851275" cy="82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3" name="Equation" r:id="rId9" imgW="1803240" imgH="457200" progId="Equation.3">
                  <p:embed/>
                </p:oleObj>
              </mc:Choice>
              <mc:Fallback>
                <p:oleObj name="Equation" r:id="rId9" imgW="18032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7789" y="1762126"/>
                        <a:ext cx="3851275" cy="8239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3930596"/>
              </p:ext>
            </p:extLst>
          </p:nvPr>
        </p:nvGraphicFramePr>
        <p:xfrm>
          <a:off x="6443664" y="3073401"/>
          <a:ext cx="3894137" cy="82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4" name="Equation" r:id="rId11" imgW="1841400" imgH="457200" progId="Equation.3">
                  <p:embed/>
                </p:oleObj>
              </mc:Choice>
              <mc:Fallback>
                <p:oleObj name="Equation" r:id="rId11" imgW="18414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3664" y="3073401"/>
                        <a:ext cx="3894137" cy="8239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1624276"/>
              </p:ext>
            </p:extLst>
          </p:nvPr>
        </p:nvGraphicFramePr>
        <p:xfrm>
          <a:off x="6453188" y="4397376"/>
          <a:ext cx="3898900" cy="82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5" name="Equation" r:id="rId13" imgW="1841400" imgH="457200" progId="Equation.3">
                  <p:embed/>
                </p:oleObj>
              </mc:Choice>
              <mc:Fallback>
                <p:oleObj name="Equation" r:id="rId13" imgW="18414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3188" y="4397376"/>
                        <a:ext cx="3898900" cy="8239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2787401"/>
              </p:ext>
            </p:extLst>
          </p:nvPr>
        </p:nvGraphicFramePr>
        <p:xfrm>
          <a:off x="4291014" y="5591175"/>
          <a:ext cx="3309937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6" name="Equation" r:id="rId15" imgW="1218960" imgH="507960" progId="Equation.3">
                  <p:embed/>
                </p:oleObj>
              </mc:Choice>
              <mc:Fallback>
                <p:oleObj name="Equation" r:id="rId15" imgW="12189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1014" y="5591175"/>
                        <a:ext cx="3309937" cy="102235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50775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06029"/>
            <a:ext cx="8229600" cy="1331280"/>
          </a:xfrm>
        </p:spPr>
        <p:txBody>
          <a:bodyPr anchor="ctr">
            <a:noAutofit/>
          </a:bodyPr>
          <a:lstStyle/>
          <a:p>
            <a:pPr algn="ctr"/>
            <a:r>
              <a:rPr lang="en-US" altLang="ko-KR" sz="4800" dirty="0">
                <a:ea typeface="굴림" pitchFamily="26" charset="-127"/>
                <a:cs typeface="굴림" pitchFamily="26" charset="-127"/>
              </a:rPr>
              <a:t>Additional Nitrogen Equations</a:t>
            </a:r>
            <a:br>
              <a:rPr lang="en-US" altLang="ko-KR" sz="4800" dirty="0">
                <a:ea typeface="굴림" pitchFamily="26" charset="-127"/>
                <a:cs typeface="굴림" pitchFamily="26" charset="-127"/>
              </a:rPr>
            </a:br>
            <a:r>
              <a:rPr lang="en-US" altLang="ko-KR" sz="4800" dirty="0">
                <a:ea typeface="굴림" pitchFamily="26" charset="-127"/>
                <a:cs typeface="굴림" pitchFamily="26" charset="-127"/>
              </a:rPr>
              <a:t> </a:t>
            </a:r>
            <a:r>
              <a:rPr lang="en-US" altLang="ko-KR" dirty="0">
                <a:ea typeface="굴림" pitchFamily="26" charset="-127"/>
                <a:cs typeface="굴림" pitchFamily="26" charset="-127"/>
              </a:rPr>
              <a:t>Nitrification and Denitrification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5241329"/>
              </p:ext>
            </p:extLst>
          </p:nvPr>
        </p:nvGraphicFramePr>
        <p:xfrm>
          <a:off x="3313072" y="2607396"/>
          <a:ext cx="5295900" cy="97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4" name="Equation" r:id="rId3" imgW="2247840" imgH="482400" progId="Equation.3">
                  <p:embed/>
                </p:oleObj>
              </mc:Choice>
              <mc:Fallback>
                <p:oleObj name="Equation" r:id="rId3" imgW="22478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3072" y="2607396"/>
                        <a:ext cx="5295900" cy="9763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4978072"/>
              </p:ext>
            </p:extLst>
          </p:nvPr>
        </p:nvGraphicFramePr>
        <p:xfrm>
          <a:off x="3367047" y="3941055"/>
          <a:ext cx="5187950" cy="2484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5" name="Equation" r:id="rId5" imgW="2247840" imgH="1257120" progId="Equation.3">
                  <p:embed/>
                </p:oleObj>
              </mc:Choice>
              <mc:Fallback>
                <p:oleObj name="Equation" r:id="rId5" imgW="2247840" imgH="1257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7047" y="3941055"/>
                        <a:ext cx="5187950" cy="248443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66449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34727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altLang="ko-KR" sz="4800" dirty="0">
                <a:ea typeface="굴림" pitchFamily="26" charset="-127"/>
                <a:cs typeface="굴림" pitchFamily="26" charset="-127"/>
              </a:rPr>
              <a:t>Particulate Settling</a:t>
            </a:r>
            <a:endParaRPr lang="en-US" sz="4800" dirty="0">
              <a:ea typeface="굴림" pitchFamily="26" charset="-127"/>
              <a:cs typeface="굴림" pitchFamily="26" charset="-127"/>
            </a:endParaRPr>
          </a:p>
        </p:txBody>
      </p:sp>
      <p:graphicFrame>
        <p:nvGraphicFramePr>
          <p:cNvPr id="389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9081705"/>
              </p:ext>
            </p:extLst>
          </p:nvPr>
        </p:nvGraphicFramePr>
        <p:xfrm>
          <a:off x="2208214" y="1714500"/>
          <a:ext cx="3273425" cy="92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76" name="Equation" r:id="rId3" imgW="1498320" imgH="457200" progId="Equation.3">
                  <p:embed/>
                </p:oleObj>
              </mc:Choice>
              <mc:Fallback>
                <p:oleObj name="Equation" r:id="rId3" imgW="14983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8214" y="1714500"/>
                        <a:ext cx="3273425" cy="92233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4486764"/>
              </p:ext>
            </p:extLst>
          </p:nvPr>
        </p:nvGraphicFramePr>
        <p:xfrm>
          <a:off x="2193925" y="4995863"/>
          <a:ext cx="3500438" cy="96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77" name="Equation" r:id="rId5" imgW="1549080" imgH="457200" progId="Equation.3">
                  <p:embed/>
                </p:oleObj>
              </mc:Choice>
              <mc:Fallback>
                <p:oleObj name="Equation" r:id="rId5" imgW="15490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3925" y="4995863"/>
                        <a:ext cx="3500438" cy="96996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6417775"/>
              </p:ext>
            </p:extLst>
          </p:nvPr>
        </p:nvGraphicFramePr>
        <p:xfrm>
          <a:off x="2193926" y="3394075"/>
          <a:ext cx="3349625" cy="92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78" name="Equation" r:id="rId7" imgW="1549080" imgH="457200" progId="Equation.3">
                  <p:embed/>
                </p:oleObj>
              </mc:Choice>
              <mc:Fallback>
                <p:oleObj name="Equation" r:id="rId7" imgW="15490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3926" y="3394075"/>
                        <a:ext cx="3349625" cy="92233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4397160"/>
              </p:ext>
            </p:extLst>
          </p:nvPr>
        </p:nvGraphicFramePr>
        <p:xfrm>
          <a:off x="6958014" y="1762126"/>
          <a:ext cx="2795587" cy="82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79" name="Equation" r:id="rId9" imgW="1244520" imgH="457200" progId="Equation.3">
                  <p:embed/>
                </p:oleObj>
              </mc:Choice>
              <mc:Fallback>
                <p:oleObj name="Equation" r:id="rId9" imgW="12445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8014" y="1762126"/>
                        <a:ext cx="2795587" cy="8239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9954729"/>
              </p:ext>
            </p:extLst>
          </p:nvPr>
        </p:nvGraphicFramePr>
        <p:xfrm>
          <a:off x="7007226" y="3441701"/>
          <a:ext cx="2816225" cy="82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80" name="Equation" r:id="rId11" imgW="1282680" imgH="457200" progId="Equation.3">
                  <p:embed/>
                </p:oleObj>
              </mc:Choice>
              <mc:Fallback>
                <p:oleObj name="Equation" r:id="rId11" imgW="12826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7226" y="3441701"/>
                        <a:ext cx="2816225" cy="8239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1631090"/>
              </p:ext>
            </p:extLst>
          </p:nvPr>
        </p:nvGraphicFramePr>
        <p:xfrm>
          <a:off x="6983413" y="5091114"/>
          <a:ext cx="278765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81" name="Equation" r:id="rId13" imgW="1269720" imgH="457200" progId="Equation.3">
                  <p:embed/>
                </p:oleObj>
              </mc:Choice>
              <mc:Fallback>
                <p:oleObj name="Equation" r:id="rId13" imgW="12697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3413" y="5091114"/>
                        <a:ext cx="2787650" cy="8223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428563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981200" y="704088"/>
            <a:ext cx="8305800" cy="1764524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800" dirty="0"/>
              <a:t>Appendix B:</a:t>
            </a:r>
            <a:br>
              <a:rPr lang="en-US" sz="4800" dirty="0"/>
            </a:br>
            <a:r>
              <a:rPr lang="en-US" sz="4800" dirty="0"/>
              <a:t>Summary of Equations</a:t>
            </a:r>
            <a:br>
              <a:rPr lang="en-US" sz="4800" dirty="0"/>
            </a:br>
            <a:r>
              <a:rPr lang="en-US" sz="4800" dirty="0"/>
              <a:t>by State Variable</a:t>
            </a:r>
          </a:p>
        </p:txBody>
      </p:sp>
    </p:spTree>
    <p:extLst>
      <p:ext uri="{BB962C8B-B14F-4D97-AF65-F5344CB8AC3E}">
        <p14:creationId xmlns:p14="http://schemas.microsoft.com/office/powerpoint/2010/main" val="37659957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altLang="ko-KR" dirty="0">
                <a:ea typeface="굴림" pitchFamily="26" charset="-127"/>
                <a:cs typeface="굴림" pitchFamily="26" charset="-127"/>
              </a:rPr>
              <a:t>Phosphorus Equations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688256"/>
            <a:ext cx="4038600" cy="4525962"/>
          </a:xfrm>
        </p:spPr>
        <p:txBody>
          <a:bodyPr/>
          <a:lstStyle/>
          <a:p>
            <a:r>
              <a:rPr lang="en-US" altLang="ko-KR" dirty="0">
                <a:ea typeface="바탕" pitchFamily="26" charset="-127"/>
                <a:cs typeface="바탕" pitchFamily="26" charset="-127"/>
              </a:rPr>
              <a:t>Phytoplankton “</a:t>
            </a:r>
            <a:r>
              <a:rPr lang="en-US" altLang="ko-KR" i="1" dirty="0">
                <a:ea typeface="바탕" pitchFamily="26" charset="-127"/>
                <a:cs typeface="바탕" pitchFamily="26" charset="-127"/>
              </a:rPr>
              <a:t>k</a:t>
            </a:r>
            <a:r>
              <a:rPr lang="en-US" altLang="ko-KR" dirty="0">
                <a:ea typeface="바탕" pitchFamily="26" charset="-127"/>
                <a:cs typeface="바탕" pitchFamily="26" charset="-127"/>
              </a:rPr>
              <a:t>” P</a:t>
            </a:r>
          </a:p>
          <a:p>
            <a:endParaRPr lang="en-US" altLang="ko-KR" dirty="0">
              <a:ea typeface="바탕" pitchFamily="26" charset="-127"/>
              <a:cs typeface="바탕" pitchFamily="26" charset="-127"/>
            </a:endParaRPr>
          </a:p>
          <a:p>
            <a:endParaRPr lang="en-US" altLang="ko-KR" dirty="0">
              <a:ea typeface="바탕" pitchFamily="26" charset="-127"/>
              <a:cs typeface="바탕" pitchFamily="26" charset="-127"/>
            </a:endParaRPr>
          </a:p>
          <a:p>
            <a:endParaRPr lang="en-US" altLang="ko-KR" dirty="0">
              <a:ea typeface="바탕" pitchFamily="26" charset="-127"/>
              <a:cs typeface="바탕" pitchFamily="26" charset="-127"/>
            </a:endParaRPr>
          </a:p>
          <a:p>
            <a:endParaRPr lang="en-US" altLang="ko-KR" dirty="0">
              <a:ea typeface="바탕" pitchFamily="26" charset="-127"/>
              <a:cs typeface="바탕" pitchFamily="26" charset="-127"/>
            </a:endParaRPr>
          </a:p>
          <a:p>
            <a:r>
              <a:rPr lang="en-US" altLang="ko-KR" dirty="0">
                <a:ea typeface="바탕" pitchFamily="26" charset="-127"/>
                <a:cs typeface="바탕" pitchFamily="26" charset="-127"/>
              </a:rPr>
              <a:t>Detrital P</a:t>
            </a:r>
          </a:p>
          <a:p>
            <a:endParaRPr lang="en-US" altLang="ko-KR" dirty="0">
              <a:ea typeface="바탕" pitchFamily="26" charset="-127"/>
              <a:cs typeface="바탕" pitchFamily="26" charset="-127"/>
            </a:endParaRPr>
          </a:p>
          <a:p>
            <a:endParaRPr lang="en-US" altLang="ko-KR" dirty="0">
              <a:ea typeface="바탕" pitchFamily="26" charset="-127"/>
              <a:cs typeface="바탕" pitchFamily="26" charset="-127"/>
            </a:endParaRPr>
          </a:p>
          <a:p>
            <a:endParaRPr lang="en-US" altLang="ko-KR" dirty="0">
              <a:ea typeface="바탕" pitchFamily="26" charset="-127"/>
              <a:cs typeface="바탕" pitchFamily="26" charset="-127"/>
            </a:endParaRPr>
          </a:p>
          <a:p>
            <a:endParaRPr lang="en-US" altLang="ko-KR" dirty="0">
              <a:ea typeface="바탕" pitchFamily="26" charset="-127"/>
              <a:cs typeface="바탕" pitchFamily="26" charset="-127"/>
            </a:endParaRPr>
          </a:p>
          <a:p>
            <a:endParaRPr lang="en-US" altLang="ko-KR" dirty="0">
              <a:ea typeface="굴림" pitchFamily="26" charset="-127"/>
              <a:cs typeface="굴림" pitchFamily="26" charset="-127"/>
            </a:endParaRP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4203222" y="5902712"/>
            <a:ext cx="5521325" cy="430213"/>
            <a:chOff x="1758" y="3513"/>
            <a:chExt cx="3478" cy="271"/>
          </a:xfrm>
        </p:grpSpPr>
        <p:sp>
          <p:nvSpPr>
            <p:cNvPr id="91148" name="Text Box 12"/>
            <p:cNvSpPr txBox="1">
              <a:spLocks noChangeArrowheads="1"/>
            </p:cNvSpPr>
            <p:nvPr/>
          </p:nvSpPr>
          <p:spPr bwMode="auto">
            <a:xfrm>
              <a:off x="4623" y="3532"/>
              <a:ext cx="613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FF00"/>
                  </a:solidFill>
                </a:rPr>
                <a:t>Settling</a:t>
              </a:r>
            </a:p>
          </p:txBody>
        </p:sp>
        <p:sp>
          <p:nvSpPr>
            <p:cNvPr id="91146" name="Text Box 10"/>
            <p:cNvSpPr txBox="1">
              <a:spLocks noChangeArrowheads="1"/>
            </p:cNvSpPr>
            <p:nvPr/>
          </p:nvSpPr>
          <p:spPr bwMode="auto">
            <a:xfrm>
              <a:off x="1758" y="3513"/>
              <a:ext cx="51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FF00"/>
                  </a:solidFill>
                </a:rPr>
                <a:t>Death</a:t>
              </a:r>
            </a:p>
          </p:txBody>
        </p:sp>
        <p:sp>
          <p:nvSpPr>
            <p:cNvPr id="91147" name="Text Box 11"/>
            <p:cNvSpPr txBox="1">
              <a:spLocks noChangeArrowheads="1"/>
            </p:cNvSpPr>
            <p:nvPr/>
          </p:nvSpPr>
          <p:spPr bwMode="auto">
            <a:xfrm>
              <a:off x="3242" y="3513"/>
              <a:ext cx="848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FF00"/>
                  </a:solidFill>
                </a:rPr>
                <a:t>Dissolution</a:t>
              </a:r>
            </a:p>
          </p:txBody>
        </p:sp>
      </p:grpSp>
      <p:grpSp>
        <p:nvGrpSpPr>
          <p:cNvPr id="3" name="Group 14"/>
          <p:cNvGrpSpPr/>
          <p:nvPr/>
        </p:nvGrpSpPr>
        <p:grpSpPr>
          <a:xfrm>
            <a:off x="3569312" y="3444744"/>
            <a:ext cx="4099734" cy="403596"/>
            <a:chOff x="2045312" y="3897313"/>
            <a:chExt cx="4099734" cy="403596"/>
          </a:xfrm>
        </p:grpSpPr>
        <p:sp>
          <p:nvSpPr>
            <p:cNvPr id="91143" name="Text Box 7"/>
            <p:cNvSpPr txBox="1">
              <a:spLocks noChangeArrowheads="1"/>
            </p:cNvSpPr>
            <p:nvPr/>
          </p:nvSpPr>
          <p:spPr bwMode="auto">
            <a:xfrm>
              <a:off x="2045312" y="3897313"/>
              <a:ext cx="97033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FF00"/>
                  </a:solidFill>
                </a:rPr>
                <a:t>Growth</a:t>
              </a:r>
              <a:endPara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endParaRPr>
            </a:p>
          </p:txBody>
        </p:sp>
        <p:sp>
          <p:nvSpPr>
            <p:cNvPr id="91144" name="Text Box 8"/>
            <p:cNvSpPr txBox="1">
              <a:spLocks noChangeArrowheads="1"/>
            </p:cNvSpPr>
            <p:nvPr/>
          </p:nvSpPr>
          <p:spPr bwMode="auto">
            <a:xfrm>
              <a:off x="4426753" y="3900488"/>
              <a:ext cx="81227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FF00"/>
                  </a:solidFill>
                </a:rPr>
                <a:t>Death</a:t>
              </a:r>
            </a:p>
          </p:txBody>
        </p:sp>
        <p:sp>
          <p:nvSpPr>
            <p:cNvPr id="91145" name="Text Box 9"/>
            <p:cNvSpPr txBox="1">
              <a:spLocks noChangeArrowheads="1"/>
            </p:cNvSpPr>
            <p:nvPr/>
          </p:nvSpPr>
          <p:spPr bwMode="auto">
            <a:xfrm>
              <a:off x="5171895" y="3900488"/>
              <a:ext cx="97315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FF00"/>
                  </a:solidFill>
                </a:rPr>
                <a:t>Settling</a:t>
              </a:r>
            </a:p>
          </p:txBody>
        </p:sp>
        <p:sp>
          <p:nvSpPr>
            <p:cNvPr id="91171" name="Text Box 35"/>
            <p:cNvSpPr txBox="1">
              <a:spLocks noChangeArrowheads="1"/>
            </p:cNvSpPr>
            <p:nvPr/>
          </p:nvSpPr>
          <p:spPr bwMode="auto">
            <a:xfrm>
              <a:off x="3008452" y="3900799"/>
              <a:ext cx="136357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 dirty="0">
                  <a:solidFill>
                    <a:srgbClr val="FFFF00"/>
                  </a:solidFill>
                </a:rPr>
                <a:t>Respiration</a:t>
              </a:r>
            </a:p>
          </p:txBody>
        </p:sp>
      </p:grp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2606658"/>
              </p:ext>
            </p:extLst>
          </p:nvPr>
        </p:nvGraphicFramePr>
        <p:xfrm>
          <a:off x="1649414" y="2351088"/>
          <a:ext cx="7126287" cy="950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2" name="Equation" r:id="rId3" imgW="2869920" imgH="457200" progId="Equation.3">
                  <p:embed/>
                </p:oleObj>
              </mc:Choice>
              <mc:Fallback>
                <p:oleObj name="Equation" r:id="rId3" imgW="28699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9414" y="2351088"/>
                        <a:ext cx="7126287" cy="95091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1331422"/>
              </p:ext>
            </p:extLst>
          </p:nvPr>
        </p:nvGraphicFramePr>
        <p:xfrm>
          <a:off x="1758191" y="4858137"/>
          <a:ext cx="8721725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3" name="Equation" r:id="rId5" imgW="3352680" imgH="457200" progId="Equation.3">
                  <p:embed/>
                </p:oleObj>
              </mc:Choice>
              <mc:Fallback>
                <p:oleObj name="Equation" r:id="rId5" imgW="33526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8191" y="4858137"/>
                        <a:ext cx="8721725" cy="10445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20228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0928614"/>
              </p:ext>
            </p:extLst>
          </p:nvPr>
        </p:nvGraphicFramePr>
        <p:xfrm>
          <a:off x="1736048" y="3970338"/>
          <a:ext cx="8050212" cy="229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6" name="Equation" r:id="rId3" imgW="4063680" imgH="1193760" progId="Equation.3">
                  <p:embed/>
                </p:oleObj>
              </mc:Choice>
              <mc:Fallback>
                <p:oleObj name="Equation" r:id="rId3" imgW="4063680" imgH="1193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6048" y="3970338"/>
                        <a:ext cx="8050212" cy="22987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34727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altLang="ko-KR" sz="4800" dirty="0">
                <a:ea typeface="굴림" pitchFamily="26" charset="-127"/>
                <a:cs typeface="굴림" pitchFamily="26" charset="-127"/>
              </a:rPr>
              <a:t>Phosphorus Equations</a:t>
            </a:r>
            <a:endParaRPr lang="en-US" sz="4800" dirty="0">
              <a:ea typeface="굴림" pitchFamily="26" charset="-127"/>
              <a:cs typeface="굴림" pitchFamily="26" charset="-127"/>
            </a:endParaRP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3048000" y="2726511"/>
            <a:ext cx="6858000" cy="400050"/>
            <a:chOff x="960" y="1929"/>
            <a:chExt cx="4320" cy="252"/>
          </a:xfrm>
        </p:grpSpPr>
        <p:sp>
          <p:nvSpPr>
            <p:cNvPr id="93212" name="Text Box 28"/>
            <p:cNvSpPr txBox="1">
              <a:spLocks noChangeArrowheads="1"/>
            </p:cNvSpPr>
            <p:nvPr/>
          </p:nvSpPr>
          <p:spPr bwMode="auto">
            <a:xfrm>
              <a:off x="4036" y="1929"/>
              <a:ext cx="1244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FFFF00"/>
                  </a:solidFill>
                </a:rPr>
                <a:t>Mineralization</a:t>
              </a:r>
            </a:p>
          </p:txBody>
        </p:sp>
        <p:sp>
          <p:nvSpPr>
            <p:cNvPr id="93213" name="Text Box 29"/>
            <p:cNvSpPr txBox="1">
              <a:spLocks noChangeArrowheads="1"/>
            </p:cNvSpPr>
            <p:nvPr/>
          </p:nvSpPr>
          <p:spPr bwMode="auto">
            <a:xfrm>
              <a:off x="2404" y="1929"/>
              <a:ext cx="1244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FFFF00"/>
                  </a:solidFill>
                </a:rPr>
                <a:t>Dissolution</a:t>
              </a:r>
            </a:p>
          </p:txBody>
        </p:sp>
        <p:sp>
          <p:nvSpPr>
            <p:cNvPr id="93215" name="Text Box 31"/>
            <p:cNvSpPr txBox="1">
              <a:spLocks noChangeArrowheads="1"/>
            </p:cNvSpPr>
            <p:nvPr/>
          </p:nvSpPr>
          <p:spPr bwMode="auto">
            <a:xfrm>
              <a:off x="960" y="1929"/>
              <a:ext cx="1244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FFFF00"/>
                  </a:solidFill>
                </a:rPr>
                <a:t>Respiration</a:t>
              </a:r>
            </a:p>
          </p:txBody>
        </p:sp>
      </p:grp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5979113"/>
              </p:ext>
            </p:extLst>
          </p:nvPr>
        </p:nvGraphicFramePr>
        <p:xfrm>
          <a:off x="1646238" y="1897063"/>
          <a:ext cx="8907462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7" name="Equation" r:id="rId5" imgW="4673520" imgH="507960" progId="Equation.3">
                  <p:embed/>
                </p:oleObj>
              </mc:Choice>
              <mc:Fallback>
                <p:oleObj name="Equation" r:id="rId5" imgW="467352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6238" y="1897063"/>
                        <a:ext cx="8907462" cy="84455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1536060" y="1322338"/>
            <a:ext cx="4038600" cy="4233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altLang="ko-KR" sz="2800" dirty="0">
                <a:ea typeface="바탕" pitchFamily="26" charset="-127"/>
                <a:cs typeface="바탕" pitchFamily="26" charset="-127"/>
              </a:rPr>
              <a:t>Dissolved Organic P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altLang="ko-KR" sz="2800" dirty="0">
              <a:ea typeface="바탕" pitchFamily="26" charset="-127"/>
              <a:cs typeface="바탕" pitchFamily="26" charset="-127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altLang="ko-KR" sz="2800" dirty="0">
              <a:ea typeface="바탕" pitchFamily="26" charset="-127"/>
              <a:cs typeface="바탕" pitchFamily="26" charset="-127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altLang="ko-KR" sz="2000" dirty="0">
              <a:solidFill>
                <a:srgbClr val="FFFF00"/>
              </a:solidFill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altLang="ko-KR" sz="2800" dirty="0">
                <a:ea typeface="바탕" pitchFamily="26" charset="-127"/>
                <a:cs typeface="바탕" pitchFamily="26" charset="-127"/>
              </a:rPr>
              <a:t>Inorganic PO</a:t>
            </a:r>
            <a:r>
              <a:rPr lang="en-US" altLang="ko-KR" sz="2800" baseline="-25000" dirty="0">
                <a:ea typeface="바탕" pitchFamily="26" charset="-127"/>
                <a:cs typeface="바탕" pitchFamily="26" charset="-127"/>
              </a:rPr>
              <a:t>4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altLang="ko-KR" sz="2800" dirty="0">
              <a:ea typeface="바탕" pitchFamily="26" charset="-127"/>
              <a:cs typeface="바탕" pitchFamily="26" charset="-127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altLang="ko-KR" sz="2800" dirty="0">
              <a:ea typeface="바탕" pitchFamily="26" charset="-127"/>
              <a:cs typeface="바탕" pitchFamily="26" charset="-127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altLang="ko-KR" sz="2800" dirty="0">
              <a:ea typeface="바탕" pitchFamily="26" charset="-127"/>
              <a:cs typeface="바탕" pitchFamily="26" charset="-127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altLang="ko-KR" sz="2800" dirty="0">
              <a:ea typeface="바탕" pitchFamily="26" charset="-127"/>
              <a:cs typeface="바탕" pitchFamily="26" charset="-127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altLang="ko-KR" sz="2800" dirty="0">
              <a:ea typeface="굴림" pitchFamily="26" charset="-127"/>
              <a:cs typeface="굴림" pitchFamily="26" charset="-127"/>
            </a:endParaRPr>
          </a:p>
        </p:txBody>
      </p: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3407331" y="4899810"/>
            <a:ext cx="5413399" cy="1813264"/>
            <a:chOff x="2332" y="2860"/>
            <a:chExt cx="3410" cy="858"/>
          </a:xfrm>
        </p:grpSpPr>
        <p:sp>
          <p:nvSpPr>
            <p:cNvPr id="93191" name="Text Box 7"/>
            <p:cNvSpPr txBox="1">
              <a:spLocks noChangeArrowheads="1"/>
            </p:cNvSpPr>
            <p:nvPr/>
          </p:nvSpPr>
          <p:spPr bwMode="auto">
            <a:xfrm>
              <a:off x="3550" y="3529"/>
              <a:ext cx="655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FF00"/>
                  </a:solidFill>
                </a:rPr>
                <a:t>Settling</a:t>
              </a:r>
            </a:p>
          </p:txBody>
        </p:sp>
        <p:sp>
          <p:nvSpPr>
            <p:cNvPr id="93192" name="Text Box 8"/>
            <p:cNvSpPr txBox="1">
              <a:spLocks noChangeArrowheads="1"/>
            </p:cNvSpPr>
            <p:nvPr/>
          </p:nvSpPr>
          <p:spPr bwMode="auto">
            <a:xfrm>
              <a:off x="4622" y="2881"/>
              <a:ext cx="1120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000000"/>
                  </a:solidFill>
                </a:rPr>
                <a:t>Mineralization</a:t>
              </a:r>
            </a:p>
          </p:txBody>
        </p:sp>
        <p:sp>
          <p:nvSpPr>
            <p:cNvPr id="93193" name="Text Box 9"/>
            <p:cNvSpPr txBox="1">
              <a:spLocks noChangeArrowheads="1"/>
            </p:cNvSpPr>
            <p:nvPr/>
          </p:nvSpPr>
          <p:spPr bwMode="auto">
            <a:xfrm>
              <a:off x="2332" y="3529"/>
              <a:ext cx="637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FF00"/>
                  </a:solidFill>
                </a:rPr>
                <a:t>Growth</a:t>
              </a:r>
            </a:p>
          </p:txBody>
        </p:sp>
        <p:sp>
          <p:nvSpPr>
            <p:cNvPr id="93194" name="Text Box 10"/>
            <p:cNvSpPr txBox="1">
              <a:spLocks noChangeArrowheads="1"/>
            </p:cNvSpPr>
            <p:nvPr/>
          </p:nvSpPr>
          <p:spPr bwMode="auto">
            <a:xfrm>
              <a:off x="2332" y="2860"/>
              <a:ext cx="1093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000000"/>
                  </a:solidFill>
                </a:rPr>
                <a:t>Respiration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22283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14049"/>
            <a:ext cx="8229600" cy="1311556"/>
          </a:xfrm>
        </p:spPr>
        <p:txBody>
          <a:bodyPr anchor="ctr">
            <a:noAutofit/>
          </a:bodyPr>
          <a:lstStyle/>
          <a:p>
            <a:pPr algn="ctr"/>
            <a:r>
              <a:rPr lang="en-US" altLang="ko-KR" sz="4800" dirty="0">
                <a:ea typeface="굴림" pitchFamily="26" charset="-127"/>
                <a:cs typeface="굴림" pitchFamily="26" charset="-127"/>
              </a:rPr>
              <a:t>Nitrogen Equations</a:t>
            </a:r>
            <a:br>
              <a:rPr lang="en-US" altLang="ko-KR" sz="4800" dirty="0">
                <a:ea typeface="굴림" pitchFamily="26" charset="-127"/>
                <a:cs typeface="굴림" pitchFamily="26" charset="-127"/>
              </a:rPr>
            </a:br>
            <a:r>
              <a:rPr lang="en-US" altLang="ko-KR" dirty="0">
                <a:ea typeface="굴림" pitchFamily="26" charset="-127"/>
                <a:cs typeface="굴림" pitchFamily="26" charset="-127"/>
              </a:rPr>
              <a:t>organic components</a:t>
            </a:r>
            <a:endParaRPr lang="en-US" altLang="ko-KR" i="1" dirty="0">
              <a:solidFill>
                <a:srgbClr val="FF3300"/>
              </a:solidFill>
              <a:ea typeface="굴림" pitchFamily="26" charset="-127"/>
              <a:cs typeface="굴림" pitchFamily="26" charset="-127"/>
            </a:endParaRP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1498600"/>
            <a:ext cx="47244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ko-KR" dirty="0">
                <a:ea typeface="굴림" pitchFamily="26" charset="-127"/>
                <a:cs typeface="굴림" pitchFamily="26" charset="-127"/>
              </a:rPr>
              <a:t>Phytoplankton “</a:t>
            </a:r>
            <a:r>
              <a:rPr lang="en-US" altLang="ko-KR" i="1" dirty="0">
                <a:ea typeface="굴림" pitchFamily="26" charset="-127"/>
                <a:cs typeface="굴림" pitchFamily="26" charset="-127"/>
              </a:rPr>
              <a:t>k</a:t>
            </a:r>
            <a:r>
              <a:rPr lang="en-US" altLang="ko-KR" dirty="0">
                <a:ea typeface="굴림" pitchFamily="26" charset="-127"/>
                <a:cs typeface="굴림" pitchFamily="26" charset="-127"/>
              </a:rPr>
              <a:t>” N</a:t>
            </a:r>
          </a:p>
          <a:p>
            <a:pPr>
              <a:lnSpc>
                <a:spcPct val="90000"/>
              </a:lnSpc>
            </a:pPr>
            <a:endParaRPr lang="en-US" altLang="ko-KR" dirty="0">
              <a:ea typeface="굴림" pitchFamily="26" charset="-127"/>
              <a:cs typeface="굴림" pitchFamily="26" charset="-127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ko-KR" dirty="0">
              <a:ea typeface="굴림" pitchFamily="26" charset="-127"/>
              <a:cs typeface="굴림" pitchFamily="26" charset="-127"/>
            </a:endParaRPr>
          </a:p>
          <a:p>
            <a:pPr>
              <a:lnSpc>
                <a:spcPct val="90000"/>
              </a:lnSpc>
            </a:pPr>
            <a:endParaRPr lang="en-US" altLang="ko-KR" dirty="0">
              <a:ea typeface="굴림" pitchFamily="26" charset="-127"/>
              <a:cs typeface="굴림" pitchFamily="26" charset="-127"/>
            </a:endParaRPr>
          </a:p>
          <a:p>
            <a:pPr>
              <a:lnSpc>
                <a:spcPct val="90000"/>
              </a:lnSpc>
            </a:pPr>
            <a:r>
              <a:rPr lang="en-US" altLang="ko-KR" dirty="0">
                <a:ea typeface="굴림" pitchFamily="26" charset="-127"/>
                <a:cs typeface="굴림" pitchFamily="26" charset="-127"/>
              </a:rPr>
              <a:t>Detrital N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ko-KR" dirty="0">
              <a:ea typeface="굴림" pitchFamily="26" charset="-127"/>
              <a:cs typeface="굴림" pitchFamily="26" charset="-127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ko-KR" dirty="0">
              <a:ea typeface="굴림" pitchFamily="26" charset="-127"/>
              <a:cs typeface="굴림" pitchFamily="26" charset="-127"/>
            </a:endParaRPr>
          </a:p>
          <a:p>
            <a:pPr>
              <a:lnSpc>
                <a:spcPct val="90000"/>
              </a:lnSpc>
            </a:pPr>
            <a:r>
              <a:rPr lang="en-US" altLang="ko-KR" dirty="0">
                <a:ea typeface="굴림" pitchFamily="26" charset="-127"/>
                <a:cs typeface="굴림" pitchFamily="26" charset="-127"/>
              </a:rPr>
              <a:t>Dissolved Organic N</a:t>
            </a:r>
          </a:p>
          <a:p>
            <a:pPr>
              <a:lnSpc>
                <a:spcPct val="90000"/>
              </a:lnSpc>
            </a:pPr>
            <a:endParaRPr lang="en-US" altLang="ko-KR" dirty="0">
              <a:ea typeface="굴림" pitchFamily="26" charset="-127"/>
              <a:cs typeface="굴림" pitchFamily="26" charset="-127"/>
            </a:endParaRPr>
          </a:p>
        </p:txBody>
      </p:sp>
      <p:graphicFrame>
        <p:nvGraphicFramePr>
          <p:cNvPr id="2765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297615"/>
              </p:ext>
            </p:extLst>
          </p:nvPr>
        </p:nvGraphicFramePr>
        <p:xfrm>
          <a:off x="1682751" y="5711031"/>
          <a:ext cx="8853488" cy="871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2" name="Equation" r:id="rId3" imgW="4533840" imgH="507960" progId="Equation.3">
                  <p:embed/>
                </p:oleObj>
              </mc:Choice>
              <mc:Fallback>
                <p:oleObj name="Equation" r:id="rId3" imgW="453384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1" y="5711031"/>
                        <a:ext cx="8853488" cy="871537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7711589"/>
              </p:ext>
            </p:extLst>
          </p:nvPr>
        </p:nvGraphicFramePr>
        <p:xfrm>
          <a:off x="1752601" y="3941764"/>
          <a:ext cx="7216775" cy="941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3" name="Equation" r:id="rId5" imgW="3085920" imgH="457200" progId="Equation.3">
                  <p:embed/>
                </p:oleObj>
              </mc:Choice>
              <mc:Fallback>
                <p:oleObj name="Equation" r:id="rId5" imgW="30859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1" y="3941764"/>
                        <a:ext cx="7216775" cy="941387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6847005"/>
              </p:ext>
            </p:extLst>
          </p:nvPr>
        </p:nvGraphicFramePr>
        <p:xfrm>
          <a:off x="1682751" y="2278064"/>
          <a:ext cx="6956425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4" name="Equation" r:id="rId7" imgW="2971800" imgH="457200" progId="Equation.3">
                  <p:embed/>
                </p:oleObj>
              </mc:Choice>
              <mc:Fallback>
                <p:oleObj name="Equation" r:id="rId7" imgW="29718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1" y="2278064"/>
                        <a:ext cx="6956425" cy="8921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314597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8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1049256"/>
              </p:ext>
            </p:extLst>
          </p:nvPr>
        </p:nvGraphicFramePr>
        <p:xfrm>
          <a:off x="1654817" y="2466401"/>
          <a:ext cx="9083675" cy="389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2" name="Equation" r:id="rId3" imgW="3886200" imgH="1854000" progId="Equation.3">
                  <p:embed/>
                </p:oleObj>
              </mc:Choice>
              <mc:Fallback>
                <p:oleObj name="Equation" r:id="rId3" imgW="3886200" imgH="1854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4817" y="2466401"/>
                        <a:ext cx="9083675" cy="389096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en-US" altLang="ko-KR" sz="4800" dirty="0">
                <a:ea typeface="굴림" pitchFamily="26" charset="-127"/>
                <a:cs typeface="굴림" pitchFamily="26" charset="-127"/>
              </a:rPr>
              <a:t>Nitrogen Equations</a:t>
            </a:r>
            <a:br>
              <a:rPr lang="en-US" altLang="ko-KR" sz="4800" dirty="0">
                <a:ea typeface="굴림" pitchFamily="26" charset="-127"/>
                <a:cs typeface="굴림" pitchFamily="26" charset="-127"/>
              </a:rPr>
            </a:br>
            <a:r>
              <a:rPr lang="en-US" altLang="ko-KR" sz="4800" dirty="0">
                <a:ea typeface="굴림" pitchFamily="26" charset="-127"/>
                <a:cs typeface="굴림" pitchFamily="26" charset="-127"/>
              </a:rPr>
              <a:t> </a:t>
            </a:r>
            <a:r>
              <a:rPr lang="en-US" altLang="ko-KR" dirty="0">
                <a:ea typeface="굴림" pitchFamily="26" charset="-127"/>
                <a:cs typeface="굴림" pitchFamily="26" charset="-127"/>
              </a:rPr>
              <a:t>inorganic components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600200" y="1793192"/>
            <a:ext cx="4038600" cy="188581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ko-KR" dirty="0">
                <a:ea typeface="굴림" pitchFamily="26" charset="-127"/>
                <a:cs typeface="굴림" pitchFamily="26" charset="-127"/>
              </a:rPr>
              <a:t>NH</a:t>
            </a:r>
            <a:r>
              <a:rPr lang="en-US" altLang="ko-KR" baseline="-25000" dirty="0">
                <a:ea typeface="굴림" pitchFamily="26" charset="-127"/>
                <a:cs typeface="굴림" pitchFamily="26" charset="-127"/>
              </a:rPr>
              <a:t>4</a:t>
            </a:r>
            <a:r>
              <a:rPr lang="en-US" altLang="ko-KR" dirty="0">
                <a:ea typeface="굴림" pitchFamily="26" charset="-127"/>
                <a:cs typeface="굴림" pitchFamily="26" charset="-127"/>
              </a:rPr>
              <a:t> N</a:t>
            </a:r>
          </a:p>
          <a:p>
            <a:pPr>
              <a:lnSpc>
                <a:spcPct val="90000"/>
              </a:lnSpc>
            </a:pPr>
            <a:endParaRPr lang="en-US" altLang="ko-KR" dirty="0">
              <a:ea typeface="굴림" pitchFamily="26" charset="-127"/>
              <a:cs typeface="굴림" pitchFamily="26" charset="-127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ko-KR" dirty="0">
              <a:ea typeface="굴림" pitchFamily="26" charset="-127"/>
              <a:cs typeface="굴림" pitchFamily="26" charset="-127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ko-KR" dirty="0">
              <a:ea typeface="굴림" pitchFamily="26" charset="-127"/>
              <a:cs typeface="굴림" pitchFamily="26" charset="-127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ko-KR" dirty="0">
              <a:ea typeface="굴림" pitchFamily="26" charset="-127"/>
              <a:cs typeface="굴림" pitchFamily="26" charset="-127"/>
            </a:endParaRPr>
          </a:p>
        </p:txBody>
      </p:sp>
      <p:grpSp>
        <p:nvGrpSpPr>
          <p:cNvPr id="2" name="Group 13"/>
          <p:cNvGrpSpPr/>
          <p:nvPr/>
        </p:nvGrpSpPr>
        <p:grpSpPr>
          <a:xfrm>
            <a:off x="3407331" y="3323120"/>
            <a:ext cx="5838861" cy="3434354"/>
            <a:chOff x="1883330" y="4899811"/>
            <a:chExt cx="5838861" cy="2925358"/>
          </a:xfrm>
        </p:grpSpPr>
        <p:grpSp>
          <p:nvGrpSpPr>
            <p:cNvPr id="3" name="Group 35"/>
            <p:cNvGrpSpPr>
              <a:grpSpLocks/>
            </p:cNvGrpSpPr>
            <p:nvPr/>
          </p:nvGrpSpPr>
          <p:grpSpPr bwMode="auto">
            <a:xfrm>
              <a:off x="1883330" y="4899811"/>
              <a:ext cx="5838861" cy="1754090"/>
              <a:chOff x="2332" y="2860"/>
              <a:chExt cx="3678" cy="830"/>
            </a:xfrm>
          </p:grpSpPr>
          <p:sp>
            <p:nvSpPr>
              <p:cNvPr id="9" name="Text Box 7"/>
              <p:cNvSpPr txBox="1">
                <a:spLocks noChangeArrowheads="1"/>
              </p:cNvSpPr>
              <p:nvPr/>
            </p:nvSpPr>
            <p:spPr bwMode="auto">
              <a:xfrm>
                <a:off x="4805" y="3529"/>
                <a:ext cx="1205" cy="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FF0000"/>
                    </a:solidFill>
                  </a:rPr>
                  <a:t>Nitrification</a:t>
                </a:r>
              </a:p>
            </p:txBody>
          </p: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4622" y="2881"/>
                <a:ext cx="1120" cy="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FF0000"/>
                    </a:solidFill>
                  </a:rPr>
                  <a:t>Growth</a:t>
                </a:r>
              </a:p>
            </p:txBody>
          </p:sp>
          <p:sp>
            <p:nvSpPr>
              <p:cNvPr id="11" name="Text Box 9"/>
              <p:cNvSpPr txBox="1">
                <a:spLocks noChangeArrowheads="1"/>
              </p:cNvSpPr>
              <p:nvPr/>
            </p:nvSpPr>
            <p:spPr bwMode="auto">
              <a:xfrm>
                <a:off x="2332" y="3529"/>
                <a:ext cx="1218" cy="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FF0000"/>
                    </a:solidFill>
                  </a:rPr>
                  <a:t>Mineralization</a:t>
                </a:r>
              </a:p>
            </p:txBody>
          </p:sp>
          <p:sp>
            <p:nvSpPr>
              <p:cNvPr id="12" name="Text Box 10"/>
              <p:cNvSpPr txBox="1">
                <a:spLocks noChangeArrowheads="1"/>
              </p:cNvSpPr>
              <p:nvPr/>
            </p:nvSpPr>
            <p:spPr bwMode="auto">
              <a:xfrm>
                <a:off x="2332" y="2860"/>
                <a:ext cx="1093" cy="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dirty="0">
                    <a:solidFill>
                      <a:srgbClr val="FF0000"/>
                    </a:solidFill>
                  </a:rPr>
                  <a:t>Respiration</a:t>
                </a:r>
              </a:p>
            </p:txBody>
          </p:sp>
        </p:grp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2013153" y="7484358"/>
              <a:ext cx="1039817" cy="340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0000"/>
                  </a:solidFill>
                </a:rPr>
                <a:t>Settling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22731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5961232"/>
              </p:ext>
            </p:extLst>
          </p:nvPr>
        </p:nvGraphicFramePr>
        <p:xfrm>
          <a:off x="1630364" y="2760663"/>
          <a:ext cx="8974137" cy="2436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6" name="Equation" r:id="rId3" imgW="3746160" imgH="1218960" progId="Equation.3">
                  <p:embed/>
                </p:oleObj>
              </mc:Choice>
              <mc:Fallback>
                <p:oleObj name="Equation" r:id="rId3" imgW="3746160" imgH="1218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0364" y="2760663"/>
                        <a:ext cx="8974137" cy="243681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en-US" altLang="ko-KR" sz="4800" dirty="0">
                <a:ea typeface="굴림" pitchFamily="26" charset="-127"/>
                <a:cs typeface="굴림" pitchFamily="26" charset="-127"/>
              </a:rPr>
              <a:t>Nitrogen Equations</a:t>
            </a:r>
            <a:br>
              <a:rPr lang="en-US" altLang="ko-KR" sz="4800" dirty="0">
                <a:ea typeface="굴림" pitchFamily="26" charset="-127"/>
                <a:cs typeface="굴림" pitchFamily="26" charset="-127"/>
              </a:rPr>
            </a:br>
            <a:r>
              <a:rPr lang="en-US" altLang="ko-KR" sz="4800" dirty="0">
                <a:ea typeface="굴림" pitchFamily="26" charset="-127"/>
                <a:cs typeface="굴림" pitchFamily="26" charset="-127"/>
              </a:rPr>
              <a:t> </a:t>
            </a:r>
            <a:r>
              <a:rPr lang="en-US" altLang="ko-KR" dirty="0">
                <a:ea typeface="굴림" pitchFamily="26" charset="-127"/>
                <a:cs typeface="굴림" pitchFamily="26" charset="-127"/>
              </a:rPr>
              <a:t>inorganic components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600200" y="1956300"/>
            <a:ext cx="4038600" cy="132853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ko-KR" dirty="0">
                <a:ea typeface="굴림" pitchFamily="26" charset="-127"/>
                <a:cs typeface="굴림" pitchFamily="26" charset="-127"/>
              </a:rPr>
              <a:t>NO</a:t>
            </a:r>
            <a:r>
              <a:rPr lang="en-US" altLang="ko-KR" baseline="-25000" dirty="0">
                <a:ea typeface="굴림" pitchFamily="26" charset="-127"/>
                <a:cs typeface="굴림" pitchFamily="26" charset="-127"/>
              </a:rPr>
              <a:t>3</a:t>
            </a:r>
            <a:r>
              <a:rPr lang="en-US" altLang="ko-KR" dirty="0">
                <a:ea typeface="굴림" pitchFamily="26" charset="-127"/>
                <a:cs typeface="굴림" pitchFamily="26" charset="-127"/>
              </a:rPr>
              <a:t> N</a:t>
            </a:r>
          </a:p>
          <a:p>
            <a:pPr>
              <a:lnSpc>
                <a:spcPct val="90000"/>
              </a:lnSpc>
            </a:pPr>
            <a:endParaRPr lang="en-US" altLang="ko-KR" dirty="0">
              <a:ea typeface="굴림" pitchFamily="26" charset="-127"/>
              <a:cs typeface="굴림" pitchFamily="26" charset="-127"/>
            </a:endParaRP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3407330" y="3585899"/>
            <a:ext cx="5838859" cy="2059291"/>
            <a:chOff x="2332" y="2860"/>
            <a:chExt cx="3678" cy="830"/>
          </a:xfrm>
        </p:grpSpPr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4805" y="3529"/>
              <a:ext cx="1205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0000"/>
                  </a:solidFill>
                </a:rPr>
                <a:t>Denitrification</a:t>
              </a: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2332" y="3529"/>
              <a:ext cx="1218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0000"/>
                  </a:solidFill>
                </a:rPr>
                <a:t>Nitrification</a:t>
              </a:r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2902" y="2860"/>
              <a:ext cx="1093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FF0000"/>
                  </a:solidFill>
                </a:rPr>
                <a:t>Growth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95715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altLang="ko-KR" dirty="0">
                <a:ea typeface="굴림" pitchFamily="26" charset="-127"/>
                <a:cs typeface="굴림" pitchFamily="26" charset="-127"/>
              </a:rPr>
              <a:t>Silicon Equations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688256"/>
            <a:ext cx="4038600" cy="4525962"/>
          </a:xfrm>
        </p:spPr>
        <p:txBody>
          <a:bodyPr/>
          <a:lstStyle/>
          <a:p>
            <a:r>
              <a:rPr lang="en-US" altLang="ko-KR" dirty="0">
                <a:ea typeface="바탕" pitchFamily="26" charset="-127"/>
                <a:cs typeface="바탕" pitchFamily="26" charset="-127"/>
              </a:rPr>
              <a:t>Phytoplankton “</a:t>
            </a:r>
            <a:r>
              <a:rPr lang="en-US" altLang="ko-KR" i="1" dirty="0">
                <a:ea typeface="바탕" pitchFamily="26" charset="-127"/>
                <a:cs typeface="바탕" pitchFamily="26" charset="-127"/>
              </a:rPr>
              <a:t>k</a:t>
            </a:r>
            <a:r>
              <a:rPr lang="en-US" altLang="ko-KR" dirty="0">
                <a:ea typeface="바탕" pitchFamily="26" charset="-127"/>
                <a:cs typeface="바탕" pitchFamily="26" charset="-127"/>
              </a:rPr>
              <a:t>” Si</a:t>
            </a:r>
          </a:p>
          <a:p>
            <a:endParaRPr lang="en-US" altLang="ko-KR" dirty="0">
              <a:ea typeface="바탕" pitchFamily="26" charset="-127"/>
              <a:cs typeface="바탕" pitchFamily="26" charset="-127"/>
            </a:endParaRPr>
          </a:p>
          <a:p>
            <a:endParaRPr lang="en-US" altLang="ko-KR" dirty="0">
              <a:ea typeface="바탕" pitchFamily="26" charset="-127"/>
              <a:cs typeface="바탕" pitchFamily="26" charset="-127"/>
            </a:endParaRPr>
          </a:p>
          <a:p>
            <a:endParaRPr lang="en-US" altLang="ko-KR" dirty="0">
              <a:ea typeface="바탕" pitchFamily="26" charset="-127"/>
              <a:cs typeface="바탕" pitchFamily="26" charset="-127"/>
            </a:endParaRPr>
          </a:p>
          <a:p>
            <a:endParaRPr lang="en-US" altLang="ko-KR" dirty="0">
              <a:ea typeface="바탕" pitchFamily="26" charset="-127"/>
              <a:cs typeface="바탕" pitchFamily="26" charset="-127"/>
            </a:endParaRPr>
          </a:p>
          <a:p>
            <a:r>
              <a:rPr lang="en-US" altLang="ko-KR" dirty="0">
                <a:ea typeface="바탕" pitchFamily="26" charset="-127"/>
                <a:cs typeface="바탕" pitchFamily="26" charset="-127"/>
              </a:rPr>
              <a:t>Detrital Si</a:t>
            </a:r>
          </a:p>
          <a:p>
            <a:endParaRPr lang="en-US" altLang="ko-KR" dirty="0">
              <a:ea typeface="바탕" pitchFamily="26" charset="-127"/>
              <a:cs typeface="바탕" pitchFamily="26" charset="-127"/>
            </a:endParaRPr>
          </a:p>
          <a:p>
            <a:endParaRPr lang="en-US" altLang="ko-KR" dirty="0">
              <a:ea typeface="바탕" pitchFamily="26" charset="-127"/>
              <a:cs typeface="바탕" pitchFamily="26" charset="-127"/>
            </a:endParaRPr>
          </a:p>
          <a:p>
            <a:endParaRPr lang="en-US" altLang="ko-KR" dirty="0">
              <a:ea typeface="바탕" pitchFamily="26" charset="-127"/>
              <a:cs typeface="바탕" pitchFamily="26" charset="-127"/>
            </a:endParaRPr>
          </a:p>
          <a:p>
            <a:endParaRPr lang="en-US" altLang="ko-KR" dirty="0">
              <a:ea typeface="바탕" pitchFamily="26" charset="-127"/>
              <a:cs typeface="바탕" pitchFamily="26" charset="-127"/>
            </a:endParaRPr>
          </a:p>
          <a:p>
            <a:endParaRPr lang="en-US" altLang="ko-KR" dirty="0">
              <a:ea typeface="굴림" pitchFamily="26" charset="-127"/>
              <a:cs typeface="굴림" pitchFamily="26" charset="-127"/>
            </a:endParaRP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4203222" y="5902712"/>
            <a:ext cx="5622925" cy="430213"/>
            <a:chOff x="1758" y="3513"/>
            <a:chExt cx="3542" cy="271"/>
          </a:xfrm>
        </p:grpSpPr>
        <p:sp>
          <p:nvSpPr>
            <p:cNvPr id="91148" name="Text Box 12"/>
            <p:cNvSpPr txBox="1">
              <a:spLocks noChangeArrowheads="1"/>
            </p:cNvSpPr>
            <p:nvPr/>
          </p:nvSpPr>
          <p:spPr bwMode="auto">
            <a:xfrm>
              <a:off x="4687" y="3532"/>
              <a:ext cx="613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FF00"/>
                  </a:solidFill>
                </a:rPr>
                <a:t>Settling</a:t>
              </a:r>
            </a:p>
          </p:txBody>
        </p:sp>
        <p:sp>
          <p:nvSpPr>
            <p:cNvPr id="91146" name="Text Box 10"/>
            <p:cNvSpPr txBox="1">
              <a:spLocks noChangeArrowheads="1"/>
            </p:cNvSpPr>
            <p:nvPr/>
          </p:nvSpPr>
          <p:spPr bwMode="auto">
            <a:xfrm>
              <a:off x="1758" y="3513"/>
              <a:ext cx="51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FF00"/>
                  </a:solidFill>
                </a:rPr>
                <a:t>Death</a:t>
              </a:r>
            </a:p>
          </p:txBody>
        </p:sp>
        <p:sp>
          <p:nvSpPr>
            <p:cNvPr id="91147" name="Text Box 11"/>
            <p:cNvSpPr txBox="1">
              <a:spLocks noChangeArrowheads="1"/>
            </p:cNvSpPr>
            <p:nvPr/>
          </p:nvSpPr>
          <p:spPr bwMode="auto">
            <a:xfrm>
              <a:off x="3242" y="3513"/>
              <a:ext cx="848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FF00"/>
                  </a:solidFill>
                </a:rPr>
                <a:t>Dissolution</a:t>
              </a:r>
            </a:p>
          </p:txBody>
        </p:sp>
      </p:grpSp>
      <p:grpSp>
        <p:nvGrpSpPr>
          <p:cNvPr id="3" name="Group 14"/>
          <p:cNvGrpSpPr/>
          <p:nvPr/>
        </p:nvGrpSpPr>
        <p:grpSpPr>
          <a:xfrm>
            <a:off x="3569312" y="3444744"/>
            <a:ext cx="4099734" cy="403596"/>
            <a:chOff x="2045312" y="3897313"/>
            <a:chExt cx="4099734" cy="403596"/>
          </a:xfrm>
        </p:grpSpPr>
        <p:sp>
          <p:nvSpPr>
            <p:cNvPr id="91143" name="Text Box 7"/>
            <p:cNvSpPr txBox="1">
              <a:spLocks noChangeArrowheads="1"/>
            </p:cNvSpPr>
            <p:nvPr/>
          </p:nvSpPr>
          <p:spPr bwMode="auto">
            <a:xfrm>
              <a:off x="2045312" y="3897313"/>
              <a:ext cx="97033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FF00"/>
                  </a:solidFill>
                </a:rPr>
                <a:t>Growth</a:t>
              </a:r>
            </a:p>
          </p:txBody>
        </p:sp>
        <p:sp>
          <p:nvSpPr>
            <p:cNvPr id="91144" name="Text Box 8"/>
            <p:cNvSpPr txBox="1">
              <a:spLocks noChangeArrowheads="1"/>
            </p:cNvSpPr>
            <p:nvPr/>
          </p:nvSpPr>
          <p:spPr bwMode="auto">
            <a:xfrm>
              <a:off x="4426753" y="3900488"/>
              <a:ext cx="81227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FF00"/>
                  </a:solidFill>
                </a:rPr>
                <a:t>Death</a:t>
              </a:r>
            </a:p>
          </p:txBody>
        </p:sp>
        <p:sp>
          <p:nvSpPr>
            <p:cNvPr id="91145" name="Text Box 9"/>
            <p:cNvSpPr txBox="1">
              <a:spLocks noChangeArrowheads="1"/>
            </p:cNvSpPr>
            <p:nvPr/>
          </p:nvSpPr>
          <p:spPr bwMode="auto">
            <a:xfrm>
              <a:off x="5171895" y="3900488"/>
              <a:ext cx="97315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FF00"/>
                  </a:solidFill>
                </a:rPr>
                <a:t>Settling</a:t>
              </a:r>
            </a:p>
          </p:txBody>
        </p:sp>
        <p:sp>
          <p:nvSpPr>
            <p:cNvPr id="91171" name="Text Box 35"/>
            <p:cNvSpPr txBox="1">
              <a:spLocks noChangeArrowheads="1"/>
            </p:cNvSpPr>
            <p:nvPr/>
          </p:nvSpPr>
          <p:spPr bwMode="auto">
            <a:xfrm>
              <a:off x="3008452" y="3900799"/>
              <a:ext cx="136357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 dirty="0">
                  <a:solidFill>
                    <a:srgbClr val="FFFF00"/>
                  </a:solidFill>
                </a:rPr>
                <a:t>Respiration</a:t>
              </a:r>
            </a:p>
          </p:txBody>
        </p:sp>
      </p:grp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7071681"/>
              </p:ext>
            </p:extLst>
          </p:nvPr>
        </p:nvGraphicFramePr>
        <p:xfrm>
          <a:off x="1690912" y="2351088"/>
          <a:ext cx="7277100" cy="950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2" name="Equation" r:id="rId3" imgW="2933640" imgH="457200" progId="Equation.3">
                  <p:embed/>
                </p:oleObj>
              </mc:Choice>
              <mc:Fallback>
                <p:oleObj name="Equation" r:id="rId3" imgW="29336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0912" y="2351088"/>
                        <a:ext cx="7277100" cy="95091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3944164"/>
              </p:ext>
            </p:extLst>
          </p:nvPr>
        </p:nvGraphicFramePr>
        <p:xfrm>
          <a:off x="1947864" y="4848226"/>
          <a:ext cx="7958137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3" name="Equation" r:id="rId5" imgW="3085920" imgH="457200" progId="Equation.3">
                  <p:embed/>
                </p:oleObj>
              </mc:Choice>
              <mc:Fallback>
                <p:oleObj name="Equation" r:id="rId5" imgW="30859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7864" y="4848226"/>
                        <a:ext cx="7958137" cy="10445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59762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800" dirty="0"/>
              <a:t>Equilibrium Reactions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981200" y="1935480"/>
            <a:ext cx="8229600" cy="4922520"/>
          </a:xfrm>
        </p:spPr>
        <p:txBody>
          <a:bodyPr/>
          <a:lstStyle/>
          <a:p>
            <a:r>
              <a:rPr lang="en-US" dirty="0"/>
              <a:t>Ionization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Sorption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0575236"/>
              </p:ext>
            </p:extLst>
          </p:nvPr>
        </p:nvGraphicFramePr>
        <p:xfrm>
          <a:off x="3604572" y="4542675"/>
          <a:ext cx="4594292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6" name="Equation" r:id="rId3" imgW="2145960" imgH="266400" progId="Equation.3">
                  <p:embed/>
                </p:oleObj>
              </mc:Choice>
              <mc:Fallback>
                <p:oleObj name="Equation" r:id="rId3" imgW="2145960" imgH="26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04572" y="4542675"/>
                        <a:ext cx="4594292" cy="5207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3028385"/>
              </p:ext>
            </p:extLst>
          </p:nvPr>
        </p:nvGraphicFramePr>
        <p:xfrm>
          <a:off x="3604572" y="5250351"/>
          <a:ext cx="4652010" cy="51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7" name="Equation" r:id="rId5" imgW="2298600" imgH="266400" progId="Equation.3">
                  <p:embed/>
                </p:oleObj>
              </mc:Choice>
              <mc:Fallback>
                <p:oleObj name="Equation" r:id="rId5" imgW="229860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4572" y="5250351"/>
                        <a:ext cx="4652010" cy="51911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0840324"/>
              </p:ext>
            </p:extLst>
          </p:nvPr>
        </p:nvGraphicFramePr>
        <p:xfrm>
          <a:off x="3604572" y="5909019"/>
          <a:ext cx="4652010" cy="5710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8" name="Equation" r:id="rId7" imgW="2171520" imgH="266400" progId="Equation.3">
                  <p:embed/>
                </p:oleObj>
              </mc:Choice>
              <mc:Fallback>
                <p:oleObj name="Equation" r:id="rId7" imgW="217152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4572" y="5909019"/>
                        <a:ext cx="4652010" cy="57102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6154229"/>
              </p:ext>
            </p:extLst>
          </p:nvPr>
        </p:nvGraphicFramePr>
        <p:xfrm>
          <a:off x="4335578" y="2429650"/>
          <a:ext cx="3529954" cy="450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9" name="Equation" r:id="rId9" imgW="1726920" imgH="241200" progId="Equation.3">
                  <p:embed/>
                </p:oleObj>
              </mc:Choice>
              <mc:Fallback>
                <p:oleObj name="Equation" r:id="rId9" imgW="17269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5578" y="2429650"/>
                        <a:ext cx="3529954" cy="45001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2023306"/>
              </p:ext>
            </p:extLst>
          </p:nvPr>
        </p:nvGraphicFramePr>
        <p:xfrm>
          <a:off x="4326467" y="2861010"/>
          <a:ext cx="3539065" cy="4702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0" name="Equation" r:id="rId11" imgW="1815840" imgH="241200" progId="Equation.3">
                  <p:embed/>
                </p:oleObj>
              </mc:Choice>
              <mc:Fallback>
                <p:oleObj name="Equation" r:id="rId11" imgW="181584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326467" y="2861010"/>
                        <a:ext cx="3539065" cy="470226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6560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1343391"/>
              </p:ext>
            </p:extLst>
          </p:nvPr>
        </p:nvGraphicFramePr>
        <p:xfrm>
          <a:off x="1766888" y="3956050"/>
          <a:ext cx="8113712" cy="229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6" name="Equation" r:id="rId3" imgW="4127400" imgH="1193760" progId="Equation.3">
                  <p:embed/>
                </p:oleObj>
              </mc:Choice>
              <mc:Fallback>
                <p:oleObj name="Equation" r:id="rId3" imgW="4127400" imgH="1193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6888" y="3956050"/>
                        <a:ext cx="8113712" cy="22987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34727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altLang="ko-KR" sz="4800" dirty="0">
                <a:ea typeface="굴림" pitchFamily="26" charset="-127"/>
                <a:cs typeface="굴림" pitchFamily="26" charset="-127"/>
              </a:rPr>
              <a:t>Silicon Equations</a:t>
            </a:r>
            <a:endParaRPr lang="en-US" sz="4800" dirty="0">
              <a:ea typeface="굴림" pitchFamily="26" charset="-127"/>
              <a:cs typeface="굴림" pitchFamily="26" charset="-127"/>
            </a:endParaRP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3048000" y="2726511"/>
            <a:ext cx="6858000" cy="400050"/>
            <a:chOff x="960" y="1929"/>
            <a:chExt cx="4320" cy="252"/>
          </a:xfrm>
        </p:grpSpPr>
        <p:sp>
          <p:nvSpPr>
            <p:cNvPr id="93212" name="Text Box 28"/>
            <p:cNvSpPr txBox="1">
              <a:spLocks noChangeArrowheads="1"/>
            </p:cNvSpPr>
            <p:nvPr/>
          </p:nvSpPr>
          <p:spPr bwMode="auto">
            <a:xfrm>
              <a:off x="4036" y="1929"/>
              <a:ext cx="1244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FFFF00"/>
                  </a:solidFill>
                </a:rPr>
                <a:t>Mineralization</a:t>
              </a:r>
            </a:p>
          </p:txBody>
        </p:sp>
        <p:sp>
          <p:nvSpPr>
            <p:cNvPr id="93213" name="Text Box 29"/>
            <p:cNvSpPr txBox="1">
              <a:spLocks noChangeArrowheads="1"/>
            </p:cNvSpPr>
            <p:nvPr/>
          </p:nvSpPr>
          <p:spPr bwMode="auto">
            <a:xfrm>
              <a:off x="2404" y="1929"/>
              <a:ext cx="1244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FFFF00"/>
                  </a:solidFill>
                </a:rPr>
                <a:t>Dissolution</a:t>
              </a:r>
            </a:p>
          </p:txBody>
        </p:sp>
        <p:sp>
          <p:nvSpPr>
            <p:cNvPr id="93215" name="Text Box 31"/>
            <p:cNvSpPr txBox="1">
              <a:spLocks noChangeArrowheads="1"/>
            </p:cNvSpPr>
            <p:nvPr/>
          </p:nvSpPr>
          <p:spPr bwMode="auto">
            <a:xfrm>
              <a:off x="960" y="1929"/>
              <a:ext cx="1244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FFFF00"/>
                  </a:solidFill>
                </a:rPr>
                <a:t>Respiration</a:t>
              </a:r>
            </a:p>
          </p:txBody>
        </p:sp>
      </p:grp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6069492"/>
              </p:ext>
            </p:extLst>
          </p:nvPr>
        </p:nvGraphicFramePr>
        <p:xfrm>
          <a:off x="1709739" y="1897064"/>
          <a:ext cx="8848725" cy="871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7" name="Equation" r:id="rId5" imgW="4559040" imgH="507960" progId="Equation.3">
                  <p:embed/>
                </p:oleObj>
              </mc:Choice>
              <mc:Fallback>
                <p:oleObj name="Equation" r:id="rId5" imgW="455904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9739" y="1897064"/>
                        <a:ext cx="8848725" cy="871537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1451472" y="1277727"/>
            <a:ext cx="4038600" cy="4233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altLang="ko-KR" sz="2800" dirty="0">
                <a:ea typeface="바탕" pitchFamily="26" charset="-127"/>
                <a:cs typeface="바탕" pitchFamily="26" charset="-127"/>
              </a:rPr>
              <a:t>Dissolved Organic Si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altLang="ko-KR" sz="2800" dirty="0">
              <a:ea typeface="바탕" pitchFamily="26" charset="-127"/>
              <a:cs typeface="바탕" pitchFamily="26" charset="-127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altLang="ko-KR" sz="2800" dirty="0">
              <a:ea typeface="바탕" pitchFamily="26" charset="-127"/>
              <a:cs typeface="바탕" pitchFamily="26" charset="-127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altLang="ko-KR" sz="2000" dirty="0">
              <a:solidFill>
                <a:srgbClr val="FFFF00"/>
              </a:solidFill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altLang="ko-KR" sz="2800" dirty="0">
                <a:ea typeface="바탕" pitchFamily="26" charset="-127"/>
                <a:cs typeface="바탕" pitchFamily="26" charset="-127"/>
              </a:rPr>
              <a:t>Inorganic SiO</a:t>
            </a:r>
            <a:r>
              <a:rPr lang="en-US" altLang="ko-KR" sz="2800" baseline="-25000" dirty="0">
                <a:ea typeface="바탕" pitchFamily="26" charset="-127"/>
                <a:cs typeface="바탕" pitchFamily="26" charset="-127"/>
              </a:rPr>
              <a:t>4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altLang="ko-KR" sz="2800" dirty="0">
              <a:ea typeface="바탕" pitchFamily="26" charset="-127"/>
              <a:cs typeface="바탕" pitchFamily="26" charset="-127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altLang="ko-KR" sz="2800" dirty="0">
              <a:ea typeface="바탕" pitchFamily="26" charset="-127"/>
              <a:cs typeface="바탕" pitchFamily="26" charset="-127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altLang="ko-KR" sz="2800" dirty="0">
              <a:ea typeface="바탕" pitchFamily="26" charset="-127"/>
              <a:cs typeface="바탕" pitchFamily="26" charset="-127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altLang="ko-KR" sz="2800" dirty="0">
              <a:ea typeface="바탕" pitchFamily="26" charset="-127"/>
              <a:cs typeface="바탕" pitchFamily="26" charset="-127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altLang="ko-KR" sz="2800" dirty="0">
              <a:ea typeface="굴림" pitchFamily="26" charset="-127"/>
              <a:cs typeface="굴림" pitchFamily="26" charset="-127"/>
            </a:endParaRPr>
          </a:p>
        </p:txBody>
      </p:sp>
      <p:grpSp>
        <p:nvGrpSpPr>
          <p:cNvPr id="3" name="Group 18"/>
          <p:cNvGrpSpPr/>
          <p:nvPr/>
        </p:nvGrpSpPr>
        <p:grpSpPr>
          <a:xfrm>
            <a:off x="3407330" y="4840836"/>
            <a:ext cx="4773487" cy="1885352"/>
            <a:chOff x="1883329" y="5084787"/>
            <a:chExt cx="4773487" cy="1584663"/>
          </a:xfrm>
        </p:grpSpPr>
        <p:grpSp>
          <p:nvGrpSpPr>
            <p:cNvPr id="4" name="Group 35"/>
            <p:cNvGrpSpPr>
              <a:grpSpLocks/>
            </p:cNvGrpSpPr>
            <p:nvPr/>
          </p:nvGrpSpPr>
          <p:grpSpPr bwMode="auto">
            <a:xfrm>
              <a:off x="1883329" y="5084787"/>
              <a:ext cx="3081351" cy="1584663"/>
              <a:chOff x="2332" y="2862"/>
              <a:chExt cx="1941" cy="832"/>
            </a:xfrm>
          </p:grpSpPr>
          <p:sp>
            <p:nvSpPr>
              <p:cNvPr id="93192" name="Text Box 8"/>
              <p:cNvSpPr txBox="1">
                <a:spLocks noChangeArrowheads="1"/>
              </p:cNvSpPr>
              <p:nvPr/>
            </p:nvSpPr>
            <p:spPr bwMode="auto">
              <a:xfrm>
                <a:off x="2332" y="3518"/>
                <a:ext cx="1120" cy="1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dirty="0">
                    <a:solidFill>
                      <a:srgbClr val="FFFF00"/>
                    </a:solidFill>
                  </a:rPr>
                  <a:t>Growth</a:t>
                </a:r>
              </a:p>
            </p:txBody>
          </p:sp>
          <p:sp>
            <p:nvSpPr>
              <p:cNvPr id="93193" name="Text Box 9"/>
              <p:cNvSpPr txBox="1">
                <a:spLocks noChangeArrowheads="1"/>
              </p:cNvSpPr>
              <p:nvPr/>
            </p:nvSpPr>
            <p:spPr bwMode="auto">
              <a:xfrm>
                <a:off x="3350" y="3518"/>
                <a:ext cx="923" cy="1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FFFF00"/>
                    </a:solidFill>
                  </a:rPr>
                  <a:t>Settling</a:t>
                </a:r>
              </a:p>
            </p:txBody>
          </p:sp>
          <p:sp>
            <p:nvSpPr>
              <p:cNvPr id="93194" name="Text Box 10"/>
              <p:cNvSpPr txBox="1">
                <a:spLocks noChangeArrowheads="1"/>
              </p:cNvSpPr>
              <p:nvPr/>
            </p:nvSpPr>
            <p:spPr bwMode="auto">
              <a:xfrm>
                <a:off x="2332" y="2862"/>
                <a:ext cx="1093" cy="1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dirty="0">
                    <a:solidFill>
                      <a:srgbClr val="FF0000"/>
                    </a:solidFill>
                  </a:rPr>
                  <a:t>Respiration</a:t>
                </a:r>
              </a:p>
            </p:txBody>
          </p:sp>
        </p:grpSp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4831553" y="5095024"/>
              <a:ext cx="1825263" cy="334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FF0000"/>
                  </a:solidFill>
                </a:rPr>
                <a:t>Mineralization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5762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04088"/>
            <a:ext cx="8229600" cy="718312"/>
          </a:xfrm>
        </p:spPr>
        <p:txBody>
          <a:bodyPr>
            <a:normAutofit/>
          </a:bodyPr>
          <a:lstStyle/>
          <a:p>
            <a:pPr algn="ctr"/>
            <a:r>
              <a:rPr lang="en-US" sz="4400" dirty="0"/>
              <a:t>Phase Partitioning Equations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Dissolved fraction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Solid “k” fraction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9301273"/>
              </p:ext>
            </p:extLst>
          </p:nvPr>
        </p:nvGraphicFramePr>
        <p:xfrm>
          <a:off x="4586289" y="2484438"/>
          <a:ext cx="3019425" cy="1039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4" name="Equation" r:id="rId3" imgW="1549080" imgH="533160" progId="Equation.3">
                  <p:embed/>
                </p:oleObj>
              </mc:Choice>
              <mc:Fallback>
                <p:oleObj name="Equation" r:id="rId3" imgW="1549080" imgH="5331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89" y="2484438"/>
                        <a:ext cx="3019425" cy="103981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9963635"/>
              </p:ext>
            </p:extLst>
          </p:nvPr>
        </p:nvGraphicFramePr>
        <p:xfrm>
          <a:off x="4586288" y="4445332"/>
          <a:ext cx="3019426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5" name="Equation" r:id="rId5" imgW="1498320" imgH="558720" progId="Equation.3">
                  <p:embed/>
                </p:oleObj>
              </mc:Choice>
              <mc:Fallback>
                <p:oleObj name="Equation" r:id="rId5" imgW="1498320" imgH="558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6288" y="4445332"/>
                        <a:ext cx="3019426" cy="10890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04851" y="6028197"/>
            <a:ext cx="2982298" cy="369332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n = porosity [</a:t>
            </a:r>
            <a:r>
              <a:rPr lang="en-US" i="1" dirty="0" err="1">
                <a:solidFill>
                  <a:srgbClr val="FFFF00"/>
                </a:solidFill>
              </a:rPr>
              <a:t>L</a:t>
            </a:r>
            <a:r>
              <a:rPr lang="en-US" i="1" baseline="-25000" dirty="0" err="1">
                <a:solidFill>
                  <a:srgbClr val="FFFF00"/>
                </a:solidFill>
              </a:rPr>
              <a:t>w</a:t>
            </a:r>
            <a:r>
              <a:rPr lang="en-US" dirty="0">
                <a:solidFill>
                  <a:srgbClr val="FFFF00"/>
                </a:solidFill>
              </a:rPr>
              <a:t>/</a:t>
            </a:r>
            <a:r>
              <a:rPr lang="en-US" i="1" dirty="0">
                <a:solidFill>
                  <a:srgbClr val="FFFF00"/>
                </a:solidFill>
              </a:rPr>
              <a:t>L</a:t>
            </a:r>
            <a:r>
              <a:rPr lang="en-US" dirty="0">
                <a:solidFill>
                  <a:srgbClr val="FFFF00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047228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2014538" y="21625"/>
            <a:ext cx="8229600" cy="1738936"/>
          </a:xfrm>
        </p:spPr>
        <p:txBody>
          <a:bodyPr anchor="ctr">
            <a:normAutofit/>
          </a:bodyPr>
          <a:lstStyle/>
          <a:p>
            <a:pPr algn="ctr"/>
            <a:r>
              <a:rPr lang="en-US" dirty="0">
                <a:ea typeface="ＭＳ Ｐゴシック" pitchFamily="26" charset="-128"/>
                <a:cs typeface="ＭＳ Ｐゴシック" pitchFamily="26" charset="-128"/>
              </a:rPr>
              <a:t>Summary of Kinetic Constants </a:t>
            </a:r>
            <a:r>
              <a:rPr lang="en-US" sz="3600" dirty="0">
                <a:ea typeface="ＭＳ Ｐゴシック" pitchFamily="26" charset="-128"/>
                <a:cs typeface="ＭＳ Ｐゴシック" pitchFamily="26" charset="-128"/>
              </a:rPr>
              <a:t>Nutrient Sorption</a:t>
            </a:r>
            <a:endParaRPr lang="en-US" dirty="0">
              <a:ea typeface="ＭＳ Ｐゴシック" pitchFamily="26" charset="-128"/>
              <a:cs typeface="ＭＳ Ｐゴシック" pitchFamily="26" charset="-128"/>
            </a:endParaRPr>
          </a:p>
        </p:txBody>
      </p:sp>
      <p:graphicFrame>
        <p:nvGraphicFramePr>
          <p:cNvPr id="23" name="Group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28688747"/>
              </p:ext>
            </p:extLst>
          </p:nvPr>
        </p:nvGraphicFramePr>
        <p:xfrm>
          <a:off x="1822772" y="2717989"/>
          <a:ext cx="8451847" cy="2334716"/>
        </p:xfrm>
        <a:graphic>
          <a:graphicData uri="http://schemas.openxmlformats.org/drawingml/2006/table">
            <a:tbl>
              <a:tblPr/>
              <a:tblGrid>
                <a:gridCol w="10992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81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32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04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707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44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Symbol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     Kinetic Constant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Value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Range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70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K</a:t>
                      </a:r>
                      <a:r>
                        <a:rPr kumimoji="0" lang="en-US" sz="20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S</a:t>
                      </a:r>
                      <a:r>
                        <a:rPr kumimoji="0" lang="en-US" sz="18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k</a:t>
                      </a:r>
                      <a:r>
                        <a:rPr kumimoji="0" lang="en-US" sz="20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,NH</a:t>
                      </a:r>
                      <a:r>
                        <a:rPr kumimoji="0" lang="en-US" sz="18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4</a:t>
                      </a:r>
                      <a:endParaRPr kumimoji="0" lang="en-US" sz="28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Partition coefficient for NH</a:t>
                      </a:r>
                      <a:r>
                        <a:rPr kumimoji="0" lang="en-US" sz="18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4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 onto solids “</a:t>
                      </a: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k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”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L/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kg</a:t>
                      </a:r>
                      <a:r>
                        <a:rPr kumimoji="0" lang="en-US" sz="18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S</a:t>
                      </a:r>
                      <a:endParaRPr kumimoji="0" lang="en-US" sz="18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0 – 200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71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K</a:t>
                      </a:r>
                      <a:r>
                        <a:rPr kumimoji="0" lang="en-US" sz="20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S</a:t>
                      </a:r>
                      <a:r>
                        <a:rPr kumimoji="0" lang="en-US" sz="18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k</a:t>
                      </a:r>
                      <a:r>
                        <a:rPr kumimoji="0" lang="en-US" sz="20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,PO</a:t>
                      </a:r>
                      <a:r>
                        <a:rPr kumimoji="0" lang="en-US" sz="18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4</a:t>
                      </a:r>
                      <a:endParaRPr kumimoji="0" lang="en-US" sz="28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Partition coefficient for PO</a:t>
                      </a:r>
                      <a:r>
                        <a:rPr kumimoji="0" lang="en-US" sz="18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4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 onto solids “</a:t>
                      </a: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k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”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L/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kg</a:t>
                      </a:r>
                      <a:r>
                        <a:rPr kumimoji="0" lang="en-US" sz="18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S</a:t>
                      </a:r>
                      <a:endParaRPr kumimoji="0" lang="en-US" sz="18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0 – 200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K</a:t>
                      </a:r>
                      <a:r>
                        <a:rPr kumimoji="0" lang="en-US" sz="20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S</a:t>
                      </a:r>
                      <a:r>
                        <a:rPr kumimoji="0" lang="en-US" sz="18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k</a:t>
                      </a:r>
                      <a:r>
                        <a:rPr kumimoji="0" lang="en-US" sz="20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,SiO</a:t>
                      </a:r>
                      <a:r>
                        <a:rPr kumimoji="0" lang="en-US" sz="18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4</a:t>
                      </a:r>
                      <a:endParaRPr kumimoji="0" lang="en-US" sz="28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Partition coefficient for SiO</a:t>
                      </a:r>
                      <a:r>
                        <a:rPr kumimoji="0" lang="en-US" sz="18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4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 onto solids “</a:t>
                      </a: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k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</a:rPr>
                        <a:t>”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L/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kg</a:t>
                      </a:r>
                      <a:r>
                        <a:rPr kumimoji="0" lang="en-US" sz="18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S</a:t>
                      </a:r>
                      <a:endParaRPr kumimoji="0" lang="en-US" sz="18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0 – 200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3907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81200" y="643128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/>
              <a:t>Kinetic Reactions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Phosphorus and Silicon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/>
              <a:t>Nitrogen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/>
              <a:t>Growth/uptake</a:t>
            </a:r>
          </a:p>
          <a:p>
            <a:r>
              <a:rPr lang="en-US" dirty="0"/>
              <a:t>Respiration</a:t>
            </a:r>
          </a:p>
          <a:p>
            <a:r>
              <a:rPr lang="en-US" dirty="0"/>
              <a:t>Death</a:t>
            </a:r>
          </a:p>
          <a:p>
            <a:r>
              <a:rPr lang="en-US" dirty="0"/>
              <a:t>Dissolution</a:t>
            </a:r>
          </a:p>
          <a:p>
            <a:r>
              <a:rPr lang="en-US" dirty="0"/>
              <a:t>Mineralization</a:t>
            </a:r>
          </a:p>
          <a:p>
            <a:r>
              <a:rPr lang="en-US" dirty="0"/>
              <a:t>Settling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Growth/uptake</a:t>
            </a:r>
          </a:p>
          <a:p>
            <a:r>
              <a:rPr lang="en-US" dirty="0"/>
              <a:t>Respiration</a:t>
            </a:r>
          </a:p>
          <a:p>
            <a:r>
              <a:rPr lang="en-US" dirty="0"/>
              <a:t>Death</a:t>
            </a:r>
          </a:p>
          <a:p>
            <a:r>
              <a:rPr lang="en-US" dirty="0"/>
              <a:t>Dissolution</a:t>
            </a:r>
          </a:p>
          <a:p>
            <a:r>
              <a:rPr lang="en-US" dirty="0"/>
              <a:t>Mineralization</a:t>
            </a:r>
          </a:p>
          <a:p>
            <a:r>
              <a:rPr lang="en-US" dirty="0"/>
              <a:t>Nitrification</a:t>
            </a:r>
          </a:p>
          <a:p>
            <a:r>
              <a:rPr lang="en-US" dirty="0" err="1"/>
              <a:t>Denitrification</a:t>
            </a:r>
            <a:endParaRPr lang="en-US" dirty="0"/>
          </a:p>
          <a:p>
            <a:r>
              <a:rPr lang="en-US" dirty="0"/>
              <a:t>Settling</a:t>
            </a:r>
          </a:p>
        </p:txBody>
      </p:sp>
    </p:spTree>
    <p:extLst>
      <p:ext uri="{BB962C8B-B14F-4D97-AF65-F5344CB8AC3E}">
        <p14:creationId xmlns:p14="http://schemas.microsoft.com/office/powerpoint/2010/main" val="521364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altLang="ko-KR" sz="4800" dirty="0">
                <a:ea typeface="굴림" pitchFamily="26" charset="-127"/>
                <a:cs typeface="굴림" pitchFamily="26" charset="-127"/>
              </a:rPr>
              <a:t>Phosphorus Cycle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227263" y="1672079"/>
            <a:ext cx="8653588" cy="4943321"/>
            <a:chOff x="2227263" y="1672079"/>
            <a:chExt cx="8653588" cy="4943321"/>
          </a:xfrm>
        </p:grpSpPr>
        <p:sp>
          <p:nvSpPr>
            <p:cNvPr id="126980" name="Rectangle 4"/>
            <p:cNvSpPr>
              <a:spLocks noChangeArrowheads="1"/>
            </p:cNvSpPr>
            <p:nvPr/>
          </p:nvSpPr>
          <p:spPr bwMode="auto">
            <a:xfrm>
              <a:off x="4871437" y="4186446"/>
              <a:ext cx="1879778" cy="77008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92075" tIns="46038" rIns="92075" bIns="46038" anchor="ctr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latin typeface="Arial"/>
                  <a:ea typeface="굴림체" pitchFamily="49" charset="-127"/>
                  <a:cs typeface="Arial"/>
                </a:rPr>
                <a:t>Phytoplankton</a:t>
              </a:r>
            </a:p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latin typeface="Arial"/>
                  <a:ea typeface="굴림체" pitchFamily="49" charset="-127"/>
                  <a:cs typeface="Arial"/>
                </a:rPr>
                <a:t>24, 25, 26</a:t>
              </a:r>
            </a:p>
          </p:txBody>
        </p:sp>
        <p:sp>
          <p:nvSpPr>
            <p:cNvPr id="126981" name="Rectangle 5"/>
            <p:cNvSpPr>
              <a:spLocks noChangeArrowheads="1"/>
            </p:cNvSpPr>
            <p:nvPr/>
          </p:nvSpPr>
          <p:spPr bwMode="auto">
            <a:xfrm>
              <a:off x="2235464" y="4186446"/>
              <a:ext cx="1355879" cy="77008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92075" tIns="46038" rIns="92075" bIns="46038" anchor="ctr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latin typeface="Arial"/>
                  <a:ea typeface="굴림체" pitchFamily="49" charset="-127"/>
                  <a:cs typeface="Arial"/>
                </a:rPr>
                <a:t>PO</a:t>
              </a:r>
              <a:r>
                <a:rPr kumimoji="1" lang="en-US" altLang="ko-KR" sz="2000" baseline="-25000" dirty="0">
                  <a:latin typeface="Arial"/>
                  <a:ea typeface="굴림체" pitchFamily="49" charset="-127"/>
                  <a:cs typeface="Arial"/>
                </a:rPr>
                <a:t>4</a:t>
              </a:r>
            </a:p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latin typeface="Arial"/>
                  <a:ea typeface="굴림체" pitchFamily="49" charset="-127"/>
                  <a:cs typeface="Arial"/>
                </a:rPr>
                <a:t>4</a:t>
              </a:r>
            </a:p>
          </p:txBody>
        </p:sp>
        <p:sp>
          <p:nvSpPr>
            <p:cNvPr id="126982" name="Line 6"/>
            <p:cNvSpPr>
              <a:spLocks noChangeShapeType="1"/>
            </p:cNvSpPr>
            <p:nvPr/>
          </p:nvSpPr>
          <p:spPr bwMode="auto">
            <a:xfrm flipV="1">
              <a:off x="3591343" y="4713911"/>
              <a:ext cx="1276799" cy="0"/>
            </a:xfrm>
            <a:prstGeom prst="lin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endParaRPr lang="en-US" sz="2000">
                <a:latin typeface="Arial"/>
                <a:cs typeface="Arial"/>
              </a:endParaRPr>
            </a:p>
          </p:txBody>
        </p:sp>
        <p:sp>
          <p:nvSpPr>
            <p:cNvPr id="126983" name="Line 7"/>
            <p:cNvSpPr>
              <a:spLocks noChangeShapeType="1"/>
            </p:cNvSpPr>
            <p:nvPr/>
          </p:nvSpPr>
          <p:spPr bwMode="auto">
            <a:xfrm flipV="1">
              <a:off x="6751215" y="4536270"/>
              <a:ext cx="1451433" cy="28556"/>
            </a:xfrm>
            <a:prstGeom prst="lin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endParaRPr lang="en-US" sz="2000">
                <a:latin typeface="Arial"/>
                <a:cs typeface="Arial"/>
              </a:endParaRPr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5642459" y="5019816"/>
              <a:ext cx="413518" cy="645363"/>
              <a:chOff x="1008" y="2780"/>
              <a:chExt cx="240" cy="436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126985" name="Line 9"/>
              <p:cNvSpPr>
                <a:spLocks noChangeShapeType="1"/>
              </p:cNvSpPr>
              <p:nvPr/>
            </p:nvSpPr>
            <p:spPr bwMode="auto">
              <a:xfrm>
                <a:off x="1128" y="2780"/>
                <a:ext cx="0" cy="388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latin typeface="Arial"/>
                  <a:cs typeface="Arial"/>
                </a:endParaRPr>
              </a:p>
            </p:txBody>
          </p:sp>
          <p:sp>
            <p:nvSpPr>
              <p:cNvPr id="126986" name="Line 10"/>
              <p:cNvSpPr>
                <a:spLocks noChangeShapeType="1"/>
              </p:cNvSpPr>
              <p:nvPr/>
            </p:nvSpPr>
            <p:spPr bwMode="auto">
              <a:xfrm>
                <a:off x="1008" y="3168"/>
                <a:ext cx="24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latin typeface="Arial"/>
                  <a:cs typeface="Arial"/>
                </a:endParaRPr>
              </a:p>
            </p:txBody>
          </p:sp>
          <p:sp>
            <p:nvSpPr>
              <p:cNvPr id="126987" name="Line 11"/>
              <p:cNvSpPr>
                <a:spLocks noChangeShapeType="1"/>
              </p:cNvSpPr>
              <p:nvPr/>
            </p:nvSpPr>
            <p:spPr bwMode="auto">
              <a:xfrm>
                <a:off x="1056" y="3216"/>
                <a:ext cx="144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latin typeface="Arial"/>
                  <a:cs typeface="Arial"/>
                </a:endParaRPr>
              </a:p>
            </p:txBody>
          </p:sp>
        </p:grpSp>
        <p:sp>
          <p:nvSpPr>
            <p:cNvPr id="126988" name="Rectangle 12"/>
            <p:cNvSpPr>
              <a:spLocks noChangeArrowheads="1"/>
            </p:cNvSpPr>
            <p:nvPr/>
          </p:nvSpPr>
          <p:spPr bwMode="auto">
            <a:xfrm>
              <a:off x="8176288" y="4199772"/>
              <a:ext cx="1986865" cy="77008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92075" tIns="46038" rIns="92075" bIns="46038" anchor="ctr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latin typeface="Arial"/>
                  <a:ea typeface="굴림체" pitchFamily="49" charset="-127"/>
                  <a:cs typeface="Arial"/>
                </a:rPr>
                <a:t>Detrital P</a:t>
              </a:r>
            </a:p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latin typeface="Arial"/>
                  <a:ea typeface="굴림체" pitchFamily="49" charset="-127"/>
                  <a:cs typeface="Arial"/>
                </a:rPr>
                <a:t>14</a:t>
              </a:r>
            </a:p>
          </p:txBody>
        </p:sp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8927541" y="5008394"/>
              <a:ext cx="413518" cy="622519"/>
              <a:chOff x="1008" y="2812"/>
              <a:chExt cx="240" cy="404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126990" name="Line 14"/>
              <p:cNvSpPr>
                <a:spLocks noChangeShapeType="1"/>
              </p:cNvSpPr>
              <p:nvPr/>
            </p:nvSpPr>
            <p:spPr bwMode="auto">
              <a:xfrm>
                <a:off x="1128" y="2812"/>
                <a:ext cx="0" cy="356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latin typeface="Arial"/>
                  <a:cs typeface="Arial"/>
                </a:endParaRPr>
              </a:p>
            </p:txBody>
          </p:sp>
          <p:sp>
            <p:nvSpPr>
              <p:cNvPr id="126991" name="Line 15"/>
              <p:cNvSpPr>
                <a:spLocks noChangeShapeType="1"/>
              </p:cNvSpPr>
              <p:nvPr/>
            </p:nvSpPr>
            <p:spPr bwMode="auto">
              <a:xfrm>
                <a:off x="1008" y="3168"/>
                <a:ext cx="24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latin typeface="Arial"/>
                  <a:cs typeface="Arial"/>
                </a:endParaRPr>
              </a:p>
            </p:txBody>
          </p:sp>
          <p:sp>
            <p:nvSpPr>
              <p:cNvPr id="126992" name="Line 16"/>
              <p:cNvSpPr>
                <a:spLocks noChangeShapeType="1"/>
              </p:cNvSpPr>
              <p:nvPr/>
            </p:nvSpPr>
            <p:spPr bwMode="auto">
              <a:xfrm>
                <a:off x="1056" y="3216"/>
                <a:ext cx="144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latin typeface="Arial"/>
                  <a:cs typeface="Arial"/>
                </a:endParaRPr>
              </a:p>
            </p:txBody>
          </p:sp>
        </p:grpSp>
        <p:sp>
          <p:nvSpPr>
            <p:cNvPr id="126993" name="Line 17"/>
            <p:cNvSpPr>
              <a:spLocks noChangeShapeType="1"/>
            </p:cNvSpPr>
            <p:nvPr/>
          </p:nvSpPr>
          <p:spPr bwMode="auto">
            <a:xfrm flipV="1">
              <a:off x="9098879" y="3043750"/>
              <a:ext cx="0" cy="1104161"/>
            </a:xfrm>
            <a:prstGeom prst="lin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endParaRPr lang="en-US" sz="2000">
                <a:latin typeface="Arial"/>
                <a:cs typeface="Arial"/>
              </a:endParaRPr>
            </a:p>
          </p:txBody>
        </p:sp>
        <p:sp>
          <p:nvSpPr>
            <p:cNvPr id="126994" name="Line 18"/>
            <p:cNvSpPr>
              <a:spLocks noChangeShapeType="1"/>
            </p:cNvSpPr>
            <p:nvPr/>
          </p:nvSpPr>
          <p:spPr bwMode="auto">
            <a:xfrm flipH="1" flipV="1">
              <a:off x="2825263" y="2645871"/>
              <a:ext cx="5298306" cy="15229"/>
            </a:xfrm>
            <a:prstGeom prst="lin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endParaRPr lang="en-US" sz="2000">
                <a:latin typeface="Arial"/>
                <a:cs typeface="Arial"/>
              </a:endParaRPr>
            </a:p>
          </p:txBody>
        </p:sp>
        <p:sp>
          <p:nvSpPr>
            <p:cNvPr id="126995" name="Line 19"/>
            <p:cNvSpPr>
              <a:spLocks noChangeShapeType="1"/>
            </p:cNvSpPr>
            <p:nvPr/>
          </p:nvSpPr>
          <p:spPr bwMode="auto">
            <a:xfrm>
              <a:off x="2838443" y="2645871"/>
              <a:ext cx="0" cy="1502039"/>
            </a:xfrm>
            <a:prstGeom prst="lin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endParaRPr lang="en-US" sz="2000">
                <a:latin typeface="Arial"/>
                <a:cs typeface="Arial"/>
              </a:endParaRPr>
            </a:p>
          </p:txBody>
        </p:sp>
        <p:sp>
          <p:nvSpPr>
            <p:cNvPr id="126997" name="Text Box 21"/>
            <p:cNvSpPr txBox="1">
              <a:spLocks noChangeArrowheads="1"/>
            </p:cNvSpPr>
            <p:nvPr/>
          </p:nvSpPr>
          <p:spPr bwMode="auto">
            <a:xfrm>
              <a:off x="3700076" y="4717949"/>
              <a:ext cx="991785" cy="400752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FFFF00"/>
                  </a:solidFill>
                  <a:latin typeface="Arial"/>
                  <a:ea typeface="굴림체" pitchFamily="49" charset="-127"/>
                  <a:cs typeface="Arial"/>
                </a:rPr>
                <a:t>growth</a:t>
              </a:r>
            </a:p>
          </p:txBody>
        </p:sp>
        <p:sp>
          <p:nvSpPr>
            <p:cNvPr id="126998" name="Text Box 22"/>
            <p:cNvSpPr txBox="1">
              <a:spLocks noChangeArrowheads="1"/>
            </p:cNvSpPr>
            <p:nvPr/>
          </p:nvSpPr>
          <p:spPr bwMode="auto">
            <a:xfrm>
              <a:off x="7031287" y="4563998"/>
              <a:ext cx="1026382" cy="40075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FFFF00"/>
                  </a:solidFill>
                  <a:latin typeface="Arial"/>
                  <a:ea typeface="굴림체" pitchFamily="49" charset="-127"/>
                  <a:cs typeface="Arial"/>
                </a:rPr>
                <a:t>death</a:t>
              </a:r>
            </a:p>
          </p:txBody>
        </p:sp>
        <p:sp>
          <p:nvSpPr>
            <p:cNvPr id="126999" name="Rectangle 23"/>
            <p:cNvSpPr>
              <a:spLocks noChangeArrowheads="1"/>
            </p:cNvSpPr>
            <p:nvPr/>
          </p:nvSpPr>
          <p:spPr bwMode="auto">
            <a:xfrm>
              <a:off x="8136749" y="2235128"/>
              <a:ext cx="1986865" cy="77008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92075" tIns="46038" rIns="92075" bIns="46038" anchor="ctr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latin typeface="Arial"/>
                  <a:ea typeface="굴림체" pitchFamily="49" charset="-127"/>
                  <a:cs typeface="Arial"/>
                </a:rPr>
                <a:t>Dissolved OP</a:t>
              </a:r>
              <a:endParaRPr kumimoji="1" lang="en-US" altLang="ko-KR" sz="2000" baseline="-25000" dirty="0">
                <a:latin typeface="Arial"/>
                <a:ea typeface="굴림체" pitchFamily="49" charset="-127"/>
                <a:cs typeface="Arial"/>
              </a:endParaRPr>
            </a:p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latin typeface="Arial"/>
                  <a:ea typeface="굴림체" pitchFamily="49" charset="-127"/>
                  <a:cs typeface="Arial"/>
                </a:rPr>
                <a:t>5</a:t>
              </a:r>
            </a:p>
          </p:txBody>
        </p:sp>
        <p:sp>
          <p:nvSpPr>
            <p:cNvPr id="127000" name="Line 24"/>
            <p:cNvSpPr>
              <a:spLocks noChangeShapeType="1"/>
            </p:cNvSpPr>
            <p:nvPr/>
          </p:nvSpPr>
          <p:spPr bwMode="auto">
            <a:xfrm flipV="1">
              <a:off x="6751215" y="3043750"/>
              <a:ext cx="1385533" cy="1117487"/>
            </a:xfrm>
            <a:prstGeom prst="lin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endParaRPr lang="en-US" sz="2000">
                <a:latin typeface="Arial"/>
                <a:cs typeface="Arial"/>
              </a:endParaRPr>
            </a:p>
          </p:txBody>
        </p:sp>
        <p:sp>
          <p:nvSpPr>
            <p:cNvPr id="127001" name="Text Box 25"/>
            <p:cNvSpPr txBox="1">
              <a:spLocks noChangeArrowheads="1"/>
            </p:cNvSpPr>
            <p:nvPr/>
          </p:nvSpPr>
          <p:spPr bwMode="auto">
            <a:xfrm>
              <a:off x="6493361" y="3562952"/>
              <a:ext cx="1423425" cy="40075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FFFF00"/>
                  </a:solidFill>
                  <a:latin typeface="Arial"/>
                  <a:ea typeface="굴림체" pitchFamily="49" charset="-127"/>
                  <a:cs typeface="Arial"/>
                </a:rPr>
                <a:t>respiration</a:t>
              </a:r>
            </a:p>
          </p:txBody>
        </p:sp>
        <p:sp>
          <p:nvSpPr>
            <p:cNvPr id="127003" name="Text Box 27"/>
            <p:cNvSpPr txBox="1">
              <a:spLocks noChangeArrowheads="1"/>
            </p:cNvSpPr>
            <p:nvPr/>
          </p:nvSpPr>
          <p:spPr bwMode="auto">
            <a:xfrm>
              <a:off x="8400346" y="3611967"/>
              <a:ext cx="1423425" cy="40075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FFFF00"/>
                  </a:solidFill>
                  <a:latin typeface="Arial"/>
                  <a:ea typeface="굴림체" pitchFamily="49" charset="-127"/>
                  <a:cs typeface="Arial"/>
                </a:rPr>
                <a:t>dissolution</a:t>
              </a:r>
            </a:p>
          </p:txBody>
        </p:sp>
        <p:sp>
          <p:nvSpPr>
            <p:cNvPr id="127004" name="Text Box 28"/>
            <p:cNvSpPr txBox="1">
              <a:spLocks noChangeArrowheads="1"/>
            </p:cNvSpPr>
            <p:nvPr/>
          </p:nvSpPr>
          <p:spPr bwMode="auto">
            <a:xfrm>
              <a:off x="4583943" y="2584120"/>
              <a:ext cx="1818821" cy="40075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FFFF00"/>
                  </a:solidFill>
                  <a:latin typeface="Arial"/>
                  <a:ea typeface="굴림체" pitchFamily="49" charset="-127"/>
                  <a:cs typeface="Arial"/>
                </a:rPr>
                <a:t>mineralization</a:t>
              </a:r>
            </a:p>
          </p:txBody>
        </p:sp>
        <p:sp>
          <p:nvSpPr>
            <p:cNvPr id="127005" name="Text Box 29"/>
            <p:cNvSpPr txBox="1">
              <a:spLocks noChangeArrowheads="1"/>
            </p:cNvSpPr>
            <p:nvPr/>
          </p:nvSpPr>
          <p:spPr bwMode="auto">
            <a:xfrm>
              <a:off x="5416369" y="5065506"/>
              <a:ext cx="1028029" cy="400752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FFFF00"/>
                  </a:solidFill>
                  <a:latin typeface="Arial"/>
                  <a:ea typeface="굴림체" pitchFamily="49" charset="-127"/>
                  <a:cs typeface="Arial"/>
                </a:rPr>
                <a:t>settling</a:t>
              </a:r>
            </a:p>
          </p:txBody>
        </p:sp>
        <p:sp>
          <p:nvSpPr>
            <p:cNvPr id="127006" name="Text Box 30"/>
            <p:cNvSpPr txBox="1">
              <a:spLocks noChangeArrowheads="1"/>
            </p:cNvSpPr>
            <p:nvPr/>
          </p:nvSpPr>
          <p:spPr bwMode="auto">
            <a:xfrm>
              <a:off x="8691566" y="5016009"/>
              <a:ext cx="1028029" cy="400752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FFFF00"/>
                  </a:solidFill>
                  <a:latin typeface="Arial"/>
                  <a:ea typeface="굴림체" pitchFamily="49" charset="-127"/>
                  <a:cs typeface="Arial"/>
                </a:rPr>
                <a:t>settling</a:t>
              </a:r>
            </a:p>
          </p:txBody>
        </p:sp>
        <p:sp>
          <p:nvSpPr>
            <p:cNvPr id="127008" name="Line 32"/>
            <p:cNvSpPr>
              <a:spLocks noChangeShapeType="1"/>
            </p:cNvSpPr>
            <p:nvPr/>
          </p:nvSpPr>
          <p:spPr bwMode="auto">
            <a:xfrm flipH="1" flipV="1">
              <a:off x="3588048" y="4429402"/>
              <a:ext cx="1276799" cy="0"/>
            </a:xfrm>
            <a:prstGeom prst="lin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endParaRPr lang="en-US" sz="2000">
                <a:latin typeface="Arial"/>
                <a:cs typeface="Arial"/>
              </a:endParaRPr>
            </a:p>
          </p:txBody>
        </p:sp>
        <p:sp>
          <p:nvSpPr>
            <p:cNvPr id="127009" name="Text Box 33"/>
            <p:cNvSpPr txBox="1">
              <a:spLocks noChangeArrowheads="1"/>
            </p:cNvSpPr>
            <p:nvPr/>
          </p:nvSpPr>
          <p:spPr bwMode="auto">
            <a:xfrm>
              <a:off x="3425922" y="3944973"/>
              <a:ext cx="1622771" cy="40075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FFFF00"/>
                  </a:solidFill>
                  <a:latin typeface="Arial"/>
                  <a:ea typeface="굴림체" pitchFamily="49" charset="-127"/>
                  <a:cs typeface="Arial"/>
                </a:rPr>
                <a:t>respiration</a:t>
              </a:r>
            </a:p>
          </p:txBody>
        </p:sp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2640205" y="4986815"/>
              <a:ext cx="396475" cy="604496"/>
              <a:chOff x="1008" y="2880"/>
              <a:chExt cx="240" cy="336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35" name="Line 18"/>
              <p:cNvSpPr>
                <a:spLocks noChangeShapeType="1"/>
              </p:cNvSpPr>
              <p:nvPr/>
            </p:nvSpPr>
            <p:spPr bwMode="auto">
              <a:xfrm>
                <a:off x="1128" y="2880"/>
                <a:ext cx="0" cy="288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Line 19"/>
              <p:cNvSpPr>
                <a:spLocks noChangeShapeType="1"/>
              </p:cNvSpPr>
              <p:nvPr/>
            </p:nvSpPr>
            <p:spPr bwMode="auto">
              <a:xfrm>
                <a:off x="1008" y="3168"/>
                <a:ext cx="24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Line 20"/>
              <p:cNvSpPr>
                <a:spLocks noChangeShapeType="1"/>
              </p:cNvSpPr>
              <p:nvPr/>
            </p:nvSpPr>
            <p:spPr bwMode="auto">
              <a:xfrm>
                <a:off x="1056" y="3216"/>
                <a:ext cx="144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38" name="Text Box 29"/>
            <p:cNvSpPr txBox="1">
              <a:spLocks noChangeArrowheads="1"/>
            </p:cNvSpPr>
            <p:nvPr/>
          </p:nvSpPr>
          <p:spPr bwMode="auto">
            <a:xfrm>
              <a:off x="2393618" y="4986814"/>
              <a:ext cx="1028029" cy="400752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FFFF00"/>
                  </a:solidFill>
                  <a:latin typeface="Arial"/>
                  <a:ea typeface="굴림체" pitchFamily="49" charset="-127"/>
                  <a:cs typeface="Arial"/>
                </a:rPr>
                <a:t>settling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6" name="Object 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237446389"/>
                    </p:ext>
                  </p:extLst>
                </p:nvPr>
              </p:nvGraphicFramePr>
              <p:xfrm>
                <a:off x="3456402" y="5136662"/>
                <a:ext cx="1721323" cy="418524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5473" name="Equation" r:id="rId3" imgW="863280" imgH="241200" progId="Equation.3">
                        <p:embed/>
                      </p:oleObj>
                    </mc:Choice>
                    <mc:Fallback>
                      <p:oleObj name="Equation" r:id="rId3" imgW="86328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456402" y="5136662"/>
                              <a:ext cx="1721323" cy="418524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6" name="Object 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237446389"/>
                    </p:ext>
                  </p:extLst>
                </p:nvPr>
              </p:nvGraphicFramePr>
              <p:xfrm>
                <a:off x="3456402" y="5136662"/>
                <a:ext cx="1721323" cy="418524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5440" name="Equation" r:id="rId5" imgW="863280" imgH="241200" progId="Equation.3">
                        <p:embed/>
                      </p:oleObj>
                    </mc:Choice>
                    <mc:Fallback>
                      <p:oleObj name="Equation" r:id="rId5" imgW="86328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456402" y="5136662"/>
                              <a:ext cx="1721323" cy="418524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7" name="Object 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529822375"/>
                    </p:ext>
                  </p:extLst>
                </p:nvPr>
              </p:nvGraphicFramePr>
              <p:xfrm>
                <a:off x="2994343" y="3604800"/>
                <a:ext cx="2859087" cy="4191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5474" name="Equation" r:id="rId7" imgW="1434960" imgH="241200" progId="Equation.3">
                        <p:embed/>
                      </p:oleObj>
                    </mc:Choice>
                    <mc:Fallback>
                      <p:oleObj name="Equation" r:id="rId7" imgW="143496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994343" y="3604800"/>
                              <a:ext cx="2859087" cy="419100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7" name="Object 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529822375"/>
                    </p:ext>
                  </p:extLst>
                </p:nvPr>
              </p:nvGraphicFramePr>
              <p:xfrm>
                <a:off x="2994343" y="3604800"/>
                <a:ext cx="2859087" cy="4191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5441" name="Equation" r:id="rId9" imgW="1434960" imgH="241200" progId="Equation.3">
                        <p:embed/>
                      </p:oleObj>
                    </mc:Choice>
                    <mc:Fallback>
                      <p:oleObj name="Equation" r:id="rId9" imgW="143496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0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994343" y="3604800"/>
                              <a:ext cx="2859087" cy="419100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9" name="Object 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050434741"/>
                    </p:ext>
                  </p:extLst>
                </p:nvPr>
              </p:nvGraphicFramePr>
              <p:xfrm>
                <a:off x="6651943" y="5004944"/>
                <a:ext cx="1746250" cy="4191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5475" name="Equation" r:id="rId11" imgW="876240" imgH="241200" progId="Equation.3">
                        <p:embed/>
                      </p:oleObj>
                    </mc:Choice>
                    <mc:Fallback>
                      <p:oleObj name="Equation" r:id="rId11" imgW="87624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651943" y="5004944"/>
                              <a:ext cx="1746250" cy="419100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9" name="Object 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050434741"/>
                    </p:ext>
                  </p:extLst>
                </p:nvPr>
              </p:nvGraphicFramePr>
              <p:xfrm>
                <a:off x="6651943" y="5004944"/>
                <a:ext cx="1746250" cy="4191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5442" name="Equation" r:id="rId13" imgW="876240" imgH="241200" progId="Equation.3">
                        <p:embed/>
                      </p:oleObj>
                    </mc:Choice>
                    <mc:Fallback>
                      <p:oleObj name="Equation" r:id="rId13" imgW="87624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651943" y="5004944"/>
                              <a:ext cx="1746250" cy="419100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0" name="Object 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986608578"/>
                    </p:ext>
                  </p:extLst>
                </p:nvPr>
              </p:nvGraphicFramePr>
              <p:xfrm>
                <a:off x="5226944" y="2992805"/>
                <a:ext cx="2328862" cy="4191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5476" name="Equation" r:id="rId15" imgW="1168200" imgH="241200" progId="Equation.3">
                        <p:embed/>
                      </p:oleObj>
                    </mc:Choice>
                    <mc:Fallback>
                      <p:oleObj name="Equation" r:id="rId15" imgW="116820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226944" y="2992805"/>
                              <a:ext cx="2328862" cy="419100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10" name="Object 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986608578"/>
                    </p:ext>
                  </p:extLst>
                </p:nvPr>
              </p:nvGraphicFramePr>
              <p:xfrm>
                <a:off x="5226944" y="2992805"/>
                <a:ext cx="2328862" cy="4191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5443" name="Equation" r:id="rId17" imgW="1168200" imgH="241200" progId="Equation.3">
                        <p:embed/>
                      </p:oleObj>
                    </mc:Choice>
                    <mc:Fallback>
                      <p:oleObj name="Equation" r:id="rId17" imgW="116820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8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226944" y="2992805"/>
                              <a:ext cx="2328862" cy="419100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1" name="Object 1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209131959"/>
                    </p:ext>
                  </p:extLst>
                </p:nvPr>
              </p:nvGraphicFramePr>
              <p:xfrm>
                <a:off x="2227263" y="5781676"/>
                <a:ext cx="1627187" cy="76835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5477" name="Equation" r:id="rId19" imgW="901440" imgH="419040" progId="Equation.3">
                        <p:embed/>
                      </p:oleObj>
                    </mc:Choice>
                    <mc:Fallback>
                      <p:oleObj name="Equation" r:id="rId19" imgW="901440" imgH="4190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0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227263" y="5781676"/>
                              <a:ext cx="1627187" cy="768350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11" name="Object 1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209131959"/>
                    </p:ext>
                  </p:extLst>
                </p:nvPr>
              </p:nvGraphicFramePr>
              <p:xfrm>
                <a:off x="2227263" y="5781676"/>
                <a:ext cx="1627187" cy="76835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5444" name="Equation" r:id="rId21" imgW="901440" imgH="419040" progId="Equation.3">
                        <p:embed/>
                      </p:oleObj>
                    </mc:Choice>
                    <mc:Fallback>
                      <p:oleObj name="Equation" r:id="rId21" imgW="901440" imgH="4190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2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227263" y="5781676"/>
                              <a:ext cx="1627187" cy="768350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3" name="Object 1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43083352"/>
                    </p:ext>
                  </p:extLst>
                </p:nvPr>
              </p:nvGraphicFramePr>
              <p:xfrm>
                <a:off x="8492808" y="5784184"/>
                <a:ext cx="1339850" cy="831216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5478" name="Equation" r:id="rId23" imgW="596880" imgH="419040" progId="Equation.3">
                        <p:embed/>
                      </p:oleObj>
                    </mc:Choice>
                    <mc:Fallback>
                      <p:oleObj name="Equation" r:id="rId23" imgW="596880" imgH="4190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492808" y="5784184"/>
                              <a:ext cx="1339850" cy="831216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13" name="Object 1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43083352"/>
                    </p:ext>
                  </p:extLst>
                </p:nvPr>
              </p:nvGraphicFramePr>
              <p:xfrm>
                <a:off x="8492808" y="5784184"/>
                <a:ext cx="1339850" cy="831216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5445" name="Equation" r:id="rId25" imgW="596880" imgH="419040" progId="Equation.3">
                        <p:embed/>
                      </p:oleObj>
                    </mc:Choice>
                    <mc:Fallback>
                      <p:oleObj name="Equation" r:id="rId25" imgW="596880" imgH="4190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492808" y="5784184"/>
                              <a:ext cx="1339850" cy="831216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4" name="Object 1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988000470"/>
                    </p:ext>
                  </p:extLst>
                </p:nvPr>
              </p:nvGraphicFramePr>
              <p:xfrm>
                <a:off x="9366376" y="3269213"/>
                <a:ext cx="1514475" cy="40513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5479" name="Equation" r:id="rId27" imgW="850680" imgH="241200" progId="Equation.3">
                        <p:embed/>
                      </p:oleObj>
                    </mc:Choice>
                    <mc:Fallback>
                      <p:oleObj name="Equation" r:id="rId27" imgW="85068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8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366376" y="3269213"/>
                              <a:ext cx="1514475" cy="405130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14" name="Object 1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988000470"/>
                    </p:ext>
                  </p:extLst>
                </p:nvPr>
              </p:nvGraphicFramePr>
              <p:xfrm>
                <a:off x="9366376" y="3269213"/>
                <a:ext cx="1514475" cy="40513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5446" name="Equation" r:id="rId29" imgW="850680" imgH="241200" progId="Equation.3">
                        <p:embed/>
                      </p:oleObj>
                    </mc:Choice>
                    <mc:Fallback>
                      <p:oleObj name="Equation" r:id="rId29" imgW="85068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0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366376" y="3269213"/>
                              <a:ext cx="1514475" cy="405130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5" name="Object 1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980340686"/>
                    </p:ext>
                  </p:extLst>
                </p:nvPr>
              </p:nvGraphicFramePr>
              <p:xfrm>
                <a:off x="4973320" y="5761420"/>
                <a:ext cx="2222501" cy="831216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5480" name="Equation" r:id="rId31" imgW="990360" imgH="419040" progId="Equation.3">
                        <p:embed/>
                      </p:oleObj>
                    </mc:Choice>
                    <mc:Fallback>
                      <p:oleObj name="Equation" r:id="rId31" imgW="990360" imgH="4190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2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973320" y="5761420"/>
                              <a:ext cx="2222501" cy="831216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15" name="Object 1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980340686"/>
                    </p:ext>
                  </p:extLst>
                </p:nvPr>
              </p:nvGraphicFramePr>
              <p:xfrm>
                <a:off x="4973320" y="5761420"/>
                <a:ext cx="2222501" cy="831216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5447" name="Equation" r:id="rId33" imgW="990360" imgH="419040" progId="Equation.3">
                        <p:embed/>
                      </p:oleObj>
                    </mc:Choice>
                    <mc:Fallback>
                      <p:oleObj name="Equation" r:id="rId33" imgW="990360" imgH="4190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973320" y="5761420"/>
                              <a:ext cx="2222501" cy="831216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17"/>
                <p:cNvSpPr/>
                <p:nvPr/>
              </p:nvSpPr>
              <p:spPr>
                <a:xfrm>
                  <a:off x="3725408" y="1672079"/>
                  <a:ext cx="3305879" cy="824721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𝑚𝑖𝑛𝑃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charset="0"/>
                        </a:rPr>
                        <m:t> 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𝚹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𝑚𝑖𝑛𝑃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𝑇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 −20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charset="0"/>
                        </a:rPr>
                        <m:t> </m:t>
                      </m:r>
                      <m:d>
                        <m:dPr>
                          <m:ctrlPr>
                            <a:rPr lang="mr-IN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mr-IN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  <m:t>𝑎𝑙𝑔𝑇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  <m:t>𝑚𝑃𝑐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  <m:t>+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  <m:t>𝑎𝑙𝑔𝑇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𝐷𝑂𝑃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charset="0"/>
                        </a:rPr>
                        <m:t> </m:t>
                      </m:r>
                    </m:oMath>
                  </a14:m>
                  <a:r>
                    <a:rPr lang="en-US" dirty="0">
                      <a:solidFill>
                        <a:schemeClr val="bg1"/>
                      </a:solidFill>
                    </a:rPr>
                    <a:t>  </a:t>
                  </a:r>
                </a:p>
              </p:txBody>
            </p:sp>
          </mc:Choice>
          <mc:Fallback xmlns="">
            <p:sp>
              <p:nvSpPr>
                <p:cNvPr id="18" name="Rectangle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25408" y="1672079"/>
                  <a:ext cx="3305879" cy="824721"/>
                </a:xfrm>
                <a:prstGeom prst="rect">
                  <a:avLst/>
                </a:prstGeom>
                <a:blipFill rotWithShape="0">
                  <a:blip r:embed="rId3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758534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13360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altLang="ko-KR" sz="4800" dirty="0">
                <a:ea typeface="굴림" pitchFamily="26" charset="-127"/>
                <a:cs typeface="굴림" pitchFamily="26" charset="-127"/>
              </a:rPr>
              <a:t>Silicon Cycle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235465" y="1672079"/>
            <a:ext cx="7927689" cy="4943034"/>
            <a:chOff x="2235465" y="1672079"/>
            <a:chExt cx="7927689" cy="4943034"/>
          </a:xfrm>
        </p:grpSpPr>
        <p:grpSp>
          <p:nvGrpSpPr>
            <p:cNvPr id="16" name="Group 15"/>
            <p:cNvGrpSpPr/>
            <p:nvPr/>
          </p:nvGrpSpPr>
          <p:grpSpPr>
            <a:xfrm>
              <a:off x="2235465" y="2235127"/>
              <a:ext cx="7927689" cy="4379986"/>
              <a:chOff x="802904" y="2514043"/>
              <a:chExt cx="7927689" cy="3981806"/>
            </a:xfrm>
          </p:grpSpPr>
          <p:sp>
            <p:nvSpPr>
              <p:cNvPr id="126980" name="Rectangle 4"/>
              <p:cNvSpPr>
                <a:spLocks noChangeArrowheads="1"/>
              </p:cNvSpPr>
              <p:nvPr/>
            </p:nvSpPr>
            <p:spPr bwMode="auto">
              <a:xfrm>
                <a:off x="3438877" y="4287969"/>
                <a:ext cx="1879778" cy="700076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 anchor="ctr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spcBef>
                    <a:spcPct val="20000"/>
                  </a:spcBef>
                  <a:buClr>
                    <a:schemeClr val="accent1"/>
                  </a:buClr>
                  <a:buSzPct val="45000"/>
                  <a:buFont typeface="Wingdings" pitchFamily="26" charset="2"/>
                  <a:buNone/>
                </a:pPr>
                <a:r>
                  <a:rPr kumimoji="1" lang="en-US" altLang="ko-KR" sz="2000" dirty="0">
                    <a:latin typeface="Arial"/>
                    <a:ea typeface="굴림체" pitchFamily="49" charset="-127"/>
                    <a:cs typeface="Arial"/>
                  </a:rPr>
                  <a:t>Phytoplankton</a:t>
                </a:r>
              </a:p>
              <a:p>
                <a:pPr algn="ctr" eaLnBrk="0" hangingPunct="0">
                  <a:spcBef>
                    <a:spcPct val="20000"/>
                  </a:spcBef>
                  <a:buClr>
                    <a:schemeClr val="accent1"/>
                  </a:buClr>
                  <a:buSzPct val="45000"/>
                  <a:buFont typeface="Wingdings" pitchFamily="26" charset="2"/>
                  <a:buNone/>
                </a:pPr>
                <a:r>
                  <a:rPr kumimoji="1" lang="en-US" altLang="ko-KR" sz="2000" dirty="0">
                    <a:latin typeface="Arial"/>
                    <a:ea typeface="굴림체" pitchFamily="49" charset="-127"/>
                    <a:cs typeface="Arial"/>
                  </a:rPr>
                  <a:t>24, 25, 26</a:t>
                </a:r>
              </a:p>
            </p:txBody>
          </p:sp>
          <p:sp>
            <p:nvSpPr>
              <p:cNvPr id="126981" name="Rectangle 5"/>
              <p:cNvSpPr>
                <a:spLocks noChangeArrowheads="1"/>
              </p:cNvSpPr>
              <p:nvPr/>
            </p:nvSpPr>
            <p:spPr bwMode="auto">
              <a:xfrm>
                <a:off x="802904" y="4287969"/>
                <a:ext cx="1355879" cy="700076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 anchor="ctr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spcBef>
                    <a:spcPct val="20000"/>
                  </a:spcBef>
                  <a:buClr>
                    <a:schemeClr val="accent1"/>
                  </a:buClr>
                  <a:buSzPct val="45000"/>
                  <a:buFont typeface="Wingdings" pitchFamily="26" charset="2"/>
                  <a:buNone/>
                </a:pPr>
                <a:r>
                  <a:rPr kumimoji="1" lang="en-US" altLang="ko-KR" sz="2000" dirty="0">
                    <a:latin typeface="Arial"/>
                    <a:ea typeface="굴림체" pitchFamily="49" charset="-127"/>
                    <a:cs typeface="Arial"/>
                  </a:rPr>
                  <a:t>SiO</a:t>
                </a:r>
                <a:r>
                  <a:rPr kumimoji="1" lang="en-US" altLang="ko-KR" sz="2000" baseline="-25000" dirty="0">
                    <a:latin typeface="Arial"/>
                    <a:ea typeface="굴림체" pitchFamily="49" charset="-127"/>
                    <a:cs typeface="Arial"/>
                  </a:rPr>
                  <a:t>4</a:t>
                </a:r>
              </a:p>
              <a:p>
                <a:pPr algn="ctr" eaLnBrk="0" hangingPunct="0">
                  <a:spcBef>
                    <a:spcPct val="20000"/>
                  </a:spcBef>
                  <a:buClr>
                    <a:schemeClr val="accent1"/>
                  </a:buClr>
                  <a:buSzPct val="45000"/>
                  <a:buFont typeface="Wingdings" pitchFamily="26" charset="2"/>
                  <a:buNone/>
                </a:pPr>
                <a:r>
                  <a:rPr kumimoji="1" lang="en-US" altLang="ko-KR" sz="2000" dirty="0">
                    <a:latin typeface="Arial"/>
                    <a:ea typeface="굴림체" pitchFamily="49" charset="-127"/>
                    <a:cs typeface="Arial"/>
                  </a:rPr>
                  <a:t>6</a:t>
                </a:r>
              </a:p>
            </p:txBody>
          </p:sp>
          <p:sp>
            <p:nvSpPr>
              <p:cNvPr id="126982" name="Line 6"/>
              <p:cNvSpPr>
                <a:spLocks noChangeShapeType="1"/>
              </p:cNvSpPr>
              <p:nvPr/>
            </p:nvSpPr>
            <p:spPr bwMode="auto">
              <a:xfrm flipV="1">
                <a:off x="2158783" y="4767482"/>
                <a:ext cx="1276799" cy="0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latin typeface="Arial"/>
                  <a:cs typeface="Arial"/>
                </a:endParaRPr>
              </a:p>
            </p:txBody>
          </p:sp>
          <p:sp>
            <p:nvSpPr>
              <p:cNvPr id="126983" name="Line 7"/>
              <p:cNvSpPr>
                <a:spLocks noChangeShapeType="1"/>
              </p:cNvSpPr>
              <p:nvPr/>
            </p:nvSpPr>
            <p:spPr bwMode="auto">
              <a:xfrm flipV="1">
                <a:off x="5318655" y="4605991"/>
                <a:ext cx="1451433" cy="25960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latin typeface="Arial"/>
                  <a:cs typeface="Arial"/>
                </a:endParaRPr>
              </a:p>
            </p:txBody>
          </p:sp>
          <p:grpSp>
            <p:nvGrpSpPr>
              <p:cNvPr id="3" name="Group 8"/>
              <p:cNvGrpSpPr>
                <a:grpSpLocks/>
              </p:cNvGrpSpPr>
              <p:nvPr/>
            </p:nvGrpSpPr>
            <p:grpSpPr bwMode="auto">
              <a:xfrm>
                <a:off x="4209899" y="5045578"/>
                <a:ext cx="413518" cy="586694"/>
                <a:chOff x="1008" y="2780"/>
                <a:chExt cx="240" cy="436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126985" name="Line 9"/>
                <p:cNvSpPr>
                  <a:spLocks noChangeShapeType="1"/>
                </p:cNvSpPr>
                <p:nvPr/>
              </p:nvSpPr>
              <p:spPr bwMode="auto">
                <a:xfrm>
                  <a:off x="1128" y="2780"/>
                  <a:ext cx="0" cy="388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square"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endParaRPr lang="en-US" sz="2000">
                    <a:latin typeface="Arial"/>
                    <a:cs typeface="Arial"/>
                  </a:endParaRPr>
                </a:p>
              </p:txBody>
            </p:sp>
            <p:sp>
              <p:nvSpPr>
                <p:cNvPr id="126986" name="Line 10"/>
                <p:cNvSpPr>
                  <a:spLocks noChangeShapeType="1"/>
                </p:cNvSpPr>
                <p:nvPr/>
              </p:nvSpPr>
              <p:spPr bwMode="auto">
                <a:xfrm>
                  <a:off x="1008" y="3168"/>
                  <a:ext cx="240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endParaRPr lang="en-US" sz="2000">
                    <a:latin typeface="Arial"/>
                    <a:cs typeface="Arial"/>
                  </a:endParaRPr>
                </a:p>
              </p:txBody>
            </p:sp>
            <p:sp>
              <p:nvSpPr>
                <p:cNvPr id="126987" name="Line 11"/>
                <p:cNvSpPr>
                  <a:spLocks noChangeShapeType="1"/>
                </p:cNvSpPr>
                <p:nvPr/>
              </p:nvSpPr>
              <p:spPr bwMode="auto">
                <a:xfrm>
                  <a:off x="1056" y="3216"/>
                  <a:ext cx="144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endParaRPr lang="en-US" sz="2000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126988" name="Rectangle 12"/>
              <p:cNvSpPr>
                <a:spLocks noChangeArrowheads="1"/>
              </p:cNvSpPr>
              <p:nvPr/>
            </p:nvSpPr>
            <p:spPr bwMode="auto">
              <a:xfrm>
                <a:off x="6743728" y="4300083"/>
                <a:ext cx="1986865" cy="700076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 anchor="ctr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spcBef>
                    <a:spcPct val="20000"/>
                  </a:spcBef>
                  <a:buClr>
                    <a:schemeClr val="accent1"/>
                  </a:buClr>
                  <a:buSzPct val="45000"/>
                  <a:buFont typeface="Wingdings" pitchFamily="26" charset="2"/>
                  <a:buNone/>
                </a:pPr>
                <a:r>
                  <a:rPr kumimoji="1" lang="en-US" altLang="ko-KR" sz="2000" dirty="0">
                    <a:latin typeface="Arial"/>
                    <a:ea typeface="굴림체" pitchFamily="49" charset="-127"/>
                    <a:cs typeface="Arial"/>
                  </a:rPr>
                  <a:t>Detrital Si</a:t>
                </a:r>
              </a:p>
              <a:p>
                <a:pPr algn="ctr" eaLnBrk="0" hangingPunct="0">
                  <a:spcBef>
                    <a:spcPct val="20000"/>
                  </a:spcBef>
                  <a:buClr>
                    <a:schemeClr val="accent1"/>
                  </a:buClr>
                  <a:buSzPct val="45000"/>
                  <a:buFont typeface="Wingdings" pitchFamily="26" charset="2"/>
                  <a:buNone/>
                </a:pPr>
                <a:r>
                  <a:rPr kumimoji="1" lang="en-US" altLang="ko-KR" sz="2000" dirty="0">
                    <a:latin typeface="Arial"/>
                    <a:ea typeface="굴림체" pitchFamily="49" charset="-127"/>
                    <a:cs typeface="Arial"/>
                  </a:rPr>
                  <a:t>15</a:t>
                </a:r>
              </a:p>
            </p:txBody>
          </p:sp>
          <p:grpSp>
            <p:nvGrpSpPr>
              <p:cNvPr id="4" name="Group 13"/>
              <p:cNvGrpSpPr>
                <a:grpSpLocks/>
              </p:cNvGrpSpPr>
              <p:nvPr/>
            </p:nvGrpSpPr>
            <p:grpSpPr bwMode="auto">
              <a:xfrm>
                <a:off x="7494981" y="5035194"/>
                <a:ext cx="413518" cy="565926"/>
                <a:chOff x="1008" y="2812"/>
                <a:chExt cx="240" cy="404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126990" name="Line 14"/>
                <p:cNvSpPr>
                  <a:spLocks noChangeShapeType="1"/>
                </p:cNvSpPr>
                <p:nvPr/>
              </p:nvSpPr>
              <p:spPr bwMode="auto">
                <a:xfrm>
                  <a:off x="1128" y="2812"/>
                  <a:ext cx="0" cy="356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square"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endParaRPr lang="en-US" sz="2000">
                    <a:latin typeface="Arial"/>
                    <a:cs typeface="Arial"/>
                  </a:endParaRPr>
                </a:p>
              </p:txBody>
            </p:sp>
            <p:sp>
              <p:nvSpPr>
                <p:cNvPr id="126991" name="Line 15"/>
                <p:cNvSpPr>
                  <a:spLocks noChangeShapeType="1"/>
                </p:cNvSpPr>
                <p:nvPr/>
              </p:nvSpPr>
              <p:spPr bwMode="auto">
                <a:xfrm>
                  <a:off x="1008" y="3168"/>
                  <a:ext cx="240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endParaRPr lang="en-US" sz="2000">
                    <a:latin typeface="Arial"/>
                    <a:cs typeface="Arial"/>
                  </a:endParaRPr>
                </a:p>
              </p:txBody>
            </p:sp>
            <p:sp>
              <p:nvSpPr>
                <p:cNvPr id="126992" name="Line 16"/>
                <p:cNvSpPr>
                  <a:spLocks noChangeShapeType="1"/>
                </p:cNvSpPr>
                <p:nvPr/>
              </p:nvSpPr>
              <p:spPr bwMode="auto">
                <a:xfrm>
                  <a:off x="1056" y="3216"/>
                  <a:ext cx="144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endParaRPr lang="en-US" sz="2000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126993" name="Line 17"/>
              <p:cNvSpPr>
                <a:spLocks noChangeShapeType="1"/>
              </p:cNvSpPr>
              <p:nvPr/>
            </p:nvSpPr>
            <p:spPr bwMode="auto">
              <a:xfrm flipV="1">
                <a:off x="7666319" y="3249154"/>
                <a:ext cx="0" cy="1003783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latin typeface="Arial"/>
                  <a:cs typeface="Arial"/>
                </a:endParaRPr>
              </a:p>
            </p:txBody>
          </p:sp>
          <p:sp>
            <p:nvSpPr>
              <p:cNvPr id="126994" name="Line 18"/>
              <p:cNvSpPr>
                <a:spLocks noChangeShapeType="1"/>
              </p:cNvSpPr>
              <p:nvPr/>
            </p:nvSpPr>
            <p:spPr bwMode="auto">
              <a:xfrm flipH="1" flipV="1">
                <a:off x="1392703" y="2887446"/>
                <a:ext cx="5298306" cy="13845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latin typeface="Arial"/>
                  <a:cs typeface="Arial"/>
                </a:endParaRPr>
              </a:p>
            </p:txBody>
          </p:sp>
          <p:sp>
            <p:nvSpPr>
              <p:cNvPr id="126995" name="Line 19"/>
              <p:cNvSpPr>
                <a:spLocks noChangeShapeType="1"/>
              </p:cNvSpPr>
              <p:nvPr/>
            </p:nvSpPr>
            <p:spPr bwMode="auto">
              <a:xfrm>
                <a:off x="1405883" y="2887446"/>
                <a:ext cx="0" cy="1365490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latin typeface="Arial"/>
                  <a:cs typeface="Arial"/>
                </a:endParaRPr>
              </a:p>
            </p:txBody>
          </p:sp>
          <p:sp>
            <p:nvSpPr>
              <p:cNvPr id="126997" name="Text Box 21"/>
              <p:cNvSpPr txBox="1">
                <a:spLocks noChangeArrowheads="1"/>
              </p:cNvSpPr>
              <p:nvPr/>
            </p:nvSpPr>
            <p:spPr bwMode="auto">
              <a:xfrm>
                <a:off x="2267516" y="4771153"/>
                <a:ext cx="991785" cy="364320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spcBef>
                    <a:spcPct val="20000"/>
                  </a:spcBef>
                  <a:buClr>
                    <a:schemeClr val="accent1"/>
                  </a:buClr>
                  <a:buSzPct val="45000"/>
                  <a:buFont typeface="Wingdings" pitchFamily="26" charset="2"/>
                  <a:buNone/>
                </a:pPr>
                <a:r>
                  <a:rPr kumimoji="1" lang="en-US" altLang="ko-KR" sz="2000" dirty="0">
                    <a:solidFill>
                      <a:srgbClr val="FFFF00"/>
                    </a:solidFill>
                    <a:latin typeface="Arial"/>
                    <a:ea typeface="굴림체" pitchFamily="49" charset="-127"/>
                    <a:cs typeface="Arial"/>
                  </a:rPr>
                  <a:t>growth</a:t>
                </a:r>
              </a:p>
            </p:txBody>
          </p:sp>
          <p:sp>
            <p:nvSpPr>
              <p:cNvPr id="126998" name="Text Box 22"/>
              <p:cNvSpPr txBox="1">
                <a:spLocks noChangeArrowheads="1"/>
              </p:cNvSpPr>
              <p:nvPr/>
            </p:nvSpPr>
            <p:spPr bwMode="auto">
              <a:xfrm>
                <a:off x="5598727" y="4631198"/>
                <a:ext cx="1026382" cy="364320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spcBef>
                    <a:spcPct val="20000"/>
                  </a:spcBef>
                  <a:buClr>
                    <a:schemeClr val="accent1"/>
                  </a:buClr>
                  <a:buSzPct val="45000"/>
                  <a:buFont typeface="Wingdings" pitchFamily="26" charset="2"/>
                  <a:buNone/>
                </a:pPr>
                <a:r>
                  <a:rPr kumimoji="1" lang="en-US" altLang="ko-KR" sz="2000" dirty="0">
                    <a:solidFill>
                      <a:srgbClr val="FFFF00"/>
                    </a:solidFill>
                    <a:latin typeface="Arial"/>
                    <a:ea typeface="굴림체" pitchFamily="49" charset="-127"/>
                    <a:cs typeface="Arial"/>
                  </a:rPr>
                  <a:t>death</a:t>
                </a:r>
              </a:p>
            </p:txBody>
          </p:sp>
          <p:sp>
            <p:nvSpPr>
              <p:cNvPr id="126999" name="Rectangle 23"/>
              <p:cNvSpPr>
                <a:spLocks noChangeArrowheads="1"/>
              </p:cNvSpPr>
              <p:nvPr/>
            </p:nvSpPr>
            <p:spPr bwMode="auto">
              <a:xfrm>
                <a:off x="6704189" y="2514043"/>
                <a:ext cx="1986865" cy="700076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 anchor="ctr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spcBef>
                    <a:spcPct val="20000"/>
                  </a:spcBef>
                  <a:buClr>
                    <a:schemeClr val="accent1"/>
                  </a:buClr>
                  <a:buSzPct val="45000"/>
                  <a:buFont typeface="Wingdings" pitchFamily="26" charset="2"/>
                  <a:buNone/>
                </a:pPr>
                <a:r>
                  <a:rPr kumimoji="1" lang="en-US" altLang="ko-KR" sz="2000" dirty="0">
                    <a:latin typeface="Arial"/>
                    <a:ea typeface="굴림체" pitchFamily="49" charset="-127"/>
                    <a:cs typeface="Arial"/>
                  </a:rPr>
                  <a:t>Dissolved </a:t>
                </a:r>
                <a:r>
                  <a:rPr kumimoji="1" lang="en-US" altLang="ko-KR" sz="2000" dirty="0" err="1">
                    <a:latin typeface="Arial"/>
                    <a:ea typeface="굴림체" pitchFamily="49" charset="-127"/>
                    <a:cs typeface="Arial"/>
                  </a:rPr>
                  <a:t>OSi</a:t>
                </a:r>
                <a:endParaRPr kumimoji="1" lang="en-US" altLang="ko-KR" sz="2000" baseline="-25000" dirty="0">
                  <a:latin typeface="Arial"/>
                  <a:ea typeface="굴림체" pitchFamily="49" charset="-127"/>
                  <a:cs typeface="Arial"/>
                </a:endParaRPr>
              </a:p>
              <a:p>
                <a:pPr algn="ctr" eaLnBrk="0" hangingPunct="0">
                  <a:spcBef>
                    <a:spcPct val="20000"/>
                  </a:spcBef>
                  <a:buClr>
                    <a:schemeClr val="accent1"/>
                  </a:buClr>
                  <a:buSzPct val="45000"/>
                  <a:buFont typeface="Wingdings" pitchFamily="26" charset="2"/>
                  <a:buNone/>
                </a:pPr>
                <a:r>
                  <a:rPr kumimoji="1" lang="en-US" altLang="ko-KR" sz="2000" dirty="0">
                    <a:latin typeface="Arial"/>
                    <a:ea typeface="굴림체" pitchFamily="49" charset="-127"/>
                    <a:cs typeface="Arial"/>
                  </a:rPr>
                  <a:t>7</a:t>
                </a:r>
              </a:p>
            </p:txBody>
          </p:sp>
          <p:sp>
            <p:nvSpPr>
              <p:cNvPr id="127000" name="Line 24"/>
              <p:cNvSpPr>
                <a:spLocks noChangeShapeType="1"/>
              </p:cNvSpPr>
              <p:nvPr/>
            </p:nvSpPr>
            <p:spPr bwMode="auto">
              <a:xfrm flipV="1">
                <a:off x="5318655" y="3249154"/>
                <a:ext cx="1385533" cy="1015897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latin typeface="Arial"/>
                  <a:cs typeface="Arial"/>
                </a:endParaRPr>
              </a:p>
            </p:txBody>
          </p:sp>
          <p:sp>
            <p:nvSpPr>
              <p:cNvPr id="127001" name="Text Box 25"/>
              <p:cNvSpPr txBox="1">
                <a:spLocks noChangeArrowheads="1"/>
              </p:cNvSpPr>
              <p:nvPr/>
            </p:nvSpPr>
            <p:spPr bwMode="auto">
              <a:xfrm>
                <a:off x="5060801" y="3721156"/>
                <a:ext cx="1423425" cy="364320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spcBef>
                    <a:spcPct val="20000"/>
                  </a:spcBef>
                  <a:buClr>
                    <a:schemeClr val="accent1"/>
                  </a:buClr>
                  <a:buSzPct val="45000"/>
                  <a:buFont typeface="Wingdings" pitchFamily="26" charset="2"/>
                  <a:buNone/>
                </a:pPr>
                <a:r>
                  <a:rPr kumimoji="1" lang="en-US" altLang="ko-KR" sz="2000" dirty="0">
                    <a:solidFill>
                      <a:srgbClr val="FFFF00"/>
                    </a:solidFill>
                    <a:latin typeface="Arial"/>
                    <a:ea typeface="굴림체" pitchFamily="49" charset="-127"/>
                    <a:cs typeface="Arial"/>
                  </a:rPr>
                  <a:t>respiration</a:t>
                </a:r>
              </a:p>
            </p:txBody>
          </p:sp>
          <p:sp>
            <p:nvSpPr>
              <p:cNvPr id="127003" name="Text Box 27"/>
              <p:cNvSpPr txBox="1">
                <a:spLocks noChangeArrowheads="1"/>
              </p:cNvSpPr>
              <p:nvPr/>
            </p:nvSpPr>
            <p:spPr bwMode="auto">
              <a:xfrm>
                <a:off x="6967786" y="3765715"/>
                <a:ext cx="1423425" cy="364320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spcBef>
                    <a:spcPct val="20000"/>
                  </a:spcBef>
                  <a:buClr>
                    <a:schemeClr val="accent1"/>
                  </a:buClr>
                  <a:buSzPct val="45000"/>
                  <a:buFont typeface="Wingdings" pitchFamily="26" charset="2"/>
                  <a:buNone/>
                </a:pPr>
                <a:r>
                  <a:rPr kumimoji="1" lang="en-US" altLang="ko-KR" sz="2000" dirty="0">
                    <a:solidFill>
                      <a:srgbClr val="FFFF00"/>
                    </a:solidFill>
                    <a:latin typeface="Arial"/>
                    <a:ea typeface="굴림체" pitchFamily="49" charset="-127"/>
                    <a:cs typeface="Arial"/>
                  </a:rPr>
                  <a:t>dissolution</a:t>
                </a:r>
              </a:p>
            </p:txBody>
          </p:sp>
          <p:sp>
            <p:nvSpPr>
              <p:cNvPr id="127004" name="Text Box 28"/>
              <p:cNvSpPr txBox="1">
                <a:spLocks noChangeArrowheads="1"/>
              </p:cNvSpPr>
              <p:nvPr/>
            </p:nvSpPr>
            <p:spPr bwMode="auto">
              <a:xfrm>
                <a:off x="3151383" y="2831309"/>
                <a:ext cx="1818821" cy="364320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spcBef>
                    <a:spcPct val="20000"/>
                  </a:spcBef>
                  <a:buClr>
                    <a:schemeClr val="accent1"/>
                  </a:buClr>
                  <a:buSzPct val="45000"/>
                  <a:buFont typeface="Wingdings" pitchFamily="26" charset="2"/>
                  <a:buNone/>
                </a:pPr>
                <a:r>
                  <a:rPr kumimoji="1" lang="en-US" altLang="ko-KR" sz="2000" dirty="0">
                    <a:solidFill>
                      <a:srgbClr val="FFFF00"/>
                    </a:solidFill>
                    <a:latin typeface="Arial"/>
                    <a:ea typeface="굴림체" pitchFamily="49" charset="-127"/>
                    <a:cs typeface="Arial"/>
                  </a:rPr>
                  <a:t>mineralization</a:t>
                </a:r>
              </a:p>
            </p:txBody>
          </p:sp>
          <p:sp>
            <p:nvSpPr>
              <p:cNvPr id="127005" name="Text Box 29"/>
              <p:cNvSpPr txBox="1">
                <a:spLocks noChangeArrowheads="1"/>
              </p:cNvSpPr>
              <p:nvPr/>
            </p:nvSpPr>
            <p:spPr bwMode="auto">
              <a:xfrm>
                <a:off x="3983809" y="5087114"/>
                <a:ext cx="1028029" cy="364320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spcBef>
                    <a:spcPct val="20000"/>
                  </a:spcBef>
                  <a:buClr>
                    <a:schemeClr val="accent1"/>
                  </a:buClr>
                  <a:buSzPct val="45000"/>
                  <a:buFont typeface="Wingdings" pitchFamily="26" charset="2"/>
                  <a:buNone/>
                </a:pPr>
                <a:r>
                  <a:rPr kumimoji="1" lang="en-US" altLang="ko-KR" sz="2000" dirty="0">
                    <a:solidFill>
                      <a:srgbClr val="FFFF00"/>
                    </a:solidFill>
                    <a:latin typeface="Arial"/>
                    <a:ea typeface="굴림체" pitchFamily="49" charset="-127"/>
                    <a:cs typeface="Arial"/>
                  </a:rPr>
                  <a:t>settling</a:t>
                </a:r>
              </a:p>
            </p:txBody>
          </p:sp>
          <p:sp>
            <p:nvSpPr>
              <p:cNvPr id="127006" name="Text Box 30"/>
              <p:cNvSpPr txBox="1">
                <a:spLocks noChangeArrowheads="1"/>
              </p:cNvSpPr>
              <p:nvPr/>
            </p:nvSpPr>
            <p:spPr bwMode="auto">
              <a:xfrm>
                <a:off x="7259006" y="5042117"/>
                <a:ext cx="1028029" cy="364320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spcBef>
                    <a:spcPct val="20000"/>
                  </a:spcBef>
                  <a:buClr>
                    <a:schemeClr val="accent1"/>
                  </a:buClr>
                  <a:buSzPct val="45000"/>
                  <a:buFont typeface="Wingdings" pitchFamily="26" charset="2"/>
                  <a:buNone/>
                </a:pPr>
                <a:r>
                  <a:rPr kumimoji="1" lang="en-US" altLang="ko-KR" sz="2000" dirty="0">
                    <a:solidFill>
                      <a:srgbClr val="FFFF00"/>
                    </a:solidFill>
                    <a:latin typeface="Arial"/>
                    <a:ea typeface="굴림체" pitchFamily="49" charset="-127"/>
                    <a:cs typeface="Arial"/>
                  </a:rPr>
                  <a:t>settling</a:t>
                </a:r>
              </a:p>
            </p:txBody>
          </p:sp>
          <p:sp>
            <p:nvSpPr>
              <p:cNvPr id="127008" name="Line 32"/>
              <p:cNvSpPr>
                <a:spLocks noChangeShapeType="1"/>
              </p:cNvSpPr>
              <p:nvPr/>
            </p:nvSpPr>
            <p:spPr bwMode="auto">
              <a:xfrm flipH="1" flipV="1">
                <a:off x="2155488" y="4508838"/>
                <a:ext cx="1276799" cy="0"/>
              </a:xfrm>
              <a:prstGeom prst="lin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latin typeface="Arial"/>
                  <a:cs typeface="Arial"/>
                </a:endParaRPr>
              </a:p>
            </p:txBody>
          </p:sp>
          <p:sp>
            <p:nvSpPr>
              <p:cNvPr id="127009" name="Text Box 33"/>
              <p:cNvSpPr txBox="1">
                <a:spLocks noChangeArrowheads="1"/>
              </p:cNvSpPr>
              <p:nvPr/>
            </p:nvSpPr>
            <p:spPr bwMode="auto">
              <a:xfrm>
                <a:off x="1993362" y="4068448"/>
                <a:ext cx="1622771" cy="364320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spcBef>
                    <a:spcPct val="20000"/>
                  </a:spcBef>
                  <a:buClr>
                    <a:schemeClr val="accent1"/>
                  </a:buClr>
                  <a:buSzPct val="45000"/>
                  <a:buFont typeface="Wingdings" pitchFamily="26" charset="2"/>
                  <a:buNone/>
                </a:pPr>
                <a:r>
                  <a:rPr kumimoji="1" lang="en-US" altLang="ko-KR" sz="2000" dirty="0">
                    <a:solidFill>
                      <a:srgbClr val="FFFF00"/>
                    </a:solidFill>
                    <a:latin typeface="Arial"/>
                    <a:ea typeface="굴림체" pitchFamily="49" charset="-127"/>
                    <a:cs typeface="Arial"/>
                  </a:rPr>
                  <a:t>respiration</a:t>
                </a:r>
              </a:p>
            </p:txBody>
          </p:sp>
          <p:grpSp>
            <p:nvGrpSpPr>
              <p:cNvPr id="5" name="Group 17"/>
              <p:cNvGrpSpPr>
                <a:grpSpLocks/>
              </p:cNvGrpSpPr>
              <p:nvPr/>
            </p:nvGrpSpPr>
            <p:grpSpPr bwMode="auto">
              <a:xfrm>
                <a:off x="1207645" y="5015577"/>
                <a:ext cx="396475" cy="549542"/>
                <a:chOff x="1008" y="2880"/>
                <a:chExt cx="240" cy="336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35" name="Line 18"/>
                <p:cNvSpPr>
                  <a:spLocks noChangeShapeType="1"/>
                </p:cNvSpPr>
                <p:nvPr/>
              </p:nvSpPr>
              <p:spPr bwMode="auto">
                <a:xfrm>
                  <a:off x="1128" y="2880"/>
                  <a:ext cx="0" cy="288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square"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endParaRPr lang="en-US" sz="2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6" name="Line 19"/>
                <p:cNvSpPr>
                  <a:spLocks noChangeShapeType="1"/>
                </p:cNvSpPr>
                <p:nvPr/>
              </p:nvSpPr>
              <p:spPr bwMode="auto">
                <a:xfrm>
                  <a:off x="1008" y="3168"/>
                  <a:ext cx="240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endParaRPr lang="en-US" sz="2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7" name="Line 20"/>
                <p:cNvSpPr>
                  <a:spLocks noChangeShapeType="1"/>
                </p:cNvSpPr>
                <p:nvPr/>
              </p:nvSpPr>
              <p:spPr bwMode="auto">
                <a:xfrm>
                  <a:off x="1056" y="3216"/>
                  <a:ext cx="144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endParaRPr lang="en-US" sz="200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38" name="Text Box 29"/>
              <p:cNvSpPr txBox="1">
                <a:spLocks noChangeArrowheads="1"/>
              </p:cNvSpPr>
              <p:nvPr/>
            </p:nvSpPr>
            <p:spPr bwMode="auto">
              <a:xfrm>
                <a:off x="961058" y="5015576"/>
                <a:ext cx="1028029" cy="364320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spcBef>
                    <a:spcPct val="20000"/>
                  </a:spcBef>
                  <a:buClr>
                    <a:schemeClr val="accent1"/>
                  </a:buClr>
                  <a:buSzPct val="45000"/>
                  <a:buFont typeface="Wingdings" pitchFamily="26" charset="2"/>
                  <a:buNone/>
                </a:pPr>
                <a:r>
                  <a:rPr kumimoji="1" lang="en-US" altLang="ko-KR" sz="2000" dirty="0">
                    <a:solidFill>
                      <a:srgbClr val="FFFF00"/>
                    </a:solidFill>
                    <a:latin typeface="Arial"/>
                    <a:ea typeface="굴림체" pitchFamily="49" charset="-127"/>
                    <a:cs typeface="Arial"/>
                  </a:rPr>
                  <a:t>settling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6" name="Object 5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673301288"/>
                      </p:ext>
                    </p:extLst>
                  </p:nvPr>
                </p:nvGraphicFramePr>
                <p:xfrm>
                  <a:off x="2010728" y="5152246"/>
                  <a:ext cx="1747837" cy="379557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6498" name="Equation" r:id="rId3" imgW="876240" imgH="241200" progId="Equation.3">
                          <p:embed/>
                        </p:oleObj>
                      </mc:Choice>
                      <mc:Fallback>
                        <p:oleObj name="Equation" r:id="rId3" imgW="876240" imgH="24120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4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010728" y="5152246"/>
                                <a:ext cx="1747837" cy="379557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1"/>
                              </a:solidFill>
                              <a:ln>
                                <a:noFill/>
                              </a:ln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6" name="Object 5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673301288"/>
                      </p:ext>
                    </p:extLst>
                  </p:nvPr>
                </p:nvGraphicFramePr>
                <p:xfrm>
                  <a:off x="2010728" y="5152246"/>
                  <a:ext cx="1747837" cy="379557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6465" name="Equation" r:id="rId5" imgW="876240" imgH="241200" progId="Equation.3">
                          <p:embed/>
                        </p:oleObj>
                      </mc:Choice>
                      <mc:Fallback>
                        <p:oleObj name="Equation" r:id="rId5" imgW="876240" imgH="24120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6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010728" y="5152246"/>
                                <a:ext cx="1747837" cy="379557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1"/>
                              </a:solidFill>
                              <a:ln>
                                <a:noFill/>
                              </a:ln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7" name="Object 6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419978471"/>
                      </p:ext>
                    </p:extLst>
                  </p:nvPr>
                </p:nvGraphicFramePr>
                <p:xfrm>
                  <a:off x="1510665" y="3759576"/>
                  <a:ext cx="2960688" cy="38100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6499" name="Equation" r:id="rId7" imgW="1485720" imgH="241200" progId="Equation.3">
                          <p:embed/>
                        </p:oleObj>
                      </mc:Choice>
                      <mc:Fallback>
                        <p:oleObj name="Equation" r:id="rId7" imgW="1485720" imgH="24120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6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510665" y="3759576"/>
                                <a:ext cx="2960688" cy="3810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1"/>
                              </a:solidFill>
                              <a:ln>
                                <a:noFill/>
                              </a:ln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7" name="Object 6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419978471"/>
                      </p:ext>
                    </p:extLst>
                  </p:nvPr>
                </p:nvGraphicFramePr>
                <p:xfrm>
                  <a:off x="1510665" y="3759576"/>
                  <a:ext cx="2960688" cy="38100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6466" name="Equation" r:id="rId8" imgW="1485720" imgH="241200" progId="Equation.3">
                          <p:embed/>
                        </p:oleObj>
                      </mc:Choice>
                      <mc:Fallback>
                        <p:oleObj name="Equation" r:id="rId8" imgW="1485720" imgH="24120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9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510665" y="3759576"/>
                                <a:ext cx="2960688" cy="3810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1"/>
                              </a:solidFill>
                              <a:ln>
                                <a:noFill/>
                              </a:ln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9" name="Object 8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488705580"/>
                      </p:ext>
                    </p:extLst>
                  </p:nvPr>
                </p:nvGraphicFramePr>
                <p:xfrm>
                  <a:off x="5206365" y="5032462"/>
                  <a:ext cx="1771650" cy="38100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6500" name="Equation" r:id="rId10" imgW="888840" imgH="241200" progId="Equation.3">
                          <p:embed/>
                        </p:oleObj>
                      </mc:Choice>
                      <mc:Fallback>
                        <p:oleObj name="Equation" r:id="rId10" imgW="888840" imgH="24120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9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5206365" y="5032462"/>
                                <a:ext cx="1771650" cy="3810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1"/>
                              </a:solidFill>
                              <a:ln>
                                <a:noFill/>
                              </a:ln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9" name="Object 8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488705580"/>
                      </p:ext>
                    </p:extLst>
                  </p:nvPr>
                </p:nvGraphicFramePr>
                <p:xfrm>
                  <a:off x="5206365" y="5032462"/>
                  <a:ext cx="1771650" cy="38100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6467" name="Equation" r:id="rId11" imgW="888840" imgH="241200" progId="Equation.3">
                          <p:embed/>
                        </p:oleObj>
                      </mc:Choice>
                      <mc:Fallback>
                        <p:oleObj name="Equation" r:id="rId11" imgW="888840" imgH="24120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2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5206365" y="5032462"/>
                                <a:ext cx="1771650" cy="3810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1"/>
                              </a:solidFill>
                              <a:ln>
                                <a:noFill/>
                              </a:ln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10" name="Object 9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583527559"/>
                      </p:ext>
                    </p:extLst>
                  </p:nvPr>
                </p:nvGraphicFramePr>
                <p:xfrm>
                  <a:off x="3982403" y="3369917"/>
                  <a:ext cx="2379662" cy="38100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6501" name="Equation" r:id="rId13" imgW="1193760" imgH="241200" progId="Equation.3">
                          <p:embed/>
                        </p:oleObj>
                      </mc:Choice>
                      <mc:Fallback>
                        <p:oleObj name="Equation" r:id="rId13" imgW="1193760" imgH="24120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2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982403" y="3369917"/>
                                <a:ext cx="2379662" cy="3810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1"/>
                              </a:solidFill>
                              <a:ln>
                                <a:noFill/>
                              </a:ln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10" name="Object 9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583527559"/>
                      </p:ext>
                    </p:extLst>
                  </p:nvPr>
                </p:nvGraphicFramePr>
                <p:xfrm>
                  <a:off x="3982403" y="3369917"/>
                  <a:ext cx="2379662" cy="38100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6468" name="Equation" r:id="rId14" imgW="1193760" imgH="241200" progId="Equation.3">
                          <p:embed/>
                        </p:oleObj>
                      </mc:Choice>
                      <mc:Fallback>
                        <p:oleObj name="Equation" r:id="rId14" imgW="1193760" imgH="24120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5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982403" y="3369917"/>
                                <a:ext cx="2379662" cy="3810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1"/>
                              </a:solidFill>
                              <a:ln>
                                <a:noFill/>
                              </a:ln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11" name="Object 10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4106087111"/>
                      </p:ext>
                    </p:extLst>
                  </p:nvPr>
                </p:nvGraphicFramePr>
                <p:xfrm>
                  <a:off x="818515" y="5738178"/>
                  <a:ext cx="1579563" cy="69850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6502" name="Equation" r:id="rId16" imgW="876240" imgH="419040" progId="Equation.3">
                          <p:embed/>
                        </p:oleObj>
                      </mc:Choice>
                      <mc:Fallback>
                        <p:oleObj name="Equation" r:id="rId16" imgW="876240" imgH="41904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5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818515" y="5738178"/>
                                <a:ext cx="1579563" cy="6985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1"/>
                              </a:solidFill>
                              <a:ln>
                                <a:noFill/>
                              </a:ln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11" name="Object 10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4106087111"/>
                      </p:ext>
                    </p:extLst>
                  </p:nvPr>
                </p:nvGraphicFramePr>
                <p:xfrm>
                  <a:off x="818515" y="5738178"/>
                  <a:ext cx="1579563" cy="69850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6469" name="Equation" r:id="rId17" imgW="876240" imgH="419040" progId="Equation.3">
                          <p:embed/>
                        </p:oleObj>
                      </mc:Choice>
                      <mc:Fallback>
                        <p:oleObj name="Equation" r:id="rId17" imgW="876240" imgH="41904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8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818515" y="5738178"/>
                                <a:ext cx="1579563" cy="6985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1"/>
                              </a:solidFill>
                              <a:ln>
                                <a:noFill/>
                              </a:ln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13" name="Object 12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76112475"/>
                      </p:ext>
                    </p:extLst>
                  </p:nvPr>
                </p:nvGraphicFramePr>
                <p:xfrm>
                  <a:off x="7046278" y="5741064"/>
                  <a:ext cx="1368425" cy="754785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6503" name="Equation" r:id="rId19" imgW="609480" imgH="419040" progId="Equation.3">
                          <p:embed/>
                        </p:oleObj>
                      </mc:Choice>
                      <mc:Fallback>
                        <p:oleObj name="Equation" r:id="rId19" imgW="609480" imgH="41904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8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7046278" y="5741064"/>
                                <a:ext cx="1368425" cy="754785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1"/>
                              </a:solidFill>
                              <a:ln>
                                <a:noFill/>
                              </a:ln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13" name="Object 12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76112475"/>
                      </p:ext>
                    </p:extLst>
                  </p:nvPr>
                </p:nvGraphicFramePr>
                <p:xfrm>
                  <a:off x="7046278" y="5741064"/>
                  <a:ext cx="1368425" cy="754785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6470" name="Equation" r:id="rId20" imgW="609480" imgH="419040" progId="Equation.3">
                          <p:embed/>
                        </p:oleObj>
                      </mc:Choice>
                      <mc:Fallback>
                        <p:oleObj name="Equation" r:id="rId20" imgW="609480" imgH="41904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1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7046278" y="5741064"/>
                                <a:ext cx="1368425" cy="754785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1"/>
                              </a:solidFill>
                              <a:ln>
                                <a:noFill/>
                              </a:ln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14" name="Object 13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376405061"/>
                      </p:ext>
                    </p:extLst>
                  </p:nvPr>
                </p:nvGraphicFramePr>
                <p:xfrm>
                  <a:off x="6935153" y="3460837"/>
                  <a:ext cx="1538287" cy="368012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6504" name="Equation" r:id="rId22" imgW="863280" imgH="241200" progId="Equation.3">
                          <p:embed/>
                        </p:oleObj>
                      </mc:Choice>
                      <mc:Fallback>
                        <p:oleObj name="Equation" r:id="rId22" imgW="863280" imgH="24120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1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6935153" y="3460837"/>
                                <a:ext cx="1538287" cy="368012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1"/>
                              </a:solidFill>
                              <a:ln>
                                <a:noFill/>
                              </a:ln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14" name="Object 13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376405061"/>
                      </p:ext>
                    </p:extLst>
                  </p:nvPr>
                </p:nvGraphicFramePr>
                <p:xfrm>
                  <a:off x="6935153" y="3460837"/>
                  <a:ext cx="1538287" cy="368012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6471" name="Equation" r:id="rId23" imgW="863280" imgH="241200" progId="Equation.3">
                          <p:embed/>
                        </p:oleObj>
                      </mc:Choice>
                      <mc:Fallback>
                        <p:oleObj name="Equation" r:id="rId23" imgW="863280" imgH="24120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4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6935153" y="3460837"/>
                                <a:ext cx="1538287" cy="368012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1"/>
                              </a:solidFill>
                              <a:ln>
                                <a:noFill/>
                              </a:ln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15" name="Object 14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6883534"/>
                      </p:ext>
                    </p:extLst>
                  </p:nvPr>
                </p:nvGraphicFramePr>
                <p:xfrm>
                  <a:off x="3526790" y="5719417"/>
                  <a:ext cx="2251075" cy="756227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6505" name="Equation" r:id="rId25" imgW="1002960" imgH="419040" progId="Equation.3">
                          <p:embed/>
                        </p:oleObj>
                      </mc:Choice>
                      <mc:Fallback>
                        <p:oleObj name="Equation" r:id="rId25" imgW="1002960" imgH="41904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4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526790" y="5719417"/>
                                <a:ext cx="2251075" cy="756227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1"/>
                              </a:solidFill>
                              <a:ln>
                                <a:noFill/>
                              </a:ln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15" name="Object 14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6883534"/>
                      </p:ext>
                    </p:extLst>
                  </p:nvPr>
                </p:nvGraphicFramePr>
                <p:xfrm>
                  <a:off x="3526790" y="5719417"/>
                  <a:ext cx="2251075" cy="756227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6472" name="Equation" r:id="rId26" imgW="1002960" imgH="419040" progId="Equation.3">
                          <p:embed/>
                        </p:oleObj>
                      </mc:Choice>
                      <mc:Fallback>
                        <p:oleObj name="Equation" r:id="rId26" imgW="1002960" imgH="41904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7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526790" y="5719417"/>
                                <a:ext cx="2251075" cy="756227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1"/>
                              </a:solidFill>
                              <a:ln>
                                <a:noFill/>
                              </a:ln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Rectangle 44"/>
                <p:cNvSpPr/>
                <p:nvPr/>
              </p:nvSpPr>
              <p:spPr>
                <a:xfrm>
                  <a:off x="3725408" y="1672079"/>
                  <a:ext cx="3485018" cy="824721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𝑚𝑖𝑛𝑆𝑖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charset="0"/>
                        </a:rPr>
                        <m:t> 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𝚹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𝑚𝑖𝑛𝑆𝑖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𝑇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 −20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charset="0"/>
                        </a:rPr>
                        <m:t> </m:t>
                      </m:r>
                      <m:d>
                        <m:dPr>
                          <m:ctrlPr>
                            <a:rPr lang="mr-IN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mr-IN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  <m:t>𝑎𝑙𝑔𝑇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  <m:t>𝑚𝑃𝑐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  <m:t>+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  <m:t>𝑎𝑙𝑔𝑇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𝐷𝑂𝑆𝑖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charset="0"/>
                        </a:rPr>
                        <m:t> </m:t>
                      </m:r>
                    </m:oMath>
                  </a14:m>
                  <a:r>
                    <a:rPr lang="en-US" dirty="0">
                      <a:solidFill>
                        <a:schemeClr val="bg1"/>
                      </a:solidFill>
                    </a:rPr>
                    <a:t>  </a:t>
                  </a:r>
                </a:p>
              </p:txBody>
            </p:sp>
          </mc:Choice>
          <mc:Fallback xmlns="">
            <p:sp>
              <p:nvSpPr>
                <p:cNvPr id="45" name="Rectangle 4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25408" y="1672079"/>
                  <a:ext cx="3485018" cy="824721"/>
                </a:xfrm>
                <a:prstGeom prst="rect">
                  <a:avLst/>
                </a:prstGeom>
                <a:blipFill rotWithShape="0">
                  <a:blip r:embed="rId2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070684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altLang="ko-KR" sz="4800" dirty="0">
                <a:ea typeface="굴림" pitchFamily="26" charset="-127"/>
                <a:cs typeface="굴림" pitchFamily="26" charset="-127"/>
              </a:rPr>
              <a:t>Nitrogen Cycle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238376" y="985583"/>
            <a:ext cx="7780813" cy="5755074"/>
            <a:chOff x="2238376" y="985583"/>
            <a:chExt cx="7780813" cy="5755074"/>
          </a:xfrm>
        </p:grpSpPr>
        <p:sp>
          <p:nvSpPr>
            <p:cNvPr id="124982" name="Text Box 54"/>
            <p:cNvSpPr txBox="1">
              <a:spLocks noChangeArrowheads="1"/>
            </p:cNvSpPr>
            <p:nvPr/>
          </p:nvSpPr>
          <p:spPr bwMode="auto">
            <a:xfrm>
              <a:off x="8488528" y="5260470"/>
              <a:ext cx="1085186" cy="400469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FFFF00"/>
                  </a:solidFill>
                  <a:ea typeface="굴림체" pitchFamily="49" charset="-127"/>
                  <a:cs typeface="굴림체" pitchFamily="49" charset="-127"/>
                </a:rPr>
                <a:t>settling</a:t>
              </a:r>
            </a:p>
          </p:txBody>
        </p:sp>
        <p:sp>
          <p:nvSpPr>
            <p:cNvPr id="124952" name="Line 24"/>
            <p:cNvSpPr>
              <a:spLocks noChangeShapeType="1"/>
            </p:cNvSpPr>
            <p:nvPr/>
          </p:nvSpPr>
          <p:spPr bwMode="auto">
            <a:xfrm>
              <a:off x="2774863" y="1912524"/>
              <a:ext cx="1209" cy="2590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24932" name="Rectangle 4"/>
            <p:cNvSpPr>
              <a:spLocks noChangeArrowheads="1"/>
            </p:cNvSpPr>
            <p:nvPr/>
          </p:nvSpPr>
          <p:spPr bwMode="auto">
            <a:xfrm>
              <a:off x="4948766" y="4743637"/>
              <a:ext cx="1802303" cy="40075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92075" tIns="46038" rIns="92075" bIns="46038" anchor="ctr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000000"/>
                  </a:solidFill>
                  <a:ea typeface="굴림체" pitchFamily="49" charset="-127"/>
                  <a:cs typeface="굴림체" pitchFamily="49" charset="-127"/>
                </a:rPr>
                <a:t>Phytoplankton</a:t>
              </a:r>
            </a:p>
          </p:txBody>
        </p:sp>
        <p:sp>
          <p:nvSpPr>
            <p:cNvPr id="124933" name="Rectangle 5"/>
            <p:cNvSpPr>
              <a:spLocks noChangeArrowheads="1"/>
            </p:cNvSpPr>
            <p:nvPr/>
          </p:nvSpPr>
          <p:spPr bwMode="auto">
            <a:xfrm>
              <a:off x="5970156" y="3064788"/>
              <a:ext cx="1274341" cy="40075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92075" tIns="46038" rIns="92075" bIns="46038" anchor="ctr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000000"/>
                  </a:solidFill>
                  <a:ea typeface="굴림체" pitchFamily="49" charset="-127"/>
                  <a:cs typeface="굴림체" pitchFamily="49" charset="-127"/>
                </a:rPr>
                <a:t>NO</a:t>
              </a:r>
              <a:r>
                <a:rPr kumimoji="1" lang="en-US" altLang="ko-KR" sz="2000" baseline="-25000" dirty="0">
                  <a:solidFill>
                    <a:srgbClr val="000000"/>
                  </a:solidFill>
                  <a:ea typeface="굴림체" pitchFamily="49" charset="-127"/>
                  <a:cs typeface="굴림체" pitchFamily="49" charset="-127"/>
                </a:rPr>
                <a:t>3</a:t>
              </a:r>
            </a:p>
          </p:txBody>
        </p:sp>
        <p:sp>
          <p:nvSpPr>
            <p:cNvPr id="124934" name="Rectangle 6"/>
            <p:cNvSpPr>
              <a:spLocks noChangeArrowheads="1"/>
            </p:cNvSpPr>
            <p:nvPr/>
          </p:nvSpPr>
          <p:spPr bwMode="auto">
            <a:xfrm>
              <a:off x="2347193" y="4743637"/>
              <a:ext cx="1299996" cy="40075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92075" tIns="46038" rIns="92075" bIns="46038" anchor="ctr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000000"/>
                  </a:solidFill>
                  <a:ea typeface="굴림체" pitchFamily="49" charset="-127"/>
                  <a:cs typeface="굴림체" pitchFamily="49" charset="-127"/>
                </a:rPr>
                <a:t>NH</a:t>
              </a:r>
              <a:r>
                <a:rPr kumimoji="1" lang="en-US" altLang="ko-KR" sz="2000" baseline="-25000" dirty="0">
                  <a:solidFill>
                    <a:srgbClr val="000000"/>
                  </a:solidFill>
                  <a:ea typeface="굴림체" pitchFamily="49" charset="-127"/>
                  <a:cs typeface="굴림체" pitchFamily="49" charset="-127"/>
                </a:rPr>
                <a:t>3</a:t>
              </a:r>
            </a:p>
          </p:txBody>
        </p:sp>
        <p:sp>
          <p:nvSpPr>
            <p:cNvPr id="124935" name="Line 7"/>
            <p:cNvSpPr>
              <a:spLocks noChangeShapeType="1"/>
            </p:cNvSpPr>
            <p:nvPr/>
          </p:nvSpPr>
          <p:spPr bwMode="auto">
            <a:xfrm>
              <a:off x="5831716" y="3650429"/>
              <a:ext cx="0" cy="822960"/>
            </a:xfrm>
            <a:prstGeom prst="lin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124936" name="Line 8"/>
            <p:cNvSpPr>
              <a:spLocks noChangeShapeType="1"/>
            </p:cNvSpPr>
            <p:nvPr/>
          </p:nvSpPr>
          <p:spPr bwMode="auto">
            <a:xfrm flipV="1">
              <a:off x="3710337" y="4716379"/>
              <a:ext cx="1189426" cy="6137"/>
            </a:xfrm>
            <a:prstGeom prst="lin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124937" name="Line 9"/>
            <p:cNvSpPr>
              <a:spLocks noChangeShapeType="1"/>
            </p:cNvSpPr>
            <p:nvPr/>
          </p:nvSpPr>
          <p:spPr bwMode="auto">
            <a:xfrm>
              <a:off x="6739977" y="4862369"/>
              <a:ext cx="1328429" cy="0"/>
            </a:xfrm>
            <a:prstGeom prst="lin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endParaRPr lang="en-US" sz="2000">
                <a:solidFill>
                  <a:srgbClr val="000000"/>
                </a:solidFill>
              </a:endParaRPr>
            </a:p>
          </p:txBody>
        </p:sp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5676918" y="5264644"/>
              <a:ext cx="396475" cy="481516"/>
              <a:chOff x="1008" y="2812"/>
              <a:chExt cx="240" cy="404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124939" name="Line 11"/>
              <p:cNvSpPr>
                <a:spLocks noChangeShapeType="1"/>
              </p:cNvSpPr>
              <p:nvPr/>
            </p:nvSpPr>
            <p:spPr bwMode="auto">
              <a:xfrm>
                <a:off x="1128" y="2812"/>
                <a:ext cx="0" cy="356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940" name="Line 12"/>
              <p:cNvSpPr>
                <a:spLocks noChangeShapeType="1"/>
              </p:cNvSpPr>
              <p:nvPr/>
            </p:nvSpPr>
            <p:spPr bwMode="auto">
              <a:xfrm>
                <a:off x="1008" y="3168"/>
                <a:ext cx="24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941" name="Line 13"/>
              <p:cNvSpPr>
                <a:spLocks noChangeShapeType="1"/>
              </p:cNvSpPr>
              <p:nvPr/>
            </p:nvSpPr>
            <p:spPr bwMode="auto">
              <a:xfrm>
                <a:off x="1056" y="3216"/>
                <a:ext cx="144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24942" name="Rectangle 14"/>
            <p:cNvSpPr>
              <a:spLocks noChangeArrowheads="1"/>
            </p:cNvSpPr>
            <p:nvPr/>
          </p:nvSpPr>
          <p:spPr bwMode="auto">
            <a:xfrm>
              <a:off x="8114213" y="4762004"/>
              <a:ext cx="1904976" cy="40075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92075" tIns="46038" rIns="92075" bIns="46038" anchor="ctr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000000"/>
                  </a:solidFill>
                  <a:ea typeface="굴림체" pitchFamily="49" charset="-127"/>
                  <a:cs typeface="굴림체" pitchFamily="49" charset="-127"/>
                </a:rPr>
                <a:t>Detrital N</a:t>
              </a:r>
              <a:endParaRPr kumimoji="1" lang="en-US" altLang="ko-KR" sz="2000" baseline="-25000" dirty="0">
                <a:solidFill>
                  <a:srgbClr val="000000"/>
                </a:solidFill>
                <a:ea typeface="굴림체" pitchFamily="49" charset="-127"/>
                <a:cs typeface="굴림체" pitchFamily="49" charset="-127"/>
              </a:endParaRPr>
            </a:p>
          </p:txBody>
        </p:sp>
        <p:grpSp>
          <p:nvGrpSpPr>
            <p:cNvPr id="4" name="Group 17"/>
            <p:cNvGrpSpPr>
              <a:grpSpLocks/>
            </p:cNvGrpSpPr>
            <p:nvPr/>
          </p:nvGrpSpPr>
          <p:grpSpPr bwMode="auto">
            <a:xfrm>
              <a:off x="8826605" y="5304267"/>
              <a:ext cx="396475" cy="417347"/>
              <a:chOff x="1008" y="2880"/>
              <a:chExt cx="240" cy="336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124946" name="Line 18"/>
              <p:cNvSpPr>
                <a:spLocks noChangeShapeType="1"/>
              </p:cNvSpPr>
              <p:nvPr/>
            </p:nvSpPr>
            <p:spPr bwMode="auto">
              <a:xfrm>
                <a:off x="1128" y="2880"/>
                <a:ext cx="0" cy="288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947" name="Line 19"/>
              <p:cNvSpPr>
                <a:spLocks noChangeShapeType="1"/>
              </p:cNvSpPr>
              <p:nvPr/>
            </p:nvSpPr>
            <p:spPr bwMode="auto">
              <a:xfrm>
                <a:off x="1008" y="3168"/>
                <a:ext cx="24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948" name="Line 20"/>
              <p:cNvSpPr>
                <a:spLocks noChangeShapeType="1"/>
              </p:cNvSpPr>
              <p:nvPr/>
            </p:nvSpPr>
            <p:spPr bwMode="auto">
              <a:xfrm>
                <a:off x="1056" y="3216"/>
                <a:ext cx="144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24949" name="Line 21"/>
            <p:cNvSpPr>
              <a:spLocks noChangeShapeType="1"/>
            </p:cNvSpPr>
            <p:nvPr/>
          </p:nvSpPr>
          <p:spPr bwMode="auto">
            <a:xfrm flipV="1">
              <a:off x="8978243" y="3604711"/>
              <a:ext cx="14785" cy="903220"/>
            </a:xfrm>
            <a:prstGeom prst="lin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124950" name="Line 22"/>
            <p:cNvSpPr>
              <a:spLocks noChangeShapeType="1"/>
            </p:cNvSpPr>
            <p:nvPr/>
          </p:nvSpPr>
          <p:spPr bwMode="auto">
            <a:xfrm flipV="1">
              <a:off x="8978244" y="1916394"/>
              <a:ext cx="0" cy="948236"/>
            </a:xfrm>
            <a:prstGeom prst="lin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124951" name="Line 23"/>
            <p:cNvSpPr>
              <a:spLocks noChangeShapeType="1"/>
            </p:cNvSpPr>
            <p:nvPr/>
          </p:nvSpPr>
          <p:spPr bwMode="auto">
            <a:xfrm flipH="1">
              <a:off x="2775108" y="1916394"/>
              <a:ext cx="6217920" cy="0"/>
            </a:xfrm>
            <a:prstGeom prst="lin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124943" name="Line 15"/>
            <p:cNvSpPr>
              <a:spLocks noChangeShapeType="1"/>
            </p:cNvSpPr>
            <p:nvPr/>
          </p:nvSpPr>
          <p:spPr bwMode="auto">
            <a:xfrm flipH="1" flipV="1">
              <a:off x="5841573" y="1371600"/>
              <a:ext cx="0" cy="1493030"/>
            </a:xfrm>
            <a:prstGeom prst="lin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124953" name="Line 25"/>
            <p:cNvSpPr>
              <a:spLocks noChangeShapeType="1"/>
            </p:cNvSpPr>
            <p:nvPr/>
          </p:nvSpPr>
          <p:spPr bwMode="auto">
            <a:xfrm flipV="1">
              <a:off x="3235534" y="3437068"/>
              <a:ext cx="2560320" cy="3"/>
            </a:xfrm>
            <a:prstGeom prst="lin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124962" name="Text Box 34"/>
            <p:cNvSpPr txBox="1">
              <a:spLocks noChangeArrowheads="1"/>
            </p:cNvSpPr>
            <p:nvPr/>
          </p:nvSpPr>
          <p:spPr bwMode="auto">
            <a:xfrm>
              <a:off x="6947545" y="4818663"/>
              <a:ext cx="984080" cy="40046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FFFF00"/>
                  </a:solidFill>
                  <a:ea typeface="굴림체" pitchFamily="49" charset="-127"/>
                  <a:cs typeface="굴림체" pitchFamily="49" charset="-127"/>
                </a:rPr>
                <a:t>death</a:t>
              </a:r>
            </a:p>
          </p:txBody>
        </p:sp>
        <p:sp>
          <p:nvSpPr>
            <p:cNvPr id="124966" name="Rectangle 38"/>
            <p:cNvSpPr>
              <a:spLocks noChangeArrowheads="1"/>
            </p:cNvSpPr>
            <p:nvPr/>
          </p:nvSpPr>
          <p:spPr bwMode="auto">
            <a:xfrm>
              <a:off x="8068405" y="3019210"/>
              <a:ext cx="1904976" cy="40075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92075" tIns="46038" rIns="92075" bIns="46038" anchor="ctr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000000"/>
                  </a:solidFill>
                  <a:ea typeface="굴림체" pitchFamily="49" charset="-127"/>
                  <a:cs typeface="굴림체" pitchFamily="49" charset="-127"/>
                </a:rPr>
                <a:t>Dissolved ON</a:t>
              </a:r>
              <a:endParaRPr kumimoji="1" lang="en-US" altLang="ko-KR" sz="2000" baseline="-25000" dirty="0">
                <a:solidFill>
                  <a:srgbClr val="000000"/>
                </a:solidFill>
                <a:ea typeface="굴림체" pitchFamily="49" charset="-127"/>
                <a:cs typeface="굴림체" pitchFamily="49" charset="-127"/>
              </a:endParaRPr>
            </a:p>
          </p:txBody>
        </p:sp>
        <p:sp>
          <p:nvSpPr>
            <p:cNvPr id="124970" name="Line 42"/>
            <p:cNvSpPr>
              <a:spLocks noChangeShapeType="1"/>
            </p:cNvSpPr>
            <p:nvPr/>
          </p:nvSpPr>
          <p:spPr bwMode="auto">
            <a:xfrm flipV="1">
              <a:off x="6739977" y="3642759"/>
              <a:ext cx="1328429" cy="865172"/>
            </a:xfrm>
            <a:prstGeom prst="lin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124971" name="Text Box 43"/>
            <p:cNvSpPr txBox="1">
              <a:spLocks noChangeArrowheads="1"/>
            </p:cNvSpPr>
            <p:nvPr/>
          </p:nvSpPr>
          <p:spPr bwMode="auto">
            <a:xfrm>
              <a:off x="6393260" y="4108149"/>
              <a:ext cx="1491126" cy="40075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FFFF00"/>
                  </a:solidFill>
                  <a:ea typeface="굴림체" pitchFamily="49" charset="-127"/>
                  <a:cs typeface="굴림체" pitchFamily="49" charset="-127"/>
                </a:rPr>
                <a:t>respiration</a:t>
              </a:r>
            </a:p>
          </p:txBody>
        </p:sp>
        <p:sp>
          <p:nvSpPr>
            <p:cNvPr id="124973" name="Text Box 45"/>
            <p:cNvSpPr txBox="1">
              <a:spLocks noChangeArrowheads="1"/>
            </p:cNvSpPr>
            <p:nvPr/>
          </p:nvSpPr>
          <p:spPr bwMode="auto">
            <a:xfrm>
              <a:off x="3836734" y="3647398"/>
              <a:ext cx="950909" cy="400469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FFFF00"/>
                  </a:solidFill>
                  <a:ea typeface="굴림체" pitchFamily="49" charset="-127"/>
                  <a:cs typeface="굴림체" pitchFamily="49" charset="-127"/>
                </a:rPr>
                <a:t>growth</a:t>
              </a:r>
            </a:p>
          </p:txBody>
        </p:sp>
        <p:sp>
          <p:nvSpPr>
            <p:cNvPr id="124979" name="Text Box 51"/>
            <p:cNvSpPr txBox="1">
              <a:spLocks noChangeArrowheads="1"/>
            </p:cNvSpPr>
            <p:nvPr/>
          </p:nvSpPr>
          <p:spPr bwMode="auto">
            <a:xfrm>
              <a:off x="5785407" y="2502272"/>
              <a:ext cx="1862328" cy="40075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FFFF00"/>
                  </a:solidFill>
                  <a:ea typeface="굴림체" pitchFamily="49" charset="-127"/>
                  <a:cs typeface="굴림체" pitchFamily="49" charset="-127"/>
                </a:rPr>
                <a:t>denitrification</a:t>
              </a:r>
            </a:p>
          </p:txBody>
        </p:sp>
        <p:sp>
          <p:nvSpPr>
            <p:cNvPr id="124976" name="Text Box 48"/>
            <p:cNvSpPr txBox="1">
              <a:spLocks noChangeArrowheads="1"/>
            </p:cNvSpPr>
            <p:nvPr/>
          </p:nvSpPr>
          <p:spPr bwMode="auto">
            <a:xfrm>
              <a:off x="8321138" y="4132098"/>
              <a:ext cx="1491126" cy="40046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FFFF00"/>
                  </a:solidFill>
                  <a:ea typeface="굴림체" pitchFamily="49" charset="-127"/>
                  <a:cs typeface="굴림체" pitchFamily="49" charset="-127"/>
                </a:rPr>
                <a:t>dissolution</a:t>
              </a:r>
            </a:p>
          </p:txBody>
        </p:sp>
        <p:sp>
          <p:nvSpPr>
            <p:cNvPr id="124977" name="Text Box 49"/>
            <p:cNvSpPr txBox="1">
              <a:spLocks noChangeArrowheads="1"/>
            </p:cNvSpPr>
            <p:nvPr/>
          </p:nvSpPr>
          <p:spPr bwMode="auto">
            <a:xfrm>
              <a:off x="8220045" y="2406562"/>
              <a:ext cx="1753336" cy="40046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FFFF00"/>
                  </a:solidFill>
                  <a:ea typeface="굴림체" pitchFamily="49" charset="-127"/>
                  <a:cs typeface="굴림체" pitchFamily="49" charset="-127"/>
                </a:rPr>
                <a:t>mineralization</a:t>
              </a:r>
            </a:p>
          </p:txBody>
        </p:sp>
        <p:sp>
          <p:nvSpPr>
            <p:cNvPr id="124980" name="Text Box 52"/>
            <p:cNvSpPr txBox="1">
              <a:spLocks noChangeArrowheads="1"/>
            </p:cNvSpPr>
            <p:nvPr/>
          </p:nvSpPr>
          <p:spPr bwMode="auto">
            <a:xfrm>
              <a:off x="3260129" y="3098328"/>
              <a:ext cx="1592219" cy="40046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FFFF00"/>
                  </a:solidFill>
                  <a:ea typeface="굴림체" pitchFamily="49" charset="-127"/>
                  <a:cs typeface="굴림체" pitchFamily="49" charset="-127"/>
                </a:rPr>
                <a:t>nitrification</a:t>
              </a:r>
            </a:p>
          </p:txBody>
        </p:sp>
        <p:sp>
          <p:nvSpPr>
            <p:cNvPr id="124981" name="Text Box 53"/>
            <p:cNvSpPr txBox="1">
              <a:spLocks noChangeArrowheads="1"/>
            </p:cNvSpPr>
            <p:nvPr/>
          </p:nvSpPr>
          <p:spPr bwMode="auto">
            <a:xfrm>
              <a:off x="5395567" y="5260470"/>
              <a:ext cx="1088779" cy="400469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FFFF00"/>
                  </a:solidFill>
                  <a:ea typeface="굴림체" pitchFamily="49" charset="-127"/>
                  <a:cs typeface="굴림체" pitchFamily="49" charset="-127"/>
                </a:rPr>
                <a:t>settling</a:t>
              </a:r>
            </a:p>
          </p:txBody>
        </p:sp>
        <p:sp>
          <p:nvSpPr>
            <p:cNvPr id="124984" name="Line 56"/>
            <p:cNvSpPr>
              <a:spLocks noChangeShapeType="1"/>
            </p:cNvSpPr>
            <p:nvPr/>
          </p:nvSpPr>
          <p:spPr bwMode="auto">
            <a:xfrm flipH="1" flipV="1">
              <a:off x="3710337" y="4943435"/>
              <a:ext cx="1194981" cy="0"/>
            </a:xfrm>
            <a:prstGeom prst="lin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124985" name="Text Box 57"/>
            <p:cNvSpPr txBox="1">
              <a:spLocks noChangeArrowheads="1"/>
            </p:cNvSpPr>
            <p:nvPr/>
          </p:nvSpPr>
          <p:spPr bwMode="auto">
            <a:xfrm>
              <a:off x="3540335" y="4892298"/>
              <a:ext cx="1581162" cy="40075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FFFF00"/>
                  </a:solidFill>
                  <a:ea typeface="굴림체" pitchFamily="49" charset="-127"/>
                  <a:cs typeface="굴림체" pitchFamily="49" charset="-127"/>
                </a:rPr>
                <a:t>respiration</a:t>
              </a:r>
            </a:p>
          </p:txBody>
        </p:sp>
        <p:sp>
          <p:nvSpPr>
            <p:cNvPr id="44" name="Text Box 53"/>
            <p:cNvSpPr txBox="1">
              <a:spLocks noChangeArrowheads="1"/>
            </p:cNvSpPr>
            <p:nvPr/>
          </p:nvSpPr>
          <p:spPr bwMode="auto">
            <a:xfrm>
              <a:off x="2542063" y="5223083"/>
              <a:ext cx="1088779" cy="400469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chemeClr val="accent1"/>
                </a:buClr>
                <a:buSzPct val="45000"/>
                <a:buFont typeface="Wingdings" pitchFamily="26" charset="2"/>
                <a:buNone/>
              </a:pPr>
              <a:r>
                <a:rPr kumimoji="1" lang="en-US" altLang="ko-KR" sz="2000" dirty="0">
                  <a:solidFill>
                    <a:srgbClr val="FFFF00"/>
                  </a:solidFill>
                  <a:ea typeface="굴림체" pitchFamily="49" charset="-127"/>
                  <a:cs typeface="굴림체" pitchFamily="49" charset="-127"/>
                </a:rPr>
                <a:t>settling</a:t>
              </a:r>
            </a:p>
          </p:txBody>
        </p:sp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2818529" y="5223083"/>
              <a:ext cx="396475" cy="513130"/>
              <a:chOff x="1008" y="2880"/>
              <a:chExt cx="240" cy="336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46" name="Line 18"/>
              <p:cNvSpPr>
                <a:spLocks noChangeShapeType="1"/>
              </p:cNvSpPr>
              <p:nvPr/>
            </p:nvSpPr>
            <p:spPr bwMode="auto">
              <a:xfrm>
                <a:off x="1128" y="2880"/>
                <a:ext cx="0" cy="288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Line 19"/>
              <p:cNvSpPr>
                <a:spLocks noChangeShapeType="1"/>
              </p:cNvSpPr>
              <p:nvPr/>
            </p:nvSpPr>
            <p:spPr bwMode="auto">
              <a:xfrm>
                <a:off x="1008" y="3168"/>
                <a:ext cx="24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Line 20"/>
              <p:cNvSpPr>
                <a:spLocks noChangeShapeType="1"/>
              </p:cNvSpPr>
              <p:nvPr/>
            </p:nvSpPr>
            <p:spPr bwMode="auto">
              <a:xfrm>
                <a:off x="1056" y="3216"/>
                <a:ext cx="144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endParaRPr lang="en-US" sz="20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5" name="Line 22"/>
            <p:cNvSpPr>
              <a:spLocks noChangeShapeType="1"/>
            </p:cNvSpPr>
            <p:nvPr/>
          </p:nvSpPr>
          <p:spPr bwMode="auto">
            <a:xfrm flipV="1">
              <a:off x="3237419" y="3437071"/>
              <a:ext cx="0" cy="1046311"/>
            </a:xfrm>
            <a:prstGeom prst="lin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endParaRPr lang="en-US" sz="2000">
                <a:solidFill>
                  <a:srgbClr val="0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50" name="Object 4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492951036"/>
                    </p:ext>
                  </p:extLst>
                </p:nvPr>
              </p:nvGraphicFramePr>
              <p:xfrm>
                <a:off x="8321994" y="3810001"/>
                <a:ext cx="1538287" cy="404813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76" name="Equation" r:id="rId3" imgW="863280" imgH="241200" progId="Equation.3">
                        <p:embed/>
                      </p:oleObj>
                    </mc:Choice>
                    <mc:Fallback>
                      <p:oleObj name="Equation" r:id="rId3" imgW="86328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321994" y="3810001"/>
                              <a:ext cx="1538287" cy="404813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50" name="Object 4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492951036"/>
                    </p:ext>
                  </p:extLst>
                </p:nvPr>
              </p:nvGraphicFramePr>
              <p:xfrm>
                <a:off x="8321994" y="3810001"/>
                <a:ext cx="1538287" cy="404813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27" name="Equation" r:id="rId5" imgW="863280" imgH="241200" progId="Equation.3">
                        <p:embed/>
                      </p:oleObj>
                    </mc:Choice>
                    <mc:Fallback>
                      <p:oleObj name="Equation" r:id="rId5" imgW="86328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321994" y="3810001"/>
                              <a:ext cx="1538287" cy="404813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51" name="Object 5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829130504"/>
                    </p:ext>
                  </p:extLst>
                </p:nvPr>
              </p:nvGraphicFramePr>
              <p:xfrm>
                <a:off x="6646724" y="5349426"/>
                <a:ext cx="1722438" cy="4191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77" name="Equation" r:id="rId7" imgW="863280" imgH="241200" progId="Equation.3">
                        <p:embed/>
                      </p:oleObj>
                    </mc:Choice>
                    <mc:Fallback>
                      <p:oleObj name="Equation" r:id="rId7" imgW="86328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646724" y="5349426"/>
                              <a:ext cx="1722438" cy="419100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51" name="Object 5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829130504"/>
                    </p:ext>
                  </p:extLst>
                </p:nvPr>
              </p:nvGraphicFramePr>
              <p:xfrm>
                <a:off x="6646724" y="5349426"/>
                <a:ext cx="1722438" cy="4191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28" name="Equation" r:id="rId8" imgW="863280" imgH="241200" progId="Equation.3">
                        <p:embed/>
                      </p:oleObj>
                    </mc:Choice>
                    <mc:Fallback>
                      <p:oleObj name="Equation" r:id="rId8" imgW="86328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646724" y="5349426"/>
                              <a:ext cx="1722438" cy="419100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52" name="Object 5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74995345"/>
                    </p:ext>
                  </p:extLst>
                </p:nvPr>
              </p:nvGraphicFramePr>
              <p:xfrm>
                <a:off x="6153496" y="3807778"/>
                <a:ext cx="2026228" cy="3810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78" name="Equation" r:id="rId10" imgW="1117440" imgH="241200" progId="Equation.3">
                        <p:embed/>
                      </p:oleObj>
                    </mc:Choice>
                    <mc:Fallback>
                      <p:oleObj name="Equation" r:id="rId10" imgW="111744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153496" y="3807778"/>
                              <a:ext cx="2026228" cy="381000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52" name="Object 5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74995345"/>
                    </p:ext>
                  </p:extLst>
                </p:nvPr>
              </p:nvGraphicFramePr>
              <p:xfrm>
                <a:off x="6153496" y="3807778"/>
                <a:ext cx="2026228" cy="3810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29" name="Equation" r:id="rId11" imgW="1117440" imgH="241200" progId="Equation.3">
                        <p:embed/>
                      </p:oleObj>
                    </mc:Choice>
                    <mc:Fallback>
                      <p:oleObj name="Equation" r:id="rId11" imgW="111744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153496" y="3807778"/>
                              <a:ext cx="2026228" cy="381000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6" name="Object 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241650672"/>
                    </p:ext>
                  </p:extLst>
                </p:nvPr>
              </p:nvGraphicFramePr>
              <p:xfrm>
                <a:off x="3938486" y="5340888"/>
                <a:ext cx="1565275" cy="7620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79" name="Equation" r:id="rId13" imgW="863280" imgH="482400" progId="Equation.3">
                        <p:embed/>
                      </p:oleObj>
                    </mc:Choice>
                    <mc:Fallback>
                      <p:oleObj name="Equation" r:id="rId13" imgW="863280" imgH="4824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938486" y="5340888"/>
                              <a:ext cx="1565275" cy="762000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6" name="Object 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241650672"/>
                    </p:ext>
                  </p:extLst>
                </p:nvPr>
              </p:nvGraphicFramePr>
              <p:xfrm>
                <a:off x="3938486" y="5340888"/>
                <a:ext cx="1565275" cy="7620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30" name="Equation" r:id="rId14" imgW="863280" imgH="482400" progId="Equation.3">
                        <p:embed/>
                      </p:oleObj>
                    </mc:Choice>
                    <mc:Fallback>
                      <p:oleObj name="Equation" r:id="rId14" imgW="863280" imgH="4824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938486" y="5340888"/>
                              <a:ext cx="1565275" cy="762000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7" name="Object 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324246405"/>
                    </p:ext>
                  </p:extLst>
                </p:nvPr>
              </p:nvGraphicFramePr>
              <p:xfrm>
                <a:off x="3523283" y="3975465"/>
                <a:ext cx="1542762" cy="3810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80" name="Equation" r:id="rId16" imgW="850680" imgH="241200" progId="Equation.3">
                        <p:embed/>
                      </p:oleObj>
                    </mc:Choice>
                    <mc:Fallback>
                      <p:oleObj name="Equation" r:id="rId16" imgW="85068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23283" y="3975465"/>
                              <a:ext cx="1542762" cy="381000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7" name="Object 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324246405"/>
                    </p:ext>
                  </p:extLst>
                </p:nvPr>
              </p:nvGraphicFramePr>
              <p:xfrm>
                <a:off x="3523283" y="3975465"/>
                <a:ext cx="1542762" cy="3810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31" name="Equation" r:id="rId17" imgW="850680" imgH="241200" progId="Equation.3">
                        <p:embed/>
                      </p:oleObj>
                    </mc:Choice>
                    <mc:Fallback>
                      <p:oleObj name="Equation" r:id="rId17" imgW="85068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8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23283" y="3975465"/>
                              <a:ext cx="1542762" cy="381000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8" name="Object 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88811327"/>
                    </p:ext>
                  </p:extLst>
                </p:nvPr>
              </p:nvGraphicFramePr>
              <p:xfrm>
                <a:off x="3927482" y="4521835"/>
                <a:ext cx="627785" cy="329045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81" name="Equation" r:id="rId19" imgW="380880" imgH="228600" progId="Equation.3">
                        <p:embed/>
                      </p:oleObj>
                    </mc:Choice>
                    <mc:Fallback>
                      <p:oleObj name="Equation" r:id="rId19" imgW="380880" imgH="228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927482" y="4521835"/>
                              <a:ext cx="627785" cy="329045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8" name="Object 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88811327"/>
                    </p:ext>
                  </p:extLst>
                </p:nvPr>
              </p:nvGraphicFramePr>
              <p:xfrm>
                <a:off x="3927482" y="4521835"/>
                <a:ext cx="627785" cy="329045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32" name="Equation" r:id="rId20" imgW="380880" imgH="228600" progId="Equation.3">
                        <p:embed/>
                      </p:oleObj>
                    </mc:Choice>
                    <mc:Fallback>
                      <p:oleObj name="Equation" r:id="rId20" imgW="380880" imgH="228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1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927482" y="4521835"/>
                              <a:ext cx="627785" cy="329045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9" name="Object 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50838224"/>
                    </p:ext>
                  </p:extLst>
                </p:nvPr>
              </p:nvGraphicFramePr>
              <p:xfrm>
                <a:off x="5151486" y="4047467"/>
                <a:ext cx="989235" cy="299132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82" name="Equation" r:id="rId22" imgW="660240" imgH="228600" progId="Equation.3">
                        <p:embed/>
                      </p:oleObj>
                    </mc:Choice>
                    <mc:Fallback>
                      <p:oleObj name="Equation" r:id="rId22" imgW="660240" imgH="228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8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151486" y="4047467"/>
                              <a:ext cx="989235" cy="299132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9" name="Object 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50838224"/>
                    </p:ext>
                  </p:extLst>
                </p:nvPr>
              </p:nvGraphicFramePr>
              <p:xfrm>
                <a:off x="5151486" y="4047467"/>
                <a:ext cx="989235" cy="299132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33" name="Equation" r:id="rId23" imgW="660240" imgH="228600" progId="Equation.3">
                        <p:embed/>
                      </p:oleObj>
                    </mc:Choice>
                    <mc:Fallback>
                      <p:oleObj name="Equation" r:id="rId23" imgW="660240" imgH="228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151486" y="4047467"/>
                              <a:ext cx="989235" cy="299132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0" name="Object 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107327308"/>
                    </p:ext>
                  </p:extLst>
                </p:nvPr>
              </p:nvGraphicFramePr>
              <p:xfrm>
                <a:off x="2902520" y="2389004"/>
                <a:ext cx="2832692" cy="733518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83" name="Equation" r:id="rId25" imgW="1600200" imgH="482400" progId="Equation.3">
                        <p:embed/>
                      </p:oleObj>
                    </mc:Choice>
                    <mc:Fallback>
                      <p:oleObj name="Equation" r:id="rId25" imgW="1600200" imgH="4824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1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902520" y="2389004"/>
                              <a:ext cx="2832692" cy="733518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10" name="Object 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107327308"/>
                    </p:ext>
                  </p:extLst>
                </p:nvPr>
              </p:nvGraphicFramePr>
              <p:xfrm>
                <a:off x="2902520" y="2389004"/>
                <a:ext cx="2832692" cy="733518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34" name="Equation" r:id="rId26" imgW="1600200" imgH="482400" progId="Equation.3">
                        <p:embed/>
                      </p:oleObj>
                    </mc:Choice>
                    <mc:Fallback>
                      <p:oleObj name="Equation" r:id="rId26" imgW="1600200" imgH="4824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7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902520" y="2389004"/>
                              <a:ext cx="2832692" cy="733518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1" name="Object 1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756780654"/>
                    </p:ext>
                  </p:extLst>
                </p:nvPr>
              </p:nvGraphicFramePr>
              <p:xfrm>
                <a:off x="2606521" y="993173"/>
                <a:ext cx="3125145" cy="871157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84" name="Equation" r:id="rId28" imgW="1638000" imgH="533160" progId="Equation.3">
                        <p:embed/>
                      </p:oleObj>
                    </mc:Choice>
                    <mc:Fallback>
                      <p:oleObj name="Equation" r:id="rId28" imgW="1638000" imgH="53316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606521" y="993173"/>
                              <a:ext cx="3125145" cy="871157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11" name="Object 1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756780654"/>
                    </p:ext>
                  </p:extLst>
                </p:nvPr>
              </p:nvGraphicFramePr>
              <p:xfrm>
                <a:off x="2606521" y="993173"/>
                <a:ext cx="3125145" cy="871157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35" name="Equation" r:id="rId29" imgW="1638000" imgH="533160" progId="Equation.3">
                        <p:embed/>
                      </p:oleObj>
                    </mc:Choice>
                    <mc:Fallback>
                      <p:oleObj name="Equation" r:id="rId29" imgW="1638000" imgH="53316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0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606521" y="993173"/>
                              <a:ext cx="3125145" cy="871157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56" name="Object 5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814294244"/>
                    </p:ext>
                  </p:extLst>
                </p:nvPr>
              </p:nvGraphicFramePr>
              <p:xfrm>
                <a:off x="8478839" y="5891531"/>
                <a:ext cx="1368425" cy="830263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85" name="Equation" r:id="rId31" imgW="609480" imgH="419040" progId="Equation.3">
                        <p:embed/>
                      </p:oleObj>
                    </mc:Choice>
                    <mc:Fallback>
                      <p:oleObj name="Equation" r:id="rId31" imgW="609480" imgH="4190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7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478839" y="5891531"/>
                              <a:ext cx="1368425" cy="830263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56" name="Object 5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814294244"/>
                    </p:ext>
                  </p:extLst>
                </p:nvPr>
              </p:nvGraphicFramePr>
              <p:xfrm>
                <a:off x="8478839" y="5891531"/>
                <a:ext cx="1368425" cy="830263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36" name="Equation" r:id="rId32" imgW="609480" imgH="419040" progId="Equation.3">
                        <p:embed/>
                      </p:oleObj>
                    </mc:Choice>
                    <mc:Fallback>
                      <p:oleObj name="Equation" r:id="rId32" imgW="609480" imgH="4190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3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478839" y="5891531"/>
                              <a:ext cx="1368425" cy="830263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57" name="Object 5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723055155"/>
                    </p:ext>
                  </p:extLst>
                </p:nvPr>
              </p:nvGraphicFramePr>
              <p:xfrm>
                <a:off x="5663935" y="5908807"/>
                <a:ext cx="2193925" cy="83185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86" name="Equation" r:id="rId34" imgW="977760" imgH="419040" progId="Equation.3">
                        <p:embed/>
                      </p:oleObj>
                    </mc:Choice>
                    <mc:Fallback>
                      <p:oleObj name="Equation" r:id="rId34" imgW="977760" imgH="4190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0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663935" y="5908807"/>
                              <a:ext cx="2193925" cy="831850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57" name="Object 5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723055155"/>
                    </p:ext>
                  </p:extLst>
                </p:nvPr>
              </p:nvGraphicFramePr>
              <p:xfrm>
                <a:off x="5663935" y="5908807"/>
                <a:ext cx="2193925" cy="83185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37" name="Equation" r:id="rId35" imgW="977760" imgH="419040" progId="Equation.3">
                        <p:embed/>
                      </p:oleObj>
                    </mc:Choice>
                    <mc:Fallback>
                      <p:oleObj name="Equation" r:id="rId35" imgW="977760" imgH="4190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663935" y="5908807"/>
                              <a:ext cx="2193925" cy="831850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59" name="Object 5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925515359"/>
                    </p:ext>
                  </p:extLst>
                </p:nvPr>
              </p:nvGraphicFramePr>
              <p:xfrm>
                <a:off x="2238376" y="5964238"/>
                <a:ext cx="1603375" cy="76835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87" name="Equation" r:id="rId37" imgW="888840" imgH="419040" progId="Equation.3">
                        <p:embed/>
                      </p:oleObj>
                    </mc:Choice>
                    <mc:Fallback>
                      <p:oleObj name="Equation" r:id="rId37" imgW="888840" imgH="4190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3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238376" y="5964238"/>
                              <a:ext cx="1603375" cy="768350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59" name="Object 5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925515359"/>
                    </p:ext>
                  </p:extLst>
                </p:nvPr>
              </p:nvGraphicFramePr>
              <p:xfrm>
                <a:off x="2238376" y="5964238"/>
                <a:ext cx="1603375" cy="76835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7538" name="Equation" r:id="rId38" imgW="888840" imgH="419040" progId="Equation.3">
                        <p:embed/>
                      </p:oleObj>
                    </mc:Choice>
                    <mc:Fallback>
                      <p:oleObj name="Equation" r:id="rId38" imgW="888840" imgH="4190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9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238376" y="5964238"/>
                              <a:ext cx="1603375" cy="768350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Rectangle 57"/>
                <p:cNvSpPr/>
                <p:nvPr/>
              </p:nvSpPr>
              <p:spPr>
                <a:xfrm>
                  <a:off x="6541385" y="985583"/>
                  <a:ext cx="3305879" cy="886935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𝑚𝑖𝑛𝑁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charset="0"/>
                        </a:rPr>
                        <m:t> 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𝚹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𝑚𝑖𝑛𝑁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𝑇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 −20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charset="0"/>
                        </a:rPr>
                        <m:t> </m:t>
                      </m:r>
                      <m:d>
                        <m:dPr>
                          <m:ctrlPr>
                            <a:rPr lang="mr-IN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mr-IN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  <m:t>𝑎𝑙𝑔𝑇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  <m:t>𝑚𝑃𝑐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  <m:t>+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  <m:t>𝑎𝑙𝑔𝑇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  <m:t>𝐷𝑂𝑁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charset="0"/>
                        </a:rPr>
                        <m:t> </m:t>
                      </m:r>
                    </m:oMath>
                  </a14:m>
                  <a:r>
                    <a:rPr lang="en-US" dirty="0">
                      <a:solidFill>
                        <a:schemeClr val="bg1"/>
                      </a:solidFill>
                    </a:rPr>
                    <a:t>  </a:t>
                  </a:r>
                </a:p>
              </p:txBody>
            </p:sp>
          </mc:Choice>
          <mc:Fallback xmlns="">
            <p:sp>
              <p:nvSpPr>
                <p:cNvPr id="58" name="Rectangle 5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41385" y="985583"/>
                  <a:ext cx="3305879" cy="886935"/>
                </a:xfrm>
                <a:prstGeom prst="rect">
                  <a:avLst/>
                </a:prstGeom>
                <a:blipFill rotWithShape="0">
                  <a:blip r:embed="rId4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4115832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00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D03C2F3E-9659-44F9-A4C0-4A84D2DBCDCD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D37AD555-1912-4984-9335-3E72E0BA4902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5EAB0BCE-F345-470D-B9C0-17ADA9748FC8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1E6BD8F0-5D1C-482A-AD78-962324EECC4D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40832D40-4280-442D-8D13-46C63748C020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79187A7F-AFC5-41E3-AFE3-307D0E91AFB6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17EA53A2-C3A8-4995-AC5B-6F7E720F6ECF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2D21AC8A-FFF8-40A3-B652-2C9B08D56CE0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E3BB73CF-2978-4B0D-94AD-29E5AE6573A9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2DBF8FDC-7E4B-42D4-AD94-9DF63B58BD0E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8672D1C4-BE97-407A-8811-C4ECC581F645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1EC01A4B-3BF0-4123-9507-0FB99E5AFDE6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7A7B68EB-628B-48C5-BF2F-A7CA5EC36351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5963FF21-BEDD-4EBE-9EE4-B9BC04219F27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D2D5D5CD-8181-44CD-8C46-D7FF3DAD5C8C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AEB830F0-07E0-4ED0-8FE2-B4A5D41D7B06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1459</TotalTime>
  <Words>839</Words>
  <Application>Microsoft Macintosh PowerPoint</Application>
  <PresentationFormat>Widescreen</PresentationFormat>
  <Paragraphs>346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5" baseType="lpstr">
      <vt:lpstr>바탕</vt:lpstr>
      <vt:lpstr>굴림</vt:lpstr>
      <vt:lpstr>굴림체</vt:lpstr>
      <vt:lpstr>맑은 고딕</vt:lpstr>
      <vt:lpstr>ＭＳ Ｐゴシック</vt:lpstr>
      <vt:lpstr>Arial</vt:lpstr>
      <vt:lpstr>Calibri</vt:lpstr>
      <vt:lpstr>Calibri Light</vt:lpstr>
      <vt:lpstr>Cambria Math</vt:lpstr>
      <vt:lpstr>Mangal</vt:lpstr>
      <vt:lpstr>Times New Roman</vt:lpstr>
      <vt:lpstr>Wingdings</vt:lpstr>
      <vt:lpstr>Wingdings 2</vt:lpstr>
      <vt:lpstr>Office Theme</vt:lpstr>
      <vt:lpstr>Equation</vt:lpstr>
      <vt:lpstr>WASP8  Nutrient Cycling Processes</vt:lpstr>
      <vt:lpstr>Variables and Processes</vt:lpstr>
      <vt:lpstr>Equilibrium Reactions</vt:lpstr>
      <vt:lpstr>Phase Partitioning Equations</vt:lpstr>
      <vt:lpstr>Summary of Kinetic Constants Nutrient Sorption</vt:lpstr>
      <vt:lpstr>Kinetic Reactions</vt:lpstr>
      <vt:lpstr>Phosphorus Cycle</vt:lpstr>
      <vt:lpstr>Silicon Cycle</vt:lpstr>
      <vt:lpstr>Nitrogen Cycle</vt:lpstr>
      <vt:lpstr>Summary of Kinetic Constants Nutrient Cycling</vt:lpstr>
      <vt:lpstr>Summary - Phosphorus Cycle </vt:lpstr>
      <vt:lpstr>Summary - Nitrogen Cycle</vt:lpstr>
      <vt:lpstr>Summary - Nitrogen Cycle</vt:lpstr>
      <vt:lpstr>Appendix A: Summary of Equations by Kinetic Process</vt:lpstr>
      <vt:lpstr>Phytoplankton Growth</vt:lpstr>
      <vt:lpstr>Ammonia Preference Factor</vt:lpstr>
      <vt:lpstr>Phytoplankton Respiration</vt:lpstr>
      <vt:lpstr>Phytoplankton Death</vt:lpstr>
      <vt:lpstr>Detrital Dissolution</vt:lpstr>
      <vt:lpstr>Organic Mineralization</vt:lpstr>
      <vt:lpstr>Additional Nitrogen Equations  Nitrification and Denitrification</vt:lpstr>
      <vt:lpstr>Particulate Settling</vt:lpstr>
      <vt:lpstr>Appendix B: Summary of Equations by State Variable</vt:lpstr>
      <vt:lpstr>Phosphorus Equations</vt:lpstr>
      <vt:lpstr>Phosphorus Equations</vt:lpstr>
      <vt:lpstr>Nitrogen Equations organic components</vt:lpstr>
      <vt:lpstr>Nitrogen Equations  inorganic components</vt:lpstr>
      <vt:lpstr>Nitrogen Equations  inorganic components</vt:lpstr>
      <vt:lpstr>Silicon Equations</vt:lpstr>
      <vt:lpstr>Silicon Equations</vt:lpstr>
    </vt:vector>
  </TitlesOfParts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Wool, Tim</dc:creator>
  <cp:lastModifiedBy>Robert Ambrose</cp:lastModifiedBy>
  <cp:revision>34</cp:revision>
  <dcterms:created xsi:type="dcterms:W3CDTF">2016-07-21T12:20:51Z</dcterms:created>
  <dcterms:modified xsi:type="dcterms:W3CDTF">2018-06-13T13:52:14Z</dcterms:modified>
</cp:coreProperties>
</file>