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8"/>
  </p:sldMasterIdLst>
  <p:notesMasterIdLst>
    <p:notesMasterId r:id="rId60"/>
  </p:notesMasterIdLst>
  <p:sldIdLst>
    <p:sldId id="311" r:id="rId29"/>
    <p:sldId id="339" r:id="rId30"/>
    <p:sldId id="341" r:id="rId31"/>
    <p:sldId id="342" r:id="rId32"/>
    <p:sldId id="329" r:id="rId33"/>
    <p:sldId id="328" r:id="rId34"/>
    <p:sldId id="330" r:id="rId35"/>
    <p:sldId id="332" r:id="rId36"/>
    <p:sldId id="331" r:id="rId37"/>
    <p:sldId id="333" r:id="rId38"/>
    <p:sldId id="334" r:id="rId39"/>
    <p:sldId id="335" r:id="rId40"/>
    <p:sldId id="336" r:id="rId41"/>
    <p:sldId id="337" r:id="rId42"/>
    <p:sldId id="338" r:id="rId43"/>
    <p:sldId id="343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324" r:id="rId57"/>
    <p:sldId id="325" r:id="rId58"/>
    <p:sldId id="326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11.xml"/><Relationship Id="rId21" Type="http://schemas.openxmlformats.org/officeDocument/2006/relationships/customXml" Target="../customXml/item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theme" Target="theme/theme1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1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Master" Target="slideMasters/slideMaster1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61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tableStyles" Target="tableStyles.xml"/><Relationship Id="rId8" Type="http://schemas.openxmlformats.org/officeDocument/2006/relationships/customXml" Target="../customXml/item8.xml"/><Relationship Id="rId51" Type="http://schemas.openxmlformats.org/officeDocument/2006/relationships/slide" Target="slides/slide23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-112" charset="-128"/>
              </a:rPr>
              <a:t>From EPA Rates Manual, p. 62 (units converted from kcal/m2-hr to W/m2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61C7D04-44A7-45BC-94AD-4CFC89B7068D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5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-112" charset="-128"/>
              </a:rPr>
              <a:t>User-specified input shown in green.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80E588-3F48-410F-99C8-013CED2E3683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73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-112" charset="-128"/>
              </a:rPr>
              <a:t>User-specified input shown in green.</a:t>
            </a:r>
          </a:p>
          <a:p>
            <a:r>
              <a:rPr lang="en-US">
                <a:ea typeface="ＭＳ Ｐゴシック" pitchFamily="-112" charset="-128"/>
              </a:rPr>
              <a:t>Kaw values from “Heat Disposal in the Water Environment”, E.E. Adams, D.R.F. Harleman, G.H. Jirka, and K.D. Stolzenbach, 1981.</a:t>
            </a:r>
          </a:p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A407E0-E9D1-42A0-9D3E-FE8B900C508F}" type="slidenum">
              <a:rPr lang="en-US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13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-112" charset="-128"/>
              </a:rPr>
              <a:t>User-specified input shown in green.</a:t>
            </a:r>
          </a:p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A9923A-52CB-4278-933F-6CC241B8D51D}" type="slidenum">
              <a:rPr lang="en-US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07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-112" charset="-128"/>
              </a:rPr>
              <a:t>User-specified input shown in green.</a:t>
            </a:r>
          </a:p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77D8B6-72F4-4C37-AE9B-EDE3DBEB29B9}" type="slidenum">
              <a:rPr lang="en-US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01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9D4A72-DD1F-425E-A1E4-FEC3BE58D26C}" type="slidenum">
              <a:rPr lang="en-US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55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7FD77C7-6DEF-42C8-8BF7-476558F5BD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46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08000" y="1143000"/>
            <a:ext cx="107696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5146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25146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40767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40767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8858D0-13FF-44B6-866E-45E4A8553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36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07696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514600"/>
            <a:ext cx="5080000" cy="2971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25146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0767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4A4682-44BB-4916-991C-D639CDEBED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1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1" y="1854200"/>
            <a:ext cx="9922932" cy="1746250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WASP8 Temperature and Light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600450"/>
            <a:ext cx="7854696" cy="827416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/>
              <a:t>Processes and Equations Implemented </a:t>
            </a:r>
            <a:r>
              <a:rPr lang="en-US" dirty="0">
                <a:latin typeface="+mj-lt"/>
                <a:ea typeface="+mn-ea"/>
                <a:cs typeface="+mn-cs"/>
              </a:rPr>
              <a:t>in WASP8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8020050" y="5913439"/>
            <a:ext cx="2605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Prepared by</a:t>
            </a:r>
          </a:p>
          <a:p>
            <a:r>
              <a:rPr lang="en-US" dirty="0"/>
              <a:t>Robert B. Ambrose, Jr.</a:t>
            </a:r>
          </a:p>
          <a:p>
            <a:r>
              <a:rPr lang="en-US"/>
              <a:t>August,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782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151466" y="312739"/>
            <a:ext cx="98552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Attenuation above the Water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889000" y="1279527"/>
            <a:ext cx="10117666" cy="5578474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Cloud cover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Parameter pointer to time function</a:t>
            </a:r>
          </a:p>
          <a:p>
            <a:r>
              <a:rPr lang="en-US" dirty="0">
                <a:ea typeface="ＭＳ Ｐゴシック" pitchFamily="-105" charset="-128"/>
              </a:rPr>
              <a:t>Shading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Parameter pointer to time function</a:t>
            </a:r>
          </a:p>
          <a:p>
            <a:r>
              <a:rPr lang="en-US" dirty="0">
                <a:ea typeface="ＭＳ Ｐゴシック" pitchFamily="-105" charset="-128"/>
              </a:rPr>
              <a:t>Ice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surface – parameter and time function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Thickness – calculated by temperature algorithms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Reflectance – albedo of ice, in “Water Temperature” constant group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Extinction coefficient in ice – in “Water Temperature” constant group</a:t>
            </a:r>
          </a:p>
          <a:p>
            <a:r>
              <a:rPr lang="en-US" dirty="0">
                <a:ea typeface="ＭＳ Ｐゴシック" pitchFamily="-105" charset="-128"/>
              </a:rPr>
              <a:t>Water surface reflectance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Default is 0.06 reflected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User specified value in “Water Temperature” constant group</a:t>
            </a:r>
          </a:p>
          <a:p>
            <a:pPr lvl="1"/>
            <a:endParaRPr lang="en-US" dirty="0"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3814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Extinction in Water Column</a:t>
            </a:r>
          </a:p>
        </p:txBody>
      </p:sp>
      <p:grpSp>
        <p:nvGrpSpPr>
          <p:cNvPr id="46085" name="Group 10"/>
          <p:cNvGrpSpPr>
            <a:grpSpLocks/>
          </p:cNvGrpSpPr>
          <p:nvPr/>
        </p:nvGrpSpPr>
        <p:grpSpPr bwMode="auto">
          <a:xfrm>
            <a:off x="6743700" y="1447800"/>
            <a:ext cx="3848100" cy="5181600"/>
            <a:chOff x="3288" y="912"/>
            <a:chExt cx="2424" cy="3264"/>
          </a:xfrm>
        </p:grpSpPr>
        <p:pic>
          <p:nvPicPr>
            <p:cNvPr id="46089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2868" y="1332"/>
              <a:ext cx="3264" cy="2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0" name="Text Box 7"/>
            <p:cNvSpPr txBox="1">
              <a:spLocks noChangeArrowheads="1"/>
            </p:cNvSpPr>
            <p:nvPr/>
          </p:nvSpPr>
          <p:spPr bwMode="auto">
            <a:xfrm>
              <a:off x="4416" y="1996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i="1"/>
                <a:t>K</a:t>
              </a:r>
              <a:r>
                <a:rPr lang="en-US" sz="1600" b="1" i="1" baseline="-25000"/>
                <a:t>e</a:t>
              </a:r>
              <a:r>
                <a:rPr lang="en-US" sz="1600"/>
                <a:t> </a:t>
              </a:r>
              <a:r>
                <a:rPr lang="en-US" sz="1600" b="1"/>
                <a:t>= 0.5 m</a:t>
              </a:r>
              <a:r>
                <a:rPr lang="en-US" sz="1600" b="1" baseline="30000"/>
                <a:t>-1</a:t>
              </a:r>
            </a:p>
          </p:txBody>
        </p:sp>
        <p:sp>
          <p:nvSpPr>
            <p:cNvPr id="46091" name="Text Box 8"/>
            <p:cNvSpPr txBox="1">
              <a:spLocks noChangeArrowheads="1"/>
            </p:cNvSpPr>
            <p:nvPr/>
          </p:nvSpPr>
          <p:spPr bwMode="auto">
            <a:xfrm>
              <a:off x="3936" y="1440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i="1"/>
                <a:t>K</a:t>
              </a:r>
              <a:r>
                <a:rPr lang="en-US" sz="1600" b="1" i="1" baseline="-25000"/>
                <a:t>e</a:t>
              </a:r>
              <a:r>
                <a:rPr lang="en-US" sz="1600"/>
                <a:t> </a:t>
              </a:r>
              <a:r>
                <a:rPr lang="en-US" sz="1600" b="1"/>
                <a:t>= 2 m</a:t>
              </a:r>
              <a:r>
                <a:rPr lang="en-US" sz="1600" b="1" baseline="30000"/>
                <a:t>-1</a:t>
              </a:r>
            </a:p>
          </p:txBody>
        </p:sp>
      </p:grpSp>
      <p:sp>
        <p:nvSpPr>
          <p:cNvPr id="46086" name="Text Box 13"/>
          <p:cNvSpPr txBox="1">
            <a:spLocks noChangeArrowheads="1"/>
          </p:cNvSpPr>
          <p:nvPr/>
        </p:nvSpPr>
        <p:spPr bwMode="auto">
          <a:xfrm>
            <a:off x="1752600" y="1676400"/>
            <a:ext cx="449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itchFamily="-105" charset="0"/>
              </a:rPr>
              <a:t>Surface reflectance loss:</a:t>
            </a:r>
          </a:p>
        </p:txBody>
      </p:sp>
      <p:sp>
        <p:nvSpPr>
          <p:cNvPr id="46087" name="Text Box 14"/>
          <p:cNvSpPr txBox="1">
            <a:spLocks noChangeArrowheads="1"/>
          </p:cNvSpPr>
          <p:nvPr/>
        </p:nvSpPr>
        <p:spPr bwMode="auto">
          <a:xfrm>
            <a:off x="1752600" y="2971800"/>
            <a:ext cx="449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itchFamily="-105" charset="0"/>
              </a:rPr>
              <a:t>Beer-Lambert light attenuation with depth:</a:t>
            </a:r>
          </a:p>
        </p:txBody>
      </p:sp>
      <p:sp>
        <p:nvSpPr>
          <p:cNvPr id="46088" name="Text Box 15"/>
          <p:cNvSpPr txBox="1">
            <a:spLocks noChangeArrowheads="1"/>
          </p:cNvSpPr>
          <p:nvPr/>
        </p:nvSpPr>
        <p:spPr bwMode="auto">
          <a:xfrm>
            <a:off x="1752600" y="4860926"/>
            <a:ext cx="518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 I</a:t>
            </a:r>
            <a:r>
              <a:rPr lang="en-US" sz="2000" baseline="-25000" dirty="0"/>
              <a:t>0</a:t>
            </a:r>
            <a:r>
              <a:rPr lang="en-US" sz="2000" dirty="0"/>
              <a:t>   =  light just beneath surface, W/m</a:t>
            </a:r>
            <a:r>
              <a:rPr lang="en-US" sz="2000" baseline="30000" dirty="0"/>
              <a:t>2</a:t>
            </a:r>
            <a:r>
              <a:rPr lang="en-US" sz="2000" i="1" dirty="0"/>
              <a:t> </a:t>
            </a:r>
          </a:p>
          <a:p>
            <a:pPr>
              <a:spcBef>
                <a:spcPct val="50000"/>
              </a:spcBef>
            </a:pPr>
            <a:r>
              <a:rPr lang="en-US" sz="2000" i="1" dirty="0"/>
              <a:t> </a:t>
            </a:r>
            <a:r>
              <a:rPr lang="en-US" sz="2000" i="1" dirty="0" err="1"/>
              <a:t>K</a:t>
            </a:r>
            <a:r>
              <a:rPr lang="en-US" sz="2000" i="1" baseline="-25000" dirty="0" err="1"/>
              <a:t>e</a:t>
            </a:r>
            <a:r>
              <a:rPr lang="en-US" sz="2000" i="1" dirty="0"/>
              <a:t>  </a:t>
            </a:r>
            <a:r>
              <a:rPr lang="en-US" sz="2000" dirty="0"/>
              <a:t>=  light extinction coefficient, m</a:t>
            </a:r>
            <a:r>
              <a:rPr lang="en-US" sz="2000" baseline="30000" dirty="0"/>
              <a:t>-1</a:t>
            </a:r>
            <a:r>
              <a:rPr lang="en-US" sz="2000" dirty="0"/>
              <a:t> (0.05-5)</a:t>
            </a:r>
            <a:endParaRPr lang="en-US" sz="2000" baseline="30000" dirty="0"/>
          </a:p>
          <a:p>
            <a:pPr>
              <a:spcBef>
                <a:spcPct val="50000"/>
              </a:spcBef>
            </a:pPr>
            <a:r>
              <a:rPr lang="en-US" sz="2000" i="1" dirty="0"/>
              <a:t> z    </a:t>
            </a:r>
            <a:r>
              <a:rPr lang="en-US" sz="2000" dirty="0"/>
              <a:t>=  depth, m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61635"/>
              </p:ext>
            </p:extLst>
          </p:nvPr>
        </p:nvGraphicFramePr>
        <p:xfrm>
          <a:off x="2605088" y="2260600"/>
          <a:ext cx="22098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4" imgW="1079280" imgH="241200" progId="Equation.3">
                  <p:embed/>
                </p:oleObj>
              </mc:Choice>
              <mc:Fallback>
                <p:oleObj name="Equation" r:id="rId4" imgW="107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5088" y="2260600"/>
                        <a:ext cx="2209800" cy="4937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674575"/>
              </p:ext>
            </p:extLst>
          </p:nvPr>
        </p:nvGraphicFramePr>
        <p:xfrm>
          <a:off x="2987675" y="3681413"/>
          <a:ext cx="1444625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6" imgW="723600" imgH="431640" progId="Equation.3">
                  <p:embed/>
                </p:oleObj>
              </mc:Choice>
              <mc:Fallback>
                <p:oleObj name="Equation" r:id="rId6" imgW="723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681413"/>
                        <a:ext cx="1444625" cy="8620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4947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Calculated Light Extinction by Wavelength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35310" y="3360111"/>
            <a:ext cx="9667795" cy="3232150"/>
          </a:xfrm>
        </p:spPr>
        <p:txBody>
          <a:bodyPr/>
          <a:lstStyle/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Water,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=  	light extinction of water</a:t>
            </a:r>
          </a:p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Chl,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    =  	algal self shading </a:t>
            </a:r>
          </a:p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DOC,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  =  	 DOC light extinction</a:t>
            </a:r>
          </a:p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Solids,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=  	 solids light extinction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660201"/>
              </p:ext>
            </p:extLst>
          </p:nvPr>
        </p:nvGraphicFramePr>
        <p:xfrm>
          <a:off x="1658938" y="2090738"/>
          <a:ext cx="86153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quation" r:id="rId3" imgW="2920680" imgH="241200" progId="Equation.3">
                  <p:embed/>
                </p:oleObj>
              </mc:Choice>
              <mc:Fallback>
                <p:oleObj name="Equation" r:id="rId3" imgW="2920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938" y="2090738"/>
                        <a:ext cx="8615362" cy="711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8167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905000" y="268288"/>
            <a:ext cx="8077200" cy="12192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Extinction Components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990456" y="1446364"/>
            <a:ext cx="10225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u="sng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Arial"/>
              </a:rPr>
              <a:t>Water</a:t>
            </a:r>
            <a:r>
              <a:rPr lang="en-US" sz="2400" u="sng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: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012642" y="2960659"/>
            <a:ext cx="9781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u="sng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Arial"/>
              </a:rPr>
              <a:t>Solids: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012642" y="4583701"/>
            <a:ext cx="8194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u="sng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Arial"/>
              </a:rPr>
              <a:t>DOC: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314047"/>
              </p:ext>
            </p:extLst>
          </p:nvPr>
        </p:nvGraphicFramePr>
        <p:xfrm>
          <a:off x="314265" y="2060460"/>
          <a:ext cx="3076635" cy="634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Equation" r:id="rId3" imgW="1168200" imgH="241200" progId="Equation.3">
                  <p:embed/>
                </p:oleObj>
              </mc:Choice>
              <mc:Fallback>
                <p:oleObj name="Equation" r:id="rId3" imgW="1168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265" y="2060460"/>
                        <a:ext cx="3076635" cy="63495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Content Placeholder 11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34688881"/>
              </p:ext>
            </p:extLst>
          </p:nvPr>
        </p:nvGraphicFramePr>
        <p:xfrm>
          <a:off x="262670" y="3427353"/>
          <a:ext cx="9686887" cy="1005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Equation" r:id="rId5" imgW="4406760" imgH="457200" progId="Equation.3">
                  <p:embed/>
                </p:oleObj>
              </mc:Choice>
              <mc:Fallback>
                <p:oleObj name="Equation" r:id="rId5" imgW="4406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670" y="3427353"/>
                        <a:ext cx="9686887" cy="100509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Content Placeholder 13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501713646"/>
              </p:ext>
            </p:extLst>
          </p:nvPr>
        </p:nvGraphicFramePr>
        <p:xfrm>
          <a:off x="317885" y="5267325"/>
          <a:ext cx="7990550" cy="929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7" imgW="3606480" imgH="419040" progId="Equation.3">
                  <p:embed/>
                </p:oleObj>
              </mc:Choice>
              <mc:Fallback>
                <p:oleObj name="Equation" r:id="rId7" imgW="3606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885" y="5267325"/>
                        <a:ext cx="7990550" cy="92927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2455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54000"/>
            <a:ext cx="8077200" cy="12192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Extinction Components</a:t>
            </a:r>
          </a:p>
        </p:txBody>
      </p:sp>
      <p:graphicFrame>
        <p:nvGraphicFramePr>
          <p:cNvPr id="2" name="Object 2"/>
          <p:cNvGraphicFramePr>
            <a:graphicFrameLocks noGrp="1" noChangeAspect="1"/>
          </p:cNvGraphicFramePr>
          <p:nvPr>
            <p:ph sz="half" idx="1"/>
            <p:extLst/>
          </p:nvPr>
        </p:nvGraphicFramePr>
        <p:xfrm>
          <a:off x="6083673" y="1719510"/>
          <a:ext cx="5875148" cy="4166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Chart" r:id="rId3" imgW="5245100" imgH="3797300" progId="Excel.Sheet.8">
                  <p:embed/>
                </p:oleObj>
              </mc:Choice>
              <mc:Fallback>
                <p:oleObj name="Chart" r:id="rId3" imgW="5245100" imgH="3797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3673" y="1719510"/>
                        <a:ext cx="5875148" cy="41664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524000" y="1774825"/>
            <a:ext cx="36779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u="sng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Algal Self Shading (PAR only):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524000" y="3360738"/>
            <a:ext cx="437515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dirty="0">
                <a:cs typeface="Arial" charset="0"/>
              </a:rPr>
              <a:t>	</a:t>
            </a:r>
            <a:r>
              <a:rPr lang="en-US" u="sng" dirty="0">
                <a:cs typeface="Arial" charset="0"/>
              </a:rPr>
              <a:t>Options:</a:t>
            </a:r>
          </a:p>
          <a:p>
            <a:pPr marL="457200" indent="-457200"/>
            <a:endParaRPr lang="en-US" u="sng" dirty="0">
              <a:cs typeface="Arial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cs typeface="Arial" charset="0"/>
              </a:rPr>
              <a:t>Model Calculates (Default)</a:t>
            </a:r>
          </a:p>
          <a:p>
            <a:pPr marL="914400" lvl="1" indent="-457200"/>
            <a:r>
              <a:rPr lang="en-US" sz="2000" dirty="0" err="1">
                <a:cs typeface="Arial" charset="0"/>
              </a:rPr>
              <a:t>Mult</a:t>
            </a:r>
            <a:r>
              <a:rPr lang="en-US" sz="2000" dirty="0">
                <a:cs typeface="Arial" charset="0"/>
              </a:rPr>
              <a:t> = 0.0587, Exp= 0.778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>
              <a:cs typeface="Arial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cs typeface="Arial" charset="0"/>
              </a:rPr>
              <a:t>User Specifies </a:t>
            </a:r>
            <a:r>
              <a:rPr lang="en-US" dirty="0" err="1">
                <a:cs typeface="Arial" charset="0"/>
              </a:rPr>
              <a:t>Mult</a:t>
            </a:r>
            <a:r>
              <a:rPr lang="en-US" dirty="0">
                <a:cs typeface="Arial" charset="0"/>
              </a:rPr>
              <a:t> &amp; Exp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>
              <a:cs typeface="Arial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cs typeface="Arial" charset="0"/>
              </a:rPr>
              <a:t>Switch Off Self Shading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507730"/>
              </p:ext>
            </p:extLst>
          </p:nvPr>
        </p:nvGraphicFramePr>
        <p:xfrm>
          <a:off x="1682750" y="2500313"/>
          <a:ext cx="419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Equation" r:id="rId5" imgW="1904760" imgH="253800" progId="Equation.3">
                  <p:embed/>
                </p:oleObj>
              </mc:Choice>
              <mc:Fallback>
                <p:oleObj name="Equation" r:id="rId5" imgW="19047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2500313"/>
                        <a:ext cx="4191000" cy="5588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1592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905000" y="268288"/>
            <a:ext cx="8077200" cy="12192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Extinction Component Values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24476270"/>
              </p:ext>
            </p:extLst>
          </p:nvPr>
        </p:nvGraphicFramePr>
        <p:xfrm>
          <a:off x="914400" y="1487490"/>
          <a:ext cx="9613900" cy="4598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1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90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uV</a:t>
                      </a:r>
                      <a:endParaRPr lang="en-US" dirty="0"/>
                    </a:p>
                    <a:p>
                      <a:pPr algn="ctr"/>
                      <a:r>
                        <a:rPr lang="en-US" sz="1400" dirty="0"/>
                        <a:t>Internally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</a:t>
                      </a:r>
                    </a:p>
                    <a:p>
                      <a:pPr algn="ctr"/>
                      <a:r>
                        <a:rPr lang="en-US" sz="1400" dirty="0"/>
                        <a:t>Default values</a:t>
                      </a:r>
                      <a:r>
                        <a:rPr lang="en-US" sz="1400" baseline="0" dirty="0"/>
                        <a:t> in red</a:t>
                      </a:r>
                    </a:p>
                    <a:p>
                      <a:pPr algn="ctr"/>
                      <a:r>
                        <a:rPr lang="en-US" sz="1400" baseline="0" dirty="0"/>
                        <a:t>Recommended values in blue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Internally set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35">
                <a:tc>
                  <a:txBody>
                    <a:bodyPr/>
                    <a:lstStyle/>
                    <a:p>
                      <a:r>
                        <a:rPr lang="en-US" dirty="0"/>
                        <a:t>Water [1/m]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035">
                <a:tc>
                  <a:txBody>
                    <a:bodyPr/>
                    <a:lstStyle/>
                    <a:p>
                      <a:r>
                        <a:rPr lang="en-US" dirty="0"/>
                        <a:t>Chl </a:t>
                      </a:r>
                      <a:r>
                        <a:rPr lang="en-US" dirty="0" err="1"/>
                        <a:t>mult</a:t>
                      </a:r>
                      <a:r>
                        <a:rPr lang="en-US" baseline="0" dirty="0"/>
                        <a:t> [(1/m)/(ug/L)]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0.0587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035">
                <a:tc>
                  <a:txBody>
                    <a:bodyPr/>
                    <a:lstStyle/>
                    <a:p>
                      <a:r>
                        <a:rPr lang="en-US" dirty="0"/>
                        <a:t>Chl exp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0.7785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9035">
                <a:tc>
                  <a:txBody>
                    <a:bodyPr/>
                    <a:lstStyle/>
                    <a:p>
                      <a:r>
                        <a:rPr lang="en-US" dirty="0"/>
                        <a:t>DOC </a:t>
                      </a:r>
                      <a:r>
                        <a:rPr lang="en-US" dirty="0" err="1"/>
                        <a:t>mult</a:t>
                      </a:r>
                      <a:r>
                        <a:rPr lang="en-US" dirty="0"/>
                        <a:t> [(1/m)/(mg/L)]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0.0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               (0.43)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9035">
                <a:tc>
                  <a:txBody>
                    <a:bodyPr/>
                    <a:lstStyle/>
                    <a:p>
                      <a:r>
                        <a:rPr lang="en-US" dirty="0"/>
                        <a:t>Solids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mult</a:t>
                      </a:r>
                      <a:r>
                        <a:rPr lang="en-US" baseline="0" dirty="0"/>
                        <a:t>, [(1/m)/(mg/L)]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0.0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               (0.34)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038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</a:t>
            </a:r>
            <a:r>
              <a:rPr lang="en-US"/>
              <a:t>Water Temperature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18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2108200"/>
            <a:ext cx="8915400" cy="4610100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Physical and chemical</a:t>
            </a:r>
          </a:p>
          <a:p>
            <a:pPr lvl="1"/>
            <a:r>
              <a:rPr lang="en-US" dirty="0" err="1">
                <a:ea typeface="ＭＳ Ｐゴシック" pitchFamily="-112" charset="-128"/>
              </a:rPr>
              <a:t>Reaeration</a:t>
            </a:r>
            <a:r>
              <a:rPr lang="en-US" dirty="0">
                <a:ea typeface="ＭＳ Ｐゴシック" pitchFamily="-112" charset="-128"/>
              </a:rPr>
              <a:t>, volatilization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Hydrolysis, oxidation, reduction (</a:t>
            </a:r>
            <a:r>
              <a:rPr lang="en-US" dirty="0" err="1">
                <a:ea typeface="ＭＳ Ｐゴシック" pitchFamily="-112" charset="-128"/>
              </a:rPr>
              <a:t>E</a:t>
            </a:r>
            <a:r>
              <a:rPr lang="en-US" baseline="-25000" dirty="0" err="1">
                <a:ea typeface="ＭＳ Ｐゴシック" pitchFamily="-112" charset="-128"/>
              </a:rPr>
              <a:t>act</a:t>
            </a:r>
            <a:r>
              <a:rPr lang="en-US" dirty="0">
                <a:ea typeface="ＭＳ Ｐゴシック" pitchFamily="-112" charset="-128"/>
              </a:rPr>
              <a:t>)</a:t>
            </a:r>
          </a:p>
          <a:p>
            <a:r>
              <a:rPr lang="en-US" dirty="0">
                <a:ea typeface="ＭＳ Ｐゴシック" pitchFamily="-112" charset="-128"/>
              </a:rPr>
              <a:t>Microbial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Carbonaceous oxidation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Biodegradation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Nitrification, </a:t>
            </a:r>
            <a:r>
              <a:rPr lang="en-US" dirty="0" err="1">
                <a:ea typeface="ＭＳ Ｐゴシック" pitchFamily="-112" charset="-128"/>
              </a:rPr>
              <a:t>denitrification</a:t>
            </a:r>
            <a:endParaRPr lang="en-US" dirty="0">
              <a:ea typeface="ＭＳ Ｐゴシック" pitchFamily="-112" charset="-128"/>
            </a:endParaRPr>
          </a:p>
          <a:p>
            <a:r>
              <a:rPr lang="en-US" dirty="0">
                <a:ea typeface="ＭＳ Ｐゴシック" pitchFamily="-112" charset="-128"/>
              </a:rPr>
              <a:t>Algal 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Photosynthesis (θ or </a:t>
            </a:r>
            <a:r>
              <a:rPr lang="en-US" dirty="0" err="1">
                <a:ea typeface="ＭＳ Ｐゴシック" pitchFamily="-112" charset="-128"/>
              </a:rPr>
              <a:t>T</a:t>
            </a:r>
            <a:r>
              <a:rPr lang="en-US" baseline="-25000" dirty="0" err="1">
                <a:ea typeface="ＭＳ Ｐゴシック" pitchFamily="-112" charset="-128"/>
              </a:rPr>
              <a:t>opt</a:t>
            </a:r>
            <a:r>
              <a:rPr lang="en-US" dirty="0">
                <a:ea typeface="ＭＳ Ｐゴシック" pitchFamily="-112" charset="-128"/>
              </a:rPr>
              <a:t>)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Respiration</a:t>
            </a:r>
          </a:p>
        </p:txBody>
      </p:sp>
      <p:sp>
        <p:nvSpPr>
          <p:cNvPr id="19460" name="Title 1"/>
          <p:cNvSpPr txBox="1">
            <a:spLocks/>
          </p:cNvSpPr>
          <p:nvPr/>
        </p:nvSpPr>
        <p:spPr bwMode="auto">
          <a:xfrm>
            <a:off x="1663700" y="92075"/>
            <a:ext cx="82296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800" dirty="0">
                <a:ea typeface="ＭＳ Ｐゴシック" pitchFamily="-112" charset="-128"/>
              </a:rPr>
              <a:t>Temperature </a:t>
            </a: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  <a:cs typeface="+mj-cs"/>
              </a:rPr>
              <a:t>Effects on WQ Reactions</a:t>
            </a: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296630"/>
              </p:ext>
            </p:extLst>
          </p:nvPr>
        </p:nvGraphicFramePr>
        <p:xfrm>
          <a:off x="7035800" y="3863975"/>
          <a:ext cx="31305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3" imgW="901440" imgH="241200" progId="Equation.3">
                  <p:embed/>
                </p:oleObj>
              </mc:Choice>
              <mc:Fallback>
                <p:oleObj name="Equation" r:id="rId3" imgW="901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5800" y="3863975"/>
                        <a:ext cx="3130550" cy="838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7256464" y="3457575"/>
            <a:ext cx="29543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“Theta” Formulation</a:t>
            </a:r>
          </a:p>
        </p:txBody>
      </p:sp>
    </p:spTree>
    <p:extLst>
      <p:ext uri="{BB962C8B-B14F-4D97-AF65-F5344CB8AC3E}">
        <p14:creationId xmlns:p14="http://schemas.microsoft.com/office/powerpoint/2010/main" val="1601605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>
          <a:xfrm>
            <a:off x="2120900" y="419100"/>
            <a:ext cx="8243809" cy="1697038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12" charset="-128"/>
              </a:rPr>
              <a:t>Temperature Standards to Protect Aquatic Life</a:t>
            </a:r>
          </a:p>
        </p:txBody>
      </p:sp>
      <p:sp>
        <p:nvSpPr>
          <p:cNvPr id="20483" name="Content Placeholder 5"/>
          <p:cNvSpPr>
            <a:spLocks noGrp="1"/>
          </p:cNvSpPr>
          <p:nvPr>
            <p:ph idx="1"/>
          </p:nvPr>
        </p:nvSpPr>
        <p:spPr>
          <a:xfrm>
            <a:off x="1981200" y="2696827"/>
            <a:ext cx="8229600" cy="3872249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General guidance by EPA</a:t>
            </a:r>
          </a:p>
          <a:p>
            <a:r>
              <a:rPr lang="en-US" dirty="0">
                <a:ea typeface="ＭＳ Ｐゴシック" pitchFamily="-112" charset="-128"/>
              </a:rPr>
              <a:t>Criteria adopted by States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Species and life stage</a:t>
            </a:r>
          </a:p>
          <a:p>
            <a:r>
              <a:rPr lang="en-US" dirty="0">
                <a:ea typeface="ＭＳ Ｐゴシック" pitchFamily="-112" charset="-128"/>
              </a:rPr>
              <a:t>Standards implemented for specific water bodies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Cold water, warm water reaches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Season</a:t>
            </a:r>
          </a:p>
        </p:txBody>
      </p:sp>
    </p:spTree>
    <p:extLst>
      <p:ext uri="{BB962C8B-B14F-4D97-AF65-F5344CB8AC3E}">
        <p14:creationId xmlns:p14="http://schemas.microsoft.com/office/powerpoint/2010/main" val="656697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>
          <a:xfrm>
            <a:off x="2465813" y="280658"/>
            <a:ext cx="7233467" cy="1254125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12" charset="-128"/>
              </a:rPr>
              <a:t>Criteria for Freshwater Fish</a:t>
            </a:r>
            <a:br>
              <a:rPr lang="en-US" dirty="0">
                <a:ea typeface="ＭＳ Ｐゴシック" pitchFamily="-112" charset="-128"/>
              </a:rPr>
            </a:br>
            <a:r>
              <a:rPr lang="en-US" sz="3100" dirty="0">
                <a:ea typeface="ＭＳ Ｐゴシック" pitchFamily="-112" charset="-128"/>
              </a:rPr>
              <a:t>EPA Guidance for </a:t>
            </a:r>
            <a:r>
              <a:rPr lang="en-US" sz="3100" dirty="0" err="1">
                <a:ea typeface="ＭＳ Ｐゴシック" pitchFamily="-112" charset="-128"/>
              </a:rPr>
              <a:t>Salmonids</a:t>
            </a:r>
            <a:r>
              <a:rPr lang="en-US" sz="3100" dirty="0">
                <a:ea typeface="ＭＳ Ｐゴシック" pitchFamily="-112" charset="-128"/>
              </a:rPr>
              <a:t> in Pacific NW</a:t>
            </a:r>
          </a:p>
        </p:txBody>
      </p:sp>
      <p:sp>
        <p:nvSpPr>
          <p:cNvPr id="21507" name="Content Placeholder 5"/>
          <p:cNvSpPr>
            <a:spLocks noGrp="1"/>
          </p:cNvSpPr>
          <p:nvPr>
            <p:ph idx="1"/>
          </p:nvPr>
        </p:nvSpPr>
        <p:spPr>
          <a:xfrm>
            <a:off x="1749426" y="1534782"/>
            <a:ext cx="8918575" cy="5323218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-112" charset="-128"/>
              </a:rPr>
              <a:t>Summer: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Bull trout rearing: 12C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Salmon/trout core rearing (middle – upper reaches): 17C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Salmon/trout noncore rearing (middle – lower reaches): 18C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Salmon/trout migration: 20C</a:t>
            </a:r>
          </a:p>
          <a:p>
            <a:r>
              <a:rPr lang="en-US" dirty="0">
                <a:ea typeface="ＭＳ Ｐゴシック" pitchFamily="-112" charset="-128"/>
              </a:rPr>
              <a:t>Spring/fall: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Bull trout spawning: 9C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Salmon/trout spawning: 13C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Steelhead </a:t>
            </a:r>
            <a:r>
              <a:rPr lang="en-US" dirty="0" err="1">
                <a:ea typeface="ＭＳ Ｐゴシック" pitchFamily="-112" charset="-128"/>
              </a:rPr>
              <a:t>smoltification</a:t>
            </a:r>
            <a:r>
              <a:rPr lang="en-US" dirty="0">
                <a:ea typeface="ＭＳ Ｐゴシック" pitchFamily="-112" charset="-128"/>
              </a:rPr>
              <a:t>: 14C</a:t>
            </a:r>
          </a:p>
          <a:p>
            <a:r>
              <a:rPr lang="en-US" dirty="0">
                <a:ea typeface="ＭＳ Ｐゴシック" pitchFamily="-112" charset="-128"/>
              </a:rPr>
              <a:t>Application of criteria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Express as 7 day average of daily maximum temperature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Apply at lowest downstream extent of use</a:t>
            </a:r>
            <a:endParaRPr lang="en-US" sz="2000" dirty="0">
              <a:ea typeface="ＭＳ Ｐゴシック" pitchFamily="-112" charset="-128"/>
            </a:endParaRPr>
          </a:p>
          <a:p>
            <a:pPr lvl="2"/>
            <a:endParaRPr lang="en-US" dirty="0">
              <a:ea typeface="ＭＳ Ｐゴシック" pitchFamily="-112" charset="-128"/>
            </a:endParaRPr>
          </a:p>
          <a:p>
            <a:pPr lvl="2">
              <a:buFont typeface="Arial" charset="0"/>
              <a:buNone/>
            </a:pPr>
            <a:endParaRPr lang="en-US" dirty="0"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2224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124327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Module in </a:t>
            </a:r>
            <a:r>
              <a:rPr lang="en-US" sz="4800" dirty="0" err="1">
                <a:ea typeface="ＭＳ Ｐゴシック" pitchFamily="-105" charset="-128"/>
              </a:rPr>
              <a:t>WASP8</a:t>
            </a:r>
            <a:r>
              <a:rPr lang="en-US" sz="4800" dirty="0">
                <a:ea typeface="ＭＳ Ｐゴシック" pitchFamily="-105" charset="-128"/>
              </a:rPr>
              <a:t> (1)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1040" y="1193197"/>
            <a:ext cx="668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1. Solar radiation data in the sky (</a:t>
            </a:r>
            <a:r>
              <a:rPr lang="en-US" sz="2800" dirty="0">
                <a:ea typeface="ＭＳ Ｐゴシック" pitchFamily="-105" charset="-128"/>
              </a:rPr>
              <a:t>W/</a:t>
            </a:r>
            <a:r>
              <a:rPr lang="en-US" sz="2800" dirty="0" err="1">
                <a:ea typeface="ＭＳ Ｐゴシック" pitchFamily="-105" charset="-128"/>
              </a:rPr>
              <a:t>m</a:t>
            </a:r>
            <a:r>
              <a:rPr lang="en-US" sz="2800" baseline="30000" dirty="0" err="1">
                <a:ea typeface="ＭＳ Ｐゴシック" pitchFamily="-105" charset="-128"/>
              </a:rPr>
              <a:t>2</a:t>
            </a:r>
            <a:r>
              <a:rPr lang="en-US" sz="2800" dirty="0">
                <a:ea typeface="ＭＳ Ｐゴシック" pitchFamily="-105" charset="-128"/>
              </a:rPr>
              <a:t>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76744" y="1668710"/>
            <a:ext cx="4293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(1) </a:t>
            </a:r>
            <a:r>
              <a:rPr lang="en-US" sz="2400" dirty="0">
                <a:solidFill>
                  <a:srgbClr val="FFFF00"/>
                </a:solidFill>
              </a:rPr>
              <a:t>Solar radiation data in the sky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1692" y="2689739"/>
            <a:ext cx="4432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(2) Light intensity at water surface</a:t>
            </a:r>
          </a:p>
        </p:txBody>
      </p:sp>
      <p:sp>
        <p:nvSpPr>
          <p:cNvPr id="5" name="Rectangle 4"/>
          <p:cNvSpPr/>
          <p:nvPr/>
        </p:nvSpPr>
        <p:spPr>
          <a:xfrm>
            <a:off x="773083" y="3704483"/>
            <a:ext cx="4938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(3) Light intensity in the water column</a:t>
            </a:r>
          </a:p>
        </p:txBody>
      </p:sp>
      <p:sp>
        <p:nvSpPr>
          <p:cNvPr id="9" name="Rectangle 8"/>
          <p:cNvSpPr/>
          <p:nvPr/>
        </p:nvSpPr>
        <p:spPr>
          <a:xfrm>
            <a:off x="792452" y="4746229"/>
            <a:ext cx="9363654" cy="1277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(4) Environmental processes driven by light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/>
              <a:t>Eutrophication: Algae growth, microbial, temperature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/>
              <a:t>Toxicant: Organic contaminants and </a:t>
            </a:r>
            <a:r>
              <a:rPr lang="en-US" sz="2400" dirty="0" err="1"/>
              <a:t>nanomaterials</a:t>
            </a:r>
            <a:r>
              <a:rPr lang="en-US" sz="2400" dirty="0"/>
              <a:t> </a:t>
            </a:r>
            <a:r>
              <a:rPr lang="en-US" sz="2400" dirty="0" err="1"/>
              <a:t>photodegradation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19325" y="2228074"/>
            <a:ext cx="5658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Attenuation by </a:t>
            </a:r>
            <a:r>
              <a:rPr lang="en-US" sz="2000" dirty="0">
                <a:solidFill>
                  <a:srgbClr val="FFFF00"/>
                </a:solidFill>
              </a:rPr>
              <a:t>clouds, shading, ice, water reflection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71517" y="3257294"/>
            <a:ext cx="5797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Attenuation by </a:t>
            </a:r>
            <a:r>
              <a:rPr lang="en-US" sz="2000" dirty="0">
                <a:solidFill>
                  <a:srgbClr val="FFFF00"/>
                </a:solidFill>
              </a:rPr>
              <a:t>suspended solids, algae, DOC in water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29426" y="2130375"/>
            <a:ext cx="0" cy="5593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29426" y="3151404"/>
            <a:ext cx="0" cy="5530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29426" y="4166148"/>
            <a:ext cx="0" cy="5800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55290" y="6203130"/>
            <a:ext cx="4678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Gold: Data need to be input into WASP by WASP users</a:t>
            </a:r>
          </a:p>
          <a:p>
            <a:r>
              <a:rPr lang="en-US" sz="1600" dirty="0"/>
              <a:t>White: WASP can calculate itself </a:t>
            </a:r>
          </a:p>
        </p:txBody>
      </p:sp>
    </p:spTree>
    <p:extLst>
      <p:ext uri="{BB962C8B-B14F-4D97-AF65-F5344CB8AC3E}">
        <p14:creationId xmlns:p14="http://schemas.microsoft.com/office/powerpoint/2010/main" val="177592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 3"/>
          <p:cNvSpPr>
            <a:spLocks noGrp="1"/>
          </p:cNvSpPr>
          <p:nvPr>
            <p:ph type="title"/>
          </p:nvPr>
        </p:nvSpPr>
        <p:spPr>
          <a:xfrm>
            <a:off x="495300" y="173039"/>
            <a:ext cx="11391900" cy="1082675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12" charset="-128"/>
              </a:rPr>
              <a:t>Technical Issues in Temperature Modeling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2209801" y="1357314"/>
            <a:ext cx="7737475" cy="5500687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Temporal variability</a:t>
            </a:r>
          </a:p>
          <a:p>
            <a:pPr lvl="1"/>
            <a:r>
              <a:rPr lang="en-US" dirty="0" err="1">
                <a:ea typeface="ＭＳ Ｐゴシック" pitchFamily="-112" charset="-128"/>
              </a:rPr>
              <a:t>Diel</a:t>
            </a:r>
            <a:r>
              <a:rPr lang="en-US" dirty="0">
                <a:ea typeface="ＭＳ Ｐゴシック" pitchFamily="-112" charset="-128"/>
              </a:rPr>
              <a:t> variation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Variation with flow regime</a:t>
            </a:r>
          </a:p>
          <a:p>
            <a:pPr lvl="2"/>
            <a:r>
              <a:rPr lang="en-US" dirty="0">
                <a:ea typeface="ＭＳ Ｐゴシック" pitchFamily="-112" charset="-128"/>
              </a:rPr>
              <a:t>Base flow versus runoff flow</a:t>
            </a:r>
          </a:p>
          <a:p>
            <a:r>
              <a:rPr lang="en-US" dirty="0">
                <a:ea typeface="ＭＳ Ｐゴシック" pitchFamily="-112" charset="-128"/>
              </a:rPr>
              <a:t>Spatial variability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Vertical</a:t>
            </a:r>
          </a:p>
          <a:p>
            <a:pPr lvl="2"/>
            <a:r>
              <a:rPr lang="en-US" dirty="0" err="1">
                <a:ea typeface="ＭＳ Ｐゴシック" pitchFamily="-112" charset="-128"/>
              </a:rPr>
              <a:t>Epilimnion</a:t>
            </a:r>
            <a:r>
              <a:rPr lang="en-US" dirty="0">
                <a:ea typeface="ＭＳ Ｐゴシック" pitchFamily="-112" charset="-128"/>
              </a:rPr>
              <a:t>, </a:t>
            </a:r>
            <a:r>
              <a:rPr lang="en-US" dirty="0" err="1">
                <a:ea typeface="ＭＳ Ｐゴシック" pitchFamily="-112" charset="-128"/>
              </a:rPr>
              <a:t>hypolimnion</a:t>
            </a:r>
            <a:r>
              <a:rPr lang="en-US" dirty="0">
                <a:ea typeface="ＭＳ Ｐゴシック" pitchFamily="-112" charset="-128"/>
              </a:rPr>
              <a:t>, sediment and pore water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Longitudinal</a:t>
            </a:r>
          </a:p>
          <a:p>
            <a:pPr lvl="2"/>
            <a:r>
              <a:rPr lang="en-US" dirty="0">
                <a:ea typeface="ＭＳ Ｐゴシック" pitchFamily="-112" charset="-128"/>
              </a:rPr>
              <a:t>Pools and riffles, channels, shallows</a:t>
            </a:r>
          </a:p>
          <a:p>
            <a:r>
              <a:rPr lang="en-US" dirty="0">
                <a:ea typeface="ＭＳ Ｐゴシック" pitchFamily="-112" charset="-128"/>
              </a:rPr>
              <a:t>Structures</a:t>
            </a:r>
          </a:p>
          <a:p>
            <a:r>
              <a:rPr lang="en-US" dirty="0">
                <a:ea typeface="ＭＳ Ｐゴシック" pitchFamily="-112" charset="-128"/>
              </a:rPr>
              <a:t>Terrain and vegetation</a:t>
            </a:r>
          </a:p>
          <a:p>
            <a:r>
              <a:rPr lang="en-US" dirty="0">
                <a:ea typeface="ＭＳ Ｐゴシック" pitchFamily="-112" charset="-128"/>
              </a:rPr>
              <a:t>Ice</a:t>
            </a:r>
          </a:p>
        </p:txBody>
      </p:sp>
    </p:spTree>
    <p:extLst>
      <p:ext uri="{BB962C8B-B14F-4D97-AF65-F5344CB8AC3E}">
        <p14:creationId xmlns:p14="http://schemas.microsoft.com/office/powerpoint/2010/main" val="1258075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6"/>
          <p:cNvSpPr>
            <a:spLocks noGrp="1"/>
          </p:cNvSpPr>
          <p:nvPr>
            <p:ph type="title"/>
          </p:nvPr>
        </p:nvSpPr>
        <p:spPr>
          <a:xfrm>
            <a:off x="2752386" y="343158"/>
            <a:ext cx="6556131" cy="1230313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>
                <a:ea typeface="ＭＳ Ｐゴシック" pitchFamily="-112" charset="-128"/>
              </a:rPr>
              <a:t>Heat Exchange Fluxes</a:t>
            </a:r>
            <a:br>
              <a:rPr lang="en-US" sz="3600" dirty="0">
                <a:ea typeface="ＭＳ Ｐゴシック" pitchFamily="-112" charset="-128"/>
              </a:rPr>
            </a:br>
            <a:r>
              <a:rPr lang="en-US" sz="2700" dirty="0">
                <a:ea typeface="ＭＳ Ｐゴシック" pitchFamily="-112" charset="-128"/>
              </a:rPr>
              <a:t>Typical Mid-Latitude Daily Average, W/m</a:t>
            </a:r>
            <a:r>
              <a:rPr lang="en-US" sz="2700" baseline="30000" dirty="0">
                <a:ea typeface="ＭＳ Ｐゴシック" pitchFamily="-112" charset="-128"/>
              </a:rPr>
              <a:t>2</a:t>
            </a:r>
          </a:p>
        </p:txBody>
      </p:sp>
      <p:grpSp>
        <p:nvGrpSpPr>
          <p:cNvPr id="23555" name="Group 82"/>
          <p:cNvGrpSpPr>
            <a:grpSpLocks/>
          </p:cNvGrpSpPr>
          <p:nvPr/>
        </p:nvGrpSpPr>
        <p:grpSpPr bwMode="auto">
          <a:xfrm>
            <a:off x="2603501" y="3736976"/>
            <a:ext cx="7242175" cy="2259013"/>
            <a:chOff x="1007282" y="3343229"/>
            <a:chExt cx="7240748" cy="2258942"/>
          </a:xfrm>
        </p:grpSpPr>
        <p:sp>
          <p:nvSpPr>
            <p:cNvPr id="23587" name="Rectangle 5"/>
            <p:cNvSpPr>
              <a:spLocks noChangeArrowheads="1"/>
            </p:cNvSpPr>
            <p:nvPr/>
          </p:nvSpPr>
          <p:spPr bwMode="auto">
            <a:xfrm>
              <a:off x="1007282" y="3343229"/>
              <a:ext cx="7240748" cy="17239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1013631" y="4087744"/>
              <a:ext cx="7223289" cy="9715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23589" name="Rectangle 6"/>
            <p:cNvSpPr>
              <a:spLocks noChangeArrowheads="1"/>
            </p:cNvSpPr>
            <p:nvPr/>
          </p:nvSpPr>
          <p:spPr bwMode="auto">
            <a:xfrm>
              <a:off x="1007282" y="5067158"/>
              <a:ext cx="7240748" cy="178338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0" name="Rectangle 7"/>
            <p:cNvSpPr>
              <a:spLocks noChangeArrowheads="1"/>
            </p:cNvSpPr>
            <p:nvPr/>
          </p:nvSpPr>
          <p:spPr bwMode="auto">
            <a:xfrm>
              <a:off x="1007282" y="5245496"/>
              <a:ext cx="7240748" cy="356675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6" name="Text Box 11"/>
          <p:cNvSpPr txBox="1">
            <a:spLocks noChangeArrowheads="1"/>
          </p:cNvSpPr>
          <p:nvPr/>
        </p:nvSpPr>
        <p:spPr bwMode="auto">
          <a:xfrm>
            <a:off x="6069013" y="2443163"/>
            <a:ext cx="8699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250 to 400</a:t>
            </a:r>
          </a:p>
        </p:txBody>
      </p:sp>
      <p:grpSp>
        <p:nvGrpSpPr>
          <p:cNvPr id="23557" name="Group 81"/>
          <p:cNvGrpSpPr>
            <a:grpSpLocks/>
          </p:cNvGrpSpPr>
          <p:nvPr/>
        </p:nvGrpSpPr>
        <p:grpSpPr bwMode="auto">
          <a:xfrm>
            <a:off x="1689100" y="1565277"/>
            <a:ext cx="8650288" cy="646331"/>
            <a:chOff x="92661" y="1449235"/>
            <a:chExt cx="8649890" cy="645867"/>
          </a:xfrm>
        </p:grpSpPr>
        <p:sp>
          <p:nvSpPr>
            <p:cNvPr id="23582" name="Text Box 9"/>
            <p:cNvSpPr txBox="1">
              <a:spLocks noChangeArrowheads="1"/>
            </p:cNvSpPr>
            <p:nvPr/>
          </p:nvSpPr>
          <p:spPr bwMode="auto">
            <a:xfrm>
              <a:off x="92661" y="1457424"/>
              <a:ext cx="2053171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Solar Radiation</a:t>
              </a:r>
            </a:p>
          </p:txBody>
        </p:sp>
        <p:sp>
          <p:nvSpPr>
            <p:cNvPr id="23583" name="Text Box 9"/>
            <p:cNvSpPr txBox="1">
              <a:spLocks noChangeArrowheads="1"/>
            </p:cNvSpPr>
            <p:nvPr/>
          </p:nvSpPr>
          <p:spPr bwMode="auto">
            <a:xfrm>
              <a:off x="1672151" y="1449235"/>
              <a:ext cx="1995601" cy="645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Atmospheric Radiation</a:t>
              </a:r>
            </a:p>
          </p:txBody>
        </p:sp>
        <p:sp>
          <p:nvSpPr>
            <p:cNvPr id="23584" name="Text Box 9"/>
            <p:cNvSpPr txBox="1">
              <a:spLocks noChangeArrowheads="1"/>
            </p:cNvSpPr>
            <p:nvPr/>
          </p:nvSpPr>
          <p:spPr bwMode="auto">
            <a:xfrm>
              <a:off x="3667753" y="1455645"/>
              <a:ext cx="1594945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Back Radiation</a:t>
              </a:r>
            </a:p>
          </p:txBody>
        </p:sp>
        <p:sp>
          <p:nvSpPr>
            <p:cNvPr id="23585" name="Text Box 9"/>
            <p:cNvSpPr txBox="1">
              <a:spLocks noChangeArrowheads="1"/>
            </p:cNvSpPr>
            <p:nvPr/>
          </p:nvSpPr>
          <p:spPr bwMode="auto">
            <a:xfrm>
              <a:off x="5133973" y="1593446"/>
              <a:ext cx="1806604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Conduction</a:t>
              </a:r>
            </a:p>
          </p:txBody>
        </p:sp>
        <p:sp>
          <p:nvSpPr>
            <p:cNvPr id="23586" name="Text Box 9"/>
            <p:cNvSpPr txBox="1">
              <a:spLocks noChangeArrowheads="1"/>
            </p:cNvSpPr>
            <p:nvPr/>
          </p:nvSpPr>
          <p:spPr bwMode="auto">
            <a:xfrm>
              <a:off x="6935947" y="1599856"/>
              <a:ext cx="1806604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Evaporation</a:t>
              </a:r>
            </a:p>
          </p:txBody>
        </p:sp>
      </p:grp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6067426" y="5991225"/>
            <a:ext cx="180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Conduction</a:t>
            </a:r>
          </a:p>
        </p:txBody>
      </p: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 rot="16200000" flipH="1">
            <a:off x="5677694" y="3090069"/>
            <a:ext cx="1062038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 rot="16200000" flipH="1">
            <a:off x="7185820" y="3088482"/>
            <a:ext cx="1062037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2" name="Straight Arrow Connector 41"/>
          <p:cNvCxnSpPr>
            <a:cxnSpLocks noChangeShapeType="1"/>
          </p:cNvCxnSpPr>
          <p:nvPr/>
        </p:nvCxnSpPr>
        <p:spPr bwMode="auto">
          <a:xfrm rot="16200000" flipH="1">
            <a:off x="8819357" y="3082132"/>
            <a:ext cx="1062037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23562" name="Group 49"/>
          <p:cNvGrpSpPr>
            <a:grpSpLocks/>
          </p:cNvGrpSpPr>
          <p:nvPr/>
        </p:nvGrpSpPr>
        <p:grpSpPr bwMode="auto">
          <a:xfrm>
            <a:off x="4289426" y="2681289"/>
            <a:ext cx="430213" cy="1450975"/>
            <a:chOff x="2692475" y="2286643"/>
            <a:chExt cx="430399" cy="1451533"/>
          </a:xfrm>
        </p:grpSpPr>
        <p:cxnSp>
          <p:nvCxnSpPr>
            <p:cNvPr id="45" name="Straight Arrow Connector 44"/>
            <p:cNvCxnSpPr>
              <a:cxnSpLocks noChangeShapeType="1"/>
            </p:cNvCxnSpPr>
            <p:nvPr/>
          </p:nvCxnSpPr>
          <p:spPr bwMode="auto">
            <a:xfrm rot="16200000" flipH="1">
              <a:off x="2285130" y="2693988"/>
              <a:ext cx="1062445" cy="24775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6" name="Straight Arrow Connector 45"/>
            <p:cNvCxnSpPr>
              <a:cxnSpLocks noChangeShapeType="1"/>
            </p:cNvCxnSpPr>
            <p:nvPr/>
          </p:nvCxnSpPr>
          <p:spPr bwMode="auto">
            <a:xfrm rot="5400000" flipH="1" flipV="1">
              <a:off x="2902917" y="3102134"/>
              <a:ext cx="274744" cy="165171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rot="5400000">
              <a:off x="2758393" y="3554749"/>
              <a:ext cx="365265" cy="1589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 rot="5400000">
            <a:off x="5450682" y="6142832"/>
            <a:ext cx="731837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3564" name="Text Box 9"/>
          <p:cNvSpPr txBox="1">
            <a:spLocks noChangeArrowheads="1"/>
          </p:cNvSpPr>
          <p:nvPr/>
        </p:nvSpPr>
        <p:spPr bwMode="auto">
          <a:xfrm>
            <a:off x="6056314" y="4794250"/>
            <a:ext cx="180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Diffusion</a:t>
            </a:r>
          </a:p>
        </p:txBody>
      </p:sp>
      <p:cxnSp>
        <p:nvCxnSpPr>
          <p:cNvPr id="56" name="Straight Arrow Connector 55"/>
          <p:cNvCxnSpPr>
            <a:cxnSpLocks noChangeShapeType="1"/>
          </p:cNvCxnSpPr>
          <p:nvPr/>
        </p:nvCxnSpPr>
        <p:spPr bwMode="auto">
          <a:xfrm rot="5400000">
            <a:off x="6443663" y="5627688"/>
            <a:ext cx="32067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7" name="Straight Arrow Connector 56"/>
          <p:cNvCxnSpPr>
            <a:cxnSpLocks noChangeShapeType="1"/>
          </p:cNvCxnSpPr>
          <p:nvPr/>
        </p:nvCxnSpPr>
        <p:spPr bwMode="auto">
          <a:xfrm rot="5400000">
            <a:off x="6621463" y="5451476"/>
            <a:ext cx="3651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8" name="Straight Arrow Connector 57"/>
          <p:cNvCxnSpPr>
            <a:cxnSpLocks noChangeShapeType="1"/>
          </p:cNvCxnSpPr>
          <p:nvPr/>
        </p:nvCxnSpPr>
        <p:spPr bwMode="auto">
          <a:xfrm rot="5400000">
            <a:off x="6804819" y="4544219"/>
            <a:ext cx="531812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23568" name="Group 78"/>
          <p:cNvGrpSpPr>
            <a:grpSpLocks/>
          </p:cNvGrpSpPr>
          <p:nvPr/>
        </p:nvGrpSpPr>
        <p:grpSpPr bwMode="auto">
          <a:xfrm>
            <a:off x="2747963" y="2674938"/>
            <a:ext cx="914400" cy="3765550"/>
            <a:chOff x="1150996" y="2280233"/>
            <a:chExt cx="914400" cy="3766147"/>
          </a:xfrm>
        </p:grpSpPr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 rot="16200000" flipH="1">
              <a:off x="848493" y="2687511"/>
              <a:ext cx="1062205" cy="24765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 rot="5400000" flipH="1" flipV="1">
              <a:off x="1370037" y="3063007"/>
              <a:ext cx="435044" cy="16827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78" name="Arc 77"/>
            <p:cNvSpPr>
              <a:spLocks noChangeArrowheads="1"/>
            </p:cNvSpPr>
            <p:nvPr/>
          </p:nvSpPr>
          <p:spPr bwMode="auto">
            <a:xfrm rot="-5400000">
              <a:off x="236379" y="4217363"/>
              <a:ext cx="2743635" cy="914400"/>
            </a:xfrm>
            <a:custGeom>
              <a:avLst/>
              <a:gdLst>
                <a:gd name="T0" fmla="*/ 1371817 w 2743635"/>
                <a:gd name="T1" fmla="*/ 0 h 914400"/>
                <a:gd name="T2" fmla="*/ 1371818 w 2743635"/>
                <a:gd name="T3" fmla="*/ 457200 h 914400"/>
                <a:gd name="T4" fmla="*/ 2718583 w 2743635"/>
                <a:gd name="T5" fmla="*/ 370224 h 914400"/>
                <a:gd name="T6" fmla="*/ 2 60000 65536"/>
                <a:gd name="T7" fmla="*/ 3 60000 65536"/>
                <a:gd name="T8" fmla="*/ 1 60000 65536"/>
                <a:gd name="T9" fmla="*/ 1371817 w 2743635"/>
                <a:gd name="T10" fmla="*/ 0 h 914400"/>
                <a:gd name="T11" fmla="*/ 2718583 w 2743635"/>
                <a:gd name="T12" fmla="*/ 370224 h 914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43635" h="914400" stroke="0">
                  <a:moveTo>
                    <a:pt x="1371817" y="0"/>
                  </a:moveTo>
                  <a:lnTo>
                    <a:pt x="1371816" y="0"/>
                  </a:lnTo>
                  <a:cubicBezTo>
                    <a:pt x="2028828" y="0"/>
                    <a:pt x="2593595" y="155253"/>
                    <a:pt x="2718583" y="370223"/>
                  </a:cubicBezTo>
                  <a:lnTo>
                    <a:pt x="1371818" y="457200"/>
                  </a:lnTo>
                  <a:close/>
                </a:path>
                <a:path w="2743635" h="914400" fill="none">
                  <a:moveTo>
                    <a:pt x="1371817" y="0"/>
                  </a:moveTo>
                  <a:lnTo>
                    <a:pt x="1371816" y="0"/>
                  </a:lnTo>
                  <a:cubicBezTo>
                    <a:pt x="2028828" y="0"/>
                    <a:pt x="2593595" y="155253"/>
                    <a:pt x="2718583" y="370223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miter lim="800000"/>
              <a:headEnd type="arrow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3569" name="Text Box 11"/>
          <p:cNvSpPr txBox="1">
            <a:spLocks noChangeArrowheads="1"/>
          </p:cNvSpPr>
          <p:nvPr/>
        </p:nvSpPr>
        <p:spPr bwMode="auto">
          <a:xfrm>
            <a:off x="9151938" y="2354263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30 to 1000</a:t>
            </a:r>
          </a:p>
        </p:txBody>
      </p:sp>
      <p:sp>
        <p:nvSpPr>
          <p:cNvPr id="23570" name="Text Box 10"/>
          <p:cNvSpPr txBox="1">
            <a:spLocks noChangeArrowheads="1"/>
          </p:cNvSpPr>
          <p:nvPr/>
        </p:nvSpPr>
        <p:spPr bwMode="auto">
          <a:xfrm>
            <a:off x="3159125" y="3149601"/>
            <a:ext cx="731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5 to 25</a:t>
            </a:r>
          </a:p>
        </p:txBody>
      </p:sp>
      <p:sp>
        <p:nvSpPr>
          <p:cNvPr id="23571" name="Text Box 10"/>
          <p:cNvSpPr txBox="1">
            <a:spLocks noChangeArrowheads="1"/>
          </p:cNvSpPr>
          <p:nvPr/>
        </p:nvSpPr>
        <p:spPr bwMode="auto">
          <a:xfrm>
            <a:off x="4640263" y="3155951"/>
            <a:ext cx="641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5 to 15</a:t>
            </a:r>
          </a:p>
        </p:txBody>
      </p:sp>
      <p:sp>
        <p:nvSpPr>
          <p:cNvPr id="23572" name="Text Box 11"/>
          <p:cNvSpPr txBox="1">
            <a:spLocks noChangeArrowheads="1"/>
          </p:cNvSpPr>
          <p:nvPr/>
        </p:nvSpPr>
        <p:spPr bwMode="auto">
          <a:xfrm>
            <a:off x="7542213" y="2378076"/>
            <a:ext cx="869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-40 to 60</a:t>
            </a:r>
          </a:p>
        </p:txBody>
      </p:sp>
      <p:sp>
        <p:nvSpPr>
          <p:cNvPr id="23573" name="Text Box 11"/>
          <p:cNvSpPr txBox="1">
            <a:spLocks noChangeArrowheads="1"/>
          </p:cNvSpPr>
          <p:nvPr/>
        </p:nvSpPr>
        <p:spPr bwMode="auto">
          <a:xfrm>
            <a:off x="4279900" y="2433638"/>
            <a:ext cx="869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260 to 420</a:t>
            </a:r>
          </a:p>
        </p:txBody>
      </p:sp>
      <p:sp>
        <p:nvSpPr>
          <p:cNvPr id="23574" name="Text Box 11"/>
          <p:cNvSpPr txBox="1">
            <a:spLocks noChangeArrowheads="1"/>
          </p:cNvSpPr>
          <p:nvPr/>
        </p:nvSpPr>
        <p:spPr bwMode="auto">
          <a:xfrm>
            <a:off x="2751138" y="2444751"/>
            <a:ext cx="869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35 to 350</a:t>
            </a:r>
          </a:p>
        </p:txBody>
      </p:sp>
      <p:sp>
        <p:nvSpPr>
          <p:cNvPr id="23575" name="Text Box 10"/>
          <p:cNvSpPr txBox="1">
            <a:spLocks noChangeArrowheads="1"/>
          </p:cNvSpPr>
          <p:nvPr/>
        </p:nvSpPr>
        <p:spPr bwMode="auto">
          <a:xfrm>
            <a:off x="4844257" y="6037501"/>
            <a:ext cx="731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-5 to 10</a:t>
            </a:r>
          </a:p>
        </p:txBody>
      </p:sp>
    </p:spTree>
    <p:extLst>
      <p:ext uri="{BB962C8B-B14F-4D97-AF65-F5344CB8AC3E}">
        <p14:creationId xmlns:p14="http://schemas.microsoft.com/office/powerpoint/2010/main" val="898306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6"/>
          <p:cNvSpPr>
            <a:spLocks noGrp="1"/>
          </p:cNvSpPr>
          <p:nvPr>
            <p:ph type="title"/>
          </p:nvPr>
        </p:nvSpPr>
        <p:spPr>
          <a:xfrm>
            <a:off x="1981200" y="464304"/>
            <a:ext cx="8229600" cy="98425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Heat Exchange Processes</a:t>
            </a:r>
          </a:p>
        </p:txBody>
      </p:sp>
      <p:grpSp>
        <p:nvGrpSpPr>
          <p:cNvPr id="25603" name="Group 93"/>
          <p:cNvGrpSpPr>
            <a:grpSpLocks/>
          </p:cNvGrpSpPr>
          <p:nvPr/>
        </p:nvGrpSpPr>
        <p:grpSpPr bwMode="auto">
          <a:xfrm>
            <a:off x="1350044" y="1563827"/>
            <a:ext cx="8860756" cy="4947746"/>
            <a:chOff x="-246380" y="1170406"/>
            <a:chExt cx="8860349" cy="4946739"/>
          </a:xfrm>
        </p:grpSpPr>
        <p:grpSp>
          <p:nvGrpSpPr>
            <p:cNvPr id="25605" name="Group 82"/>
            <p:cNvGrpSpPr>
              <a:grpSpLocks/>
            </p:cNvGrpSpPr>
            <p:nvPr/>
          </p:nvGrpSpPr>
          <p:grpSpPr bwMode="auto">
            <a:xfrm>
              <a:off x="1007282" y="3343229"/>
              <a:ext cx="7240748" cy="2258942"/>
              <a:chOff x="1007282" y="3343229"/>
              <a:chExt cx="7240748" cy="2258942"/>
            </a:xfrm>
          </p:grpSpPr>
          <p:sp>
            <p:nvSpPr>
              <p:cNvPr id="25647" name="Rectangle 5"/>
              <p:cNvSpPr>
                <a:spLocks noChangeArrowheads="1"/>
              </p:cNvSpPr>
              <p:nvPr/>
            </p:nvSpPr>
            <p:spPr bwMode="auto">
              <a:xfrm>
                <a:off x="1007282" y="3343229"/>
                <a:ext cx="7240748" cy="172392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Rectangle 5"/>
              <p:cNvSpPr>
                <a:spLocks noChangeArrowheads="1"/>
              </p:cNvSpPr>
              <p:nvPr/>
            </p:nvSpPr>
            <p:spPr bwMode="auto">
              <a:xfrm>
                <a:off x="1013369" y="4087498"/>
                <a:ext cx="7222793" cy="97135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endParaRPr>
              </a:p>
            </p:txBody>
          </p:sp>
          <p:sp>
            <p:nvSpPr>
              <p:cNvPr id="25649" name="Rectangle 6"/>
              <p:cNvSpPr>
                <a:spLocks noChangeArrowheads="1"/>
              </p:cNvSpPr>
              <p:nvPr/>
            </p:nvSpPr>
            <p:spPr bwMode="auto">
              <a:xfrm>
                <a:off x="1007282" y="5067158"/>
                <a:ext cx="7240748" cy="178338"/>
              </a:xfrm>
              <a:prstGeom prst="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0" name="Rectangle 7"/>
              <p:cNvSpPr>
                <a:spLocks noChangeArrowheads="1"/>
              </p:cNvSpPr>
              <p:nvPr/>
            </p:nvSpPr>
            <p:spPr bwMode="auto">
              <a:xfrm>
                <a:off x="1007282" y="5245496"/>
                <a:ext cx="7240748" cy="356675"/>
              </a:xfrm>
              <a:prstGeom prst="rect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5606" name="Text Box 10"/>
            <p:cNvSpPr txBox="1">
              <a:spLocks noChangeArrowheads="1"/>
            </p:cNvSpPr>
            <p:nvPr/>
          </p:nvSpPr>
          <p:spPr bwMode="auto">
            <a:xfrm>
              <a:off x="912893" y="2551203"/>
              <a:ext cx="16334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shade</a:t>
              </a:r>
            </a:p>
          </p:txBody>
        </p:sp>
        <p:sp>
          <p:nvSpPr>
            <p:cNvPr id="25607" name="Text Box 11"/>
            <p:cNvSpPr txBox="1">
              <a:spLocks noChangeArrowheads="1"/>
            </p:cNvSpPr>
            <p:nvPr/>
          </p:nvSpPr>
          <p:spPr bwMode="auto">
            <a:xfrm>
              <a:off x="6070662" y="2589945"/>
              <a:ext cx="753131" cy="369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wind</a:t>
              </a:r>
            </a:p>
          </p:txBody>
        </p:sp>
        <p:sp>
          <p:nvSpPr>
            <p:cNvPr id="25608" name="TextBox 28"/>
            <p:cNvSpPr txBox="1">
              <a:spLocks noChangeArrowheads="1"/>
            </p:cNvSpPr>
            <p:nvPr/>
          </p:nvSpPr>
          <p:spPr bwMode="auto">
            <a:xfrm>
              <a:off x="2293461" y="1854426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solidFill>
                    <a:srgbClr val="FFFF00"/>
                  </a:solidFill>
                </a:rPr>
                <a:t>T</a:t>
              </a:r>
              <a:r>
                <a:rPr lang="en-US" i="1" baseline="-25000" dirty="0" err="1">
                  <a:solidFill>
                    <a:srgbClr val="FFFF00"/>
                  </a:solidFill>
                </a:rPr>
                <a:t>air</a:t>
              </a:r>
              <a:endParaRPr lang="en-US" i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5609" name="TextBox 29"/>
            <p:cNvSpPr txBox="1">
              <a:spLocks noChangeArrowheads="1"/>
            </p:cNvSpPr>
            <p:nvPr/>
          </p:nvSpPr>
          <p:spPr bwMode="auto">
            <a:xfrm>
              <a:off x="6020720" y="3363853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sw</a:t>
              </a:r>
            </a:p>
          </p:txBody>
        </p:sp>
        <p:sp>
          <p:nvSpPr>
            <p:cNvPr id="25610" name="TextBox 30"/>
            <p:cNvSpPr txBox="1">
              <a:spLocks noChangeArrowheads="1"/>
            </p:cNvSpPr>
            <p:nvPr/>
          </p:nvSpPr>
          <p:spPr bwMode="auto">
            <a:xfrm>
              <a:off x="4098267" y="5747888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G</a:t>
              </a:r>
            </a:p>
          </p:txBody>
        </p:sp>
        <p:sp>
          <p:nvSpPr>
            <p:cNvPr id="25611" name="TextBox 31"/>
            <p:cNvSpPr txBox="1">
              <a:spLocks noChangeArrowheads="1"/>
            </p:cNvSpPr>
            <p:nvPr/>
          </p:nvSpPr>
          <p:spPr bwMode="auto">
            <a:xfrm>
              <a:off x="5570855" y="1850451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solidFill>
                    <a:srgbClr val="FFFF00"/>
                  </a:solidFill>
                </a:rPr>
                <a:t>T</a:t>
              </a:r>
              <a:r>
                <a:rPr lang="en-US" i="1" baseline="-25000" dirty="0" err="1">
                  <a:solidFill>
                    <a:srgbClr val="FFFF00"/>
                  </a:solidFill>
                </a:rPr>
                <a:t>air</a:t>
              </a:r>
              <a:endParaRPr lang="en-US" i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5612" name="TextBox 32"/>
            <p:cNvSpPr txBox="1">
              <a:spLocks noChangeArrowheads="1"/>
            </p:cNvSpPr>
            <p:nvPr/>
          </p:nvSpPr>
          <p:spPr bwMode="auto">
            <a:xfrm>
              <a:off x="4145915" y="5181949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sed</a:t>
              </a:r>
            </a:p>
          </p:txBody>
        </p:sp>
        <p:grpSp>
          <p:nvGrpSpPr>
            <p:cNvPr id="25613" name="Group 81"/>
            <p:cNvGrpSpPr>
              <a:grpSpLocks/>
            </p:cNvGrpSpPr>
            <p:nvPr/>
          </p:nvGrpSpPr>
          <p:grpSpPr bwMode="auto">
            <a:xfrm>
              <a:off x="-246380" y="1170406"/>
              <a:ext cx="8860349" cy="684891"/>
              <a:chOff x="-246380" y="1447787"/>
              <a:chExt cx="8860349" cy="684891"/>
            </a:xfrm>
          </p:grpSpPr>
          <p:sp>
            <p:nvSpPr>
              <p:cNvPr id="25642" name="Text Box 9"/>
              <p:cNvSpPr txBox="1">
                <a:spLocks noChangeArrowheads="1"/>
              </p:cNvSpPr>
              <p:nvPr/>
            </p:nvSpPr>
            <p:spPr bwMode="auto">
              <a:xfrm>
                <a:off x="-246380" y="1656200"/>
                <a:ext cx="2053171" cy="369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/>
                  <a:t>Solar Radiation</a:t>
                </a:r>
              </a:p>
            </p:txBody>
          </p:sp>
          <p:sp>
            <p:nvSpPr>
              <p:cNvPr id="25643" name="Text Box 9"/>
              <p:cNvSpPr txBox="1">
                <a:spLocks noChangeArrowheads="1"/>
              </p:cNvSpPr>
              <p:nvPr/>
            </p:nvSpPr>
            <p:spPr bwMode="auto">
              <a:xfrm>
                <a:off x="1672151" y="1449235"/>
                <a:ext cx="2340458" cy="369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Atmospheric Radiation</a:t>
                </a:r>
              </a:p>
            </p:txBody>
          </p:sp>
          <p:sp>
            <p:nvSpPr>
              <p:cNvPr id="25644" name="Text Box 9"/>
              <p:cNvSpPr txBox="1">
                <a:spLocks noChangeArrowheads="1"/>
              </p:cNvSpPr>
              <p:nvPr/>
            </p:nvSpPr>
            <p:spPr bwMode="auto">
              <a:xfrm>
                <a:off x="3853143" y="1763421"/>
                <a:ext cx="1594945" cy="369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/>
                  <a:t>Back Radiation</a:t>
                </a:r>
              </a:p>
            </p:txBody>
          </p:sp>
          <p:sp>
            <p:nvSpPr>
              <p:cNvPr id="25645" name="Text Box 9"/>
              <p:cNvSpPr txBox="1">
                <a:spLocks noChangeArrowheads="1"/>
              </p:cNvSpPr>
              <p:nvPr/>
            </p:nvSpPr>
            <p:spPr bwMode="auto">
              <a:xfrm>
                <a:off x="5117418" y="1447787"/>
                <a:ext cx="1806604" cy="369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/>
                  <a:t>Conduction</a:t>
                </a:r>
              </a:p>
            </p:txBody>
          </p:sp>
          <p:sp>
            <p:nvSpPr>
              <p:cNvPr id="25646" name="Text Box 9"/>
              <p:cNvSpPr txBox="1">
                <a:spLocks noChangeArrowheads="1"/>
              </p:cNvSpPr>
              <p:nvPr/>
            </p:nvSpPr>
            <p:spPr bwMode="auto">
              <a:xfrm>
                <a:off x="6807365" y="1707550"/>
                <a:ext cx="1806604" cy="369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/>
                  <a:t>Evaporation</a:t>
                </a:r>
              </a:p>
            </p:txBody>
          </p:sp>
        </p:grpSp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4674993" y="5567364"/>
              <a:ext cx="1806604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Conduction</a:t>
              </a:r>
            </a:p>
          </p:txBody>
        </p:sp>
        <p:cxnSp>
          <p:nvCxnSpPr>
            <p:cNvPr id="40" name="Straight Arrow Connector 39"/>
            <p:cNvCxnSpPr>
              <a:cxnSpLocks noChangeShapeType="1"/>
            </p:cNvCxnSpPr>
            <p:nvPr/>
          </p:nvCxnSpPr>
          <p:spPr bwMode="auto">
            <a:xfrm rot="16200000" flipH="1">
              <a:off x="4079567" y="2694731"/>
              <a:ext cx="1063408" cy="24922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1" name="Straight Arrow Connector 40"/>
            <p:cNvCxnSpPr>
              <a:cxnSpLocks noChangeShapeType="1"/>
            </p:cNvCxnSpPr>
            <p:nvPr/>
          </p:nvCxnSpPr>
          <p:spPr bwMode="auto">
            <a:xfrm rot="16200000" flipH="1">
              <a:off x="5587623" y="2693144"/>
              <a:ext cx="1063408" cy="24922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2" name="Straight Arrow Connector 41"/>
            <p:cNvCxnSpPr>
              <a:cxnSpLocks noChangeShapeType="1"/>
            </p:cNvCxnSpPr>
            <p:nvPr/>
          </p:nvCxnSpPr>
          <p:spPr bwMode="auto">
            <a:xfrm rot="16200000" flipH="1">
              <a:off x="7221879" y="2687589"/>
              <a:ext cx="1063408" cy="247639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grpSp>
          <p:nvGrpSpPr>
            <p:cNvPr id="25618" name="Group 49"/>
            <p:cNvGrpSpPr>
              <a:grpSpLocks/>
            </p:cNvGrpSpPr>
            <p:nvPr/>
          </p:nvGrpSpPr>
          <p:grpSpPr bwMode="auto">
            <a:xfrm>
              <a:off x="2692475" y="2286643"/>
              <a:ext cx="430399" cy="1451533"/>
              <a:chOff x="2692475" y="2286643"/>
              <a:chExt cx="430399" cy="1451533"/>
            </a:xfrm>
          </p:grpSpPr>
          <p:cxnSp>
            <p:nvCxnSpPr>
              <p:cNvPr id="45" name="Straight Arrow Connector 44"/>
              <p:cNvCxnSpPr>
                <a:cxnSpLocks noChangeShapeType="1"/>
              </p:cNvCxnSpPr>
              <p:nvPr/>
            </p:nvCxnSpPr>
            <p:spPr bwMode="auto">
              <a:xfrm rot="16200000" flipH="1">
                <a:off x="2284981" y="2693937"/>
                <a:ext cx="1063408" cy="247638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46" name="Straight Arrow Connector 4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903222" y="3101055"/>
                <a:ext cx="274581" cy="165092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47" name="Straight Arrow Connector 46"/>
              <p:cNvCxnSpPr>
                <a:cxnSpLocks noChangeShapeType="1"/>
              </p:cNvCxnSpPr>
              <p:nvPr/>
            </p:nvCxnSpPr>
            <p:spPr bwMode="auto">
              <a:xfrm rot="5400000">
                <a:off x="2757979" y="3554206"/>
                <a:ext cx="366638" cy="1588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51" name="Straight Arrow Connector 50"/>
            <p:cNvCxnSpPr>
              <a:cxnSpLocks noChangeShapeType="1"/>
            </p:cNvCxnSpPr>
            <p:nvPr/>
          </p:nvCxnSpPr>
          <p:spPr bwMode="auto">
            <a:xfrm rot="5400000">
              <a:off x="3852540" y="5748479"/>
              <a:ext cx="731688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5620" name="Text Box 9"/>
            <p:cNvSpPr txBox="1">
              <a:spLocks noChangeArrowheads="1"/>
            </p:cNvSpPr>
            <p:nvPr/>
          </p:nvSpPr>
          <p:spPr bwMode="auto">
            <a:xfrm>
              <a:off x="4459609" y="4400815"/>
              <a:ext cx="1806604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Diffusion</a:t>
              </a:r>
            </a:p>
          </p:txBody>
        </p:sp>
        <p:cxnSp>
          <p:nvCxnSpPr>
            <p:cNvPr id="56" name="Straight Arrow Connector 55"/>
            <p:cNvCxnSpPr>
              <a:cxnSpLocks noChangeShapeType="1"/>
            </p:cNvCxnSpPr>
            <p:nvPr/>
          </p:nvCxnSpPr>
          <p:spPr bwMode="auto">
            <a:xfrm rot="5400000">
              <a:off x="4847030" y="5233440"/>
              <a:ext cx="320610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7" name="Straight Arrow Connector 56"/>
            <p:cNvCxnSpPr>
              <a:cxnSpLocks noChangeShapeType="1"/>
            </p:cNvCxnSpPr>
            <p:nvPr/>
          </p:nvCxnSpPr>
          <p:spPr bwMode="auto">
            <a:xfrm rot="5400000">
              <a:off x="5024825" y="5057264"/>
              <a:ext cx="365051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8" name="Straight Arrow Connector 57"/>
            <p:cNvCxnSpPr>
              <a:cxnSpLocks noChangeShapeType="1"/>
            </p:cNvCxnSpPr>
            <p:nvPr/>
          </p:nvCxnSpPr>
          <p:spPr bwMode="auto">
            <a:xfrm rot="5400000">
              <a:off x="5208187" y="4150191"/>
              <a:ext cx="531704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5624" name="TextBox 29"/>
            <p:cNvSpPr txBox="1">
              <a:spLocks noChangeArrowheads="1"/>
            </p:cNvSpPr>
            <p:nvPr/>
          </p:nvSpPr>
          <p:spPr bwMode="auto">
            <a:xfrm>
              <a:off x="4508948" y="3384862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sw</a:t>
              </a:r>
            </a:p>
          </p:txBody>
        </p:sp>
        <p:grpSp>
          <p:nvGrpSpPr>
            <p:cNvPr id="25625" name="Group 78"/>
            <p:cNvGrpSpPr>
              <a:grpSpLocks/>
            </p:cNvGrpSpPr>
            <p:nvPr/>
          </p:nvGrpSpPr>
          <p:grpSpPr bwMode="auto">
            <a:xfrm>
              <a:off x="1150996" y="2280233"/>
              <a:ext cx="914400" cy="3766147"/>
              <a:chOff x="1150996" y="2280233"/>
              <a:chExt cx="914400" cy="3766147"/>
            </a:xfrm>
          </p:grpSpPr>
          <p:cxnSp>
            <p:nvCxnSpPr>
              <p:cNvPr id="21" name="Straight Arrow Connector 20"/>
              <p:cNvCxnSpPr>
                <a:cxnSpLocks noChangeShapeType="1"/>
              </p:cNvCxnSpPr>
              <p:nvPr/>
            </p:nvCxnSpPr>
            <p:spPr bwMode="auto">
              <a:xfrm rot="16200000" flipH="1">
                <a:off x="848360" y="2687589"/>
                <a:ext cx="1063408" cy="247639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2" name="Straight Arrow Connector 21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70574" y="3063755"/>
                <a:ext cx="434886" cy="168267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sp>
            <p:nvSpPr>
              <p:cNvPr id="78" name="Arc 77"/>
              <p:cNvSpPr>
                <a:spLocks noChangeArrowheads="1"/>
              </p:cNvSpPr>
              <p:nvPr/>
            </p:nvSpPr>
            <p:spPr bwMode="auto">
              <a:xfrm rot="-5400000">
                <a:off x="237333" y="4217574"/>
                <a:ext cx="2742641" cy="914358"/>
              </a:xfrm>
              <a:custGeom>
                <a:avLst/>
                <a:gdLst>
                  <a:gd name="T0" fmla="*/ 1371320 w 2742641"/>
                  <a:gd name="T1" fmla="*/ 0 h 914358"/>
                  <a:gd name="T2" fmla="*/ 1371321 w 2742641"/>
                  <a:gd name="T3" fmla="*/ 457179 h 914358"/>
                  <a:gd name="T4" fmla="*/ 2717614 w 2742641"/>
                  <a:gd name="T5" fmla="*/ 370234 h 914358"/>
                  <a:gd name="T6" fmla="*/ 2 60000 65536"/>
                  <a:gd name="T7" fmla="*/ 3 60000 65536"/>
                  <a:gd name="T8" fmla="*/ 1 60000 65536"/>
                  <a:gd name="T9" fmla="*/ 1371320 w 2742641"/>
                  <a:gd name="T10" fmla="*/ 0 h 914358"/>
                  <a:gd name="T11" fmla="*/ 2717614 w 2742641"/>
                  <a:gd name="T12" fmla="*/ 370234 h 91435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42641" h="914358" stroke="0">
                    <a:moveTo>
                      <a:pt x="1371320" y="0"/>
                    </a:moveTo>
                    <a:lnTo>
                      <a:pt x="1371319" y="0"/>
                    </a:lnTo>
                    <a:cubicBezTo>
                      <a:pt x="2028124" y="0"/>
                      <a:pt x="2592704" y="155260"/>
                      <a:pt x="2717614" y="370233"/>
                    </a:cubicBezTo>
                    <a:lnTo>
                      <a:pt x="1371321" y="457179"/>
                    </a:lnTo>
                    <a:close/>
                  </a:path>
                  <a:path w="2742641" h="914358" fill="none">
                    <a:moveTo>
                      <a:pt x="1371320" y="0"/>
                    </a:moveTo>
                    <a:lnTo>
                      <a:pt x="1371319" y="0"/>
                    </a:lnTo>
                    <a:cubicBezTo>
                      <a:pt x="2028124" y="0"/>
                      <a:pt x="2592704" y="155260"/>
                      <a:pt x="2717614" y="370233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miter lim="800000"/>
                <a:headEnd type="arrow" w="med" len="med"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25626" name="TextBox 29"/>
            <p:cNvSpPr txBox="1">
              <a:spLocks noChangeArrowheads="1"/>
            </p:cNvSpPr>
            <p:nvPr/>
          </p:nvSpPr>
          <p:spPr bwMode="auto">
            <a:xfrm>
              <a:off x="1051079" y="3665181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>
                  <a:solidFill>
                    <a:srgbClr val="055E0B"/>
                  </a:solidFill>
                </a:rPr>
                <a:t>K</a:t>
              </a:r>
              <a:r>
                <a:rPr lang="en-US" i="1" baseline="-25000">
                  <a:solidFill>
                    <a:srgbClr val="055E0B"/>
                  </a:solidFill>
                </a:rPr>
                <a:t>e</a:t>
              </a:r>
            </a:p>
          </p:txBody>
        </p:sp>
        <p:sp>
          <p:nvSpPr>
            <p:cNvPr id="25627" name="Text Box 10"/>
            <p:cNvSpPr txBox="1">
              <a:spLocks noChangeArrowheads="1"/>
            </p:cNvSpPr>
            <p:nvPr/>
          </p:nvSpPr>
          <p:spPr bwMode="auto">
            <a:xfrm>
              <a:off x="1114521" y="2312969"/>
              <a:ext cx="16334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cloud cover</a:t>
              </a:r>
            </a:p>
          </p:txBody>
        </p:sp>
        <p:sp>
          <p:nvSpPr>
            <p:cNvPr id="25628" name="TextBox 29"/>
            <p:cNvSpPr txBox="1">
              <a:spLocks noChangeArrowheads="1"/>
            </p:cNvSpPr>
            <p:nvPr/>
          </p:nvSpPr>
          <p:spPr bwMode="auto">
            <a:xfrm>
              <a:off x="732999" y="1873393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solidFill>
                    <a:srgbClr val="FFFF00"/>
                  </a:solidFill>
                </a:rPr>
                <a:t>S</a:t>
              </a:r>
              <a:r>
                <a:rPr lang="en-US" i="1" baseline="-25000" dirty="0" err="1">
                  <a:solidFill>
                    <a:srgbClr val="FFFF00"/>
                  </a:solidFill>
                </a:rPr>
                <a:t>r</a:t>
              </a:r>
              <a:endParaRPr lang="en-US" i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5629" name="Text Box 11"/>
            <p:cNvSpPr txBox="1">
              <a:spLocks noChangeArrowheads="1"/>
            </p:cNvSpPr>
            <p:nvPr/>
          </p:nvSpPr>
          <p:spPr bwMode="auto">
            <a:xfrm>
              <a:off x="7685720" y="2559230"/>
              <a:ext cx="753131" cy="369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wind</a:t>
              </a:r>
            </a:p>
          </p:txBody>
        </p:sp>
        <p:sp>
          <p:nvSpPr>
            <p:cNvPr id="25630" name="Text Box 10"/>
            <p:cNvSpPr txBox="1">
              <a:spLocks noChangeArrowheads="1"/>
            </p:cNvSpPr>
            <p:nvPr/>
          </p:nvSpPr>
          <p:spPr bwMode="auto">
            <a:xfrm>
              <a:off x="2551545" y="2319379"/>
              <a:ext cx="16334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cloud cover</a:t>
              </a:r>
            </a:p>
          </p:txBody>
        </p:sp>
        <p:sp>
          <p:nvSpPr>
            <p:cNvPr id="25631" name="Text Box 10"/>
            <p:cNvSpPr txBox="1">
              <a:spLocks noChangeArrowheads="1"/>
            </p:cNvSpPr>
            <p:nvPr/>
          </p:nvSpPr>
          <p:spPr bwMode="auto">
            <a:xfrm>
              <a:off x="2379113" y="2543014"/>
              <a:ext cx="16334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shade</a:t>
              </a:r>
            </a:p>
          </p:txBody>
        </p:sp>
        <p:sp>
          <p:nvSpPr>
            <p:cNvPr id="25632" name="TextBox 29"/>
            <p:cNvSpPr txBox="1">
              <a:spLocks noChangeArrowheads="1"/>
            </p:cNvSpPr>
            <p:nvPr/>
          </p:nvSpPr>
          <p:spPr bwMode="auto">
            <a:xfrm>
              <a:off x="7501538" y="3370263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sw</a:t>
              </a:r>
            </a:p>
          </p:txBody>
        </p:sp>
        <p:sp>
          <p:nvSpPr>
            <p:cNvPr id="25633" name="TextBox 31"/>
            <p:cNvSpPr txBox="1">
              <a:spLocks noChangeArrowheads="1"/>
            </p:cNvSpPr>
            <p:nvPr/>
          </p:nvSpPr>
          <p:spPr bwMode="auto">
            <a:xfrm>
              <a:off x="7124662" y="1873393"/>
              <a:ext cx="753750" cy="369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solidFill>
                    <a:srgbClr val="FFFF00"/>
                  </a:solidFill>
                </a:rPr>
                <a:t>T</a:t>
              </a:r>
              <a:r>
                <a:rPr lang="en-US" i="1" baseline="-25000" dirty="0" err="1">
                  <a:solidFill>
                    <a:srgbClr val="FFFF00"/>
                  </a:solidFill>
                </a:rPr>
                <a:t>dew</a:t>
              </a:r>
              <a:endParaRPr lang="en-US" i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5634" name="Text Box 10"/>
            <p:cNvSpPr txBox="1">
              <a:spLocks noChangeArrowheads="1"/>
            </p:cNvSpPr>
            <p:nvPr/>
          </p:nvSpPr>
          <p:spPr bwMode="auto">
            <a:xfrm>
              <a:off x="1605811" y="2937187"/>
              <a:ext cx="73144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 err="1">
                  <a:solidFill>
                    <a:srgbClr val="FFFF00"/>
                  </a:solidFill>
                </a:rPr>
                <a:t>f</a:t>
              </a:r>
              <a:r>
                <a:rPr lang="en-US" baseline="-25000" dirty="0" err="1">
                  <a:solidFill>
                    <a:srgbClr val="FFFF00"/>
                  </a:solidFill>
                </a:rPr>
                <a:t>reflect</a:t>
              </a:r>
              <a:endParaRPr lang="en-US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5635" name="Text Box 10"/>
            <p:cNvSpPr txBox="1">
              <a:spLocks noChangeArrowheads="1"/>
            </p:cNvSpPr>
            <p:nvPr/>
          </p:nvSpPr>
          <p:spPr bwMode="auto">
            <a:xfrm>
              <a:off x="3028237" y="2958196"/>
              <a:ext cx="6422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3%</a:t>
              </a:r>
            </a:p>
          </p:txBody>
        </p:sp>
      </p:grpSp>
      <p:sp>
        <p:nvSpPr>
          <p:cNvPr id="25604" name="TextBox 30"/>
          <p:cNvSpPr txBox="1">
            <a:spLocks noChangeArrowheads="1"/>
          </p:cNvSpPr>
          <p:nvPr/>
        </p:nvSpPr>
        <p:spPr bwMode="auto">
          <a:xfrm>
            <a:off x="5160963" y="6134100"/>
            <a:ext cx="754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FFFF00"/>
                </a:solidFill>
              </a:rPr>
              <a:t>H</a:t>
            </a:r>
            <a:r>
              <a:rPr lang="en-US" i="1" baseline="-25000" dirty="0">
                <a:solidFill>
                  <a:srgbClr val="FFFF00"/>
                </a:solidFill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185716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6"/>
          <p:cNvSpPr>
            <a:spLocks noGrp="1"/>
          </p:cNvSpPr>
          <p:nvPr>
            <p:ph type="title"/>
          </p:nvPr>
        </p:nvSpPr>
        <p:spPr>
          <a:xfrm>
            <a:off x="2459350" y="608453"/>
            <a:ext cx="7329582" cy="723774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Equilibrium Temperature Approach</a:t>
            </a:r>
          </a:p>
        </p:txBody>
      </p:sp>
      <p:grpSp>
        <p:nvGrpSpPr>
          <p:cNvPr id="27651" name="Group 36"/>
          <p:cNvGrpSpPr>
            <a:grpSpLocks/>
          </p:cNvGrpSpPr>
          <p:nvPr/>
        </p:nvGrpSpPr>
        <p:grpSpPr bwMode="auto">
          <a:xfrm>
            <a:off x="1689101" y="1574800"/>
            <a:ext cx="8920163" cy="4936570"/>
            <a:chOff x="165100" y="1574800"/>
            <a:chExt cx="8920163" cy="4936570"/>
          </a:xfrm>
        </p:grpSpPr>
        <p:grpSp>
          <p:nvGrpSpPr>
            <p:cNvPr id="27652" name="Group 82"/>
            <p:cNvGrpSpPr>
              <a:grpSpLocks/>
            </p:cNvGrpSpPr>
            <p:nvPr/>
          </p:nvGrpSpPr>
          <p:grpSpPr bwMode="auto">
            <a:xfrm>
              <a:off x="1079500" y="3736975"/>
              <a:ext cx="7242175" cy="2259013"/>
              <a:chOff x="1007282" y="3343229"/>
              <a:chExt cx="7240748" cy="2258942"/>
            </a:xfrm>
          </p:grpSpPr>
          <p:sp>
            <p:nvSpPr>
              <p:cNvPr id="27682" name="Rectangle 5"/>
              <p:cNvSpPr>
                <a:spLocks noChangeArrowheads="1"/>
              </p:cNvSpPr>
              <p:nvPr/>
            </p:nvSpPr>
            <p:spPr bwMode="auto">
              <a:xfrm>
                <a:off x="1007282" y="3343229"/>
                <a:ext cx="7240748" cy="172392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Rectangle 5"/>
              <p:cNvSpPr>
                <a:spLocks noChangeArrowheads="1"/>
              </p:cNvSpPr>
              <p:nvPr/>
            </p:nvSpPr>
            <p:spPr bwMode="auto">
              <a:xfrm>
                <a:off x="1013631" y="4087744"/>
                <a:ext cx="7223289" cy="9715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endParaRPr>
              </a:p>
            </p:txBody>
          </p:sp>
          <p:sp>
            <p:nvSpPr>
              <p:cNvPr id="27684" name="Rectangle 6"/>
              <p:cNvSpPr>
                <a:spLocks noChangeArrowheads="1"/>
              </p:cNvSpPr>
              <p:nvPr/>
            </p:nvSpPr>
            <p:spPr bwMode="auto">
              <a:xfrm>
                <a:off x="1007282" y="5067158"/>
                <a:ext cx="7240748" cy="178338"/>
              </a:xfrm>
              <a:prstGeom prst="rect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85" name="Rectangle 7"/>
              <p:cNvSpPr>
                <a:spLocks noChangeArrowheads="1"/>
              </p:cNvSpPr>
              <p:nvPr/>
            </p:nvSpPr>
            <p:spPr bwMode="auto">
              <a:xfrm>
                <a:off x="1007282" y="5245496"/>
                <a:ext cx="7240748" cy="356675"/>
              </a:xfrm>
              <a:prstGeom prst="rect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653" name="Text Box 10"/>
            <p:cNvSpPr txBox="1">
              <a:spLocks noChangeArrowheads="1"/>
            </p:cNvSpPr>
            <p:nvPr/>
          </p:nvSpPr>
          <p:spPr bwMode="auto">
            <a:xfrm>
              <a:off x="985838" y="2944813"/>
              <a:ext cx="16335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shade</a:t>
              </a:r>
            </a:p>
          </p:txBody>
        </p:sp>
        <p:sp>
          <p:nvSpPr>
            <p:cNvPr id="27654" name="TextBox 29"/>
            <p:cNvSpPr txBox="1">
              <a:spLocks noChangeArrowheads="1"/>
            </p:cNvSpPr>
            <p:nvPr/>
          </p:nvSpPr>
          <p:spPr bwMode="auto">
            <a:xfrm>
              <a:off x="4415900" y="3757613"/>
              <a:ext cx="7540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sw</a:t>
              </a:r>
            </a:p>
          </p:txBody>
        </p:sp>
        <p:sp>
          <p:nvSpPr>
            <p:cNvPr id="27655" name="TextBox 30"/>
            <p:cNvSpPr txBox="1">
              <a:spLocks noChangeArrowheads="1"/>
            </p:cNvSpPr>
            <p:nvPr/>
          </p:nvSpPr>
          <p:spPr bwMode="auto">
            <a:xfrm>
              <a:off x="4171950" y="6142038"/>
              <a:ext cx="7524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>
                  <a:solidFill>
                    <a:srgbClr val="FFFF00"/>
                  </a:solidFill>
                </a:rPr>
                <a:t>T</a:t>
              </a:r>
              <a:r>
                <a:rPr lang="en-US" i="1" baseline="-25000" dirty="0">
                  <a:solidFill>
                    <a:srgbClr val="FFFF00"/>
                  </a:solidFill>
                </a:rPr>
                <a:t>G</a:t>
              </a:r>
            </a:p>
          </p:txBody>
        </p:sp>
        <p:sp>
          <p:nvSpPr>
            <p:cNvPr id="27656" name="TextBox 32"/>
            <p:cNvSpPr txBox="1">
              <a:spLocks noChangeArrowheads="1"/>
            </p:cNvSpPr>
            <p:nvPr/>
          </p:nvSpPr>
          <p:spPr bwMode="auto">
            <a:xfrm>
              <a:off x="4219575" y="5576888"/>
              <a:ext cx="7524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sed</a:t>
              </a:r>
            </a:p>
          </p:txBody>
        </p:sp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165100" y="1574800"/>
              <a:ext cx="20542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Solar Radiation</a:t>
              </a:r>
            </a:p>
          </p:txBody>
        </p:sp>
        <p:sp>
          <p:nvSpPr>
            <p:cNvPr id="27658" name="Text Box 9"/>
            <p:cNvSpPr txBox="1">
              <a:spLocks noChangeArrowheads="1"/>
            </p:cNvSpPr>
            <p:nvPr/>
          </p:nvSpPr>
          <p:spPr bwMode="auto">
            <a:xfrm>
              <a:off x="4846638" y="6046788"/>
              <a:ext cx="18065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Conduction</a:t>
              </a:r>
            </a:p>
          </p:txBody>
        </p:sp>
        <p:cxnSp>
          <p:nvCxnSpPr>
            <p:cNvPr id="51" name="Straight Arrow Connector 50"/>
            <p:cNvCxnSpPr>
              <a:cxnSpLocks noChangeShapeType="1"/>
            </p:cNvCxnSpPr>
            <p:nvPr/>
          </p:nvCxnSpPr>
          <p:spPr bwMode="auto">
            <a:xfrm rot="5400000">
              <a:off x="3926681" y="6142832"/>
              <a:ext cx="731837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7660" name="Text Box 9"/>
            <p:cNvSpPr txBox="1">
              <a:spLocks noChangeArrowheads="1"/>
            </p:cNvSpPr>
            <p:nvPr/>
          </p:nvSpPr>
          <p:spPr bwMode="auto">
            <a:xfrm>
              <a:off x="4532313" y="4794250"/>
              <a:ext cx="18065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Diffusion</a:t>
              </a:r>
            </a:p>
          </p:txBody>
        </p:sp>
        <p:cxnSp>
          <p:nvCxnSpPr>
            <p:cNvPr id="56" name="Straight Arrow Connector 55"/>
            <p:cNvCxnSpPr>
              <a:cxnSpLocks noChangeShapeType="1"/>
            </p:cNvCxnSpPr>
            <p:nvPr/>
          </p:nvCxnSpPr>
          <p:spPr bwMode="auto">
            <a:xfrm rot="5400000">
              <a:off x="4919662" y="5627688"/>
              <a:ext cx="320675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7" name="Straight Arrow Connector 56"/>
            <p:cNvCxnSpPr>
              <a:cxnSpLocks noChangeShapeType="1"/>
            </p:cNvCxnSpPr>
            <p:nvPr/>
          </p:nvCxnSpPr>
          <p:spPr bwMode="auto">
            <a:xfrm rot="5400000">
              <a:off x="5097462" y="5451476"/>
              <a:ext cx="365125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8" name="Straight Arrow Connector 57"/>
            <p:cNvCxnSpPr>
              <a:cxnSpLocks noChangeShapeType="1"/>
            </p:cNvCxnSpPr>
            <p:nvPr/>
          </p:nvCxnSpPr>
          <p:spPr bwMode="auto">
            <a:xfrm rot="5400000">
              <a:off x="4715669" y="4544219"/>
              <a:ext cx="531812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grpSp>
          <p:nvGrpSpPr>
            <p:cNvPr id="27664" name="Group 78"/>
            <p:cNvGrpSpPr>
              <a:grpSpLocks/>
            </p:cNvGrpSpPr>
            <p:nvPr/>
          </p:nvGrpSpPr>
          <p:grpSpPr bwMode="auto">
            <a:xfrm>
              <a:off x="1223963" y="2674938"/>
              <a:ext cx="914400" cy="3765550"/>
              <a:chOff x="1150996" y="2280233"/>
              <a:chExt cx="914400" cy="3766147"/>
            </a:xfrm>
          </p:grpSpPr>
          <p:cxnSp>
            <p:nvCxnSpPr>
              <p:cNvPr id="21" name="Straight Arrow Connector 20"/>
              <p:cNvCxnSpPr>
                <a:cxnSpLocks noChangeShapeType="1"/>
              </p:cNvCxnSpPr>
              <p:nvPr/>
            </p:nvCxnSpPr>
            <p:spPr bwMode="auto">
              <a:xfrm rot="16200000" flipH="1">
                <a:off x="848493" y="2687511"/>
                <a:ext cx="1062205" cy="247650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2" name="Straight Arrow Connector 21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70037" y="3063007"/>
                <a:ext cx="435044" cy="168275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sp>
            <p:nvSpPr>
              <p:cNvPr id="78" name="Arc 77"/>
              <p:cNvSpPr>
                <a:spLocks noChangeArrowheads="1"/>
              </p:cNvSpPr>
              <p:nvPr/>
            </p:nvSpPr>
            <p:spPr bwMode="auto">
              <a:xfrm rot="-5400000">
                <a:off x="236379" y="4217363"/>
                <a:ext cx="2743635" cy="914400"/>
              </a:xfrm>
              <a:custGeom>
                <a:avLst/>
                <a:gdLst>
                  <a:gd name="T0" fmla="*/ 1371817 w 2743635"/>
                  <a:gd name="T1" fmla="*/ 0 h 914400"/>
                  <a:gd name="T2" fmla="*/ 1371818 w 2743635"/>
                  <a:gd name="T3" fmla="*/ 457200 h 914400"/>
                  <a:gd name="T4" fmla="*/ 2718583 w 2743635"/>
                  <a:gd name="T5" fmla="*/ 370224 h 914400"/>
                  <a:gd name="T6" fmla="*/ 2 60000 65536"/>
                  <a:gd name="T7" fmla="*/ 3 60000 65536"/>
                  <a:gd name="T8" fmla="*/ 1 60000 65536"/>
                  <a:gd name="T9" fmla="*/ 1371817 w 2743635"/>
                  <a:gd name="T10" fmla="*/ 0 h 914400"/>
                  <a:gd name="T11" fmla="*/ 2718583 w 2743635"/>
                  <a:gd name="T12" fmla="*/ 370224 h 9144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43635" h="914400" stroke="0">
                    <a:moveTo>
                      <a:pt x="1371817" y="0"/>
                    </a:moveTo>
                    <a:lnTo>
                      <a:pt x="1371816" y="0"/>
                    </a:lnTo>
                    <a:cubicBezTo>
                      <a:pt x="2028828" y="0"/>
                      <a:pt x="2593595" y="155253"/>
                      <a:pt x="2718583" y="370223"/>
                    </a:cubicBezTo>
                    <a:lnTo>
                      <a:pt x="1371818" y="457200"/>
                    </a:lnTo>
                    <a:close/>
                  </a:path>
                  <a:path w="2743635" h="914400" fill="none">
                    <a:moveTo>
                      <a:pt x="1371817" y="0"/>
                    </a:moveTo>
                    <a:lnTo>
                      <a:pt x="1371816" y="0"/>
                    </a:lnTo>
                    <a:cubicBezTo>
                      <a:pt x="2028828" y="0"/>
                      <a:pt x="2593595" y="155253"/>
                      <a:pt x="2718583" y="370223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miter lim="800000"/>
                <a:headEnd type="arrow" w="med" len="med"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27665" name="TextBox 29"/>
            <p:cNvSpPr txBox="1">
              <a:spLocks noChangeArrowheads="1"/>
            </p:cNvSpPr>
            <p:nvPr/>
          </p:nvSpPr>
          <p:spPr bwMode="auto">
            <a:xfrm>
              <a:off x="1123950" y="4059238"/>
              <a:ext cx="7540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>
                  <a:solidFill>
                    <a:srgbClr val="055E0B"/>
                  </a:solidFill>
                </a:rPr>
                <a:t>K</a:t>
              </a:r>
              <a:r>
                <a:rPr lang="en-US" i="1" baseline="-25000">
                  <a:solidFill>
                    <a:srgbClr val="055E0B"/>
                  </a:solidFill>
                </a:rPr>
                <a:t>e</a:t>
              </a:r>
            </a:p>
          </p:txBody>
        </p:sp>
        <p:sp>
          <p:nvSpPr>
            <p:cNvPr id="27666" name="Text Box 10"/>
            <p:cNvSpPr txBox="1">
              <a:spLocks noChangeArrowheads="1"/>
            </p:cNvSpPr>
            <p:nvPr/>
          </p:nvSpPr>
          <p:spPr bwMode="auto">
            <a:xfrm>
              <a:off x="1187450" y="2706688"/>
              <a:ext cx="16335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solidFill>
                    <a:srgbClr val="FFFF00"/>
                  </a:solidFill>
                </a:rPr>
                <a:t>cloud cover</a:t>
              </a:r>
            </a:p>
          </p:txBody>
        </p:sp>
        <p:sp>
          <p:nvSpPr>
            <p:cNvPr id="27667" name="TextBox 29"/>
            <p:cNvSpPr txBox="1">
              <a:spLocks noChangeArrowheads="1"/>
            </p:cNvSpPr>
            <p:nvPr/>
          </p:nvSpPr>
          <p:spPr bwMode="auto">
            <a:xfrm>
              <a:off x="806450" y="2266950"/>
              <a:ext cx="7540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solidFill>
                    <a:srgbClr val="FFFF00"/>
                  </a:solidFill>
                </a:rPr>
                <a:t>S</a:t>
              </a:r>
              <a:r>
                <a:rPr lang="en-US" i="1" baseline="-25000" dirty="0" err="1">
                  <a:solidFill>
                    <a:srgbClr val="FFFF00"/>
                  </a:solidFill>
                </a:rPr>
                <a:t>r</a:t>
              </a:r>
              <a:endParaRPr lang="en-US" i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7668" name="Text Box 10"/>
            <p:cNvSpPr txBox="1">
              <a:spLocks noChangeArrowheads="1"/>
            </p:cNvSpPr>
            <p:nvPr/>
          </p:nvSpPr>
          <p:spPr bwMode="auto">
            <a:xfrm>
              <a:off x="1635125" y="3330575"/>
              <a:ext cx="8032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055E0B"/>
                  </a:solidFill>
                </a:rPr>
                <a:t>f</a:t>
              </a:r>
              <a:r>
                <a:rPr lang="en-US" baseline="-25000">
                  <a:solidFill>
                    <a:srgbClr val="055E0B"/>
                  </a:solidFill>
                </a:rPr>
                <a:t>reflect</a:t>
              </a:r>
              <a:endParaRPr lang="en-US">
                <a:solidFill>
                  <a:srgbClr val="055E0B"/>
                </a:solidFill>
              </a:endParaRPr>
            </a:p>
          </p:txBody>
        </p:sp>
        <p:sp>
          <p:nvSpPr>
            <p:cNvPr id="27669" name="Text Box 9"/>
            <p:cNvSpPr txBox="1">
              <a:spLocks noChangeArrowheads="1"/>
            </p:cNvSpPr>
            <p:nvPr/>
          </p:nvSpPr>
          <p:spPr bwMode="auto">
            <a:xfrm>
              <a:off x="3062288" y="1720850"/>
              <a:ext cx="35909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Equilibrium Temperature</a:t>
              </a:r>
            </a:p>
          </p:txBody>
        </p:sp>
        <p:grpSp>
          <p:nvGrpSpPr>
            <p:cNvPr id="27670" name="Group 60"/>
            <p:cNvGrpSpPr>
              <a:grpSpLocks/>
            </p:cNvGrpSpPr>
            <p:nvPr/>
          </p:nvGrpSpPr>
          <p:grpSpPr bwMode="auto">
            <a:xfrm>
              <a:off x="3457223" y="2203453"/>
              <a:ext cx="5628040" cy="432484"/>
              <a:chOff x="4344623" y="2244624"/>
              <a:chExt cx="4478221" cy="432790"/>
            </a:xfrm>
          </p:grpSpPr>
          <p:sp>
            <p:nvSpPr>
              <p:cNvPr id="27677" name="TextBox 31"/>
              <p:cNvSpPr txBox="1">
                <a:spLocks noChangeArrowheads="1"/>
              </p:cNvSpPr>
              <p:nvPr/>
            </p:nvSpPr>
            <p:spPr bwMode="auto">
              <a:xfrm>
                <a:off x="4344623" y="2244624"/>
                <a:ext cx="753750" cy="369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i="1"/>
                  <a:t>T</a:t>
                </a:r>
                <a:r>
                  <a:rPr lang="en-US" i="1" baseline="-25000"/>
                  <a:t>eq</a:t>
                </a:r>
              </a:p>
            </p:txBody>
          </p:sp>
          <p:sp>
            <p:nvSpPr>
              <p:cNvPr id="27678" name="Text Box 9"/>
              <p:cNvSpPr txBox="1">
                <a:spLocks noChangeArrowheads="1"/>
              </p:cNvSpPr>
              <p:nvPr/>
            </p:nvSpPr>
            <p:spPr bwMode="auto">
              <a:xfrm>
                <a:off x="4958800" y="2277021"/>
                <a:ext cx="3864044" cy="400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/>
                  <a:t> =  f (</a:t>
                </a:r>
                <a:r>
                  <a:rPr lang="en-US" dirty="0" err="1">
                    <a:solidFill>
                      <a:srgbClr val="FFFF00"/>
                    </a:solidFill>
                  </a:rPr>
                  <a:t>S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r</a:t>
                </a:r>
                <a:r>
                  <a:rPr lang="en-US" dirty="0">
                    <a:solidFill>
                      <a:srgbClr val="FFFF00"/>
                    </a:solidFill>
                  </a:rPr>
                  <a:t>, </a:t>
                </a:r>
                <a:r>
                  <a:rPr lang="en-US" dirty="0" err="1">
                    <a:solidFill>
                      <a:srgbClr val="FFFF00"/>
                    </a:solidFill>
                  </a:rPr>
                  <a:t>T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air</a:t>
                </a:r>
                <a:r>
                  <a:rPr lang="en-US" dirty="0">
                    <a:solidFill>
                      <a:srgbClr val="FFFF00"/>
                    </a:solidFill>
                  </a:rPr>
                  <a:t>, </a:t>
                </a:r>
                <a:r>
                  <a:rPr lang="en-US" dirty="0" err="1">
                    <a:solidFill>
                      <a:srgbClr val="FFFF00"/>
                    </a:solidFill>
                  </a:rPr>
                  <a:t>T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dew</a:t>
                </a:r>
                <a:r>
                  <a:rPr lang="en-US" dirty="0"/>
                  <a:t>,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eq</a:t>
                </a:r>
                <a:r>
                  <a:rPr lang="en-US" dirty="0"/>
                  <a:t>, </a:t>
                </a:r>
                <a:r>
                  <a:rPr lang="en-US" sz="2000" dirty="0">
                    <a:solidFill>
                      <a:srgbClr val="FFFF00"/>
                    </a:solidFill>
                  </a:rPr>
                  <a:t>cloud, wind</a:t>
                </a:r>
                <a:r>
                  <a:rPr lang="en-US" dirty="0"/>
                  <a:t>)</a:t>
                </a:r>
              </a:p>
            </p:txBody>
          </p:sp>
        </p:grpSp>
        <p:cxnSp>
          <p:nvCxnSpPr>
            <p:cNvPr id="41" name="Straight Arrow Connector 40"/>
            <p:cNvCxnSpPr>
              <a:cxnSpLocks noChangeShapeType="1"/>
            </p:cNvCxnSpPr>
            <p:nvPr/>
          </p:nvCxnSpPr>
          <p:spPr bwMode="auto">
            <a:xfrm rot="16200000" flipH="1">
              <a:off x="3840956" y="3088482"/>
              <a:ext cx="1062037" cy="24765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grpSp>
          <p:nvGrpSpPr>
            <p:cNvPr id="27672" name="Group 61"/>
            <p:cNvGrpSpPr>
              <a:grpSpLocks/>
            </p:cNvGrpSpPr>
            <p:nvPr/>
          </p:nvGrpSpPr>
          <p:grpSpPr bwMode="auto">
            <a:xfrm>
              <a:off x="3686709" y="2755902"/>
              <a:ext cx="3557587" cy="403312"/>
              <a:chOff x="4776165" y="2907989"/>
              <a:chExt cx="3559453" cy="403075"/>
            </a:xfrm>
          </p:grpSpPr>
          <p:sp>
            <p:nvSpPr>
              <p:cNvPr id="27675" name="TextBox 28"/>
              <p:cNvSpPr txBox="1">
                <a:spLocks noChangeArrowheads="1"/>
              </p:cNvSpPr>
              <p:nvPr/>
            </p:nvSpPr>
            <p:spPr bwMode="auto">
              <a:xfrm>
                <a:off x="4776165" y="2907989"/>
                <a:ext cx="753750" cy="369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i="1"/>
                  <a:t>K</a:t>
                </a:r>
                <a:r>
                  <a:rPr lang="en-US" i="1" baseline="-25000"/>
                  <a:t>aw</a:t>
                </a:r>
              </a:p>
            </p:txBody>
          </p:sp>
          <p:sp>
            <p:nvSpPr>
              <p:cNvPr id="27676" name="Text Box 9"/>
              <p:cNvSpPr txBox="1">
                <a:spLocks noChangeArrowheads="1"/>
              </p:cNvSpPr>
              <p:nvPr/>
            </p:nvSpPr>
            <p:spPr bwMode="auto">
              <a:xfrm>
                <a:off x="5446954" y="2911189"/>
                <a:ext cx="2888664" cy="399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/>
                  <a:t>=  f (</a:t>
                </a:r>
                <a:r>
                  <a:rPr lang="en-US" dirty="0" err="1">
                    <a:solidFill>
                      <a:srgbClr val="FFFF00"/>
                    </a:solidFill>
                  </a:rPr>
                  <a:t>T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dew</a:t>
                </a:r>
                <a:r>
                  <a:rPr lang="en-US" dirty="0"/>
                  <a:t>,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eq</a:t>
                </a:r>
                <a:r>
                  <a:rPr lang="en-US" dirty="0"/>
                  <a:t>, </a:t>
                </a:r>
                <a:r>
                  <a:rPr lang="en-US" sz="2000" dirty="0">
                    <a:solidFill>
                      <a:srgbClr val="FFFF00"/>
                    </a:solidFill>
                  </a:rPr>
                  <a:t>wind</a:t>
                </a:r>
                <a:r>
                  <a:rPr lang="en-US" dirty="0"/>
                  <a:t>)</a:t>
                </a:r>
              </a:p>
            </p:txBody>
          </p:sp>
        </p:grpSp>
        <p:sp>
          <p:nvSpPr>
            <p:cNvPr id="27673" name="TextBox 30"/>
            <p:cNvSpPr txBox="1">
              <a:spLocks noChangeArrowheads="1"/>
            </p:cNvSpPr>
            <p:nvPr/>
          </p:nvSpPr>
          <p:spPr bwMode="auto">
            <a:xfrm>
              <a:off x="3636963" y="6134100"/>
              <a:ext cx="7540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>
                  <a:solidFill>
                    <a:srgbClr val="FFFF00"/>
                  </a:solidFill>
                </a:rPr>
                <a:t>H</a:t>
              </a:r>
              <a:r>
                <a:rPr lang="en-US" i="1" baseline="-25000" dirty="0">
                  <a:solidFill>
                    <a:srgbClr val="FFFF00"/>
                  </a:solidFill>
                </a:rPr>
                <a:t>G</a:t>
              </a:r>
            </a:p>
          </p:txBody>
        </p:sp>
        <p:sp>
          <p:nvSpPr>
            <p:cNvPr id="27674" name="TextBox 36"/>
            <p:cNvSpPr txBox="1">
              <a:spLocks noChangeArrowheads="1"/>
            </p:cNvSpPr>
            <p:nvPr/>
          </p:nvSpPr>
          <p:spPr bwMode="auto">
            <a:xfrm>
              <a:off x="4460350" y="3246438"/>
              <a:ext cx="271621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= 10 – 80 W/m</a:t>
              </a:r>
              <a:r>
                <a:rPr lang="en-US" baseline="30000"/>
                <a:t>2</a:t>
              </a:r>
              <a:r>
                <a:rPr lang="en-US"/>
                <a:t>-K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9220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6"/>
          <p:cNvSpPr>
            <a:spLocks noGrp="1"/>
          </p:cNvSpPr>
          <p:nvPr>
            <p:ph type="title"/>
          </p:nvPr>
        </p:nvSpPr>
        <p:spPr>
          <a:xfrm>
            <a:off x="2380456" y="391877"/>
            <a:ext cx="6726238" cy="98425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Heat Exchange Processes - Ice</a:t>
            </a:r>
          </a:p>
        </p:txBody>
      </p:sp>
      <p:grpSp>
        <p:nvGrpSpPr>
          <p:cNvPr id="29699" name="Group 82"/>
          <p:cNvGrpSpPr>
            <a:grpSpLocks/>
          </p:cNvGrpSpPr>
          <p:nvPr/>
        </p:nvGrpSpPr>
        <p:grpSpPr bwMode="auto">
          <a:xfrm>
            <a:off x="2603501" y="3736976"/>
            <a:ext cx="7242175" cy="2259013"/>
            <a:chOff x="1007282" y="3343229"/>
            <a:chExt cx="7240748" cy="2258942"/>
          </a:xfrm>
        </p:grpSpPr>
        <p:sp>
          <p:nvSpPr>
            <p:cNvPr id="29749" name="Rectangle 5"/>
            <p:cNvSpPr>
              <a:spLocks noChangeArrowheads="1"/>
            </p:cNvSpPr>
            <p:nvPr/>
          </p:nvSpPr>
          <p:spPr bwMode="auto">
            <a:xfrm>
              <a:off x="1007282" y="3343229"/>
              <a:ext cx="7240748" cy="17239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1013631" y="4087744"/>
              <a:ext cx="7223289" cy="9715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29751" name="Rectangle 6"/>
            <p:cNvSpPr>
              <a:spLocks noChangeArrowheads="1"/>
            </p:cNvSpPr>
            <p:nvPr/>
          </p:nvSpPr>
          <p:spPr bwMode="auto">
            <a:xfrm>
              <a:off x="1007282" y="5067158"/>
              <a:ext cx="7240748" cy="178338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52" name="Rectangle 7"/>
            <p:cNvSpPr>
              <a:spLocks noChangeArrowheads="1"/>
            </p:cNvSpPr>
            <p:nvPr/>
          </p:nvSpPr>
          <p:spPr bwMode="auto">
            <a:xfrm>
              <a:off x="1007282" y="5245496"/>
              <a:ext cx="7240748" cy="356675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00" name="Text Box 10"/>
          <p:cNvSpPr txBox="1">
            <a:spLocks noChangeArrowheads="1"/>
          </p:cNvSpPr>
          <p:nvPr/>
        </p:nvSpPr>
        <p:spPr bwMode="auto">
          <a:xfrm>
            <a:off x="2509839" y="2944814"/>
            <a:ext cx="1633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shade</a:t>
            </a:r>
          </a:p>
        </p:txBody>
      </p:sp>
      <p:sp>
        <p:nvSpPr>
          <p:cNvPr id="29701" name="Text Box 11"/>
          <p:cNvSpPr txBox="1">
            <a:spLocks noChangeArrowheads="1"/>
          </p:cNvSpPr>
          <p:nvPr/>
        </p:nvSpPr>
        <p:spPr bwMode="auto">
          <a:xfrm>
            <a:off x="7667626" y="2984500"/>
            <a:ext cx="752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wind</a:t>
            </a:r>
          </a:p>
        </p:txBody>
      </p:sp>
      <p:sp>
        <p:nvSpPr>
          <p:cNvPr id="29702" name="TextBox 28"/>
          <p:cNvSpPr txBox="1">
            <a:spLocks noChangeArrowheads="1"/>
          </p:cNvSpPr>
          <p:nvPr/>
        </p:nvSpPr>
        <p:spPr bwMode="auto">
          <a:xfrm>
            <a:off x="3890964" y="2247900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T</a:t>
            </a:r>
            <a:r>
              <a:rPr lang="en-US" i="1" baseline="-25000" dirty="0" err="1">
                <a:solidFill>
                  <a:srgbClr val="FFFF00"/>
                </a:solidFill>
              </a:rPr>
              <a:t>air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29703" name="TextBox 29"/>
          <p:cNvSpPr txBox="1">
            <a:spLocks noChangeArrowheads="1"/>
          </p:cNvSpPr>
          <p:nvPr/>
        </p:nvSpPr>
        <p:spPr bwMode="auto">
          <a:xfrm flipH="1">
            <a:off x="4794251" y="3962400"/>
            <a:ext cx="792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sw</a:t>
            </a:r>
          </a:p>
        </p:txBody>
      </p:sp>
      <p:sp>
        <p:nvSpPr>
          <p:cNvPr id="29704" name="TextBox 30"/>
          <p:cNvSpPr txBox="1">
            <a:spLocks noChangeArrowheads="1"/>
          </p:cNvSpPr>
          <p:nvPr/>
        </p:nvSpPr>
        <p:spPr bwMode="auto">
          <a:xfrm>
            <a:off x="5695951" y="6142038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FFFF00"/>
                </a:solidFill>
              </a:rPr>
              <a:t>T</a:t>
            </a:r>
            <a:r>
              <a:rPr lang="en-US" i="1" baseline="-25000" dirty="0">
                <a:solidFill>
                  <a:srgbClr val="FFFF00"/>
                </a:solidFill>
              </a:rPr>
              <a:t>G</a:t>
            </a:r>
          </a:p>
        </p:txBody>
      </p:sp>
      <p:sp>
        <p:nvSpPr>
          <p:cNvPr id="29705" name="TextBox 31"/>
          <p:cNvSpPr txBox="1">
            <a:spLocks noChangeArrowheads="1"/>
          </p:cNvSpPr>
          <p:nvPr/>
        </p:nvSpPr>
        <p:spPr bwMode="auto">
          <a:xfrm>
            <a:off x="7167563" y="2244725"/>
            <a:ext cx="754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T</a:t>
            </a:r>
            <a:r>
              <a:rPr lang="en-US" i="1" baseline="-25000" dirty="0" err="1">
                <a:solidFill>
                  <a:srgbClr val="FFFF00"/>
                </a:solidFill>
              </a:rPr>
              <a:t>air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29706" name="TextBox 32"/>
          <p:cNvSpPr txBox="1">
            <a:spLocks noChangeArrowheads="1"/>
          </p:cNvSpPr>
          <p:nvPr/>
        </p:nvSpPr>
        <p:spPr bwMode="auto">
          <a:xfrm>
            <a:off x="5743576" y="5576888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sed</a:t>
            </a:r>
          </a:p>
        </p:txBody>
      </p:sp>
      <p:grpSp>
        <p:nvGrpSpPr>
          <p:cNvPr id="29707" name="Group 81"/>
          <p:cNvGrpSpPr>
            <a:grpSpLocks/>
          </p:cNvGrpSpPr>
          <p:nvPr/>
        </p:nvGrpSpPr>
        <p:grpSpPr bwMode="auto">
          <a:xfrm>
            <a:off x="1689100" y="1565277"/>
            <a:ext cx="8650288" cy="646331"/>
            <a:chOff x="92661" y="1449235"/>
            <a:chExt cx="8649890" cy="645867"/>
          </a:xfrm>
        </p:grpSpPr>
        <p:sp>
          <p:nvSpPr>
            <p:cNvPr id="29744" name="Text Box 9"/>
            <p:cNvSpPr txBox="1">
              <a:spLocks noChangeArrowheads="1"/>
            </p:cNvSpPr>
            <p:nvPr/>
          </p:nvSpPr>
          <p:spPr bwMode="auto">
            <a:xfrm>
              <a:off x="92661" y="1457424"/>
              <a:ext cx="2053171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Solar Radiation</a:t>
              </a:r>
            </a:p>
          </p:txBody>
        </p:sp>
        <p:sp>
          <p:nvSpPr>
            <p:cNvPr id="29745" name="Text Box 9"/>
            <p:cNvSpPr txBox="1">
              <a:spLocks noChangeArrowheads="1"/>
            </p:cNvSpPr>
            <p:nvPr/>
          </p:nvSpPr>
          <p:spPr bwMode="auto">
            <a:xfrm>
              <a:off x="1672151" y="1449235"/>
              <a:ext cx="2031907" cy="645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Atmospheric Radiation</a:t>
              </a:r>
            </a:p>
          </p:txBody>
        </p:sp>
        <p:sp>
          <p:nvSpPr>
            <p:cNvPr id="29746" name="Text Box 9"/>
            <p:cNvSpPr txBox="1">
              <a:spLocks noChangeArrowheads="1"/>
            </p:cNvSpPr>
            <p:nvPr/>
          </p:nvSpPr>
          <p:spPr bwMode="auto">
            <a:xfrm>
              <a:off x="3667753" y="1455645"/>
              <a:ext cx="1594945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Back Radiation</a:t>
              </a:r>
            </a:p>
          </p:txBody>
        </p:sp>
        <p:sp>
          <p:nvSpPr>
            <p:cNvPr id="29747" name="Text Box 9"/>
            <p:cNvSpPr txBox="1">
              <a:spLocks noChangeArrowheads="1"/>
            </p:cNvSpPr>
            <p:nvPr/>
          </p:nvSpPr>
          <p:spPr bwMode="auto">
            <a:xfrm>
              <a:off x="5133973" y="1593446"/>
              <a:ext cx="1806604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Conduction</a:t>
              </a:r>
            </a:p>
          </p:txBody>
        </p:sp>
        <p:sp>
          <p:nvSpPr>
            <p:cNvPr id="29748" name="Text Box 9"/>
            <p:cNvSpPr txBox="1">
              <a:spLocks noChangeArrowheads="1"/>
            </p:cNvSpPr>
            <p:nvPr/>
          </p:nvSpPr>
          <p:spPr bwMode="auto">
            <a:xfrm>
              <a:off x="6935947" y="1599856"/>
              <a:ext cx="1806604" cy="36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Evaporation</a:t>
              </a:r>
            </a:p>
          </p:txBody>
        </p:sp>
      </p:grpSp>
      <p:sp>
        <p:nvSpPr>
          <p:cNvPr id="29708" name="Text Box 9"/>
          <p:cNvSpPr txBox="1">
            <a:spLocks noChangeArrowheads="1"/>
          </p:cNvSpPr>
          <p:nvPr/>
        </p:nvSpPr>
        <p:spPr bwMode="auto">
          <a:xfrm>
            <a:off x="6332539" y="6037263"/>
            <a:ext cx="180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Conduction</a:t>
            </a:r>
          </a:p>
        </p:txBody>
      </p: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 rot="16200000" flipH="1">
            <a:off x="5677694" y="3090069"/>
            <a:ext cx="1062038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 rot="16200000" flipH="1">
            <a:off x="7185820" y="3088482"/>
            <a:ext cx="1062037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2" name="Straight Arrow Connector 41"/>
          <p:cNvCxnSpPr>
            <a:cxnSpLocks noChangeShapeType="1"/>
          </p:cNvCxnSpPr>
          <p:nvPr/>
        </p:nvCxnSpPr>
        <p:spPr bwMode="auto">
          <a:xfrm rot="16200000" flipH="1">
            <a:off x="8819357" y="3082132"/>
            <a:ext cx="1062037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 rot="5400000">
            <a:off x="5450682" y="6142832"/>
            <a:ext cx="731837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13" name="Text Box 9"/>
          <p:cNvSpPr txBox="1">
            <a:spLocks noChangeArrowheads="1"/>
          </p:cNvSpPr>
          <p:nvPr/>
        </p:nvSpPr>
        <p:spPr bwMode="auto">
          <a:xfrm>
            <a:off x="6056314" y="4794250"/>
            <a:ext cx="180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Diffusion</a:t>
            </a:r>
          </a:p>
        </p:txBody>
      </p:sp>
      <p:cxnSp>
        <p:nvCxnSpPr>
          <p:cNvPr id="56" name="Straight Arrow Connector 55"/>
          <p:cNvCxnSpPr>
            <a:cxnSpLocks noChangeShapeType="1"/>
          </p:cNvCxnSpPr>
          <p:nvPr/>
        </p:nvCxnSpPr>
        <p:spPr bwMode="auto">
          <a:xfrm rot="5400000">
            <a:off x="6443663" y="5627688"/>
            <a:ext cx="32067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7" name="Straight Arrow Connector 56"/>
          <p:cNvCxnSpPr>
            <a:cxnSpLocks noChangeShapeType="1"/>
          </p:cNvCxnSpPr>
          <p:nvPr/>
        </p:nvCxnSpPr>
        <p:spPr bwMode="auto">
          <a:xfrm rot="5400000">
            <a:off x="6621463" y="5451476"/>
            <a:ext cx="3651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8" name="Straight Arrow Connector 57"/>
          <p:cNvCxnSpPr>
            <a:cxnSpLocks noChangeShapeType="1"/>
          </p:cNvCxnSpPr>
          <p:nvPr/>
        </p:nvCxnSpPr>
        <p:spPr bwMode="auto">
          <a:xfrm rot="5400000">
            <a:off x="6804819" y="4544219"/>
            <a:ext cx="531812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17" name="Text Box 10"/>
          <p:cNvSpPr txBox="1">
            <a:spLocks noChangeArrowheads="1"/>
          </p:cNvSpPr>
          <p:nvPr/>
        </p:nvSpPr>
        <p:spPr bwMode="auto">
          <a:xfrm>
            <a:off x="2711450" y="2706689"/>
            <a:ext cx="163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cloud cover</a:t>
            </a:r>
          </a:p>
        </p:txBody>
      </p:sp>
      <p:sp>
        <p:nvSpPr>
          <p:cNvPr id="29718" name="TextBox 29"/>
          <p:cNvSpPr txBox="1">
            <a:spLocks noChangeArrowheads="1"/>
          </p:cNvSpPr>
          <p:nvPr/>
        </p:nvSpPr>
        <p:spPr bwMode="auto">
          <a:xfrm>
            <a:off x="2330451" y="2266950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S</a:t>
            </a:r>
            <a:r>
              <a:rPr lang="en-US" i="1" baseline="-25000" dirty="0" err="1">
                <a:solidFill>
                  <a:srgbClr val="FFFF00"/>
                </a:solidFill>
              </a:rPr>
              <a:t>r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29719" name="Text Box 11"/>
          <p:cNvSpPr txBox="1">
            <a:spLocks noChangeArrowheads="1"/>
          </p:cNvSpPr>
          <p:nvPr/>
        </p:nvSpPr>
        <p:spPr bwMode="auto">
          <a:xfrm>
            <a:off x="9282113" y="2952750"/>
            <a:ext cx="754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wind</a:t>
            </a:r>
          </a:p>
        </p:txBody>
      </p:sp>
      <p:sp>
        <p:nvSpPr>
          <p:cNvPr id="29720" name="Text Box 10"/>
          <p:cNvSpPr txBox="1">
            <a:spLocks noChangeArrowheads="1"/>
          </p:cNvSpPr>
          <p:nvPr/>
        </p:nvSpPr>
        <p:spPr bwMode="auto">
          <a:xfrm>
            <a:off x="4148139" y="2713039"/>
            <a:ext cx="1633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cloud cover</a:t>
            </a:r>
          </a:p>
        </p:txBody>
      </p:sp>
      <p:sp>
        <p:nvSpPr>
          <p:cNvPr id="29721" name="Text Box 10"/>
          <p:cNvSpPr txBox="1">
            <a:spLocks noChangeArrowheads="1"/>
          </p:cNvSpPr>
          <p:nvPr/>
        </p:nvSpPr>
        <p:spPr bwMode="auto">
          <a:xfrm>
            <a:off x="3976689" y="2936875"/>
            <a:ext cx="1633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shade</a:t>
            </a:r>
          </a:p>
        </p:txBody>
      </p:sp>
      <p:sp>
        <p:nvSpPr>
          <p:cNvPr id="29722" name="TextBox 31"/>
          <p:cNvSpPr txBox="1">
            <a:spLocks noChangeArrowheads="1"/>
          </p:cNvSpPr>
          <p:nvPr/>
        </p:nvSpPr>
        <p:spPr bwMode="auto">
          <a:xfrm>
            <a:off x="8707438" y="2236788"/>
            <a:ext cx="754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T</a:t>
            </a:r>
            <a:r>
              <a:rPr lang="en-US" i="1" baseline="-25000" dirty="0" err="1">
                <a:solidFill>
                  <a:srgbClr val="FFFF00"/>
                </a:solidFill>
              </a:rPr>
              <a:t>dew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29723" name="Text Box 10"/>
          <p:cNvSpPr txBox="1">
            <a:spLocks noChangeArrowheads="1"/>
          </p:cNvSpPr>
          <p:nvPr/>
        </p:nvSpPr>
        <p:spPr bwMode="auto">
          <a:xfrm>
            <a:off x="3159125" y="3330575"/>
            <a:ext cx="984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albedo</a:t>
            </a:r>
          </a:p>
        </p:txBody>
      </p:sp>
      <p:sp>
        <p:nvSpPr>
          <p:cNvPr id="29724" name="Text Box 10"/>
          <p:cNvSpPr txBox="1">
            <a:spLocks noChangeArrowheads="1"/>
          </p:cNvSpPr>
          <p:nvPr/>
        </p:nvSpPr>
        <p:spPr bwMode="auto">
          <a:xfrm>
            <a:off x="4625976" y="3352800"/>
            <a:ext cx="612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3%</a:t>
            </a:r>
          </a:p>
        </p:txBody>
      </p:sp>
      <p:sp>
        <p:nvSpPr>
          <p:cNvPr id="29725" name="Rectangle 5"/>
          <p:cNvSpPr>
            <a:spLocks noChangeArrowheads="1"/>
          </p:cNvSpPr>
          <p:nvPr/>
        </p:nvSpPr>
        <p:spPr bwMode="auto">
          <a:xfrm>
            <a:off x="2617789" y="3729039"/>
            <a:ext cx="7223125" cy="2381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726" name="Group 78"/>
          <p:cNvGrpSpPr>
            <a:grpSpLocks/>
          </p:cNvGrpSpPr>
          <p:nvPr/>
        </p:nvGrpSpPr>
        <p:grpSpPr bwMode="auto">
          <a:xfrm>
            <a:off x="2747963" y="2674938"/>
            <a:ext cx="914400" cy="3765550"/>
            <a:chOff x="1150996" y="2280233"/>
            <a:chExt cx="914400" cy="3766147"/>
          </a:xfrm>
        </p:grpSpPr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 rot="16200000" flipH="1">
              <a:off x="848493" y="2687511"/>
              <a:ext cx="1062205" cy="24765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 rot="5400000" flipH="1" flipV="1">
              <a:off x="1370037" y="3063007"/>
              <a:ext cx="435044" cy="16827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78" name="Arc 77"/>
            <p:cNvSpPr>
              <a:spLocks noChangeArrowheads="1"/>
            </p:cNvSpPr>
            <p:nvPr/>
          </p:nvSpPr>
          <p:spPr bwMode="auto">
            <a:xfrm rot="-5400000">
              <a:off x="236379" y="4217363"/>
              <a:ext cx="2743635" cy="914400"/>
            </a:xfrm>
            <a:custGeom>
              <a:avLst/>
              <a:gdLst>
                <a:gd name="T0" fmla="*/ 1371817 w 2743635"/>
                <a:gd name="T1" fmla="*/ 0 h 914400"/>
                <a:gd name="T2" fmla="*/ 1371818 w 2743635"/>
                <a:gd name="T3" fmla="*/ 457200 h 914400"/>
                <a:gd name="T4" fmla="*/ 2718583 w 2743635"/>
                <a:gd name="T5" fmla="*/ 370224 h 914400"/>
                <a:gd name="T6" fmla="*/ 2 60000 65536"/>
                <a:gd name="T7" fmla="*/ 3 60000 65536"/>
                <a:gd name="T8" fmla="*/ 1 60000 65536"/>
                <a:gd name="T9" fmla="*/ 1371817 w 2743635"/>
                <a:gd name="T10" fmla="*/ 0 h 914400"/>
                <a:gd name="T11" fmla="*/ 2718583 w 2743635"/>
                <a:gd name="T12" fmla="*/ 370224 h 914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43635" h="914400" stroke="0">
                  <a:moveTo>
                    <a:pt x="1371817" y="0"/>
                  </a:moveTo>
                  <a:lnTo>
                    <a:pt x="1371816" y="0"/>
                  </a:lnTo>
                  <a:cubicBezTo>
                    <a:pt x="2028828" y="0"/>
                    <a:pt x="2593595" y="155253"/>
                    <a:pt x="2718583" y="370223"/>
                  </a:cubicBezTo>
                  <a:lnTo>
                    <a:pt x="1371818" y="457200"/>
                  </a:lnTo>
                  <a:close/>
                </a:path>
                <a:path w="2743635" h="914400" fill="none">
                  <a:moveTo>
                    <a:pt x="1371817" y="0"/>
                  </a:moveTo>
                  <a:lnTo>
                    <a:pt x="1371816" y="0"/>
                  </a:lnTo>
                  <a:cubicBezTo>
                    <a:pt x="2028828" y="0"/>
                    <a:pt x="2593595" y="155253"/>
                    <a:pt x="2718583" y="370223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miter lim="800000"/>
              <a:headEnd type="arrow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 rot="16200000" flipH="1">
            <a:off x="3882232" y="3088482"/>
            <a:ext cx="1062037" cy="2476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 rot="5400000" flipH="1" flipV="1">
            <a:off x="4500563" y="3495675"/>
            <a:ext cx="273050" cy="1651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7" name="Straight Arrow Connector 46"/>
          <p:cNvCxnSpPr>
            <a:cxnSpLocks noChangeShapeType="1"/>
          </p:cNvCxnSpPr>
          <p:nvPr/>
        </p:nvCxnSpPr>
        <p:spPr bwMode="auto">
          <a:xfrm rot="5400000">
            <a:off x="4445794" y="3842544"/>
            <a:ext cx="184150" cy="158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30" name="TextBox 29"/>
          <p:cNvSpPr txBox="1">
            <a:spLocks noChangeArrowheads="1"/>
          </p:cNvSpPr>
          <p:nvPr/>
        </p:nvSpPr>
        <p:spPr bwMode="auto">
          <a:xfrm>
            <a:off x="6105526" y="3617913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ice</a:t>
            </a:r>
          </a:p>
        </p:txBody>
      </p:sp>
      <p:sp>
        <p:nvSpPr>
          <p:cNvPr id="29731" name="TextBox 29"/>
          <p:cNvSpPr txBox="1">
            <a:spLocks noChangeArrowheads="1"/>
          </p:cNvSpPr>
          <p:nvPr/>
        </p:nvSpPr>
        <p:spPr bwMode="auto">
          <a:xfrm>
            <a:off x="2647951" y="4059238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055E0B"/>
                </a:solidFill>
              </a:rPr>
              <a:t>K</a:t>
            </a:r>
            <a:r>
              <a:rPr lang="en-US" i="1" baseline="-25000">
                <a:solidFill>
                  <a:srgbClr val="055E0B"/>
                </a:solidFill>
              </a:rPr>
              <a:t>e</a:t>
            </a:r>
          </a:p>
        </p:txBody>
      </p:sp>
      <p:sp>
        <p:nvSpPr>
          <p:cNvPr id="29732" name="TextBox 29"/>
          <p:cNvSpPr txBox="1">
            <a:spLocks noChangeArrowheads="1"/>
          </p:cNvSpPr>
          <p:nvPr/>
        </p:nvSpPr>
        <p:spPr bwMode="auto">
          <a:xfrm>
            <a:off x="2932113" y="3627438"/>
            <a:ext cx="754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K</a:t>
            </a:r>
            <a:r>
              <a:rPr lang="en-US" i="1" baseline="-25000" dirty="0" err="1">
                <a:solidFill>
                  <a:srgbClr val="FFFF00"/>
                </a:solidFill>
              </a:rPr>
              <a:t>ice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29733" name="TextBox 29"/>
          <p:cNvSpPr txBox="1">
            <a:spLocks noChangeArrowheads="1"/>
          </p:cNvSpPr>
          <p:nvPr/>
        </p:nvSpPr>
        <p:spPr bwMode="auto">
          <a:xfrm>
            <a:off x="7558089" y="3609975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ice</a:t>
            </a:r>
          </a:p>
        </p:txBody>
      </p:sp>
      <p:sp>
        <p:nvSpPr>
          <p:cNvPr id="29734" name="TextBox 29"/>
          <p:cNvSpPr txBox="1">
            <a:spLocks noChangeArrowheads="1"/>
          </p:cNvSpPr>
          <p:nvPr/>
        </p:nvSpPr>
        <p:spPr bwMode="auto">
          <a:xfrm>
            <a:off x="9199564" y="3616325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ice</a:t>
            </a:r>
          </a:p>
        </p:txBody>
      </p:sp>
      <p:cxnSp>
        <p:nvCxnSpPr>
          <p:cNvPr id="61" name="Straight Arrow Connector 60"/>
          <p:cNvCxnSpPr>
            <a:cxnSpLocks noChangeShapeType="1"/>
          </p:cNvCxnSpPr>
          <p:nvPr/>
        </p:nvCxnSpPr>
        <p:spPr bwMode="auto">
          <a:xfrm rot="5400000">
            <a:off x="5124450" y="3963988"/>
            <a:ext cx="228600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36" name="Text Box 9"/>
          <p:cNvSpPr txBox="1">
            <a:spLocks noChangeArrowheads="1"/>
          </p:cNvSpPr>
          <p:nvPr/>
        </p:nvSpPr>
        <p:spPr bwMode="auto">
          <a:xfrm>
            <a:off x="5384800" y="4067175"/>
            <a:ext cx="1303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Ice Melt</a:t>
            </a:r>
          </a:p>
        </p:txBody>
      </p:sp>
      <p:sp>
        <p:nvSpPr>
          <p:cNvPr id="29737" name="TextBox 29"/>
          <p:cNvSpPr txBox="1">
            <a:spLocks noChangeArrowheads="1"/>
          </p:cNvSpPr>
          <p:nvPr/>
        </p:nvSpPr>
        <p:spPr bwMode="auto">
          <a:xfrm>
            <a:off x="1828801" y="3619500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d</a:t>
            </a:r>
            <a:r>
              <a:rPr lang="en-US" i="1" baseline="-25000"/>
              <a:t>ice</a:t>
            </a:r>
          </a:p>
        </p:txBody>
      </p:sp>
      <p:sp>
        <p:nvSpPr>
          <p:cNvPr id="29738" name="TextBox 28"/>
          <p:cNvSpPr txBox="1">
            <a:spLocks noChangeArrowheads="1"/>
          </p:cNvSpPr>
          <p:nvPr/>
        </p:nvSpPr>
        <p:spPr bwMode="auto">
          <a:xfrm>
            <a:off x="4200526" y="3967163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055E0B"/>
                </a:solidFill>
              </a:rPr>
              <a:t>H</a:t>
            </a:r>
            <a:r>
              <a:rPr lang="en-US" i="1" baseline="-25000">
                <a:solidFill>
                  <a:srgbClr val="055E0B"/>
                </a:solidFill>
              </a:rPr>
              <a:t>wi</a:t>
            </a:r>
          </a:p>
        </p:txBody>
      </p:sp>
      <p:sp>
        <p:nvSpPr>
          <p:cNvPr id="29739" name="TextBox 30"/>
          <p:cNvSpPr txBox="1">
            <a:spLocks noChangeArrowheads="1"/>
          </p:cNvSpPr>
          <p:nvPr/>
        </p:nvSpPr>
        <p:spPr bwMode="auto">
          <a:xfrm>
            <a:off x="5160963" y="6134100"/>
            <a:ext cx="754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FFFF00"/>
                </a:solidFill>
              </a:rPr>
              <a:t>H</a:t>
            </a:r>
            <a:r>
              <a:rPr lang="en-US" i="1" baseline="-25000" dirty="0">
                <a:solidFill>
                  <a:srgbClr val="FFFF00"/>
                </a:solidFill>
              </a:rPr>
              <a:t>G</a:t>
            </a:r>
          </a:p>
        </p:txBody>
      </p:sp>
      <p:sp>
        <p:nvSpPr>
          <p:cNvPr id="29740" name="TextBox 29"/>
          <p:cNvSpPr txBox="1">
            <a:spLocks noChangeArrowheads="1"/>
          </p:cNvSpPr>
          <p:nvPr/>
        </p:nvSpPr>
        <p:spPr bwMode="auto">
          <a:xfrm flipH="1">
            <a:off x="5099051" y="3709988"/>
            <a:ext cx="792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633525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6"/>
          <p:cNvSpPr>
            <a:spLocks noGrp="1"/>
          </p:cNvSpPr>
          <p:nvPr>
            <p:ph type="title"/>
          </p:nvPr>
        </p:nvSpPr>
        <p:spPr>
          <a:xfrm>
            <a:off x="1981200" y="246063"/>
            <a:ext cx="8229600" cy="984250"/>
          </a:xfrm>
        </p:spPr>
        <p:txBody>
          <a:bodyPr anchor="ctr"/>
          <a:lstStyle/>
          <a:p>
            <a:pPr algn="ctr"/>
            <a:r>
              <a:rPr lang="en-US" dirty="0">
                <a:ea typeface="ＭＳ Ｐゴシック" pitchFamily="-112" charset="-128"/>
              </a:rPr>
              <a:t>Equilibrium Temperature - Ice</a:t>
            </a:r>
          </a:p>
        </p:txBody>
      </p:sp>
      <p:grpSp>
        <p:nvGrpSpPr>
          <p:cNvPr id="31747" name="Group 82"/>
          <p:cNvGrpSpPr>
            <a:grpSpLocks/>
          </p:cNvGrpSpPr>
          <p:nvPr/>
        </p:nvGrpSpPr>
        <p:grpSpPr bwMode="auto">
          <a:xfrm>
            <a:off x="2603501" y="3736976"/>
            <a:ext cx="7242175" cy="2259013"/>
            <a:chOff x="1007282" y="3343229"/>
            <a:chExt cx="7240748" cy="2258942"/>
          </a:xfrm>
        </p:grpSpPr>
        <p:sp>
          <p:nvSpPr>
            <p:cNvPr id="31786" name="Rectangle 5"/>
            <p:cNvSpPr>
              <a:spLocks noChangeArrowheads="1"/>
            </p:cNvSpPr>
            <p:nvPr/>
          </p:nvSpPr>
          <p:spPr bwMode="auto">
            <a:xfrm>
              <a:off x="1007282" y="3343229"/>
              <a:ext cx="7240748" cy="17239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1013631" y="4087744"/>
              <a:ext cx="7223289" cy="9715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31788" name="Rectangle 6"/>
            <p:cNvSpPr>
              <a:spLocks noChangeArrowheads="1"/>
            </p:cNvSpPr>
            <p:nvPr/>
          </p:nvSpPr>
          <p:spPr bwMode="auto">
            <a:xfrm>
              <a:off x="1007282" y="5067158"/>
              <a:ext cx="7240748" cy="178338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9" name="Rectangle 7"/>
            <p:cNvSpPr>
              <a:spLocks noChangeArrowheads="1"/>
            </p:cNvSpPr>
            <p:nvPr/>
          </p:nvSpPr>
          <p:spPr bwMode="auto">
            <a:xfrm>
              <a:off x="1007282" y="5245496"/>
              <a:ext cx="7240748" cy="356675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8" name="Text Box 10"/>
          <p:cNvSpPr txBox="1">
            <a:spLocks noChangeArrowheads="1"/>
          </p:cNvSpPr>
          <p:nvPr/>
        </p:nvSpPr>
        <p:spPr bwMode="auto">
          <a:xfrm>
            <a:off x="2509839" y="2944814"/>
            <a:ext cx="1633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shade</a:t>
            </a:r>
          </a:p>
        </p:txBody>
      </p:sp>
      <p:sp>
        <p:nvSpPr>
          <p:cNvPr id="31749" name="TextBox 30"/>
          <p:cNvSpPr txBox="1">
            <a:spLocks noChangeArrowheads="1"/>
          </p:cNvSpPr>
          <p:nvPr/>
        </p:nvSpPr>
        <p:spPr bwMode="auto">
          <a:xfrm>
            <a:off x="5695951" y="6142038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055E0B"/>
                </a:solidFill>
              </a:rPr>
              <a:t>T</a:t>
            </a:r>
            <a:r>
              <a:rPr lang="en-US" i="1" baseline="-25000">
                <a:solidFill>
                  <a:srgbClr val="055E0B"/>
                </a:solidFill>
              </a:rPr>
              <a:t>G</a:t>
            </a:r>
          </a:p>
        </p:txBody>
      </p:sp>
      <p:sp>
        <p:nvSpPr>
          <p:cNvPr id="31750" name="TextBox 32"/>
          <p:cNvSpPr txBox="1">
            <a:spLocks noChangeArrowheads="1"/>
          </p:cNvSpPr>
          <p:nvPr/>
        </p:nvSpPr>
        <p:spPr bwMode="auto">
          <a:xfrm>
            <a:off x="5743576" y="5576888"/>
            <a:ext cx="75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sed</a:t>
            </a:r>
          </a:p>
        </p:txBody>
      </p:sp>
      <p:sp>
        <p:nvSpPr>
          <p:cNvPr id="31751" name="Text Box 9"/>
          <p:cNvSpPr txBox="1">
            <a:spLocks noChangeArrowheads="1"/>
          </p:cNvSpPr>
          <p:nvPr/>
        </p:nvSpPr>
        <p:spPr bwMode="auto">
          <a:xfrm>
            <a:off x="1689101" y="1574800"/>
            <a:ext cx="2054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Solar Radiation</a:t>
            </a:r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6330951" y="5995988"/>
            <a:ext cx="180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Conduction</a:t>
            </a:r>
          </a:p>
        </p:txBody>
      </p: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 rot="5400000">
            <a:off x="5450682" y="6142832"/>
            <a:ext cx="731837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6056314" y="4794250"/>
            <a:ext cx="180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Diffusion</a:t>
            </a:r>
          </a:p>
        </p:txBody>
      </p:sp>
      <p:cxnSp>
        <p:nvCxnSpPr>
          <p:cNvPr id="56" name="Straight Arrow Connector 55"/>
          <p:cNvCxnSpPr>
            <a:cxnSpLocks noChangeShapeType="1"/>
          </p:cNvCxnSpPr>
          <p:nvPr/>
        </p:nvCxnSpPr>
        <p:spPr bwMode="auto">
          <a:xfrm rot="5400000">
            <a:off x="6443663" y="5627688"/>
            <a:ext cx="32067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7" name="Straight Arrow Connector 56"/>
          <p:cNvCxnSpPr>
            <a:cxnSpLocks noChangeShapeType="1"/>
          </p:cNvCxnSpPr>
          <p:nvPr/>
        </p:nvCxnSpPr>
        <p:spPr bwMode="auto">
          <a:xfrm rot="5400000">
            <a:off x="6621463" y="5451476"/>
            <a:ext cx="3651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8" name="Straight Arrow Connector 57"/>
          <p:cNvCxnSpPr>
            <a:cxnSpLocks noChangeShapeType="1"/>
          </p:cNvCxnSpPr>
          <p:nvPr/>
        </p:nvCxnSpPr>
        <p:spPr bwMode="auto">
          <a:xfrm rot="5400000">
            <a:off x="6155532" y="4544219"/>
            <a:ext cx="531812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1758" name="Text Box 10"/>
          <p:cNvSpPr txBox="1">
            <a:spLocks noChangeArrowheads="1"/>
          </p:cNvSpPr>
          <p:nvPr/>
        </p:nvSpPr>
        <p:spPr bwMode="auto">
          <a:xfrm>
            <a:off x="2711450" y="2706689"/>
            <a:ext cx="163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cloud cover</a:t>
            </a:r>
          </a:p>
        </p:txBody>
      </p:sp>
      <p:sp>
        <p:nvSpPr>
          <p:cNvPr id="31759" name="TextBox 29"/>
          <p:cNvSpPr txBox="1">
            <a:spLocks noChangeArrowheads="1"/>
          </p:cNvSpPr>
          <p:nvPr/>
        </p:nvSpPr>
        <p:spPr bwMode="auto">
          <a:xfrm>
            <a:off x="2330451" y="2266950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S</a:t>
            </a:r>
            <a:r>
              <a:rPr lang="en-US" i="1" baseline="-25000" dirty="0" err="1">
                <a:solidFill>
                  <a:srgbClr val="FFFF00"/>
                </a:solidFill>
              </a:rPr>
              <a:t>r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31760" name="Text Box 10"/>
          <p:cNvSpPr txBox="1">
            <a:spLocks noChangeArrowheads="1"/>
          </p:cNvSpPr>
          <p:nvPr/>
        </p:nvSpPr>
        <p:spPr bwMode="auto">
          <a:xfrm>
            <a:off x="3159125" y="3330575"/>
            <a:ext cx="984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albedo</a:t>
            </a:r>
          </a:p>
        </p:txBody>
      </p:sp>
      <p:sp>
        <p:nvSpPr>
          <p:cNvPr id="31761" name="Rectangle 5"/>
          <p:cNvSpPr>
            <a:spLocks noChangeArrowheads="1"/>
          </p:cNvSpPr>
          <p:nvPr/>
        </p:nvSpPr>
        <p:spPr bwMode="auto">
          <a:xfrm>
            <a:off x="2617789" y="3729039"/>
            <a:ext cx="7223125" cy="2381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62" name="Group 78"/>
          <p:cNvGrpSpPr>
            <a:grpSpLocks/>
          </p:cNvGrpSpPr>
          <p:nvPr/>
        </p:nvGrpSpPr>
        <p:grpSpPr bwMode="auto">
          <a:xfrm>
            <a:off x="2747963" y="2674938"/>
            <a:ext cx="914400" cy="3765550"/>
            <a:chOff x="1150996" y="2280233"/>
            <a:chExt cx="914400" cy="3766147"/>
          </a:xfrm>
        </p:grpSpPr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 rot="16200000" flipH="1">
              <a:off x="848493" y="2687511"/>
              <a:ext cx="1062205" cy="24765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 rot="5400000" flipH="1" flipV="1">
              <a:off x="1370037" y="3063007"/>
              <a:ext cx="435044" cy="16827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78" name="Arc 77"/>
            <p:cNvSpPr>
              <a:spLocks noChangeArrowheads="1"/>
            </p:cNvSpPr>
            <p:nvPr/>
          </p:nvSpPr>
          <p:spPr bwMode="auto">
            <a:xfrm rot="-5400000">
              <a:off x="236379" y="4217363"/>
              <a:ext cx="2743635" cy="914400"/>
            </a:xfrm>
            <a:custGeom>
              <a:avLst/>
              <a:gdLst>
                <a:gd name="T0" fmla="*/ 1371817 w 2743635"/>
                <a:gd name="T1" fmla="*/ 0 h 914400"/>
                <a:gd name="T2" fmla="*/ 1371818 w 2743635"/>
                <a:gd name="T3" fmla="*/ 457200 h 914400"/>
                <a:gd name="T4" fmla="*/ 2718583 w 2743635"/>
                <a:gd name="T5" fmla="*/ 370224 h 914400"/>
                <a:gd name="T6" fmla="*/ 2 60000 65536"/>
                <a:gd name="T7" fmla="*/ 3 60000 65536"/>
                <a:gd name="T8" fmla="*/ 1 60000 65536"/>
                <a:gd name="T9" fmla="*/ 1371817 w 2743635"/>
                <a:gd name="T10" fmla="*/ 0 h 914400"/>
                <a:gd name="T11" fmla="*/ 2718583 w 2743635"/>
                <a:gd name="T12" fmla="*/ 370224 h 914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43635" h="914400" stroke="0">
                  <a:moveTo>
                    <a:pt x="1371817" y="0"/>
                  </a:moveTo>
                  <a:lnTo>
                    <a:pt x="1371816" y="0"/>
                  </a:lnTo>
                  <a:cubicBezTo>
                    <a:pt x="2028828" y="0"/>
                    <a:pt x="2593595" y="155253"/>
                    <a:pt x="2718583" y="370223"/>
                  </a:cubicBezTo>
                  <a:lnTo>
                    <a:pt x="1371818" y="457200"/>
                  </a:lnTo>
                  <a:close/>
                </a:path>
                <a:path w="2743635" h="914400" fill="none">
                  <a:moveTo>
                    <a:pt x="1371817" y="0"/>
                  </a:moveTo>
                  <a:lnTo>
                    <a:pt x="1371816" y="0"/>
                  </a:lnTo>
                  <a:cubicBezTo>
                    <a:pt x="2028828" y="0"/>
                    <a:pt x="2593595" y="155253"/>
                    <a:pt x="2718583" y="370223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miter lim="800000"/>
              <a:headEnd type="arrow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1763" name="TextBox 29"/>
          <p:cNvSpPr txBox="1">
            <a:spLocks noChangeArrowheads="1"/>
          </p:cNvSpPr>
          <p:nvPr/>
        </p:nvSpPr>
        <p:spPr bwMode="auto">
          <a:xfrm>
            <a:off x="2647951" y="4059238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K</a:t>
            </a:r>
            <a:r>
              <a:rPr lang="en-US" i="1" baseline="-25000" dirty="0" err="1">
                <a:solidFill>
                  <a:srgbClr val="FFFF00"/>
                </a:solidFill>
              </a:rPr>
              <a:t>e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31764" name="TextBox 29"/>
          <p:cNvSpPr txBox="1">
            <a:spLocks noChangeArrowheads="1"/>
          </p:cNvSpPr>
          <p:nvPr/>
        </p:nvSpPr>
        <p:spPr bwMode="auto">
          <a:xfrm>
            <a:off x="2932113" y="3627438"/>
            <a:ext cx="8112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solidFill>
                  <a:srgbClr val="FFFF00"/>
                </a:solidFill>
              </a:rPr>
              <a:t>K</a:t>
            </a:r>
            <a:r>
              <a:rPr lang="en-US" i="1" baseline="-25000" dirty="0" err="1">
                <a:solidFill>
                  <a:srgbClr val="FFFF00"/>
                </a:solidFill>
              </a:rPr>
              <a:t>e,ice</a:t>
            </a:r>
            <a:endParaRPr lang="en-US" i="1" baseline="-25000" dirty="0">
              <a:solidFill>
                <a:srgbClr val="FFFF00"/>
              </a:solidFill>
            </a:endParaRPr>
          </a:p>
        </p:txBody>
      </p:sp>
      <p:sp>
        <p:nvSpPr>
          <p:cNvPr id="31765" name="TextBox 29"/>
          <p:cNvSpPr txBox="1">
            <a:spLocks noChangeArrowheads="1"/>
          </p:cNvSpPr>
          <p:nvPr/>
        </p:nvSpPr>
        <p:spPr bwMode="auto">
          <a:xfrm>
            <a:off x="1828801" y="3619500"/>
            <a:ext cx="754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d</a:t>
            </a:r>
            <a:r>
              <a:rPr lang="en-US" i="1" baseline="-25000"/>
              <a:t>ice</a:t>
            </a:r>
          </a:p>
        </p:txBody>
      </p:sp>
      <p:grpSp>
        <p:nvGrpSpPr>
          <p:cNvPr id="31766" name="Group 93"/>
          <p:cNvGrpSpPr>
            <a:grpSpLocks/>
          </p:cNvGrpSpPr>
          <p:nvPr/>
        </p:nvGrpSpPr>
        <p:grpSpPr bwMode="auto">
          <a:xfrm>
            <a:off x="4678364" y="1720851"/>
            <a:ext cx="5805487" cy="2582103"/>
            <a:chOff x="3652211" y="1720206"/>
            <a:chExt cx="5805909" cy="2582532"/>
          </a:xfrm>
        </p:grpSpPr>
        <p:sp>
          <p:nvSpPr>
            <p:cNvPr id="31769" name="TextBox 29"/>
            <p:cNvSpPr txBox="1">
              <a:spLocks noChangeArrowheads="1"/>
            </p:cNvSpPr>
            <p:nvPr/>
          </p:nvSpPr>
          <p:spPr bwMode="auto">
            <a:xfrm flipH="1">
              <a:off x="4573695" y="3933345"/>
              <a:ext cx="682541" cy="369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/>
                <a:t>T</a:t>
              </a:r>
              <a:r>
                <a:rPr lang="en-US" i="1" baseline="-25000"/>
                <a:t>sw</a:t>
              </a:r>
            </a:p>
          </p:txBody>
        </p:sp>
        <p:cxnSp>
          <p:nvCxnSpPr>
            <p:cNvPr id="61" name="Straight Arrow Connector 60"/>
            <p:cNvCxnSpPr>
              <a:cxnSpLocks noChangeShapeType="1"/>
            </p:cNvCxnSpPr>
            <p:nvPr/>
          </p:nvCxnSpPr>
          <p:spPr bwMode="auto">
            <a:xfrm rot="5400000">
              <a:off x="4874664" y="3990708"/>
              <a:ext cx="228638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 type="arrow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31771" name="Text Box 9"/>
            <p:cNvSpPr txBox="1">
              <a:spLocks noChangeArrowheads="1"/>
            </p:cNvSpPr>
            <p:nvPr/>
          </p:nvSpPr>
          <p:spPr bwMode="auto">
            <a:xfrm>
              <a:off x="5446868" y="3808567"/>
              <a:ext cx="1303864" cy="369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Ice Melt</a:t>
              </a:r>
            </a:p>
          </p:txBody>
        </p:sp>
        <p:grpSp>
          <p:nvGrpSpPr>
            <p:cNvPr id="31772" name="Group 72"/>
            <p:cNvGrpSpPr>
              <a:grpSpLocks/>
            </p:cNvGrpSpPr>
            <p:nvPr/>
          </p:nvGrpSpPr>
          <p:grpSpPr bwMode="auto">
            <a:xfrm>
              <a:off x="3652211" y="1720206"/>
              <a:ext cx="5805909" cy="2024400"/>
              <a:chOff x="4090151" y="1720206"/>
              <a:chExt cx="5805909" cy="2024400"/>
            </a:xfrm>
          </p:grpSpPr>
          <p:sp>
            <p:nvSpPr>
              <p:cNvPr id="31775" name="Text Box 9"/>
              <p:cNvSpPr txBox="1">
                <a:spLocks noChangeArrowheads="1"/>
              </p:cNvSpPr>
              <p:nvPr/>
            </p:nvSpPr>
            <p:spPr bwMode="auto">
              <a:xfrm>
                <a:off x="4090151" y="1720206"/>
                <a:ext cx="3592429" cy="369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Equilibrium Temperature</a:t>
                </a:r>
              </a:p>
            </p:txBody>
          </p:sp>
          <p:grpSp>
            <p:nvGrpSpPr>
              <p:cNvPr id="31776" name="Group 60"/>
              <p:cNvGrpSpPr>
                <a:grpSpLocks/>
              </p:cNvGrpSpPr>
              <p:nvPr/>
            </p:nvGrpSpPr>
            <p:grpSpPr bwMode="auto">
              <a:xfrm>
                <a:off x="4548995" y="2244624"/>
                <a:ext cx="5347065" cy="432574"/>
                <a:chOff x="4344623" y="2244624"/>
                <a:chExt cx="5347065" cy="432574"/>
              </a:xfrm>
            </p:grpSpPr>
            <p:sp>
              <p:nvSpPr>
                <p:cNvPr id="31781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4344623" y="2244624"/>
                  <a:ext cx="753750" cy="3693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i="1"/>
                    <a:t>T</a:t>
                  </a:r>
                  <a:r>
                    <a:rPr lang="en-US" i="1" baseline="-25000"/>
                    <a:t>eq</a:t>
                  </a:r>
                </a:p>
              </p:txBody>
            </p:sp>
            <p:sp>
              <p:nvSpPr>
                <p:cNvPr id="31782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958799" y="2277022"/>
                  <a:ext cx="4732889" cy="400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dirty="0"/>
                    <a:t> =  f (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S</a:t>
                  </a:r>
                  <a:r>
                    <a:rPr lang="en-US" baseline="-25000" dirty="0" err="1">
                      <a:solidFill>
                        <a:srgbClr val="FFFF00"/>
                      </a:solidFill>
                    </a:rPr>
                    <a:t>r</a:t>
                  </a:r>
                  <a:r>
                    <a:rPr lang="en-US" dirty="0">
                      <a:solidFill>
                        <a:srgbClr val="FFFF00"/>
                      </a:solidFill>
                    </a:rPr>
                    <a:t>, 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T</a:t>
                  </a:r>
                  <a:r>
                    <a:rPr lang="en-US" baseline="-25000" dirty="0" err="1">
                      <a:solidFill>
                        <a:srgbClr val="FFFF00"/>
                      </a:solidFill>
                    </a:rPr>
                    <a:t>air</a:t>
                  </a:r>
                  <a:r>
                    <a:rPr lang="en-US" dirty="0">
                      <a:solidFill>
                        <a:srgbClr val="FFFF00"/>
                      </a:solidFill>
                    </a:rPr>
                    <a:t>, 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T</a:t>
                  </a:r>
                  <a:r>
                    <a:rPr lang="en-US" baseline="-25000" dirty="0" err="1">
                      <a:solidFill>
                        <a:srgbClr val="FFFF00"/>
                      </a:solidFill>
                    </a:rPr>
                    <a:t>dew</a:t>
                  </a:r>
                  <a:r>
                    <a:rPr lang="en-US" dirty="0"/>
                    <a:t>, </a:t>
                  </a:r>
                  <a:r>
                    <a:rPr lang="en-US" dirty="0" err="1"/>
                    <a:t>T</a:t>
                  </a:r>
                  <a:r>
                    <a:rPr lang="en-US" baseline="-25000" dirty="0" err="1"/>
                    <a:t>eq</a:t>
                  </a:r>
                  <a:r>
                    <a:rPr lang="en-US" dirty="0"/>
                    <a:t>, </a:t>
                  </a:r>
                  <a:r>
                    <a:rPr lang="en-US" dirty="0">
                      <a:solidFill>
                        <a:srgbClr val="FFFF00"/>
                      </a:solidFill>
                    </a:rPr>
                    <a:t>cloud</a:t>
                  </a:r>
                  <a:r>
                    <a:rPr lang="en-US" sz="2000" dirty="0">
                      <a:solidFill>
                        <a:srgbClr val="055E0B"/>
                      </a:solidFill>
                    </a:rPr>
                    <a:t>, </a:t>
                  </a:r>
                  <a:r>
                    <a:rPr lang="en-US" dirty="0">
                      <a:solidFill>
                        <a:srgbClr val="FFFF00"/>
                      </a:solidFill>
                    </a:rPr>
                    <a:t>wind</a:t>
                  </a:r>
                  <a:r>
                    <a:rPr lang="en-US" dirty="0"/>
                    <a:t>)</a:t>
                  </a:r>
                </a:p>
              </p:txBody>
            </p:sp>
          </p:grpSp>
          <p:cxnSp>
            <p:nvCxnSpPr>
              <p:cNvPr id="76" name="Straight Arrow Connector 75"/>
              <p:cNvCxnSpPr>
                <a:cxnSpLocks noChangeShapeType="1"/>
              </p:cNvCxnSpPr>
              <p:nvPr/>
            </p:nvCxnSpPr>
            <p:spPr bwMode="auto">
              <a:xfrm rot="16200000" flipH="1">
                <a:off x="4770394" y="3088077"/>
                <a:ext cx="1063802" cy="249256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arrow" w="med" len="med"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grpSp>
            <p:nvGrpSpPr>
              <p:cNvPr id="31778" name="Group 61"/>
              <p:cNvGrpSpPr>
                <a:grpSpLocks/>
              </p:cNvGrpSpPr>
              <p:nvPr/>
            </p:nvGrpSpPr>
            <p:grpSpPr bwMode="auto">
              <a:xfrm>
                <a:off x="5286376" y="2889031"/>
                <a:ext cx="4477725" cy="420749"/>
                <a:chOff x="5446954" y="2859833"/>
                <a:chExt cx="4477725" cy="420749"/>
              </a:xfrm>
            </p:grpSpPr>
            <p:sp>
              <p:nvSpPr>
                <p:cNvPr id="31779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5587501" y="2859833"/>
                  <a:ext cx="4337178" cy="3693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i="1" dirty="0" err="1"/>
                    <a:t>H</a:t>
                  </a:r>
                  <a:r>
                    <a:rPr lang="en-US" i="1" baseline="-25000" dirty="0" err="1"/>
                    <a:t>ice</a:t>
                  </a:r>
                  <a:r>
                    <a:rPr lang="en-US" i="1" baseline="-25000" dirty="0"/>
                    <a:t>-a</a:t>
                  </a:r>
                  <a:r>
                    <a:rPr lang="en-US" i="1" dirty="0"/>
                    <a:t> = 1/</a:t>
                  </a:r>
                  <a:r>
                    <a:rPr lang="en-US" i="1" dirty="0" err="1"/>
                    <a:t>H</a:t>
                  </a:r>
                  <a:r>
                    <a:rPr lang="en-US" i="1" baseline="-25000" dirty="0" err="1"/>
                    <a:t>ia</a:t>
                  </a:r>
                  <a:r>
                    <a:rPr lang="en-US" i="1" dirty="0"/>
                    <a:t> + d</a:t>
                  </a:r>
                  <a:r>
                    <a:rPr lang="en-US" i="1" baseline="-25000" dirty="0"/>
                    <a:t>ice</a:t>
                  </a:r>
                  <a:r>
                    <a:rPr lang="en-US" i="1" dirty="0"/>
                    <a:t>/</a:t>
                  </a:r>
                  <a:r>
                    <a:rPr lang="en-US" i="1" dirty="0" err="1"/>
                    <a:t>K</a:t>
                  </a:r>
                  <a:r>
                    <a:rPr lang="en-US" i="1" baseline="-25000" dirty="0" err="1"/>
                    <a:t>ice</a:t>
                  </a:r>
                  <a:r>
                    <a:rPr lang="en-US" i="1" dirty="0"/>
                    <a:t> = f (K</a:t>
                  </a:r>
                  <a:r>
                    <a:rPr lang="en-US" i="1" baseline="-25000" dirty="0"/>
                    <a:t>aw</a:t>
                  </a:r>
                  <a:r>
                    <a:rPr lang="en-US" i="1" dirty="0"/>
                    <a:t>)</a:t>
                  </a:r>
                  <a:endParaRPr lang="en-US" i="1" baseline="-25000" dirty="0"/>
                </a:p>
              </p:txBody>
            </p:sp>
            <p:sp>
              <p:nvSpPr>
                <p:cNvPr id="31780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446954" y="2911189"/>
                  <a:ext cx="983584" cy="3693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/>
                </a:p>
              </p:txBody>
            </p:sp>
          </p:grpSp>
        </p:grpSp>
        <p:sp>
          <p:nvSpPr>
            <p:cNvPr id="31773" name="TextBox 28"/>
            <p:cNvSpPr txBox="1">
              <a:spLocks noChangeArrowheads="1"/>
            </p:cNvSpPr>
            <p:nvPr/>
          </p:nvSpPr>
          <p:spPr bwMode="auto">
            <a:xfrm>
              <a:off x="4111055" y="3933345"/>
              <a:ext cx="753750" cy="369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solidFill>
                    <a:srgbClr val="FFFF00"/>
                  </a:solidFill>
                </a:rPr>
                <a:t>H</a:t>
              </a:r>
              <a:r>
                <a:rPr lang="en-US" i="1" baseline="-25000" dirty="0" err="1">
                  <a:solidFill>
                    <a:srgbClr val="FFFF00"/>
                  </a:solidFill>
                </a:rPr>
                <a:t>wi</a:t>
              </a:r>
              <a:endParaRPr lang="en-US" i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31774" name="Text Box 9"/>
            <p:cNvSpPr txBox="1">
              <a:spLocks noChangeArrowheads="1"/>
            </p:cNvSpPr>
            <p:nvPr/>
          </p:nvSpPr>
          <p:spPr bwMode="auto">
            <a:xfrm>
              <a:off x="5163171" y="3361136"/>
              <a:ext cx="2588520" cy="369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Ice Growth, Melt</a:t>
              </a:r>
            </a:p>
          </p:txBody>
        </p:sp>
      </p:grpSp>
      <p:sp>
        <p:nvSpPr>
          <p:cNvPr id="31767" name="TextBox 30"/>
          <p:cNvSpPr txBox="1">
            <a:spLocks noChangeArrowheads="1"/>
          </p:cNvSpPr>
          <p:nvPr/>
        </p:nvSpPr>
        <p:spPr bwMode="auto">
          <a:xfrm>
            <a:off x="5160963" y="6134100"/>
            <a:ext cx="754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055E0B"/>
                </a:solidFill>
              </a:rPr>
              <a:t>H</a:t>
            </a:r>
            <a:r>
              <a:rPr lang="en-US" i="1" baseline="-25000">
                <a:solidFill>
                  <a:srgbClr val="055E0B"/>
                </a:solidFill>
              </a:rPr>
              <a:t>G</a:t>
            </a:r>
          </a:p>
        </p:txBody>
      </p:sp>
      <p:sp>
        <p:nvSpPr>
          <p:cNvPr id="31768" name="TextBox 29"/>
          <p:cNvSpPr txBox="1">
            <a:spLocks noChangeArrowheads="1"/>
          </p:cNvSpPr>
          <p:nvPr/>
        </p:nvSpPr>
        <p:spPr bwMode="auto">
          <a:xfrm flipH="1">
            <a:off x="5876926" y="3695700"/>
            <a:ext cx="792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T</a:t>
            </a:r>
            <a:r>
              <a:rPr lang="en-US" i="1" baseline="-2500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346203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747839" y="651850"/>
            <a:ext cx="8694737" cy="914102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Heat Module -- Systems and Units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506828"/>
              </p:ext>
            </p:extLst>
          </p:nvPr>
        </p:nvGraphicFramePr>
        <p:xfrm>
          <a:off x="1881188" y="2235867"/>
          <a:ext cx="8428037" cy="1227138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65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2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62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Variable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Concentration Units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Loading Units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Internal Mass Units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Temperature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kC-m</a:t>
                      </a: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/day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C-m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752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981200" y="42863"/>
            <a:ext cx="8229600" cy="1441450"/>
          </a:xfrm>
        </p:spPr>
        <p:txBody>
          <a:bodyPr anchor="ctr"/>
          <a:lstStyle/>
          <a:p>
            <a:pPr algn="ctr"/>
            <a:r>
              <a:rPr lang="en-US" dirty="0">
                <a:ea typeface="ＭＳ Ｐゴシック" pitchFamily="-112" charset="-128"/>
              </a:rPr>
              <a:t>Heat Module External Loadings</a:t>
            </a:r>
          </a:p>
        </p:txBody>
      </p:sp>
      <p:sp>
        <p:nvSpPr>
          <p:cNvPr id="36867" name="Content Placeholder 6"/>
          <p:cNvSpPr>
            <a:spLocks noGrp="1"/>
          </p:cNvSpPr>
          <p:nvPr>
            <p:ph idx="1"/>
          </p:nvPr>
        </p:nvSpPr>
        <p:spPr>
          <a:xfrm>
            <a:off x="1774825" y="1726539"/>
            <a:ext cx="8667750" cy="5131461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Paired inflows and boundary concentrations are preferred over the use of loadings</a:t>
            </a:r>
          </a:p>
          <a:p>
            <a:r>
              <a:rPr lang="en-US" dirty="0">
                <a:ea typeface="ＭＳ Ｐゴシック" pitchFamily="-112" charset="-128"/>
              </a:rPr>
              <a:t>If loadings are specified for an inflow, the associated boundary conc. should be left at 0</a:t>
            </a:r>
          </a:p>
          <a:p>
            <a:r>
              <a:rPr lang="en-US" dirty="0">
                <a:ea typeface="ＭＳ Ｐゴシック" pitchFamily="-112" charset="-128"/>
              </a:rPr>
              <a:t>Calculation of loadings for Q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in [m</a:t>
            </a:r>
            <a:r>
              <a:rPr lang="en-US" baseline="30000" dirty="0">
                <a:ea typeface="ＭＳ Ｐゴシック" pitchFamily="-112" charset="-128"/>
              </a:rPr>
              <a:t>3</a:t>
            </a:r>
            <a:r>
              <a:rPr lang="en-US" dirty="0">
                <a:ea typeface="ＭＳ Ｐゴシック" pitchFamily="-112" charset="-128"/>
              </a:rPr>
              <a:t>/day]: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For variables in their concentration units: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Temperature:    L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=  Q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* T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/1000    [kC-m</a:t>
            </a:r>
            <a:r>
              <a:rPr lang="en-US" baseline="30000" dirty="0">
                <a:ea typeface="ＭＳ Ｐゴシック" pitchFamily="-112" charset="-128"/>
              </a:rPr>
              <a:t>3</a:t>
            </a:r>
            <a:r>
              <a:rPr lang="en-US" dirty="0">
                <a:ea typeface="ＭＳ Ｐゴシック" pitchFamily="-112" charset="-128"/>
              </a:rPr>
              <a:t>/day]</a:t>
            </a:r>
          </a:p>
        </p:txBody>
      </p:sp>
    </p:spTree>
    <p:extLst>
      <p:ext uri="{BB962C8B-B14F-4D97-AF65-F5344CB8AC3E}">
        <p14:creationId xmlns:p14="http://schemas.microsoft.com/office/powerpoint/2010/main" val="3398587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44193"/>
            <a:ext cx="8534400" cy="1143000"/>
          </a:xfrm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en-US" dirty="0">
                <a:ea typeface="ＭＳ Ｐゴシック" pitchFamily="-112" charset="-128"/>
              </a:rPr>
              <a:t>Heat Module Time Functions and Parameter</a:t>
            </a:r>
            <a:r>
              <a:rPr lang="en-US" sz="3600" dirty="0">
                <a:ea typeface="ＭＳ Ｐゴシック" pitchFamily="-112" charset="-128"/>
              </a:rPr>
              <a:t>s</a:t>
            </a:r>
            <a:endParaRPr lang="en-US" dirty="0">
              <a:ea typeface="ＭＳ Ｐゴシック" pitchFamily="-112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828801" y="1892300"/>
            <a:ext cx="8613775" cy="4508500"/>
          </a:xfrm>
        </p:spPr>
        <p:txBody>
          <a:bodyPr>
            <a:normAutofit/>
          </a:bodyPr>
          <a:lstStyle/>
          <a:p>
            <a:r>
              <a:rPr lang="en-US" sz="2400" dirty="0">
                <a:ea typeface="ＭＳ Ｐゴシック" pitchFamily="-112" charset="-128"/>
              </a:rPr>
              <a:t>Observed daily solar radiation (W/m</a:t>
            </a:r>
            <a:r>
              <a:rPr lang="en-US" sz="2400" baseline="30000" dirty="0">
                <a:ea typeface="ＭＳ Ｐゴシック" pitchFamily="-112" charset="-128"/>
              </a:rPr>
              <a:t>2</a:t>
            </a:r>
            <a:r>
              <a:rPr lang="en-US" sz="2400" dirty="0">
                <a:ea typeface="ＭＳ Ｐゴシック" pitchFamily="-112" charset="-128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2" charset="-128"/>
              </a:rPr>
              <a:t>Cloud cover (fraction)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2" charset="-128"/>
              </a:rPr>
              <a:t>Wind speed (m/sec)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2" charset="-128"/>
              </a:rPr>
              <a:t>Air temperature (°C)</a:t>
            </a:r>
          </a:p>
          <a:p>
            <a:r>
              <a:rPr lang="en-US" sz="2400" dirty="0">
                <a:ea typeface="ＭＳ Ｐゴシック" pitchFamily="-112" charset="-128"/>
              </a:rPr>
              <a:t>Dew point (°C)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2" charset="-128"/>
              </a:rPr>
              <a:t>Shading coefficient (fraction)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-112" charset="-128"/>
              </a:rPr>
              <a:t>Wind sheltering coefficient (fraction)</a:t>
            </a:r>
          </a:p>
          <a:p>
            <a:r>
              <a:rPr lang="en-US" sz="2400" dirty="0">
                <a:ea typeface="ＭＳ Ｐゴシック" pitchFamily="-112" charset="-128"/>
              </a:rPr>
              <a:t>Light extinction coefficient (1/m)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ea typeface="ＭＳ Ｐゴシック" pitchFamily="-112" charset="-128"/>
            </a:endParaRP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7316788" y="2595563"/>
            <a:ext cx="2887662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Time functions 1 - 4 Parameter pointer Parameter multiplier.</a:t>
            </a:r>
          </a:p>
        </p:txBody>
      </p:sp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7316788" y="5156201"/>
            <a:ext cx="2887662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Time function (1 only) Parameter multiplier.</a:t>
            </a:r>
          </a:p>
        </p:txBody>
      </p:sp>
    </p:spTree>
    <p:extLst>
      <p:ext uri="{BB962C8B-B14F-4D97-AF65-F5344CB8AC3E}">
        <p14:creationId xmlns:p14="http://schemas.microsoft.com/office/powerpoint/2010/main" val="128338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67046"/>
            <a:ext cx="8534400" cy="1143000"/>
          </a:xfrm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en-US" dirty="0">
                <a:ea typeface="ＭＳ Ｐゴシック" pitchFamily="-112" charset="-128"/>
              </a:rPr>
              <a:t>Heat Module</a:t>
            </a:r>
            <a:br>
              <a:rPr lang="en-US" dirty="0">
                <a:ea typeface="ＭＳ Ｐゴシック" pitchFamily="-112" charset="-128"/>
              </a:rPr>
            </a:br>
            <a:r>
              <a:rPr lang="en-US" dirty="0">
                <a:ea typeface="ＭＳ Ｐゴシック" pitchFamily="-112" charset="-128"/>
              </a:rPr>
              <a:t>Global Constants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924051" y="1766888"/>
            <a:ext cx="8613775" cy="501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Waterbody type </a:t>
            </a:r>
            <a:r>
              <a:rPr lang="en-US" sz="2400" dirty="0">
                <a:ea typeface="ＭＳ Ｐゴシック" pitchFamily="-112" charset="-128"/>
              </a:rPr>
              <a:t>(used for density calculations)</a:t>
            </a:r>
            <a:endParaRPr lang="en-US" dirty="0">
              <a:ea typeface="ＭＳ Ｐゴシック" pitchFamily="-112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0 = fresh water (default), 1 = salt water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Heat exchange option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0 = full heat balance, 1 = equilibrium temperature (default)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Ice switch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0 = no ice solution (default)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1 = ice solution using equilibrium temperature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2 = ice solution using detailed heat balance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Latitude, </a:t>
            </a:r>
            <a:r>
              <a:rPr lang="en-US" sz="2400" dirty="0">
                <a:ea typeface="ＭＳ Ｐゴシック" pitchFamily="-112" charset="-128"/>
              </a:rPr>
              <a:t>degrees</a:t>
            </a:r>
            <a:endParaRPr lang="en-US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Longitude, </a:t>
            </a:r>
            <a:r>
              <a:rPr lang="en-US" sz="2400" dirty="0">
                <a:ea typeface="ＭＳ Ｐゴシック" pitchFamily="-112" charset="-128"/>
              </a:rPr>
              <a:t>degrees</a:t>
            </a:r>
            <a:endParaRPr lang="en-US" dirty="0"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48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Module in </a:t>
            </a:r>
            <a:r>
              <a:rPr lang="en-US" sz="4800" dirty="0" err="1">
                <a:ea typeface="ＭＳ Ｐゴシック" pitchFamily="-105" charset="-128"/>
              </a:rPr>
              <a:t>WASP8</a:t>
            </a:r>
            <a:r>
              <a:rPr lang="en-US" sz="4800" dirty="0">
                <a:ea typeface="ＭＳ Ｐゴシック" pitchFamily="-105" charset="-128"/>
              </a:rPr>
              <a:t> (2)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254" y="1418665"/>
            <a:ext cx="8642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2. Solar radiation data at water surface (</a:t>
            </a:r>
            <a:r>
              <a:rPr lang="en-US" sz="2800" dirty="0">
                <a:ea typeface="ＭＳ Ｐゴシック" pitchFamily="-105" charset="-128"/>
              </a:rPr>
              <a:t>W/</a:t>
            </a:r>
            <a:r>
              <a:rPr lang="en-US" sz="2800" dirty="0" err="1">
                <a:ea typeface="ＭＳ Ｐゴシック" pitchFamily="-105" charset="-128"/>
              </a:rPr>
              <a:t>m</a:t>
            </a:r>
            <a:r>
              <a:rPr lang="en-US" sz="2800" baseline="30000" dirty="0" err="1">
                <a:ea typeface="ＭＳ Ｐゴシック" pitchFamily="-105" charset="-128"/>
              </a:rPr>
              <a:t>2</a:t>
            </a:r>
            <a:r>
              <a:rPr lang="en-US" sz="2800" dirty="0">
                <a:ea typeface="ＭＳ Ｐゴシック" pitchFamily="-105" charset="-128"/>
              </a:rPr>
              <a:t>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26640" y="2113543"/>
            <a:ext cx="9700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(1) </a:t>
            </a:r>
            <a:r>
              <a:rPr lang="en-US" sz="2400" dirty="0">
                <a:solidFill>
                  <a:srgbClr val="FFFF00"/>
                </a:solidFill>
              </a:rPr>
              <a:t>Solar radiation intensity at water surface (Hourly data available at </a:t>
            </a:r>
            <a:r>
              <a:rPr lang="en-US" sz="2400" dirty="0" err="1">
                <a:solidFill>
                  <a:srgbClr val="FFFF00"/>
                </a:solidFill>
              </a:rPr>
              <a:t>NLDAS</a:t>
            </a:r>
            <a:r>
              <a:rPr lang="en-US" sz="2400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748031" y="3128287"/>
            <a:ext cx="4938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(2) Light intensity in the water column</a:t>
            </a:r>
          </a:p>
        </p:txBody>
      </p:sp>
      <p:sp>
        <p:nvSpPr>
          <p:cNvPr id="9" name="Rectangle 8"/>
          <p:cNvSpPr/>
          <p:nvPr/>
        </p:nvSpPr>
        <p:spPr>
          <a:xfrm>
            <a:off x="767400" y="4170033"/>
            <a:ext cx="9363654" cy="1277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(3) Environmental processes driven by light intensity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/>
              <a:t>Eutrophication: Algae growth, microbial, temperature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/>
              <a:t>Toxicant: Organic contaminants and </a:t>
            </a:r>
            <a:r>
              <a:rPr lang="en-US" sz="2400" dirty="0" err="1"/>
              <a:t>nanomaterials</a:t>
            </a:r>
            <a:r>
              <a:rPr lang="en-US" sz="2400" dirty="0"/>
              <a:t> </a:t>
            </a:r>
            <a:r>
              <a:rPr lang="en-US" sz="2400" dirty="0" err="1"/>
              <a:t>photodegradation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459407" y="2681098"/>
            <a:ext cx="5797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Attenuation by </a:t>
            </a:r>
            <a:r>
              <a:rPr lang="en-US" sz="2000" dirty="0">
                <a:solidFill>
                  <a:srgbClr val="FFFF00"/>
                </a:solidFill>
              </a:rPr>
              <a:t>suspended solids, algae, DOC in water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17316" y="2575208"/>
            <a:ext cx="0" cy="5530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17316" y="3589952"/>
            <a:ext cx="0" cy="5800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64008" y="6140501"/>
            <a:ext cx="4678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Gold: Data need to be input into WASP by WASP users</a:t>
            </a:r>
          </a:p>
          <a:p>
            <a:r>
              <a:rPr lang="en-US" sz="1600" dirty="0"/>
              <a:t>White: WASP can calculate itself </a:t>
            </a:r>
          </a:p>
        </p:txBody>
      </p:sp>
    </p:spTree>
    <p:extLst>
      <p:ext uri="{BB962C8B-B14F-4D97-AF65-F5344CB8AC3E}">
        <p14:creationId xmlns:p14="http://schemas.microsoft.com/office/powerpoint/2010/main" val="209079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54574"/>
            <a:ext cx="8534400" cy="1143000"/>
          </a:xfrm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en-US" dirty="0">
                <a:ea typeface="ＭＳ Ｐゴシック" pitchFamily="-112" charset="-128"/>
              </a:rPr>
              <a:t>Heat Module </a:t>
            </a:r>
            <a:br>
              <a:rPr lang="en-US" dirty="0">
                <a:ea typeface="ＭＳ Ｐゴシック" pitchFamily="-112" charset="-128"/>
              </a:rPr>
            </a:br>
            <a:r>
              <a:rPr lang="en-US" dirty="0">
                <a:ea typeface="ＭＳ Ｐゴシック" pitchFamily="-112" charset="-128"/>
              </a:rPr>
              <a:t>General Thermal </a:t>
            </a:r>
            <a:r>
              <a:rPr lang="en-US" sz="3600" dirty="0">
                <a:ea typeface="ＭＳ Ｐゴシック" pitchFamily="-112" charset="-128"/>
              </a:rPr>
              <a:t>Constants</a:t>
            </a:r>
            <a:endParaRPr lang="en-US" dirty="0">
              <a:ea typeface="ＭＳ Ｐゴシック" pitchFamily="-112" charset="-128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828801" y="2111376"/>
            <a:ext cx="8613775" cy="39592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Observed solar radiation time function multiplier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Default = 1 for [W/m</a:t>
            </a:r>
            <a:r>
              <a:rPr lang="en-US" baseline="30000">
                <a:ea typeface="ＭＳ Ｐゴシック" pitchFamily="-112" charset="-128"/>
              </a:rPr>
              <a:t>2</a:t>
            </a:r>
            <a:r>
              <a:rPr lang="en-US">
                <a:ea typeface="ＭＳ Ｐゴシック" pitchFamily="-112" charset="-128"/>
              </a:rPr>
              <a:t>]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Fraction of solar radiation reflected at the water surface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Default = 0.06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Coefficient of bottom heat exchange (</a:t>
            </a:r>
            <a:r>
              <a:rPr lang="en-US" sz="2400">
                <a:ea typeface="ＭＳ Ｐゴシック" pitchFamily="-112" charset="-128"/>
              </a:rPr>
              <a:t>Watts/m</a:t>
            </a:r>
            <a:r>
              <a:rPr lang="en-US" sz="2400" baseline="30000">
                <a:ea typeface="ＭＳ Ｐゴシック" pitchFamily="-112" charset="-128"/>
              </a:rPr>
              <a:t>2</a:t>
            </a:r>
            <a:r>
              <a:rPr lang="en-US" sz="2400">
                <a:ea typeface="ＭＳ Ｐゴシック" pitchFamily="-112" charset="-128"/>
              </a:rPr>
              <a:t>-K)</a:t>
            </a:r>
            <a:endParaRPr lang="en-US">
              <a:ea typeface="ＭＳ Ｐゴシック" pitchFamily="-112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Suggested range = 0.2 to 0.8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Sediment (ground) temperature </a:t>
            </a:r>
            <a:r>
              <a:rPr lang="en-US" sz="2400">
                <a:ea typeface="ＭＳ Ｐゴシック" pitchFamily="-112" charset="-128"/>
              </a:rPr>
              <a:t>(°C)</a:t>
            </a:r>
            <a:endParaRPr lang="en-US">
              <a:ea typeface="ＭＳ Ｐゴシック" pitchFamily="-112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Suggested value = average air temperature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Default = 10 °C</a:t>
            </a:r>
          </a:p>
        </p:txBody>
      </p:sp>
    </p:spTree>
    <p:extLst>
      <p:ext uri="{BB962C8B-B14F-4D97-AF65-F5344CB8AC3E}">
        <p14:creationId xmlns:p14="http://schemas.microsoft.com/office/powerpoint/2010/main" val="3116891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03606" y="406585"/>
            <a:ext cx="5942091" cy="1143000"/>
          </a:xfrm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Heat Module </a:t>
            </a:r>
            <a:br>
              <a:rPr lang="en-US" dirty="0">
                <a:ea typeface="ＭＳ Ｐゴシック" pitchFamily="-112" charset="-128"/>
              </a:rPr>
            </a:br>
            <a:r>
              <a:rPr lang="en-US" dirty="0">
                <a:ea typeface="ＭＳ Ｐゴシック" pitchFamily="-112" charset="-128"/>
              </a:rPr>
              <a:t>Thermal Constants - Ice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646238" y="1692275"/>
            <a:ext cx="8839200" cy="49355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Initial ice thickness </a:t>
            </a:r>
            <a:r>
              <a:rPr lang="en-US" sz="2400" dirty="0">
                <a:ea typeface="ＭＳ Ｐゴシック" pitchFamily="-112" charset="-128"/>
              </a:rPr>
              <a:t>(m)</a:t>
            </a:r>
            <a:endParaRPr lang="en-US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Ratio of reflection to incident radiation (</a:t>
            </a:r>
            <a:r>
              <a:rPr lang="en-US" dirty="0" err="1">
                <a:ea typeface="ＭＳ Ｐゴシック" pitchFamily="-112" charset="-128"/>
              </a:rPr>
              <a:t>albedo</a:t>
            </a:r>
            <a:r>
              <a:rPr lang="en-US" dirty="0">
                <a:ea typeface="ＭＳ Ｐゴシック" pitchFamily="-112" charset="-128"/>
              </a:rPr>
              <a:t> of ice)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ea typeface="ＭＳ Ｐゴシック" pitchFamily="-112" charset="-128"/>
              </a:rPr>
              <a:t>Suggested value = 0.25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Coefficient of water-ice heat exchange </a:t>
            </a:r>
            <a:r>
              <a:rPr lang="en-US" sz="2400" dirty="0">
                <a:ea typeface="ＭＳ Ｐゴシック" pitchFamily="-112" charset="-128"/>
              </a:rPr>
              <a:t>(Watts/m</a:t>
            </a:r>
            <a:r>
              <a:rPr lang="en-US" sz="2400" baseline="30000" dirty="0">
                <a:ea typeface="ＭＳ Ｐゴシック" pitchFamily="-112" charset="-128"/>
              </a:rPr>
              <a:t>2</a:t>
            </a:r>
            <a:r>
              <a:rPr lang="en-US" sz="2400" dirty="0">
                <a:ea typeface="ＭＳ Ｐゴシック" pitchFamily="-112" charset="-128"/>
              </a:rPr>
              <a:t>-K)</a:t>
            </a:r>
            <a:endParaRPr lang="en-US" dirty="0">
              <a:ea typeface="ＭＳ Ｐゴシック" pitchFamily="-112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ea typeface="ＭＳ Ｐゴシック" pitchFamily="-112" charset="-128"/>
              </a:rPr>
              <a:t>Suggested value = 10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Fraction of solar radiation absorbed in the ice surface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ea typeface="ＭＳ Ｐゴシック" pitchFamily="-112" charset="-128"/>
              </a:rPr>
              <a:t>Suggested value = 0.6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Solar radiation extinction coefficient for ice </a:t>
            </a:r>
            <a:r>
              <a:rPr lang="en-US" sz="2400" dirty="0">
                <a:ea typeface="ＭＳ Ｐゴシック" pitchFamily="-112" charset="-128"/>
              </a:rPr>
              <a:t>(1/meter)</a:t>
            </a:r>
            <a:endParaRPr lang="en-US" dirty="0">
              <a:ea typeface="ＭＳ Ｐゴシック" pitchFamily="-112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ea typeface="ＭＳ Ｐゴシック" pitchFamily="-112" charset="-128"/>
              </a:rPr>
              <a:t>Suggested value = 0.07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Minimum ice thickness before ice formation allowed </a:t>
            </a:r>
            <a:r>
              <a:rPr lang="en-US" sz="2400" dirty="0">
                <a:ea typeface="ＭＳ Ｐゴシック" pitchFamily="-112" charset="-128"/>
              </a:rPr>
              <a:t>(m)</a:t>
            </a:r>
            <a:endParaRPr lang="en-US" dirty="0">
              <a:ea typeface="ＭＳ Ｐゴシック" pitchFamily="-112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ea typeface="ＭＳ Ｐゴシック" pitchFamily="-112" charset="-128"/>
              </a:rPr>
              <a:t>Suggested value = 0.01 for streams; default = 0.005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Temperature above which ice formation not allowed </a:t>
            </a:r>
            <a:r>
              <a:rPr lang="en-US" sz="2400" dirty="0">
                <a:ea typeface="ＭＳ Ｐゴシック" pitchFamily="-112" charset="-128"/>
              </a:rPr>
              <a:t>(°C)</a:t>
            </a:r>
            <a:endParaRPr lang="en-US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763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97"/>
            <a:ext cx="10515600" cy="1325563"/>
          </a:xfrm>
        </p:spPr>
        <p:txBody>
          <a:bodyPr/>
          <a:lstStyle/>
          <a:p>
            <a:r>
              <a:rPr lang="en-US" dirty="0"/>
              <a:t>Solar Radiation and Light Attenuation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095750" y="3438525"/>
            <a:ext cx="40005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95750" y="4276725"/>
            <a:ext cx="40005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95750" y="5276849"/>
            <a:ext cx="4000500" cy="1057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vg edit clipart uploaded by ocal date 06 26 2012 license type public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825" y="1247775"/>
            <a:ext cx="1581150" cy="158115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4" idx="0"/>
          </p:cNvCxnSpPr>
          <p:nvPr/>
        </p:nvCxnSpPr>
        <p:spPr>
          <a:xfrm>
            <a:off x="4405314" y="2183606"/>
            <a:ext cx="1690686" cy="12549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29113" y="2276475"/>
            <a:ext cx="1604962" cy="120015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191000" y="2456261"/>
            <a:ext cx="1333499" cy="99476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31471" y="2536036"/>
            <a:ext cx="1176335" cy="90248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71962" y="2361012"/>
            <a:ext cx="1495426" cy="111561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29076" y="2628905"/>
            <a:ext cx="1070371" cy="83164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070275" y="3455203"/>
            <a:ext cx="454224" cy="127634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75659" y="3451028"/>
            <a:ext cx="548880" cy="154007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512000" y="3451027"/>
            <a:ext cx="669726" cy="173533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729883" y="3459363"/>
            <a:ext cx="850701" cy="2141337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900738" y="3458468"/>
            <a:ext cx="1103710" cy="252799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053139" y="3440905"/>
            <a:ext cx="1306115" cy="2745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ight Brace 39"/>
          <p:cNvSpPr/>
          <p:nvPr/>
        </p:nvSpPr>
        <p:spPr>
          <a:xfrm>
            <a:off x="6706196" y="2038350"/>
            <a:ext cx="653058" cy="1295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472363" y="2038350"/>
            <a:ext cx="4386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Solar Radiation travels and attenuates through atmosphere, changes over the day and throughout year</a:t>
            </a:r>
          </a:p>
        </p:txBody>
      </p:sp>
      <p:sp>
        <p:nvSpPr>
          <p:cNvPr id="42" name="Right Brace 41"/>
          <p:cNvSpPr/>
          <p:nvPr/>
        </p:nvSpPr>
        <p:spPr>
          <a:xfrm>
            <a:off x="8248651" y="3458468"/>
            <a:ext cx="653058" cy="28756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9172575" y="3752849"/>
            <a:ext cx="2809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Light attenuates through the water column varying by wavelength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64926" y="4190972"/>
            <a:ext cx="3629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Phototransformation</a:t>
            </a:r>
            <a:r>
              <a:rPr lang="en-US" sz="2000" dirty="0"/>
              <a:t> rates are a function of wavelength intensity</a:t>
            </a:r>
          </a:p>
        </p:txBody>
      </p:sp>
    </p:spTree>
    <p:extLst>
      <p:ext uri="{BB962C8B-B14F-4D97-AF65-F5344CB8AC3E}">
        <p14:creationId xmlns:p14="http://schemas.microsoft.com/office/powerpoint/2010/main" val="172164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1549400" y="1693333"/>
            <a:ext cx="9448800" cy="516466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Light intensity, I [W/m</a:t>
            </a:r>
            <a:r>
              <a:rPr lang="en-US" baseline="30000" dirty="0">
                <a:ea typeface="ＭＳ Ｐゴシック" pitchFamily="-105" charset="-128"/>
              </a:rPr>
              <a:t>2</a:t>
            </a:r>
            <a:r>
              <a:rPr lang="en-US" dirty="0">
                <a:ea typeface="ＭＳ Ｐゴシック" pitchFamily="-105" charset="-128"/>
              </a:rPr>
              <a:t>]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Generally input as total solar radiation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Temperature is calculated using total solar radiation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Algal growth is calculated using the visible, photosynthetically active radiation (PAR)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Default fraction is 46% of total solar radiation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User must make sure that input light and phytoplankton </a:t>
            </a:r>
            <a:r>
              <a:rPr lang="en-US" dirty="0" err="1">
                <a:ea typeface="ＭＳ Ｐゴシック" pitchFamily="-105" charset="-128"/>
              </a:rPr>
              <a:t>I</a:t>
            </a:r>
            <a:r>
              <a:rPr lang="en-US" baseline="-25000" dirty="0" err="1">
                <a:ea typeface="ＭＳ Ｐゴシック" pitchFamily="-105" charset="-128"/>
              </a:rPr>
              <a:t>sat</a:t>
            </a:r>
            <a:r>
              <a:rPr lang="en-US" dirty="0">
                <a:ea typeface="ＭＳ Ｐゴシック" pitchFamily="-105" charset="-128"/>
              </a:rPr>
              <a:t> are in same units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I [W/m</a:t>
            </a:r>
            <a:r>
              <a:rPr lang="en-US" baseline="30000" dirty="0">
                <a:ea typeface="ＭＳ Ｐゴシック" pitchFamily="-105" charset="-128"/>
              </a:rPr>
              <a:t>2</a:t>
            </a:r>
            <a:r>
              <a:rPr lang="en-US" dirty="0">
                <a:ea typeface="ＭＳ Ｐゴシック" pitchFamily="-105" charset="-128"/>
              </a:rPr>
              <a:t>] = 0.48426 I [Ly/day] </a:t>
            </a:r>
          </a:p>
          <a:p>
            <a:r>
              <a:rPr lang="en-US" dirty="0">
                <a:ea typeface="ＭＳ Ｐゴシック" pitchFamily="-105" charset="-128"/>
              </a:rPr>
              <a:t>Light extinction coefficient, K</a:t>
            </a:r>
            <a:r>
              <a:rPr lang="en-US" baseline="-25000" dirty="0">
                <a:ea typeface="ＭＳ Ｐゴシック" pitchFamily="-105" charset="-128"/>
              </a:rPr>
              <a:t>e </a:t>
            </a:r>
            <a:r>
              <a:rPr lang="en-US" dirty="0">
                <a:ea typeface="ＭＳ Ｐゴシック" pitchFamily="-105" charset="-128"/>
              </a:rPr>
              <a:t>[1/meter]</a:t>
            </a:r>
            <a:endParaRPr lang="en-US" baseline="-25000" dirty="0">
              <a:ea typeface="ＭＳ Ｐゴシック" pitchFamily="-105" charset="-128"/>
            </a:endParaRPr>
          </a:p>
          <a:p>
            <a:pPr lvl="1"/>
            <a:r>
              <a:rPr lang="en-US" dirty="0">
                <a:ea typeface="ＭＳ Ｐゴシック" pitchFamily="-105" charset="-128"/>
              </a:rPr>
              <a:t>Overall K</a:t>
            </a:r>
            <a:r>
              <a:rPr lang="en-US" baseline="-25000" dirty="0">
                <a:ea typeface="ＭＳ Ｐゴシック" pitchFamily="-105" charset="-128"/>
              </a:rPr>
              <a:t>e</a:t>
            </a:r>
            <a:r>
              <a:rPr lang="en-US" dirty="0">
                <a:ea typeface="ＭＳ Ｐゴシック" pitchFamily="-105" charset="-128"/>
              </a:rPr>
              <a:t> can be specified with parameter and time function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Best to use model-calculated K</a:t>
            </a:r>
            <a:r>
              <a:rPr lang="en-US" baseline="-25000" dirty="0">
                <a:ea typeface="ＭＳ Ｐゴシック" pitchFamily="-105" charset="-128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50291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2099733"/>
            <a:ext cx="8915400" cy="4315928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Physical and chemical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Temperature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Photolysis</a:t>
            </a:r>
          </a:p>
          <a:p>
            <a:r>
              <a:rPr lang="en-US" dirty="0">
                <a:ea typeface="ＭＳ Ｐゴシック" pitchFamily="-112" charset="-128"/>
              </a:rPr>
              <a:t>Microbial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 degradation</a:t>
            </a:r>
          </a:p>
          <a:p>
            <a:r>
              <a:rPr lang="en-US" dirty="0">
                <a:ea typeface="ＭＳ Ｐゴシック" pitchFamily="-112" charset="-128"/>
              </a:rPr>
              <a:t>Algal 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Photosynthesis</a:t>
            </a:r>
          </a:p>
        </p:txBody>
      </p:sp>
      <p:sp>
        <p:nvSpPr>
          <p:cNvPr id="19460" name="Title 1"/>
          <p:cNvSpPr txBox="1">
            <a:spLocks/>
          </p:cNvSpPr>
          <p:nvPr/>
        </p:nvSpPr>
        <p:spPr bwMode="auto">
          <a:xfrm>
            <a:off x="1752600" y="50473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tx2"/>
                </a:solidFill>
                <a:latin typeface="+mj-lt"/>
                <a:cs typeface="+mj-cs"/>
              </a:rPr>
              <a:t>Light Affects WQ Reactions</a:t>
            </a:r>
          </a:p>
        </p:txBody>
      </p:sp>
    </p:spTree>
    <p:extLst>
      <p:ext uri="{BB962C8B-B14F-4D97-AF65-F5344CB8AC3E}">
        <p14:creationId xmlns:p14="http://schemas.microsoft.com/office/powerpoint/2010/main" val="499852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152401"/>
            <a:ext cx="8229600" cy="952499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 Spectrum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6" b="40350"/>
          <a:stretch/>
        </p:blipFill>
        <p:spPr>
          <a:xfrm>
            <a:off x="1981200" y="1104900"/>
            <a:ext cx="7802269" cy="5392231"/>
          </a:xfrm>
        </p:spPr>
      </p:pic>
      <p:sp>
        <p:nvSpPr>
          <p:cNvPr id="2" name="TextBox 1"/>
          <p:cNvSpPr txBox="1"/>
          <p:nvPr/>
        </p:nvSpPr>
        <p:spPr>
          <a:xfrm>
            <a:off x="4133850" y="6453955"/>
            <a:ext cx="392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https://en.wikipedia.org/wiki/Sunlight</a:t>
            </a:r>
          </a:p>
        </p:txBody>
      </p:sp>
    </p:spTree>
    <p:extLst>
      <p:ext uri="{BB962C8B-B14F-4D97-AF65-F5344CB8AC3E}">
        <p14:creationId xmlns:p14="http://schemas.microsoft.com/office/powerpoint/2010/main" val="99259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151466" y="312739"/>
            <a:ext cx="9855200" cy="96678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 Units 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4800" dirty="0">
                <a:ea typeface="ＭＳ Ｐゴシック" pitchFamily="-105" charset="-128"/>
              </a:rPr>
              <a:t>and Wavelength Distribution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2146299" y="1693333"/>
            <a:ext cx="9102073" cy="516466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Model default values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Input units are W/m</a:t>
            </a:r>
            <a:r>
              <a:rPr lang="en-US" baseline="30000" dirty="0">
                <a:ea typeface="ＭＳ Ｐゴシック" pitchFamily="-105" charset="-128"/>
              </a:rPr>
              <a:t>2</a:t>
            </a:r>
            <a:r>
              <a:rPr lang="en-US" dirty="0">
                <a:ea typeface="ＭＳ Ｐゴシック" pitchFamily="-105" charset="-128"/>
              </a:rPr>
              <a:t> total radiation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ultraviolet (275-380 nm) – 0.036 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visible, or PAR (380-775 nm) – 0.464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infrared (775-2500 nm) – </a:t>
            </a:r>
            <a:r>
              <a:rPr lang="en-US">
                <a:ea typeface="ＭＳ Ｐゴシック" pitchFamily="-105" charset="-128"/>
              </a:rPr>
              <a:t>0.500 </a:t>
            </a:r>
            <a:endParaRPr lang="en-US" dirty="0">
              <a:ea typeface="ＭＳ Ｐゴシック" pitchFamily="-105" charset="-128"/>
            </a:endParaRPr>
          </a:p>
          <a:p>
            <a:r>
              <a:rPr lang="en-US" dirty="0">
                <a:ea typeface="ＭＳ Ｐゴシック" pitchFamily="-105" charset="-128"/>
              </a:rPr>
              <a:t>User-specified input in Constant Group “Light”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Observed solar radiation time function multiplier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Specify 0.48426 if input light is in Ly/day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of light that is ultraviolet 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of light that is PAR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of light that is infrared</a:t>
            </a:r>
          </a:p>
        </p:txBody>
      </p:sp>
    </p:spTree>
    <p:extLst>
      <p:ext uri="{BB962C8B-B14F-4D97-AF65-F5344CB8AC3E}">
        <p14:creationId xmlns:p14="http://schemas.microsoft.com/office/powerpoint/2010/main" val="86695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 Input Options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1693333" y="1693333"/>
            <a:ext cx="8771467" cy="516466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Light Option (in Constant Group “Light”)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0: Model calculates clear sky radiation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Based on user-specified latitude, longitude, and Julian day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Model calculates diel and seasonal light variations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1: User specifies time series of instantaneous solar radiation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Hourly or less time scale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2: User specifies time series of daily total solar radiation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Daylight fraction can be specified or calculated internally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Model calculates diel variation using half-sine curve</a:t>
            </a:r>
          </a:p>
        </p:txBody>
      </p:sp>
    </p:spTree>
    <p:extLst>
      <p:ext uri="{BB962C8B-B14F-4D97-AF65-F5344CB8AC3E}">
        <p14:creationId xmlns:p14="http://schemas.microsoft.com/office/powerpoint/2010/main" val="551564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402EDC0F-5C20-4AB0-8767-7AD8C2F1C97D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C3748FCB-B06B-461D-B65B-98A729F77388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99EC4631-8E57-4602-BCCC-20BA2414D71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CB351346-0492-49AE-8F69-3D610F69D0A3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5BB75A7C-4EF1-4011-AAD0-3554DB1635FF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410B413B-3FA9-4E91-A3C6-55D5B191641A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1E706D47-F7C0-4E63-BAD2-7595D7CB891C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11BA8D01-BA22-41C9-880C-E2855D9DD33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E911D67E-0636-4D1B-81DE-4410B03839C1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50D6E982-5D2E-4F8C-A648-9767762C4E5B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F579FA5F-1F20-4D82-8521-440FF6FB34B4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A55CC7BA-F594-4191-A58A-FA90DEDC45B0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1EACBF85-D406-44D6-A348-84DC6E0AAAC2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92B518B1-4664-486D-B018-C6977390BDCB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15A40053-9C5E-4FD0-9B35-DF093576D581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FE1E28F0-AA6A-42CE-B393-2D98CBA18F2C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E4B82876-B8E2-4B94-B216-3F974D3D29BC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93A6E257-D97E-402B-8C24-7FC3ED709997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5864E93-4779-4FB7-A518-89187955D191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0CF8464F-DE42-4C78-80BE-9A58001AE85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2EA066C7-2C90-4C8A-9C61-6F7B3E0751D2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C868730-2236-4AF6-B461-829B5529D0C1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623372E1-1388-4B14-B2D8-53358CA4AFCF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894856C8-2B95-4B61-9F00-B6F3B9A9BBA5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1598</Words>
  <Application>Microsoft Office PowerPoint</Application>
  <PresentationFormat>Widescreen</PresentationFormat>
  <Paragraphs>382</Paragraphs>
  <Slides>31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ＭＳ Ｐゴシック</vt:lpstr>
      <vt:lpstr>Arial</vt:lpstr>
      <vt:lpstr>Calibri</vt:lpstr>
      <vt:lpstr>Calibri Light</vt:lpstr>
      <vt:lpstr>Times New Roman</vt:lpstr>
      <vt:lpstr>Office Theme</vt:lpstr>
      <vt:lpstr>Equation</vt:lpstr>
      <vt:lpstr>Chart</vt:lpstr>
      <vt:lpstr>WASP8 Temperature and Light</vt:lpstr>
      <vt:lpstr>Light Module in WASP8 (1)</vt:lpstr>
      <vt:lpstr>Light Module in WASP8 (2)</vt:lpstr>
      <vt:lpstr>Solar Radiation and Light Attenuation</vt:lpstr>
      <vt:lpstr>Solar Radiation</vt:lpstr>
      <vt:lpstr>PowerPoint Presentation</vt:lpstr>
      <vt:lpstr>Solar Radiation Spectrum</vt:lpstr>
      <vt:lpstr>Solar Radiation Units  and Wavelength Distribution</vt:lpstr>
      <vt:lpstr>Solar Radiation Input Options</vt:lpstr>
      <vt:lpstr>Light Attenuation above the Water</vt:lpstr>
      <vt:lpstr>Light Extinction in Water Column</vt:lpstr>
      <vt:lpstr>Calculated Light Extinction by Wavelength</vt:lpstr>
      <vt:lpstr>Light Extinction Components</vt:lpstr>
      <vt:lpstr>Light Extinction Components</vt:lpstr>
      <vt:lpstr>Light Extinction Component Values</vt:lpstr>
      <vt:lpstr>Simulating Water Temperature</vt:lpstr>
      <vt:lpstr>PowerPoint Presentation</vt:lpstr>
      <vt:lpstr>Temperature Standards to Protect Aquatic Life</vt:lpstr>
      <vt:lpstr>Criteria for Freshwater Fish EPA Guidance for Salmonids in Pacific NW</vt:lpstr>
      <vt:lpstr>Technical Issues in Temperature Modeling</vt:lpstr>
      <vt:lpstr>Heat Exchange Fluxes Typical Mid-Latitude Daily Average, W/m2</vt:lpstr>
      <vt:lpstr>Heat Exchange Processes</vt:lpstr>
      <vt:lpstr>Equilibrium Temperature Approach</vt:lpstr>
      <vt:lpstr>Heat Exchange Processes - Ice</vt:lpstr>
      <vt:lpstr>Equilibrium Temperature - Ice</vt:lpstr>
      <vt:lpstr>Heat Module -- Systems and Units</vt:lpstr>
      <vt:lpstr>Heat Module External Loadings</vt:lpstr>
      <vt:lpstr>Heat Module Time Functions and Parameters</vt:lpstr>
      <vt:lpstr>Heat Module Global Constants</vt:lpstr>
      <vt:lpstr>Heat Module  General Thermal Constants</vt:lpstr>
      <vt:lpstr>Heat Module  Thermal Constants - 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60</cp:revision>
  <dcterms:created xsi:type="dcterms:W3CDTF">2016-07-21T12:20:51Z</dcterms:created>
  <dcterms:modified xsi:type="dcterms:W3CDTF">2018-06-06T12:11:19Z</dcterms:modified>
</cp:coreProperties>
</file>