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2"/>
  </p:sldMasterIdLst>
  <p:notesMasterIdLst>
    <p:notesMasterId r:id="rId27"/>
  </p:notesMasterIdLst>
  <p:sldIdLst>
    <p:sldId id="256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50" y="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1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12.xml"/><Relationship Id="rId5" Type="http://schemas.openxmlformats.org/officeDocument/2006/relationships/customXml" Target="../customXml/item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792F-91D5-48BF-80C7-EA9565599379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E9047-C44E-427E-B703-F8BDE925F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0E7A-6917-4835-B161-721A07AFE92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1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4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9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7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4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6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8200" y="365126"/>
            <a:ext cx="10515599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041" y="571363"/>
            <a:ext cx="913086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111" y="1650999"/>
            <a:ext cx="10413999" cy="300566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Simulating the Fate and Transport of </a:t>
            </a:r>
            <a:r>
              <a:rPr lang="en-US" dirty="0" err="1"/>
              <a:t>Nanomaterials</a:t>
            </a:r>
            <a:r>
              <a:rPr lang="en-US" dirty="0"/>
              <a:t> Using WASP8</a:t>
            </a:r>
            <a:endParaRPr lang="en-US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3012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Nanomaterials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Constants Page</a:t>
            </a:r>
          </a:p>
          <a:p>
            <a:pPr lvl="1"/>
            <a:r>
              <a:rPr lang="en-US" dirty="0"/>
              <a:t>On Nano Chemical Kinetic Sorption, link Nano chemical sorbed to solid type:</a:t>
            </a:r>
          </a:p>
          <a:p>
            <a:pPr lvl="2"/>
            <a:r>
              <a:rPr lang="en-US" dirty="0"/>
              <a:t>Since we want Nano-Silt sorbed to our solids type (1), we enter a “2”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524" y="3349015"/>
            <a:ext cx="8944952" cy="235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38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Nanomaterials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4444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Adding to simple pond system:</a:t>
            </a:r>
          </a:p>
          <a:p>
            <a:r>
              <a:rPr lang="en-US" sz="2600" dirty="0"/>
              <a:t>0.1 kg/day load of nanomaterials into WC</a:t>
            </a:r>
          </a:p>
          <a:p>
            <a:pPr lvl="1"/>
            <a:r>
              <a:rPr lang="en-US" sz="2200" dirty="0"/>
              <a:t>Density = 2.1 g/cm</a:t>
            </a:r>
            <a:r>
              <a:rPr lang="en-US" sz="2200" baseline="30000" dirty="0"/>
              <a:t>3</a:t>
            </a:r>
          </a:p>
          <a:p>
            <a:pPr lvl="1"/>
            <a:r>
              <a:rPr lang="en-US" sz="2200" dirty="0"/>
              <a:t>Diameter = 100 nm</a:t>
            </a:r>
          </a:p>
          <a:p>
            <a:r>
              <a:rPr lang="en-US" sz="2600" dirty="0"/>
              <a:t>Nano -&gt; Silt </a:t>
            </a:r>
            <a:r>
              <a:rPr lang="en-US" sz="2600" dirty="0" err="1"/>
              <a:t>heteroaggregation</a:t>
            </a:r>
            <a:endParaRPr lang="en-US" sz="2600" dirty="0"/>
          </a:p>
          <a:p>
            <a:pPr lvl="1"/>
            <a:r>
              <a:rPr lang="el-GR" sz="2200" dirty="0"/>
              <a:t>α</a:t>
            </a:r>
            <a:r>
              <a:rPr lang="en-US" sz="2200" dirty="0"/>
              <a:t> = 1.04E-06</a:t>
            </a:r>
          </a:p>
          <a:p>
            <a:r>
              <a:rPr lang="en-US" sz="2600" dirty="0"/>
              <a:t>Nano settling, 1.3E-03 m/day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10288" y="2698110"/>
            <a:ext cx="3568931" cy="27690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0">
            <a:solidFill>
              <a:schemeClr val="accent1">
                <a:lumMod val="20000"/>
                <a:lumOff val="80000"/>
              </a:schemeClr>
            </a:solidFill>
          </a:ln>
          <a:scene3d>
            <a:camera prst="isometricLeftDown">
              <a:rot lat="4556324" lon="3625297" rev="14434890"/>
            </a:camera>
            <a:lightRig rig="soft" dir="t"/>
          </a:scene3d>
          <a:sp3d extrusionH="635000" prstMaterial="matte">
            <a:extrusionClr>
              <a:schemeClr val="accent4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613751" y="2382945"/>
            <a:ext cx="3568931" cy="27690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0">
            <a:solidFill>
              <a:schemeClr val="accent1">
                <a:lumMod val="20000"/>
                <a:lumOff val="80000"/>
              </a:schemeClr>
            </a:solidFill>
          </a:ln>
          <a:scene3d>
            <a:camera prst="isometricLeftDown">
              <a:rot lat="4556324" lon="3625297" rev="14434890"/>
            </a:camera>
            <a:lightRig rig="soft" dir="t"/>
          </a:scene3d>
          <a:sp3d extrusionH="317500" prstMaterial="matte">
            <a:extrusionClr>
              <a:schemeClr val="accent4">
                <a:lumMod val="40000"/>
                <a:lumOff val="6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28025" y="1092754"/>
            <a:ext cx="3568931" cy="27690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0">
            <a:solidFill>
              <a:schemeClr val="accent1">
                <a:lumMod val="20000"/>
                <a:lumOff val="80000"/>
              </a:schemeClr>
            </a:solidFill>
          </a:ln>
          <a:scene3d>
            <a:camera prst="isometricLeftDown">
              <a:rot lat="4556324" lon="3625297" rev="14434890"/>
            </a:camera>
            <a:lightRig rig="soft" dir="t"/>
          </a:scene3d>
          <a:sp3d extrusionH="1301750" prstMaterial="matte">
            <a:extrusionClr>
              <a:schemeClr val="accent1">
                <a:lumMod val="20000"/>
                <a:lumOff val="8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68637" y="303576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68637" y="3909214"/>
            <a:ext cx="214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Surface Sediment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68637" y="4295152"/>
            <a:ext cx="233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Subsurface Sediment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5841361" y="2799726"/>
            <a:ext cx="360218" cy="23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10668840" y="2799726"/>
            <a:ext cx="360218" cy="23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66351" y="2430394"/>
            <a:ext cx="535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</a:t>
            </a:r>
            <a:r>
              <a:rPr lang="en-US" b="1" baseline="-25000" dirty="0">
                <a:solidFill>
                  <a:schemeClr val="bg1"/>
                </a:solidFill>
              </a:rPr>
              <a:t>in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63614" y="3054429"/>
            <a:ext cx="654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Q</a:t>
            </a:r>
            <a:r>
              <a:rPr lang="en-US" b="1" baseline="-25000" dirty="0" err="1">
                <a:solidFill>
                  <a:schemeClr val="bg1"/>
                </a:solidFill>
              </a:rPr>
              <a:t>out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374346" y="2880914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415545" y="3375039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700138" y="3372778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972036" y="2831359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672376" y="2879136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288298" y="3199980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329497" y="3694105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765218" y="2980345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858060" y="2999011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677093" y="3625593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0644931" y="3781772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0749896" y="3631962"/>
            <a:ext cx="5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Silt</a:t>
            </a:r>
          </a:p>
        </p:txBody>
      </p:sp>
      <p:sp>
        <p:nvSpPr>
          <p:cNvPr id="30" name="Oval 29"/>
          <p:cNvSpPr/>
          <p:nvPr/>
        </p:nvSpPr>
        <p:spPr>
          <a:xfrm>
            <a:off x="6619646" y="2987797"/>
            <a:ext cx="58471" cy="666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15602" y="3685000"/>
            <a:ext cx="58471" cy="666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9531377" y="3056254"/>
            <a:ext cx="58471" cy="666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0658687" y="4111485"/>
            <a:ext cx="58471" cy="666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205566" y="2865120"/>
            <a:ext cx="58471" cy="666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0717158" y="3960135"/>
            <a:ext cx="770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Nano</a:t>
            </a:r>
          </a:p>
        </p:txBody>
      </p:sp>
      <p:sp>
        <p:nvSpPr>
          <p:cNvPr id="38" name="Oval 37"/>
          <p:cNvSpPr/>
          <p:nvPr/>
        </p:nvSpPr>
        <p:spPr>
          <a:xfrm>
            <a:off x="7086522" y="3697108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718628" y="3392215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0141328" y="3467940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9304787" y="3260751"/>
            <a:ext cx="96982" cy="110836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964080" y="3579371"/>
            <a:ext cx="58471" cy="666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51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Water Column - Nano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909" y="1325607"/>
            <a:ext cx="6602181" cy="479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436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Surface Sediment - Nano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909" y="1343895"/>
            <a:ext cx="6602181" cy="479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5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Subsurface Sediment - Nano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909" y="1337799"/>
            <a:ext cx="6602181" cy="479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747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Nanomaterials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1846"/>
            <a:ext cx="673976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Materials with a size of 1 to 100 nm</a:t>
            </a:r>
          </a:p>
          <a:p>
            <a:r>
              <a:rPr lang="en-US" dirty="0"/>
              <a:t>Have special optical, electronic, and/or mechanical properties</a:t>
            </a:r>
          </a:p>
          <a:p>
            <a:r>
              <a:rPr lang="en-US" dirty="0"/>
              <a:t>Their properties have resulted in increased production and therefore increased release to the environment</a:t>
            </a:r>
          </a:p>
          <a:p>
            <a:r>
              <a:rPr lang="en-US" dirty="0"/>
              <a:t>They cannot be simulated as solids or as solutes because of their properties</a:t>
            </a:r>
          </a:p>
          <a:p>
            <a:r>
              <a:rPr lang="en-US" dirty="0"/>
              <a:t>They are now a specific state variable in WASP8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40737" y="100263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7962802" y="1724855"/>
            <a:ext cx="2990885" cy="3215498"/>
            <a:chOff x="8069746" y="1564439"/>
            <a:chExt cx="2990885" cy="3215498"/>
          </a:xfrm>
        </p:grpSpPr>
        <p:pic>
          <p:nvPicPr>
            <p:cNvPr id="7" name="Picture 6" descr="C6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9746" y="1564439"/>
              <a:ext cx="2990885" cy="1991561"/>
            </a:xfrm>
            <a:prstGeom prst="rect">
              <a:avLst/>
            </a:prstGeom>
          </p:spPr>
        </p:pic>
        <p:pic>
          <p:nvPicPr>
            <p:cNvPr id="8" name="Picture 7" descr="nanotubes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4525" y="3542632"/>
              <a:ext cx="2981017" cy="1237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318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Hetero-aggregation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 bwMode="auto">
          <a:xfrm>
            <a:off x="7678219" y="2349949"/>
            <a:ext cx="529175" cy="525125"/>
          </a:xfrm>
          <a:prstGeom prst="ellipse">
            <a:avLst/>
          </a:prstGeom>
          <a:solidFill>
            <a:srgbClr val="895A1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 bwMode="auto">
          <a:xfrm>
            <a:off x="7264946" y="3309493"/>
            <a:ext cx="841834" cy="835390"/>
          </a:xfrm>
          <a:prstGeom prst="ellipse">
            <a:avLst/>
          </a:prstGeom>
          <a:solidFill>
            <a:srgbClr val="895A1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 bwMode="auto">
          <a:xfrm>
            <a:off x="1524000" y="6224588"/>
            <a:ext cx="609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0D4DF23-7E53-4D36-89F4-0E94F9B13FF6}" type="slidenum">
              <a:rPr lang="en-US" sz="1000" b="1">
                <a:solidFill>
                  <a:prstClr val="white"/>
                </a:solidFill>
                <a:ea typeface="ＭＳ Ｐゴシック" pitchFamily="1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z="1000" b="1">
              <a:solidFill>
                <a:prstClr val="white"/>
              </a:solidFill>
              <a:ea typeface="ＭＳ Ｐゴシック" pitchFamily="1" charset="-128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1534633" y="1792767"/>
            <a:ext cx="9286258" cy="631006"/>
          </a:xfrm>
          <a:custGeom>
            <a:avLst/>
            <a:gdLst>
              <a:gd name="connsiteX0" fmla="*/ 0 w 9286258"/>
              <a:gd name="connsiteY0" fmla="*/ 365642 h 631006"/>
              <a:gd name="connsiteX1" fmla="*/ 956930 w 9286258"/>
              <a:gd name="connsiteY1" fmla="*/ 4135 h 631006"/>
              <a:gd name="connsiteX2" fmla="*/ 1903227 w 9286258"/>
              <a:gd name="connsiteY2" fmla="*/ 578293 h 631006"/>
              <a:gd name="connsiteX3" fmla="*/ 3168502 w 9286258"/>
              <a:gd name="connsiteY3" fmla="*/ 78563 h 631006"/>
              <a:gd name="connsiteX4" fmla="*/ 4316818 w 9286258"/>
              <a:gd name="connsiteY4" fmla="*/ 567661 h 631006"/>
              <a:gd name="connsiteX5" fmla="*/ 5613990 w 9286258"/>
              <a:gd name="connsiteY5" fmla="*/ 99828 h 631006"/>
              <a:gd name="connsiteX6" fmla="*/ 6730409 w 9286258"/>
              <a:gd name="connsiteY6" fmla="*/ 525131 h 631006"/>
              <a:gd name="connsiteX7" fmla="*/ 7751134 w 9286258"/>
              <a:gd name="connsiteY7" fmla="*/ 67931 h 631006"/>
              <a:gd name="connsiteX8" fmla="*/ 9154632 w 9286258"/>
              <a:gd name="connsiteY8" fmla="*/ 578293 h 631006"/>
              <a:gd name="connsiteX9" fmla="*/ 9144000 w 9286258"/>
              <a:gd name="connsiteY9" fmla="*/ 588926 h 631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86258" h="631006">
                <a:moveTo>
                  <a:pt x="0" y="365642"/>
                </a:moveTo>
                <a:cubicBezTo>
                  <a:pt x="319862" y="167167"/>
                  <a:pt x="639725" y="-31307"/>
                  <a:pt x="956930" y="4135"/>
                </a:cubicBezTo>
                <a:cubicBezTo>
                  <a:pt x="1274135" y="39577"/>
                  <a:pt x="1534632" y="565888"/>
                  <a:pt x="1903227" y="578293"/>
                </a:cubicBezTo>
                <a:cubicBezTo>
                  <a:pt x="2271822" y="590698"/>
                  <a:pt x="2766237" y="80335"/>
                  <a:pt x="3168502" y="78563"/>
                </a:cubicBezTo>
                <a:cubicBezTo>
                  <a:pt x="3570767" y="76791"/>
                  <a:pt x="3909237" y="564117"/>
                  <a:pt x="4316818" y="567661"/>
                </a:cubicBezTo>
                <a:cubicBezTo>
                  <a:pt x="4724399" y="571205"/>
                  <a:pt x="5211725" y="106916"/>
                  <a:pt x="5613990" y="99828"/>
                </a:cubicBezTo>
                <a:cubicBezTo>
                  <a:pt x="6016255" y="92740"/>
                  <a:pt x="6374218" y="530447"/>
                  <a:pt x="6730409" y="525131"/>
                </a:cubicBezTo>
                <a:cubicBezTo>
                  <a:pt x="7086600" y="519815"/>
                  <a:pt x="7347097" y="59071"/>
                  <a:pt x="7751134" y="67931"/>
                </a:cubicBezTo>
                <a:cubicBezTo>
                  <a:pt x="8155171" y="76791"/>
                  <a:pt x="8922488" y="491461"/>
                  <a:pt x="9154632" y="578293"/>
                </a:cubicBezTo>
                <a:cubicBezTo>
                  <a:pt x="9386776" y="665126"/>
                  <a:pt x="9265388" y="627026"/>
                  <a:pt x="9144000" y="588926"/>
                </a:cubicBez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704593" y="3432099"/>
            <a:ext cx="1865081" cy="117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904892" y="4038600"/>
            <a:ext cx="2905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>
                <a:solidFill>
                  <a:schemeClr val="bg1"/>
                </a:solidFill>
              </a:rPr>
              <a:t>k</a:t>
            </a:r>
            <a:r>
              <a:rPr lang="en-US" sz="2000" i="1" baseline="-25000" dirty="0" err="1">
                <a:solidFill>
                  <a:schemeClr val="bg1"/>
                </a:solidFill>
              </a:rPr>
              <a:t>hetagg</a:t>
            </a:r>
            <a:r>
              <a:rPr lang="en-US" sz="2000" i="1" dirty="0">
                <a:solidFill>
                  <a:schemeClr val="bg1"/>
                </a:solidFill>
              </a:rPr>
              <a:t> = </a:t>
            </a:r>
            <a:r>
              <a:rPr lang="en-US" sz="2000" i="1" dirty="0" err="1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US" sz="2000" i="1" baseline="-25000" dirty="0" err="1">
                <a:solidFill>
                  <a:schemeClr val="bg1"/>
                </a:solidFill>
              </a:rPr>
              <a:t>hetagg</a:t>
            </a:r>
            <a:r>
              <a:rPr lang="en-US" sz="2000" i="1" dirty="0">
                <a:solidFill>
                  <a:schemeClr val="bg1"/>
                </a:solidFill>
              </a:rPr>
              <a:t> x </a:t>
            </a:r>
            <a:r>
              <a:rPr lang="en-US" sz="2000" i="1" dirty="0" err="1">
                <a:solidFill>
                  <a:schemeClr val="bg1"/>
                </a:solidFill>
              </a:rPr>
              <a:t>k</a:t>
            </a:r>
            <a:r>
              <a:rPr lang="en-US" sz="2000" i="1" baseline="-25000" dirty="0" err="1">
                <a:solidFill>
                  <a:schemeClr val="bg1"/>
                </a:solidFill>
              </a:rPr>
              <a:t>coll</a:t>
            </a:r>
            <a:r>
              <a:rPr lang="en-US" sz="2000" i="1" dirty="0">
                <a:solidFill>
                  <a:schemeClr val="bg1"/>
                </a:solidFill>
              </a:rPr>
              <a:t> x </a:t>
            </a:r>
            <a:r>
              <a:rPr lang="en-US" sz="2000" i="1" dirty="0" err="1">
                <a:solidFill>
                  <a:schemeClr val="bg1"/>
                </a:solidFill>
              </a:rPr>
              <a:t>C</a:t>
            </a:r>
            <a:r>
              <a:rPr lang="en-US" sz="2000" i="1" baseline="-25000" dirty="0" err="1">
                <a:solidFill>
                  <a:schemeClr val="bg1"/>
                </a:solidFill>
              </a:rPr>
              <a:t>spm</a:t>
            </a:r>
            <a:endParaRPr lang="en-US" sz="2000" i="1" baseline="-25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790558" y="4876801"/>
                <a:ext cx="8496442" cy="628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𝑐𝑜𝑙𝑙</m:t>
                          </m:r>
                        </m:sub>
                      </m:sSub>
                      <m:r>
                        <a:rPr lang="en-US" sz="16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𝑤𝑎𝑡𝑒𝑟</m:t>
                              </m:r>
                            </m:sub>
                          </m:sSub>
                        </m:num>
                        <m:den>
                          <m:r>
                            <a:rPr lang="en-US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𝑤𝑎𝑡𝑒𝑟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𝑛𝑎𝑛𝑜</m:t>
                                      </m:r>
                                    </m:sub>
                                  </m:sSub>
                                  <m:r>
                                    <a:rPr lang="en-US" sz="16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𝑠𝑜𝑙𝑖𝑑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6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𝑛𝑎𝑛𝑜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𝑠𝑜𝑙𝑖𝑑</m:t>
                              </m:r>
                            </m:sub>
                          </m:sSub>
                        </m:den>
                      </m:f>
                      <m:r>
                        <a:rPr lang="en-US" sz="16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𝑛𝑎𝑛𝑜</m:t>
                                  </m:r>
                                </m:sub>
                              </m:sSub>
                              <m:r>
                                <a:rPr lang="en-US" sz="16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𝑠𝑜𝑙𝑖𝑑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𝑛𝑎𝑛𝑜</m:t>
                                  </m:r>
                                </m:sub>
                              </m:sSub>
                              <m:r>
                                <a:rPr lang="en-US" sz="16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𝑠𝑜𝑙𝑖𝑑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6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𝑛𝑎𝑛𝑜</m:t>
                              </m:r>
                            </m:sub>
                          </m:sSub>
                          <m:r>
                            <a:rPr lang="en-US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6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𝑠𝑜𝑙𝑖𝑑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:mv="urn:schemas-microsoft-com:mac:vml"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0558" y="4876801"/>
                <a:ext cx="8496442" cy="628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/>
          <p:cNvSpPr>
            <a:spLocks noChangeAspect="1"/>
          </p:cNvSpPr>
          <p:nvPr/>
        </p:nvSpPr>
        <p:spPr bwMode="auto">
          <a:xfrm>
            <a:off x="1670636" y="2294264"/>
            <a:ext cx="529175" cy="525125"/>
          </a:xfrm>
          <a:prstGeom prst="ellipse">
            <a:avLst/>
          </a:prstGeom>
          <a:solidFill>
            <a:srgbClr val="895A1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grpSp>
        <p:nvGrpSpPr>
          <p:cNvPr id="3" name="Group 13"/>
          <p:cNvGrpSpPr>
            <a:grpSpLocks noChangeAspect="1"/>
          </p:cNvGrpSpPr>
          <p:nvPr/>
        </p:nvGrpSpPr>
        <p:grpSpPr>
          <a:xfrm>
            <a:off x="1477989" y="2574613"/>
            <a:ext cx="205538" cy="251279"/>
            <a:chOff x="3673929" y="1817898"/>
            <a:chExt cx="1883234" cy="2302335"/>
          </a:xfrm>
        </p:grpSpPr>
        <p:grpSp>
          <p:nvGrpSpPr>
            <p:cNvPr id="4" name="Group 14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12" name="Group 35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40" name="Hexagon 39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Hexagon 40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36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38" name="Hexagon 37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Hexagon 38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6" name="Hexagon 15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6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17" name="Group 29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34" name="Hexagon 33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Hexagon 34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30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32" name="Hexagon 31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Hexagon 32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9" name="Group 17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28" name="Hexagon 27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Hexagon 28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18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26" name="Hexagon 25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Hexagon 26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Hexagon 19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Oval 41"/>
          <p:cNvSpPr>
            <a:spLocks noChangeAspect="1"/>
          </p:cNvSpPr>
          <p:nvPr/>
        </p:nvSpPr>
        <p:spPr bwMode="auto">
          <a:xfrm>
            <a:off x="2501804" y="3184736"/>
            <a:ext cx="1214476" cy="1206139"/>
          </a:xfrm>
          <a:prstGeom prst="ellipse">
            <a:avLst/>
          </a:prstGeom>
          <a:solidFill>
            <a:srgbClr val="F2D6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grpSp>
        <p:nvGrpSpPr>
          <p:cNvPr id="31" name="Group 42"/>
          <p:cNvGrpSpPr>
            <a:grpSpLocks noChangeAspect="1"/>
          </p:cNvGrpSpPr>
          <p:nvPr/>
        </p:nvGrpSpPr>
        <p:grpSpPr>
          <a:xfrm>
            <a:off x="2096112" y="3060026"/>
            <a:ext cx="205538" cy="251279"/>
            <a:chOff x="3673929" y="1817898"/>
            <a:chExt cx="1883234" cy="2302335"/>
          </a:xfrm>
        </p:grpSpPr>
        <p:grpSp>
          <p:nvGrpSpPr>
            <p:cNvPr id="36" name="Group 43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37" name="Group 64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69" name="Hexagon 68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Hexagon 69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65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67" name="Hexagon 66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Hexagon 67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5" name="Hexagon 44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5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46" name="Group 58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63" name="Hexagon 62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Hexagon 63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" name="Group 59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61" name="Hexagon 60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Hexagon 61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8" name="Group 46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57" name="Hexagon 56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Hexagon 57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47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55" name="Hexagon 54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Hexagon 55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Hexagon 48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Oval 70"/>
          <p:cNvSpPr>
            <a:spLocks noChangeAspect="1"/>
          </p:cNvSpPr>
          <p:nvPr/>
        </p:nvSpPr>
        <p:spPr bwMode="auto">
          <a:xfrm>
            <a:off x="1257363" y="3253808"/>
            <a:ext cx="841834" cy="835390"/>
          </a:xfrm>
          <a:prstGeom prst="ellipse">
            <a:avLst/>
          </a:prstGeom>
          <a:solidFill>
            <a:srgbClr val="895A1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grpSp>
        <p:nvGrpSpPr>
          <p:cNvPr id="60" name="Group 71"/>
          <p:cNvGrpSpPr>
            <a:grpSpLocks noChangeAspect="1"/>
          </p:cNvGrpSpPr>
          <p:nvPr/>
        </p:nvGrpSpPr>
        <p:grpSpPr>
          <a:xfrm>
            <a:off x="1915523" y="4325413"/>
            <a:ext cx="205538" cy="251279"/>
            <a:chOff x="3673929" y="1817898"/>
            <a:chExt cx="1883234" cy="2302335"/>
          </a:xfrm>
        </p:grpSpPr>
        <p:grpSp>
          <p:nvGrpSpPr>
            <p:cNvPr id="65" name="Group 72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66" name="Group 93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98" name="Hexagon 97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Hexagon 98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2" name="Group 94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96" name="Hexagon 95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Hexagon 96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4" name="Hexagon 73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4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75" name="Group 87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92" name="Hexagon 91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Hexagon 92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88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90" name="Hexagon 89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Hexagon 90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7" name="Group 75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86" name="Hexagon 85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Hexagon 86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76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84" name="Hexagon 83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Hexagon 84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Hexagon 77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Hexagon 78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Hexagon 79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Hexagon 80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Hexagon 81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Hexagon 82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99"/>
          <p:cNvGrpSpPr>
            <a:grpSpLocks noChangeAspect="1"/>
          </p:cNvGrpSpPr>
          <p:nvPr/>
        </p:nvGrpSpPr>
        <p:grpSpPr>
          <a:xfrm>
            <a:off x="870812" y="2668832"/>
            <a:ext cx="205538" cy="251279"/>
            <a:chOff x="3673929" y="1817898"/>
            <a:chExt cx="1883234" cy="2302335"/>
          </a:xfrm>
        </p:grpSpPr>
        <p:grpSp>
          <p:nvGrpSpPr>
            <p:cNvPr id="94" name="Group 100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95" name="Group 121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126" name="Hexagon 125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Hexagon 126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0" name="Group 122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124" name="Hexagon 123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Hexagon 124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2" name="Hexagon 101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1" name="Group 102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103" name="Group 115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120" name="Hexagon 119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Hexagon 120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" name="Group 116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118" name="Hexagon 117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Hexagon 118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5" name="Group 103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114" name="Hexagon 113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Hexagon 114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6" name="Group 104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112" name="Hexagon 111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Hexagon 112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6" name="Hexagon 105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Hexagon 106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Hexagon 107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Hexagon 108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Hexagon 109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Hexagon 110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27"/>
          <p:cNvGrpSpPr>
            <a:grpSpLocks noChangeAspect="1"/>
          </p:cNvGrpSpPr>
          <p:nvPr/>
        </p:nvGrpSpPr>
        <p:grpSpPr>
          <a:xfrm>
            <a:off x="4229645" y="3758091"/>
            <a:ext cx="205538" cy="251279"/>
            <a:chOff x="3673929" y="1817898"/>
            <a:chExt cx="1883234" cy="2302335"/>
          </a:xfrm>
        </p:grpSpPr>
        <p:grpSp>
          <p:nvGrpSpPr>
            <p:cNvPr id="122" name="Group 128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123" name="Group 149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154" name="Hexagon 153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Hexagon 154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8" name="Group 150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152" name="Hexagon 151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Hexagon 152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0" name="Hexagon 129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9" name="Group 130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131" name="Group 143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148" name="Hexagon 147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Hexagon 148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2" name="Group 144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146" name="Hexagon 145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Hexagon 146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3" name="Group 131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142" name="Hexagon 141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Hexagon 142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32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140" name="Hexagon 139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Hexagon 140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4" name="Hexagon 133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Hexagon 134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Hexagon 135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Hexagon 136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Hexagon 137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Hexagon 138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55"/>
          <p:cNvGrpSpPr>
            <a:grpSpLocks noChangeAspect="1"/>
          </p:cNvGrpSpPr>
          <p:nvPr/>
        </p:nvGrpSpPr>
        <p:grpSpPr>
          <a:xfrm>
            <a:off x="8078239" y="2748665"/>
            <a:ext cx="205538" cy="251279"/>
            <a:chOff x="3673929" y="1817898"/>
            <a:chExt cx="1883234" cy="2302335"/>
          </a:xfrm>
        </p:grpSpPr>
        <p:grpSp>
          <p:nvGrpSpPr>
            <p:cNvPr id="150" name="Group 156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151" name="Group 177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182" name="Hexagon 181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Hexagon 182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6" name="Group 178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180" name="Hexagon 179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Hexagon 180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58" name="Hexagon 157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7" name="Group 158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159" name="Group 171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176" name="Hexagon 175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Hexagon 176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0" name="Group 172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174" name="Hexagon 173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Hexagon 174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61" name="Group 159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170" name="Hexagon 169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Hexagon 170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2" name="Group 160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168" name="Hexagon 167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Hexagon 168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2" name="Hexagon 161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Hexagon 162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Hexagon 163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Hexagon 164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Hexagon 165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Hexagon 166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83"/>
          <p:cNvGrpSpPr>
            <a:grpSpLocks noChangeAspect="1"/>
          </p:cNvGrpSpPr>
          <p:nvPr/>
        </p:nvGrpSpPr>
        <p:grpSpPr>
          <a:xfrm>
            <a:off x="2442305" y="2378093"/>
            <a:ext cx="205538" cy="251279"/>
            <a:chOff x="3673929" y="1817898"/>
            <a:chExt cx="1883234" cy="2302335"/>
          </a:xfrm>
        </p:grpSpPr>
        <p:grpSp>
          <p:nvGrpSpPr>
            <p:cNvPr id="178" name="Group 184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179" name="Group 205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10" name="Hexagon 209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Hexagon 210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4" name="Group 206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08" name="Hexagon 207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9" name="Hexagon 208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86" name="Hexagon 185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5" name="Group 186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187" name="Group 199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04" name="Hexagon 203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Hexagon 204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8" name="Group 200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02" name="Hexagon 201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Hexagon 202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89" name="Group 187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198" name="Hexagon 197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Hexagon 198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0" name="Group 188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196" name="Hexagon 195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Hexagon 196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Hexagon 189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Hexagon 190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Hexagon 191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Hexagon 192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Hexagon 193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Hexagon 194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" name="Oval 211"/>
          <p:cNvSpPr>
            <a:spLocks noChangeAspect="1"/>
          </p:cNvSpPr>
          <p:nvPr/>
        </p:nvSpPr>
        <p:spPr bwMode="auto">
          <a:xfrm>
            <a:off x="3357263" y="2458800"/>
            <a:ext cx="760805" cy="755582"/>
          </a:xfrm>
          <a:prstGeom prst="ellipse">
            <a:avLst/>
          </a:prstGeom>
          <a:solidFill>
            <a:srgbClr val="F2D6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213" name="Oval 212"/>
          <p:cNvSpPr>
            <a:spLocks noChangeAspect="1"/>
          </p:cNvSpPr>
          <p:nvPr/>
        </p:nvSpPr>
        <p:spPr bwMode="auto">
          <a:xfrm>
            <a:off x="8509387" y="3240421"/>
            <a:ext cx="1214476" cy="1206139"/>
          </a:xfrm>
          <a:prstGeom prst="ellipse">
            <a:avLst/>
          </a:prstGeom>
          <a:solidFill>
            <a:srgbClr val="F2D6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214" name="Oval 213"/>
          <p:cNvSpPr>
            <a:spLocks noChangeAspect="1"/>
          </p:cNvSpPr>
          <p:nvPr/>
        </p:nvSpPr>
        <p:spPr bwMode="auto">
          <a:xfrm>
            <a:off x="9364846" y="2514485"/>
            <a:ext cx="760805" cy="755582"/>
          </a:xfrm>
          <a:prstGeom prst="ellipse">
            <a:avLst/>
          </a:prstGeom>
          <a:solidFill>
            <a:srgbClr val="F2D6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ea typeface="ＭＳ Ｐゴシック" pitchFamily="1" charset="-128"/>
            </a:endParaRPr>
          </a:p>
        </p:txBody>
      </p:sp>
      <p:grpSp>
        <p:nvGrpSpPr>
          <p:cNvPr id="201" name="Group 214"/>
          <p:cNvGrpSpPr>
            <a:grpSpLocks noChangeAspect="1"/>
          </p:cNvGrpSpPr>
          <p:nvPr/>
        </p:nvGrpSpPr>
        <p:grpSpPr>
          <a:xfrm>
            <a:off x="9650670" y="2666661"/>
            <a:ext cx="205538" cy="251279"/>
            <a:chOff x="3673929" y="1817898"/>
            <a:chExt cx="1883234" cy="2302335"/>
          </a:xfrm>
        </p:grpSpPr>
        <p:grpSp>
          <p:nvGrpSpPr>
            <p:cNvPr id="206" name="Group 215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207" name="Group 236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41" name="Hexagon 240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Hexagon 241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5" name="Group 237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39" name="Hexagon 238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Hexagon 239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17" name="Hexagon 216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6" name="Group 217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218" name="Group 230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35" name="Hexagon 234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Hexagon 235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9" name="Group 231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33" name="Hexagon 232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Hexagon 233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20" name="Group 218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229" name="Hexagon 228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Hexagon 229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1" name="Group 219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227" name="Hexagon 226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Hexagon 227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1" name="Hexagon 220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Hexagon 221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Hexagon 222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Hexagon 223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Hexagon 224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Hexagon 225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2" name="Group 242"/>
          <p:cNvGrpSpPr>
            <a:grpSpLocks noChangeAspect="1"/>
          </p:cNvGrpSpPr>
          <p:nvPr/>
        </p:nvGrpSpPr>
        <p:grpSpPr>
          <a:xfrm>
            <a:off x="9570121" y="3792578"/>
            <a:ext cx="205538" cy="251279"/>
            <a:chOff x="3673929" y="1817898"/>
            <a:chExt cx="1883234" cy="2302335"/>
          </a:xfrm>
        </p:grpSpPr>
        <p:grpSp>
          <p:nvGrpSpPr>
            <p:cNvPr id="237" name="Group 243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238" name="Group 264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69" name="Hexagon 268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0" name="Hexagon 269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3" name="Group 265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67" name="Hexagon 266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8" name="Hexagon 267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45" name="Hexagon 244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4" name="Group 245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246" name="Group 258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63" name="Hexagon 262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4" name="Hexagon 263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7" name="Group 259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61" name="Hexagon 260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2" name="Hexagon 261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48" name="Group 246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257" name="Hexagon 256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Hexagon 257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9" name="Group 247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255" name="Hexagon 254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Hexagon 255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9" name="Hexagon 248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Hexagon 249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Hexagon 250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Hexagon 251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Hexagon 252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Hexagon 253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0" name="Group 270"/>
          <p:cNvGrpSpPr>
            <a:grpSpLocks noChangeAspect="1"/>
          </p:cNvGrpSpPr>
          <p:nvPr/>
        </p:nvGrpSpPr>
        <p:grpSpPr>
          <a:xfrm>
            <a:off x="8816149" y="3810109"/>
            <a:ext cx="205538" cy="251279"/>
            <a:chOff x="3673929" y="1817898"/>
            <a:chExt cx="1883234" cy="2302335"/>
          </a:xfrm>
        </p:grpSpPr>
        <p:grpSp>
          <p:nvGrpSpPr>
            <p:cNvPr id="265" name="Group 271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266" name="Group 292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97" name="Hexagon 296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8" name="Hexagon 297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1" name="Group 293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95" name="Hexagon 294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Hexagon 295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73" name="Hexagon 272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2" name="Group 273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274" name="Group 286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291" name="Hexagon 290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Hexagon 291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5" name="Group 287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289" name="Hexagon 288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0" name="Hexagon 289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76" name="Group 274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285" name="Hexagon 284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Hexagon 285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7" name="Group 275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283" name="Hexagon 282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Hexagon 283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7" name="Hexagon 276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Hexagon 277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Hexagon 278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Hexagon 279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Hexagon 280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Hexagon 281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8" name="Group 298"/>
          <p:cNvGrpSpPr>
            <a:grpSpLocks noChangeAspect="1"/>
          </p:cNvGrpSpPr>
          <p:nvPr/>
        </p:nvGrpSpPr>
        <p:grpSpPr>
          <a:xfrm>
            <a:off x="7668083" y="3735595"/>
            <a:ext cx="205538" cy="251279"/>
            <a:chOff x="3673929" y="1817898"/>
            <a:chExt cx="1883234" cy="2302335"/>
          </a:xfrm>
        </p:grpSpPr>
        <p:grpSp>
          <p:nvGrpSpPr>
            <p:cNvPr id="293" name="Group 299"/>
            <p:cNvGrpSpPr/>
            <p:nvPr/>
          </p:nvGrpSpPr>
          <p:grpSpPr>
            <a:xfrm>
              <a:off x="3673929" y="2051955"/>
              <a:ext cx="1170217" cy="925290"/>
              <a:chOff x="3673929" y="2051955"/>
              <a:chExt cx="1170217" cy="925290"/>
            </a:xfrm>
          </p:grpSpPr>
          <p:grpSp>
            <p:nvGrpSpPr>
              <p:cNvPr id="294" name="Group 320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325" name="Hexagon 324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6" name="Hexagon 325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9" name="Group 321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323" name="Hexagon 322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4" name="Hexagon 323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01" name="Hexagon 300"/>
            <p:cNvSpPr/>
            <p:nvPr/>
          </p:nvSpPr>
          <p:spPr>
            <a:xfrm>
              <a:off x="4386946" y="318405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0" name="Group 301"/>
            <p:cNvGrpSpPr/>
            <p:nvPr/>
          </p:nvGrpSpPr>
          <p:grpSpPr>
            <a:xfrm>
              <a:off x="4386946" y="2509149"/>
              <a:ext cx="1170217" cy="925290"/>
              <a:chOff x="3673929" y="2051955"/>
              <a:chExt cx="1170217" cy="925290"/>
            </a:xfrm>
          </p:grpSpPr>
          <p:grpSp>
            <p:nvGrpSpPr>
              <p:cNvPr id="302" name="Group 314"/>
              <p:cNvGrpSpPr/>
              <p:nvPr/>
            </p:nvGrpSpPr>
            <p:grpSpPr>
              <a:xfrm>
                <a:off x="3673929" y="2286000"/>
                <a:ext cx="821873" cy="691245"/>
                <a:chOff x="3673929" y="2286000"/>
                <a:chExt cx="821873" cy="691245"/>
              </a:xfrm>
            </p:grpSpPr>
            <p:sp>
              <p:nvSpPr>
                <p:cNvPr id="319" name="Hexagon 318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0" name="Hexagon 319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3" name="Group 315"/>
              <p:cNvGrpSpPr/>
              <p:nvPr/>
            </p:nvGrpSpPr>
            <p:grpSpPr>
              <a:xfrm>
                <a:off x="4022273" y="2051955"/>
                <a:ext cx="821873" cy="691245"/>
                <a:chOff x="3673929" y="2286000"/>
                <a:chExt cx="821873" cy="691245"/>
              </a:xfrm>
            </p:grpSpPr>
            <p:sp>
              <p:nvSpPr>
                <p:cNvPr id="317" name="Hexagon 316"/>
                <p:cNvSpPr/>
                <p:nvPr/>
              </p:nvSpPr>
              <p:spPr>
                <a:xfrm>
                  <a:off x="3673929" y="2286000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Hexagon 317"/>
                <p:cNvSpPr/>
                <p:nvPr/>
              </p:nvSpPr>
              <p:spPr>
                <a:xfrm>
                  <a:off x="4038602" y="2520045"/>
                  <a:ext cx="457200" cy="457200"/>
                </a:xfrm>
                <a:prstGeom prst="hexagon">
                  <a:avLst/>
                </a:prstGeom>
                <a:noFill/>
                <a:ln w="254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04" name="Group 302"/>
            <p:cNvGrpSpPr/>
            <p:nvPr/>
          </p:nvGrpSpPr>
          <p:grpSpPr>
            <a:xfrm>
              <a:off x="4735290" y="2041059"/>
              <a:ext cx="821873" cy="691245"/>
              <a:chOff x="8392886" y="5159826"/>
              <a:chExt cx="821873" cy="691245"/>
            </a:xfrm>
          </p:grpSpPr>
          <p:sp>
            <p:nvSpPr>
              <p:cNvPr id="313" name="Hexagon 312"/>
              <p:cNvSpPr/>
              <p:nvPr/>
            </p:nvSpPr>
            <p:spPr>
              <a:xfrm>
                <a:off x="8392886" y="5159826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Hexagon 313"/>
              <p:cNvSpPr/>
              <p:nvPr/>
            </p:nvSpPr>
            <p:spPr>
              <a:xfrm>
                <a:off x="8757559" y="5393871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5" name="Group 303"/>
            <p:cNvGrpSpPr/>
            <p:nvPr/>
          </p:nvGrpSpPr>
          <p:grpSpPr>
            <a:xfrm>
              <a:off x="3690259" y="2743194"/>
              <a:ext cx="821873" cy="691245"/>
              <a:chOff x="10629900" y="3412669"/>
              <a:chExt cx="821873" cy="691245"/>
            </a:xfrm>
          </p:grpSpPr>
          <p:sp>
            <p:nvSpPr>
              <p:cNvPr id="311" name="Hexagon 310"/>
              <p:cNvSpPr/>
              <p:nvPr/>
            </p:nvSpPr>
            <p:spPr>
              <a:xfrm>
                <a:off x="10629900" y="3412669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Hexagon 311"/>
              <p:cNvSpPr/>
              <p:nvPr/>
            </p:nvSpPr>
            <p:spPr>
              <a:xfrm>
                <a:off x="10994573" y="3646714"/>
                <a:ext cx="457200" cy="457200"/>
              </a:xfrm>
              <a:prstGeom prst="hexagon">
                <a:avLst/>
              </a:prstGeom>
              <a:noFill/>
              <a:ln w="254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5" name="Hexagon 304"/>
            <p:cNvSpPr/>
            <p:nvPr/>
          </p:nvSpPr>
          <p:spPr>
            <a:xfrm>
              <a:off x="4370617" y="181789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Hexagon 305"/>
            <p:cNvSpPr/>
            <p:nvPr/>
          </p:nvSpPr>
          <p:spPr>
            <a:xfrm>
              <a:off x="3690258" y="3211259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Hexagon 306"/>
            <p:cNvSpPr/>
            <p:nvPr/>
          </p:nvSpPr>
          <p:spPr>
            <a:xfrm>
              <a:off x="4038602" y="34344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Hexagon 307"/>
            <p:cNvSpPr/>
            <p:nvPr/>
          </p:nvSpPr>
          <p:spPr>
            <a:xfrm>
              <a:off x="5089075" y="3227588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Hexagon 308"/>
            <p:cNvSpPr/>
            <p:nvPr/>
          </p:nvSpPr>
          <p:spPr>
            <a:xfrm>
              <a:off x="4740739" y="3450756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Hexagon 309"/>
            <p:cNvSpPr/>
            <p:nvPr/>
          </p:nvSpPr>
          <p:spPr>
            <a:xfrm>
              <a:off x="4367898" y="3663033"/>
              <a:ext cx="457200" cy="457200"/>
            </a:xfrm>
            <a:prstGeom prst="hexagon">
              <a:avLst/>
            </a:prstGeom>
            <a:noFill/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7" name="TextBox 326"/>
          <p:cNvSpPr txBox="1"/>
          <p:nvPr/>
        </p:nvSpPr>
        <p:spPr>
          <a:xfrm>
            <a:off x="2803915" y="5667410"/>
            <a:ext cx="182473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Brownian Motion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5184358" y="5659423"/>
            <a:ext cx="138531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Fluid Motion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7657352" y="5665892"/>
            <a:ext cx="199445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Differential Settling</a:t>
            </a:r>
          </a:p>
        </p:txBody>
      </p:sp>
    </p:spTree>
    <p:extLst>
      <p:ext uri="{BB962C8B-B14F-4D97-AF65-F5344CB8AC3E}">
        <p14:creationId xmlns:p14="http://schemas.microsoft.com/office/powerpoint/2010/main" val="3775704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Aside from hetero-aggregation, nanomaterials may undergo reactions</a:t>
            </a:r>
          </a:p>
          <a:p>
            <a:pPr lvl="1"/>
            <a:r>
              <a:rPr lang="en-US" sz="2800" dirty="0"/>
              <a:t>Photochemical Reactions</a:t>
            </a:r>
          </a:p>
          <a:p>
            <a:pPr lvl="1"/>
            <a:r>
              <a:rPr lang="en-US" sz="2800" dirty="0"/>
              <a:t>General Reaction</a:t>
            </a:r>
          </a:p>
          <a:p>
            <a:r>
              <a:rPr lang="en-US" sz="3200" dirty="0"/>
              <a:t>Nanomaterials can break down into other nanomaterials or chemicals</a:t>
            </a:r>
          </a:p>
          <a:p>
            <a:pPr lvl="1"/>
            <a:r>
              <a:rPr lang="en-US" sz="2800" dirty="0"/>
              <a:t>Nano1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dirty="0"/>
              <a:t>Nano2 </a:t>
            </a:r>
          </a:p>
          <a:p>
            <a:pPr lvl="1"/>
            <a:r>
              <a:rPr lang="en-US" sz="2800" dirty="0"/>
              <a:t>Nano1 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r>
              <a:rPr lang="en-US" sz="2800" dirty="0"/>
              <a:t> Chem1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09517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Photochemical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6135"/>
            <a:ext cx="10515600" cy="3587203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err="1"/>
              <a:t>k</a:t>
            </a:r>
            <a:r>
              <a:rPr lang="en-US" i="1" baseline="-25000" dirty="0" err="1"/>
              <a:t>photochemical,</a:t>
            </a:r>
            <a:r>
              <a:rPr lang="en-US" i="1" baseline="-25000" dirty="0" err="1">
                <a:latin typeface="Symbol" panose="05050102010706020507" pitchFamily="18" charset="2"/>
              </a:rPr>
              <a:t>l</a:t>
            </a:r>
            <a:r>
              <a:rPr lang="en-US" dirty="0"/>
              <a:t> = </a:t>
            </a:r>
            <a:r>
              <a:rPr lang="en-US" i="1" dirty="0" err="1"/>
              <a:t>k</a:t>
            </a:r>
            <a:r>
              <a:rPr lang="en-US" i="1" baseline="-25000" dirty="0" err="1"/>
              <a:t>rate,</a:t>
            </a:r>
            <a:r>
              <a:rPr lang="en-US" i="1" baseline="-25000" dirty="0" err="1">
                <a:latin typeface="Symbol" panose="05050102010706020507" pitchFamily="18" charset="2"/>
              </a:rPr>
              <a:t>l</a:t>
            </a:r>
            <a:r>
              <a:rPr lang="en-US" i="1" dirty="0">
                <a:latin typeface="Symbol" panose="05050102010706020507" pitchFamily="18" charset="2"/>
              </a:rPr>
              <a:t>*I</a:t>
            </a:r>
            <a:r>
              <a:rPr lang="en-US" i="1" baseline="-25000" dirty="0">
                <a:latin typeface="Symbol" panose="05050102010706020507" pitchFamily="18" charset="2"/>
              </a:rPr>
              <a:t>l</a:t>
            </a:r>
            <a:r>
              <a:rPr lang="en-US" i="1" dirty="0">
                <a:latin typeface="Symbol" panose="05050102010706020507" pitchFamily="18" charset="2"/>
              </a:rPr>
              <a:t>	</a:t>
            </a:r>
            <a:r>
              <a:rPr lang="en-US" dirty="0"/>
              <a:t>[per day]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i="1" dirty="0" err="1"/>
              <a:t>k</a:t>
            </a:r>
            <a:r>
              <a:rPr lang="en-US" sz="2400" i="1" baseline="-25000" dirty="0" err="1"/>
              <a:t>rate,</a:t>
            </a:r>
            <a:r>
              <a:rPr lang="en-US" sz="2400" i="1" baseline="-25000" dirty="0" err="1">
                <a:latin typeface="Symbol" panose="05050102010706020507" pitchFamily="18" charset="2"/>
              </a:rPr>
              <a:t>l</a:t>
            </a:r>
            <a:r>
              <a:rPr lang="en-US" sz="2400" i="1" dirty="0"/>
              <a:t> : </a:t>
            </a:r>
            <a:r>
              <a:rPr lang="en-US" sz="2400" dirty="0"/>
              <a:t>photoreaction reaction rate constant,</a:t>
            </a:r>
          </a:p>
          <a:p>
            <a:pPr marL="0" indent="0" algn="ctr">
              <a:buNone/>
            </a:pPr>
            <a:r>
              <a:rPr lang="en-US" sz="2400" dirty="0"/>
              <a:t>	for given wavelength [per day per W/m</a:t>
            </a:r>
            <a:r>
              <a:rPr lang="en-US" sz="2400" baseline="30000" dirty="0"/>
              <a:t>2</a:t>
            </a:r>
            <a:r>
              <a:rPr lang="en-US" sz="2400" dirty="0"/>
              <a:t>]</a:t>
            </a:r>
          </a:p>
          <a:p>
            <a:pPr marL="0" indent="0" algn="ctr">
              <a:buNone/>
            </a:pPr>
            <a:r>
              <a:rPr lang="en-US" sz="2400" i="1" dirty="0">
                <a:latin typeface="Symbol" panose="05050102010706020507" pitchFamily="18" charset="2"/>
              </a:rPr>
              <a:t>I</a:t>
            </a:r>
            <a:r>
              <a:rPr lang="en-US" sz="2400" i="1" baseline="-25000" dirty="0">
                <a:latin typeface="Symbol" panose="05050102010706020507" pitchFamily="18" charset="2"/>
              </a:rPr>
              <a:t>l </a:t>
            </a:r>
            <a:r>
              <a:rPr lang="en-US" sz="2400" dirty="0">
                <a:latin typeface="Symbol" panose="05050102010706020507" pitchFamily="18" charset="2"/>
              </a:rPr>
              <a:t>: </a:t>
            </a:r>
            <a:r>
              <a:rPr lang="en-US" sz="2400" dirty="0"/>
              <a:t>Average light in WASP segment for given wavelength [W/m</a:t>
            </a:r>
            <a:r>
              <a:rPr lang="en-US" sz="2400" baseline="30000" dirty="0"/>
              <a:t>2</a:t>
            </a:r>
            <a:r>
              <a:rPr lang="en-US" sz="2400" dirty="0"/>
              <a:t>]</a:t>
            </a:r>
          </a:p>
          <a:p>
            <a:pPr marL="0" indent="0" algn="ctr">
              <a:buNone/>
            </a:pPr>
            <a:endParaRPr lang="en-US" sz="2400" baseline="-25000" dirty="0">
              <a:latin typeface="Symbol" panose="05050102010706020507" pitchFamily="18" charset="2"/>
            </a:endParaRPr>
          </a:p>
          <a:p>
            <a:pPr marL="0" indent="0" algn="ctr">
              <a:buNone/>
            </a:pPr>
            <a:endParaRPr lang="en-US" sz="2400" baseline="-25000" dirty="0">
              <a:latin typeface="Symbol" panose="05050102010706020507" pitchFamily="18" charset="2"/>
            </a:endParaRPr>
          </a:p>
          <a:p>
            <a:pPr marL="0" indent="0" algn="ctr">
              <a:buNone/>
            </a:pPr>
            <a:r>
              <a:rPr lang="en-US" i="1" dirty="0">
                <a:latin typeface="Symbol" panose="05050102010706020507" pitchFamily="18" charset="2"/>
              </a:rPr>
              <a:t>I</a:t>
            </a:r>
            <a:r>
              <a:rPr lang="en-US" i="1" baseline="-25000" dirty="0">
                <a:latin typeface="Symbol" panose="05050102010706020507" pitchFamily="18" charset="2"/>
              </a:rPr>
              <a:t>l</a:t>
            </a:r>
            <a:r>
              <a:rPr lang="en-US" dirty="0"/>
              <a:t> is calculated using surface light attenuated using Beer’s law</a:t>
            </a:r>
            <a:endParaRPr lang="en-US" baseline="-25000" dirty="0"/>
          </a:p>
          <a:p>
            <a:pPr marL="0" indent="0" algn="ctr">
              <a:buNone/>
            </a:pPr>
            <a:endParaRPr lang="en-US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3475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36135"/>
                <a:ext cx="10515600" cy="4028956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en-US" i="1" dirty="0"/>
                  <a:t>k</a:t>
                </a:r>
                <a:r>
                  <a:rPr lang="en-US" i="1" baseline="-25000" dirty="0" err="1"/>
                  <a:t>reaction</a:t>
                </a:r>
                <a:r>
                  <a:rPr lang="en-US" dirty="0"/>
                  <a:t> = </a:t>
                </a:r>
                <a:r>
                  <a:rPr lang="en-US" i="1" dirty="0" err="1"/>
                  <a:t>k</a:t>
                </a:r>
                <a:r>
                  <a:rPr lang="en-US" i="1" baseline="-25000" dirty="0" err="1"/>
                  <a:t>rate</a:t>
                </a:r>
                <a:r>
                  <a:rPr lang="en-US" i="1" dirty="0">
                    <a:latin typeface="Symbol" panose="05050102010706020507" pitchFamily="18" charset="2"/>
                  </a:rPr>
                  <a:t>*</a:t>
                </a:r>
                <a:r>
                  <a:rPr lang="en-US" i="1" dirty="0" err="1"/>
                  <a:t>X</a:t>
                </a:r>
                <a:r>
                  <a:rPr lang="en-US" i="1" baseline="-25000" dirty="0" err="1"/>
                  <a:t>temp</a:t>
                </a:r>
                <a:r>
                  <a:rPr lang="en-US" i="1" dirty="0"/>
                  <a:t>*</a:t>
                </a:r>
                <a:r>
                  <a:rPr lang="en-US" i="1" dirty="0" err="1"/>
                  <a:t>X</a:t>
                </a:r>
                <a:r>
                  <a:rPr lang="en-US" i="1" baseline="-25000" dirty="0" err="1"/>
                  <a:t>seg</a:t>
                </a:r>
                <a:r>
                  <a:rPr lang="en-US" i="1" dirty="0"/>
                  <a:t>*</a:t>
                </a:r>
                <a:r>
                  <a:rPr lang="en-US" i="1" dirty="0" err="1"/>
                  <a:t>X</a:t>
                </a:r>
                <a:r>
                  <a:rPr lang="en-US" i="1" baseline="-25000" dirty="0" err="1"/>
                  <a:t>phase</a:t>
                </a:r>
                <a:r>
                  <a:rPr lang="en-US" i="1" dirty="0"/>
                  <a:t>*</a:t>
                </a:r>
                <a:r>
                  <a:rPr lang="en-US" i="1" dirty="0" err="1"/>
                  <a:t>X</a:t>
                </a:r>
                <a:r>
                  <a:rPr lang="en-US" i="1" baseline="-25000" dirty="0" err="1"/>
                  <a:t>monod,env</a:t>
                </a:r>
                <a:r>
                  <a:rPr lang="en-US" i="1" dirty="0"/>
                  <a:t>*</a:t>
                </a:r>
                <a:r>
                  <a:rPr lang="en-US" i="1" dirty="0" err="1"/>
                  <a:t>X</a:t>
                </a:r>
                <a:r>
                  <a:rPr lang="en-US" i="1" baseline="-25000" dirty="0" err="1"/>
                  <a:t>monod,conc</a:t>
                </a:r>
                <a:r>
                  <a:rPr lang="en-US" i="1" dirty="0">
                    <a:latin typeface="Symbol" panose="05050102010706020507" pitchFamily="18" charset="2"/>
                  </a:rPr>
                  <a:t>	  </a:t>
                </a:r>
                <a:r>
                  <a:rPr lang="en-US" dirty="0"/>
                  <a:t>[per day]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sz="2400" i="1" dirty="0" err="1"/>
                  <a:t>k</a:t>
                </a:r>
                <a:r>
                  <a:rPr lang="en-US" sz="2400" i="1" baseline="-25000" dirty="0" err="1"/>
                  <a:t>rate</a:t>
                </a:r>
                <a:r>
                  <a:rPr lang="en-US" sz="2400" i="1" dirty="0"/>
                  <a:t> </a:t>
                </a:r>
                <a:r>
                  <a:rPr lang="en-US" sz="2400" dirty="0"/>
                  <a:t>: base rate constant [per day]</a:t>
                </a:r>
              </a:p>
              <a:p>
                <a:pPr marL="0" indent="0" algn="ctr">
                  <a:buNone/>
                </a:pPr>
                <a:r>
                  <a:rPr lang="en-US" i="1" dirty="0" err="1"/>
                  <a:t>X</a:t>
                </a:r>
                <a:r>
                  <a:rPr lang="en-US" i="1" baseline="-25000" dirty="0" err="1"/>
                  <a:t>temp</a:t>
                </a:r>
                <a:r>
                  <a:rPr lang="en-US" dirty="0"/>
                  <a:t> </a:t>
                </a:r>
                <a:r>
                  <a:rPr lang="en-US" sz="2400" dirty="0"/>
                  <a:t>: temperature correction term</a:t>
                </a:r>
                <a:endParaRPr lang="en-US" sz="2400" i="1" baseline="-25000" dirty="0"/>
              </a:p>
              <a:p>
                <a:pPr marL="0" indent="0" algn="ctr">
                  <a:buNone/>
                </a:pPr>
                <a:r>
                  <a:rPr lang="en-US" i="1" dirty="0" err="1"/>
                  <a:t>X</a:t>
                </a:r>
                <a:r>
                  <a:rPr lang="en-US" i="1" baseline="-25000" dirty="0" err="1"/>
                  <a:t>seg</a:t>
                </a:r>
                <a:r>
                  <a:rPr lang="en-US" dirty="0"/>
                  <a:t> </a:t>
                </a:r>
                <a:r>
                  <a:rPr lang="en-US" sz="2400" dirty="0"/>
                  <a:t>: segment multiplication factor</a:t>
                </a:r>
                <a:endParaRPr lang="en-US" i="1" baseline="-25000" dirty="0"/>
              </a:p>
              <a:p>
                <a:pPr marL="0" indent="0" algn="ctr">
                  <a:buNone/>
                </a:pPr>
                <a:r>
                  <a:rPr lang="en-US" i="1" dirty="0" err="1"/>
                  <a:t>X</a:t>
                </a:r>
                <a:r>
                  <a:rPr lang="en-US" i="1" baseline="-25000" dirty="0" err="1"/>
                  <a:t>phase</a:t>
                </a:r>
                <a:r>
                  <a:rPr lang="en-US" dirty="0"/>
                  <a:t> </a:t>
                </a:r>
                <a:r>
                  <a:rPr lang="en-US" sz="2400" dirty="0"/>
                  <a:t>: phase multiplication factor</a:t>
                </a:r>
                <a:endParaRPr lang="en-US" i="1" baseline="-25000" dirty="0"/>
              </a:p>
              <a:p>
                <a:pPr marL="0" indent="0" algn="ctr">
                  <a:buNone/>
                </a:pPr>
                <a:r>
                  <a:rPr lang="en-US" i="1" dirty="0" err="1"/>
                  <a:t>X</a:t>
                </a:r>
                <a:r>
                  <a:rPr lang="en-US" i="1" baseline="-25000" dirty="0" err="1"/>
                  <a:t>monod,env</a:t>
                </a:r>
                <a:r>
                  <a:rPr lang="en-US" dirty="0"/>
                  <a:t> </a:t>
                </a:r>
                <a:r>
                  <a:rPr lang="en-US" sz="2400" dirty="0"/>
                  <a:t>: Monod for environmental factors (bacteria, oxidants, reductants)</a:t>
                </a:r>
                <a:endParaRPr lang="en-US" i="1" baseline="-25000" dirty="0"/>
              </a:p>
              <a:p>
                <a:pPr marL="0" indent="0" algn="ctr">
                  <a:buNone/>
                </a:pPr>
                <a:r>
                  <a:rPr lang="en-US" i="1" dirty="0" err="1"/>
                  <a:t>X</a:t>
                </a:r>
                <a:r>
                  <a:rPr lang="en-US" i="1" baseline="-25000" dirty="0" err="1"/>
                  <a:t>monod,conc</a:t>
                </a:r>
                <a:r>
                  <a:rPr lang="en-US" dirty="0"/>
                  <a:t> </a:t>
                </a:r>
                <a:r>
                  <a:rPr lang="en-US" sz="2400" dirty="0"/>
                  <a:t>: Monod concentration factor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sz="2400" i="1" baseline="-2500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:mv="urn:schemas-microsoft-com:mac:vml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36135"/>
                <a:ext cx="10515600" cy="4028956"/>
              </a:xfrm>
              <a:blipFill>
                <a:blip r:embed="rId2"/>
                <a:stretch>
                  <a:fillRect t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863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Nanomaterials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9798"/>
            <a:ext cx="10143226" cy="4351338"/>
          </a:xfrm>
        </p:spPr>
        <p:txBody>
          <a:bodyPr/>
          <a:lstStyle/>
          <a:p>
            <a:r>
              <a:rPr lang="en-US" dirty="0"/>
              <a:t>System Type: NANO</a:t>
            </a:r>
          </a:p>
          <a:p>
            <a:r>
              <a:rPr lang="en-US" dirty="0"/>
              <a:t>Systems (Model State Variable Activation) </a:t>
            </a:r>
          </a:p>
          <a:p>
            <a:pPr lvl="1"/>
            <a:r>
              <a:rPr lang="en-US" dirty="0"/>
              <a:t>Choose as many NANO state variables are phases of nanomaterial that will be present:</a:t>
            </a:r>
          </a:p>
          <a:p>
            <a:pPr lvl="2"/>
            <a:r>
              <a:rPr lang="en-US" dirty="0"/>
              <a:t>NANO1 = Free Nano</a:t>
            </a:r>
          </a:p>
          <a:p>
            <a:pPr lvl="2"/>
            <a:r>
              <a:rPr lang="en-US" dirty="0"/>
              <a:t>NANO2 = Nano attached to silt</a:t>
            </a:r>
          </a:p>
          <a:p>
            <a:pPr lvl="2"/>
            <a:r>
              <a:rPr lang="en-US" dirty="0"/>
              <a:t>Define Density for Free Nano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7" r="184"/>
          <a:stretch/>
        </p:blipFill>
        <p:spPr>
          <a:xfrm>
            <a:off x="1627632" y="4064572"/>
            <a:ext cx="8577072" cy="201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95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Nanomaterials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Parameter Data:</a:t>
            </a:r>
          </a:p>
          <a:p>
            <a:pPr lvl="1"/>
            <a:r>
              <a:rPr lang="en-US" dirty="0"/>
              <a:t>For hetero-aggregation, on Parameter Data define </a:t>
            </a:r>
          </a:p>
          <a:p>
            <a:pPr lvl="2"/>
            <a:r>
              <a:rPr lang="en-US" dirty="0"/>
              <a:t>Collision efficiency for the Free Nano</a:t>
            </a:r>
          </a:p>
          <a:p>
            <a:pPr lvl="2"/>
            <a:r>
              <a:rPr lang="en-US" dirty="0"/>
              <a:t>Settling velocity for the Free Nano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" b="11907"/>
          <a:stretch/>
        </p:blipFill>
        <p:spPr>
          <a:xfrm>
            <a:off x="1350929" y="3604703"/>
            <a:ext cx="9114311" cy="2344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35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Nanomaterials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Constants Page</a:t>
            </a:r>
          </a:p>
          <a:p>
            <a:pPr lvl="1"/>
            <a:r>
              <a:rPr lang="en-US" dirty="0"/>
              <a:t>On Nano Chemical Partitioning, Define particle diameter for Free Nano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040" y="3054096"/>
            <a:ext cx="9563919" cy="231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57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DD9E0FC7-C561-415D-B359-094AD3CDBFE7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1462E27-66FC-413C-949A-E8766750B8C8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93011EB4-27AE-4962-880B-A56540A33268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59CB16A1-4EF7-4D92-88DC-5C78C0B6354F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E805F65-B0D3-48A9-BA44-469B1B562807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F1EF54C6-EB01-4909-BF51-0C58043B8EC3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13A893CC-8FF8-4DA9-85F0-82CE8A80D6BD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B2533C0F-642F-4DC6-A6EA-FFE12ADC31DB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B4EE0950-AE89-4699-9641-E7615D2B580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C7C685B6-E92F-4FD2-B7D0-CF5C21C9D1B5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69FF0988-7F59-4B9B-BF57-3785629F658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2666</TotalTime>
  <Words>297</Words>
  <Application>Microsoft Office PowerPoint</Application>
  <PresentationFormat>Widescreen</PresentationFormat>
  <Paragraphs>78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Simulating the Fate and Transport of Nanomaterials Using WASP8</vt:lpstr>
      <vt:lpstr>Nanomaterials</vt:lpstr>
      <vt:lpstr>Hetero-aggregation</vt:lpstr>
      <vt:lpstr>Reactions</vt:lpstr>
      <vt:lpstr>Photochemical Reactions</vt:lpstr>
      <vt:lpstr>General Reaction</vt:lpstr>
      <vt:lpstr>Implementing Nanomaterials</vt:lpstr>
      <vt:lpstr>Implementing Nanomaterials</vt:lpstr>
      <vt:lpstr>Implementing Nanomaterials</vt:lpstr>
      <vt:lpstr>Implementing Nanomaterials</vt:lpstr>
      <vt:lpstr>Implementing Nanomaterials</vt:lpstr>
      <vt:lpstr>Simulated Water Column - Nano</vt:lpstr>
      <vt:lpstr>Simulated Surface Sediment - Nano</vt:lpstr>
      <vt:lpstr>Simulated Subsurface Sediment - Nano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100</cp:revision>
  <dcterms:created xsi:type="dcterms:W3CDTF">2017-07-17T18:55:59Z</dcterms:created>
  <dcterms:modified xsi:type="dcterms:W3CDTF">2017-07-19T10:17:50Z</dcterms:modified>
</cp:coreProperties>
</file>