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6"/>
  </p:sldMasterIdLst>
  <p:notesMasterIdLst>
    <p:notesMasterId r:id="rId26"/>
  </p:notesMasterIdLst>
  <p:sldIdLst>
    <p:sldId id="256" r:id="rId17"/>
    <p:sldId id="257" r:id="rId18"/>
    <p:sldId id="259" r:id="rId19"/>
    <p:sldId id="263" r:id="rId20"/>
    <p:sldId id="258" r:id="rId21"/>
    <p:sldId id="261" r:id="rId22"/>
    <p:sldId id="265" r:id="rId23"/>
    <p:sldId id="264" r:id="rId24"/>
    <p:sldId id="262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58" autoAdjust="0"/>
    <p:restoredTop sz="94660"/>
  </p:normalViewPr>
  <p:slideViewPr>
    <p:cSldViewPr snapToGrid="0">
      <p:cViewPr varScale="1">
        <p:scale>
          <a:sx n="81" d="100"/>
          <a:sy n="81" d="100"/>
        </p:scale>
        <p:origin x="114" y="5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1" d="100"/>
        <a:sy n="6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8.xml"/><Relationship Id="rId13" Type="http://schemas.openxmlformats.org/officeDocument/2006/relationships/customXml" Target="../customXml/item13.xml"/><Relationship Id="rId18" Type="http://schemas.openxmlformats.org/officeDocument/2006/relationships/slide" Target="slides/slide2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5.xml"/><Relationship Id="rId7" Type="http://schemas.openxmlformats.org/officeDocument/2006/relationships/customXml" Target="../customXml/item7.xml"/><Relationship Id="rId12" Type="http://schemas.openxmlformats.org/officeDocument/2006/relationships/customXml" Target="../customXml/item12.xml"/><Relationship Id="rId17" Type="http://schemas.openxmlformats.org/officeDocument/2006/relationships/slide" Target="slides/slide1.xml"/><Relationship Id="rId25" Type="http://schemas.openxmlformats.org/officeDocument/2006/relationships/slide" Target="slides/slide9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.xml"/><Relationship Id="rId20" Type="http://schemas.openxmlformats.org/officeDocument/2006/relationships/slide" Target="slides/slide4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slide" Target="slides/slide8.xml"/><Relationship Id="rId5" Type="http://schemas.openxmlformats.org/officeDocument/2006/relationships/customXml" Target="../customXml/item5.xml"/><Relationship Id="rId15" Type="http://schemas.openxmlformats.org/officeDocument/2006/relationships/customXml" Target="../customXml/item15.xml"/><Relationship Id="rId23" Type="http://schemas.openxmlformats.org/officeDocument/2006/relationships/slide" Target="slides/slide7.xml"/><Relationship Id="rId28" Type="http://schemas.openxmlformats.org/officeDocument/2006/relationships/viewProps" Target="viewProps.xml"/><Relationship Id="rId10" Type="http://schemas.openxmlformats.org/officeDocument/2006/relationships/customXml" Target="../customXml/item10.xml"/><Relationship Id="rId19" Type="http://schemas.openxmlformats.org/officeDocument/2006/relationships/slide" Target="slides/slide3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slide" Target="slides/slide6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0E792F-91D5-48BF-80C7-EA9565599379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FE9047-C44E-427E-B703-F8BDE925F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731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170E7A-6917-4835-B161-721A07AFE925}" type="slidenum">
              <a:rPr lang="en-US"/>
              <a:pPr/>
              <a:t>1</a:t>
            </a:fld>
            <a:endParaRPr 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6810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07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24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999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849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691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679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448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175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967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804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9AF0-7EF7-4F2B-BD3F-078C33E668B4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277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ingle Corner Rectangle 7"/>
          <p:cNvSpPr/>
          <p:nvPr userDrawn="1"/>
        </p:nvSpPr>
        <p:spPr>
          <a:xfrm>
            <a:off x="838200" y="365126"/>
            <a:ext cx="10515599" cy="5811838"/>
          </a:xfrm>
          <a:prstGeom prst="round1Rect">
            <a:avLst/>
          </a:prstGeom>
          <a:gradFill flip="none" rotWithShape="1">
            <a:gsLst>
              <a:gs pos="19000">
                <a:schemeClr val="accent5">
                  <a:lumMod val="67000"/>
                </a:schemeClr>
              </a:gs>
              <a:gs pos="60000">
                <a:srgbClr val="002060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69AF0-7EF7-4F2B-BD3F-078C33E668B4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WASP Course Materials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D2DD2-AA50-46E7-BE01-D86D3BDC791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5041" y="571363"/>
            <a:ext cx="913086" cy="913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281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FFFF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>
              <a:lumMod val="9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FFFF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FFFF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FFFF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FFFF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67759" y="1918138"/>
            <a:ext cx="7772400" cy="174997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>
                <a:ea typeface="+mj-ea"/>
              </a:rPr>
              <a:t>Introduction to WASP8 Advanced Toxicant Module</a:t>
            </a:r>
          </a:p>
        </p:txBody>
      </p:sp>
    </p:spTree>
    <p:extLst>
      <p:ext uri="{BB962C8B-B14F-4D97-AF65-F5344CB8AC3E}">
        <p14:creationId xmlns:p14="http://schemas.microsoft.com/office/powerpoint/2010/main" val="3053012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60544" y="721851"/>
            <a:ext cx="895809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</a:rPr>
              <a:t>Advanced Toxicant Module can handle range of toxicants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Metals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00"/>
                </a:solidFill>
              </a:rPr>
              <a:t>Copper, Lead, Zinc, Cadmium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00"/>
                </a:solidFill>
              </a:rPr>
              <a:t>Arsenic, Tin, Selenium, Chromium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Mercury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00"/>
                </a:solidFill>
              </a:rPr>
              <a:t>Elemental, Divalent, Methyl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Organics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00"/>
                </a:solidFill>
              </a:rPr>
              <a:t>MTBE, PCB Homolog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00"/>
                </a:solidFill>
              </a:rPr>
              <a:t>Petroleum, BTEX, PAHs, Chlorinated Solvents, VOCs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00"/>
                </a:solidFill>
              </a:rPr>
              <a:t>Pesticides, Organic Acids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Nanomaterials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00"/>
                </a:solidFill>
              </a:rPr>
              <a:t>Graphene oxide, titanium dioxide, carbon nanotubes</a:t>
            </a:r>
          </a:p>
        </p:txBody>
      </p:sp>
    </p:spTree>
    <p:extLst>
      <p:ext uri="{BB962C8B-B14F-4D97-AF65-F5344CB8AC3E}">
        <p14:creationId xmlns:p14="http://schemas.microsoft.com/office/powerpoint/2010/main" val="3963627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Advanced Toxicant State Variables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8974" y="1550322"/>
            <a:ext cx="7748752" cy="4351338"/>
          </a:xfrm>
        </p:spPr>
        <p:txBody>
          <a:bodyPr/>
          <a:lstStyle/>
          <a:p>
            <a:r>
              <a:rPr lang="en-US" dirty="0"/>
              <a:t>Solute Chemicals				1 – 10+</a:t>
            </a:r>
          </a:p>
          <a:p>
            <a:r>
              <a:rPr lang="en-US" dirty="0"/>
              <a:t>Solids					1 – 10+</a:t>
            </a:r>
          </a:p>
          <a:p>
            <a:r>
              <a:rPr lang="en-US" dirty="0"/>
              <a:t>Nanoparticles				1 – 10+</a:t>
            </a:r>
          </a:p>
          <a:p>
            <a:r>
              <a:rPr lang="en-US" dirty="0"/>
              <a:t>Dissolved Organic Carbon		1 – 5+</a:t>
            </a:r>
          </a:p>
          <a:p>
            <a:r>
              <a:rPr lang="en-US" dirty="0"/>
              <a:t>Pathogens					1 – 5+</a:t>
            </a:r>
          </a:p>
          <a:p>
            <a:r>
              <a:rPr lang="en-US" dirty="0"/>
              <a:t>Temperature</a:t>
            </a:r>
          </a:p>
          <a:p>
            <a:r>
              <a:rPr lang="en-US" dirty="0"/>
              <a:t>Salinity</a:t>
            </a:r>
          </a:p>
        </p:txBody>
      </p:sp>
    </p:spTree>
    <p:extLst>
      <p:ext uri="{BB962C8B-B14F-4D97-AF65-F5344CB8AC3E}">
        <p14:creationId xmlns:p14="http://schemas.microsoft.com/office/powerpoint/2010/main" val="1753182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2871004"/>
              </p:ext>
            </p:extLst>
          </p:nvPr>
        </p:nvGraphicFramePr>
        <p:xfrm>
          <a:off x="1120878" y="471949"/>
          <a:ext cx="9714269" cy="5608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74631">
                  <a:extLst>
                    <a:ext uri="{9D8B030D-6E8A-4147-A177-3AD203B41FA5}">
                      <a16:colId xmlns:a16="http://schemas.microsoft.com/office/drawing/2014/main" val="3182351786"/>
                    </a:ext>
                  </a:extLst>
                </a:gridCol>
                <a:gridCol w="2973756">
                  <a:extLst>
                    <a:ext uri="{9D8B030D-6E8A-4147-A177-3AD203B41FA5}">
                      <a16:colId xmlns:a16="http://schemas.microsoft.com/office/drawing/2014/main" val="3159154309"/>
                    </a:ext>
                  </a:extLst>
                </a:gridCol>
                <a:gridCol w="3865882">
                  <a:extLst>
                    <a:ext uri="{9D8B030D-6E8A-4147-A177-3AD203B41FA5}">
                      <a16:colId xmlns:a16="http://schemas.microsoft.com/office/drawing/2014/main" val="361539359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State Variables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Examples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Example Governing Processes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615354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1-10+ Solids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Sand, Silt, Clay, Particulate Organic Matter, Algae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Settling, Deposition, Erosion, Resuspension,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Bed Load, Growth, Decay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645248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1-10+ Solute Chemicals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MTBE, PAHs, PCBs, BTEX, Chlorinated Solvents, VOCs, Organic Acids, Pesticides, Metals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Oxidation, Reduction, Biodegradation, Partitioning,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Ionization, Volatilization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Phototransformation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429755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1-10+ Nanomaterials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Graphene Oxide, Carbon Nanotubes, Titanium Dioxide, Iron Oxide, Silver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Decay,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Phototransformation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,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Particle Attachment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65327232"/>
                  </a:ext>
                </a:extLst>
              </a:tr>
              <a:tr h="3598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1-5+ Dissolved Organic Carbon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Autochthonous,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Allochthonous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Decay, Complexation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881638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Mercury 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Elemental, Divalent, Methyl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Oxidation, Reduction, 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Methylation, Demethylation,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Photo-demethylation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Volatilization, Particle Attachment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01562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Pathogens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Escherichia coli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Decay,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Photo-driven Decay,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Particle Attachment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276441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9970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94" y="495145"/>
            <a:ext cx="6985000" cy="5546912"/>
          </a:xfrm>
          <a:prstGeom prst="rect">
            <a:avLst/>
          </a:prstGeom>
        </p:spPr>
      </p:pic>
      <p:sp>
        <p:nvSpPr>
          <p:cNvPr id="53" name="Rectangle 52"/>
          <p:cNvSpPr/>
          <p:nvPr/>
        </p:nvSpPr>
        <p:spPr>
          <a:xfrm>
            <a:off x="7235688" y="2327162"/>
            <a:ext cx="38862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General modeling framework for simulating toxicants</a:t>
            </a:r>
          </a:p>
          <a:p>
            <a:endParaRPr lang="en-US" sz="3200" dirty="0">
              <a:solidFill>
                <a:srgbClr val="FFFF00"/>
              </a:solidFill>
            </a:endParaRPr>
          </a:p>
          <a:p>
            <a:r>
              <a:rPr lang="en-US" sz="3200" dirty="0">
                <a:solidFill>
                  <a:srgbClr val="FFFF00"/>
                </a:solidFill>
              </a:rPr>
              <a:t>User selects processes that defines toxicant</a:t>
            </a:r>
          </a:p>
        </p:txBody>
      </p:sp>
      <p:sp>
        <p:nvSpPr>
          <p:cNvPr id="54" name="Title 1"/>
          <p:cNvSpPr txBox="1">
            <a:spLocks/>
          </p:cNvSpPr>
          <p:nvPr/>
        </p:nvSpPr>
        <p:spPr>
          <a:xfrm>
            <a:off x="826221" y="338127"/>
            <a:ext cx="10515600" cy="631691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400" dirty="0"/>
              <a:t>Toxicant Fate and Transport</a:t>
            </a:r>
          </a:p>
        </p:txBody>
      </p:sp>
    </p:spTree>
    <p:extLst>
      <p:ext uri="{BB962C8B-B14F-4D97-AF65-F5344CB8AC3E}">
        <p14:creationId xmlns:p14="http://schemas.microsoft.com/office/powerpoint/2010/main" val="3017630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402070"/>
            <a:ext cx="10515600" cy="853951"/>
          </a:xfrm>
        </p:spPr>
        <p:txBody>
          <a:bodyPr/>
          <a:lstStyle/>
          <a:p>
            <a:r>
              <a:rPr lang="en-US" dirty="0"/>
              <a:t>Solids Modeling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54578" y="1133154"/>
            <a:ext cx="467591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Processes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Settling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Deposition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Erosion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Resuspension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Burial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Bed Load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Growth</a:t>
            </a:r>
            <a:endParaRPr lang="en-US" sz="3200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Decay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820" y="1256021"/>
            <a:ext cx="7280185" cy="481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1419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402070"/>
            <a:ext cx="10515600" cy="853951"/>
          </a:xfrm>
        </p:spPr>
        <p:txBody>
          <a:bodyPr/>
          <a:lstStyle/>
          <a:p>
            <a:r>
              <a:rPr lang="en-US" dirty="0"/>
              <a:t>Light and Photoreactions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54578" y="1297070"/>
            <a:ext cx="303979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Wavelength-Specific Processes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00"/>
                </a:solidFill>
              </a:rPr>
              <a:t>Attenuation through atmosphere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00"/>
                </a:solidFill>
              </a:rPr>
              <a:t>Attenuation through water column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00"/>
                </a:solidFill>
              </a:rPr>
              <a:t>Reaction rate constants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345858" y="3313471"/>
            <a:ext cx="1401009" cy="50144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4377" y="1256021"/>
            <a:ext cx="7359422" cy="4606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3944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8032" y="411902"/>
            <a:ext cx="10515600" cy="853951"/>
          </a:xfrm>
        </p:spPr>
        <p:txBody>
          <a:bodyPr/>
          <a:lstStyle/>
          <a:p>
            <a:r>
              <a:rPr lang="en-US" dirty="0"/>
              <a:t>Solute Chemicals Modeling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54578" y="1516612"/>
            <a:ext cx="3924287" cy="40091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Processes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Oxidation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Reduction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Biodegradation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Sorption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Ionization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Volatilization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Photoreaction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865" y="1133154"/>
            <a:ext cx="5639587" cy="4953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2765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402070"/>
            <a:ext cx="10515600" cy="853951"/>
          </a:xfrm>
        </p:spPr>
        <p:txBody>
          <a:bodyPr/>
          <a:lstStyle/>
          <a:p>
            <a:r>
              <a:rPr lang="en-US" dirty="0"/>
              <a:t>Nanomaterial Modeling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945" y="1182413"/>
            <a:ext cx="5658640" cy="4782217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944746" y="1595270"/>
            <a:ext cx="467591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Processes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Photoreaction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Decay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Heteroaggregation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Daughter Products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Movement With Particles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709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mokey Glass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12.xml><?xml version="1.0" encoding="utf-8"?>
<EsriMapsInfo xmlns="ESRI.ArcGIS.Mapping.OfficeIntegration.PowerPointInfo">
  <Version>Version1</Version>
  <RequiresSignIn>False</RequiresSignIn>
</EsriMapsInfo>
</file>

<file path=customXml/item13.xml><?xml version="1.0" encoding="utf-8"?>
<EsriMapsInfo xmlns="ESRI.ArcGIS.Mapping.OfficeIntegration.PowerPointInfo">
  <Version>Version1</Version>
  <RequiresSignIn>False</RequiresSignIn>
</EsriMapsInfo>
</file>

<file path=customXml/item14.xml><?xml version="1.0" encoding="utf-8"?>
<EsriMapsInfo xmlns="ESRI.ArcGIS.Mapping.OfficeIntegration.PowerPointInfo">
  <Version>Version1</Version>
  <RequiresSignIn>False</RequiresSignIn>
</EsriMapsInfo>
</file>

<file path=customXml/item15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B2533C0F-642F-4DC6-A6EA-FFE12ADC31DB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13A893CC-8FF8-4DA9-85F0-82CE8A80D6BD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F1EF54C6-EB01-4909-BF51-0C58043B8EC3}">
  <ds:schemaRefs>
    <ds:schemaRef ds:uri="ESRI.ArcGIS.Mapping.OfficeIntegration.PowerPointInfo"/>
  </ds:schemaRefs>
</ds:datastoreItem>
</file>

<file path=customXml/itemProps12.xml><?xml version="1.0" encoding="utf-8"?>
<ds:datastoreItem xmlns:ds="http://schemas.openxmlformats.org/officeDocument/2006/customXml" ds:itemID="{9F2CA771-C4D1-4405-B974-0CB29549BD83}">
  <ds:schemaRefs>
    <ds:schemaRef ds:uri="ESRI.ArcGIS.Mapping.OfficeIntegration.PowerPointInfo"/>
  </ds:schemaRefs>
</ds:datastoreItem>
</file>

<file path=customXml/itemProps13.xml><?xml version="1.0" encoding="utf-8"?>
<ds:datastoreItem xmlns:ds="http://schemas.openxmlformats.org/officeDocument/2006/customXml" ds:itemID="{82114571-024B-4685-AC65-CF697951CB7E}">
  <ds:schemaRefs>
    <ds:schemaRef ds:uri="ESRI.ArcGIS.Mapping.OfficeIntegration.PowerPointInfo"/>
  </ds:schemaRefs>
</ds:datastoreItem>
</file>

<file path=customXml/itemProps14.xml><?xml version="1.0" encoding="utf-8"?>
<ds:datastoreItem xmlns:ds="http://schemas.openxmlformats.org/officeDocument/2006/customXml" ds:itemID="{1ED54676-52B7-4646-AFAF-A438486E9FCD}">
  <ds:schemaRefs>
    <ds:schemaRef ds:uri="ESRI.ArcGIS.Mapping.OfficeIntegration.PowerPointInfo"/>
  </ds:schemaRefs>
</ds:datastoreItem>
</file>

<file path=customXml/itemProps15.xml><?xml version="1.0" encoding="utf-8"?>
<ds:datastoreItem xmlns:ds="http://schemas.openxmlformats.org/officeDocument/2006/customXml" ds:itemID="{B64C0A83-8BC9-4CF3-A2EF-26307142325E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1E805F65-B0D3-48A9-BA44-469B1B562807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77E89C29-CDCF-47BF-9FDB-FCABB52AA423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36811267-C454-4540-AFF0-BD5E568657E9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51EB8C61-045F-4B33-93A1-DD8632266F1B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59CB16A1-4EF7-4D92-88DC-5C78C0B6354F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2663B9AB-FEF4-4097-82E2-B0B352DDDE0E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5B673732-0E72-4355-9D97-78C66820AE3D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B4EE0950-AE89-4699-9641-E7615D2B5804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2592</TotalTime>
  <Words>267</Words>
  <Application>Microsoft Office PowerPoint</Application>
  <PresentationFormat>Widescreen</PresentationFormat>
  <Paragraphs>93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Palatino</vt:lpstr>
      <vt:lpstr>Times New Roman</vt:lpstr>
      <vt:lpstr>Office Theme</vt:lpstr>
      <vt:lpstr>Introduction to WASP8 Advanced Toxicant Module</vt:lpstr>
      <vt:lpstr>PowerPoint Presentation</vt:lpstr>
      <vt:lpstr>Advanced Toxicant State Variables</vt:lpstr>
      <vt:lpstr>PowerPoint Presentation</vt:lpstr>
      <vt:lpstr>PowerPoint Presentation</vt:lpstr>
      <vt:lpstr>Solids Modeling</vt:lpstr>
      <vt:lpstr>Light and Photoreactions</vt:lpstr>
      <vt:lpstr>Solute Chemicals Modeling</vt:lpstr>
      <vt:lpstr>Nanomaterial Modeling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Wool, Tim</dc:creator>
  <cp:lastModifiedBy>Knightes, Chris</cp:lastModifiedBy>
  <cp:revision>74</cp:revision>
  <dcterms:created xsi:type="dcterms:W3CDTF">2015-07-25T19:44:33Z</dcterms:created>
  <dcterms:modified xsi:type="dcterms:W3CDTF">2018-06-06T15:44:43Z</dcterms:modified>
</cp:coreProperties>
</file>