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4"/>
  </p:sldMasterIdLst>
  <p:notesMasterIdLst>
    <p:notesMasterId r:id="rId65"/>
  </p:notesMasterIdLst>
  <p:sldIdLst>
    <p:sldId id="259" r:id="rId15"/>
    <p:sldId id="260" r:id="rId16"/>
    <p:sldId id="262" r:id="rId17"/>
    <p:sldId id="263" r:id="rId18"/>
    <p:sldId id="261" r:id="rId19"/>
    <p:sldId id="264" r:id="rId20"/>
    <p:sldId id="265" r:id="rId21"/>
    <p:sldId id="266" r:id="rId22"/>
    <p:sldId id="267" r:id="rId23"/>
    <p:sldId id="268" r:id="rId24"/>
    <p:sldId id="269" r:id="rId25"/>
    <p:sldId id="270" r:id="rId26"/>
    <p:sldId id="271" r:id="rId27"/>
    <p:sldId id="272" r:id="rId28"/>
    <p:sldId id="273" r:id="rId29"/>
    <p:sldId id="276" r:id="rId30"/>
    <p:sldId id="278" r:id="rId31"/>
    <p:sldId id="279" r:id="rId32"/>
    <p:sldId id="280" r:id="rId33"/>
    <p:sldId id="284" r:id="rId34"/>
    <p:sldId id="289" r:id="rId35"/>
    <p:sldId id="281" r:id="rId36"/>
    <p:sldId id="290" r:id="rId37"/>
    <p:sldId id="291" r:id="rId38"/>
    <p:sldId id="292" r:id="rId39"/>
    <p:sldId id="293" r:id="rId40"/>
    <p:sldId id="294" r:id="rId41"/>
    <p:sldId id="295" r:id="rId42"/>
    <p:sldId id="282" r:id="rId43"/>
    <p:sldId id="283" r:id="rId44"/>
    <p:sldId id="285" r:id="rId45"/>
    <p:sldId id="296" r:id="rId46"/>
    <p:sldId id="297" r:id="rId47"/>
    <p:sldId id="298" r:id="rId48"/>
    <p:sldId id="314" r:id="rId49"/>
    <p:sldId id="300" r:id="rId50"/>
    <p:sldId id="299" r:id="rId51"/>
    <p:sldId id="301" r:id="rId52"/>
    <p:sldId id="302" r:id="rId53"/>
    <p:sldId id="303" r:id="rId54"/>
    <p:sldId id="304" r:id="rId55"/>
    <p:sldId id="305" r:id="rId56"/>
    <p:sldId id="307" r:id="rId57"/>
    <p:sldId id="312" r:id="rId58"/>
    <p:sldId id="306" r:id="rId59"/>
    <p:sldId id="308" r:id="rId60"/>
    <p:sldId id="309" r:id="rId61"/>
    <p:sldId id="310" r:id="rId62"/>
    <p:sldId id="313" r:id="rId63"/>
    <p:sldId id="311"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109" d="100"/>
          <a:sy n="109" d="100"/>
        </p:scale>
        <p:origin x="342"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theme" Target="theme/theme1.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customXml" Target="../customXml/item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presProps" Target="presProps.xml"/><Relationship Id="rId5" Type="http://schemas.openxmlformats.org/officeDocument/2006/relationships/customXml" Target="../customXml/item5.xml"/><Relationship Id="rId61" Type="http://schemas.openxmlformats.org/officeDocument/2006/relationships/slide" Target="slides/slide47.xml"/><Relationship Id="rId19" Type="http://schemas.openxmlformats.org/officeDocument/2006/relationships/slide" Target="slides/slide5.xml"/><Relationship Id="rId14" Type="http://schemas.openxmlformats.org/officeDocument/2006/relationships/slideMaster" Target="slideMasters/slideMaster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viewProps" Target="viewProps.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customXml" Target="../customXml/item10.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53D5D2-FFA4-4D6A-85FD-9E155C236C67}" type="datetimeFigureOut">
              <a:rPr lang="en-US" smtClean="0"/>
              <a:t>8/3/2023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26B74D-BA9C-444D-8E72-38E964FD2EBB}" type="slidenum">
              <a:rPr lang="en-US" smtClean="0"/>
              <a:t>‹#›</a:t>
            </a:fld>
            <a:endParaRPr lang="en-US"/>
          </a:p>
        </p:txBody>
      </p:sp>
    </p:spTree>
    <p:extLst>
      <p:ext uri="{BB962C8B-B14F-4D97-AF65-F5344CB8AC3E}">
        <p14:creationId xmlns:p14="http://schemas.microsoft.com/office/powerpoint/2010/main" val="987232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1</a:t>
            </a:fld>
            <a:endParaRPr lang="en-US"/>
          </a:p>
        </p:txBody>
      </p:sp>
    </p:spTree>
    <p:extLst>
      <p:ext uri="{BB962C8B-B14F-4D97-AF65-F5344CB8AC3E}">
        <p14:creationId xmlns:p14="http://schemas.microsoft.com/office/powerpoint/2010/main" val="2104911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10</a:t>
            </a:fld>
            <a:endParaRPr lang="en-US"/>
          </a:p>
        </p:txBody>
      </p:sp>
    </p:spTree>
    <p:extLst>
      <p:ext uri="{BB962C8B-B14F-4D97-AF65-F5344CB8AC3E}">
        <p14:creationId xmlns:p14="http://schemas.microsoft.com/office/powerpoint/2010/main" val="3558095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11</a:t>
            </a:fld>
            <a:endParaRPr lang="en-US"/>
          </a:p>
        </p:txBody>
      </p:sp>
    </p:spTree>
    <p:extLst>
      <p:ext uri="{BB962C8B-B14F-4D97-AF65-F5344CB8AC3E}">
        <p14:creationId xmlns:p14="http://schemas.microsoft.com/office/powerpoint/2010/main" val="1577040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12</a:t>
            </a:fld>
            <a:endParaRPr lang="en-US"/>
          </a:p>
        </p:txBody>
      </p:sp>
    </p:spTree>
    <p:extLst>
      <p:ext uri="{BB962C8B-B14F-4D97-AF65-F5344CB8AC3E}">
        <p14:creationId xmlns:p14="http://schemas.microsoft.com/office/powerpoint/2010/main" val="800369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6EEE93-2276-4678-9CC0-D647980DD9F0}" type="slidenum">
              <a:rPr lang="en-US" smtClean="0"/>
              <a:t>13</a:t>
            </a:fld>
            <a:endParaRPr lang="en-US"/>
          </a:p>
        </p:txBody>
      </p:sp>
    </p:spTree>
    <p:extLst>
      <p:ext uri="{BB962C8B-B14F-4D97-AF65-F5344CB8AC3E}">
        <p14:creationId xmlns:p14="http://schemas.microsoft.com/office/powerpoint/2010/main" val="964075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6A8808FB-6BB6-4524-8752-2BC88D503A50}"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00E7FCA7-19DF-4F36-90D4-FE61952D58C0}" type="slidenum">
              <a:rPr lang="en-US" altLang="en-US" sz="1300" smtClean="0">
                <a:latin typeface="Times New Roman" panose="02020603050405020304" pitchFamily="18" charset="0"/>
              </a:rPr>
              <a:pPr eaLnBrk="0" hangingPunct="0">
                <a:spcBef>
                  <a:spcPct val="0"/>
                </a:spcBef>
              </a:pPr>
              <a:t>15</a:t>
            </a:fld>
            <a:endParaRPr lang="en-US" altLang="en-US" sz="1300">
              <a:latin typeface="Times New Roman" panose="02020603050405020304" pitchFamily="18" charset="0"/>
            </a:endParaRPr>
          </a:p>
        </p:txBody>
      </p:sp>
      <p:sp>
        <p:nvSpPr>
          <p:cNvPr id="36867" name="Rectangle 2"/>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
        <p:nvSpPr>
          <p:cNvPr id="36868" name="Rectangle 3"/>
          <p:cNvSpPr>
            <a:spLocks noGrp="1" noRot="1" noChangeAspect="1" noChangeArrowheads="1" noTextEdit="1"/>
          </p:cNvSpPr>
          <p:nvPr>
            <p:ph type="sldImg"/>
          </p:nvPr>
        </p:nvSpPr>
        <p:spPr>
          <a:xfrm>
            <a:off x="469900" y="727075"/>
            <a:ext cx="6375400" cy="3586163"/>
          </a:xfrm>
          <a:ln cap="flat">
            <a:solidFill>
              <a:schemeClr val="tx1"/>
            </a:solidFill>
          </a:ln>
        </p:spPr>
      </p:sp>
    </p:spTree>
    <p:extLst>
      <p:ext uri="{BB962C8B-B14F-4D97-AF65-F5344CB8AC3E}">
        <p14:creationId xmlns:p14="http://schemas.microsoft.com/office/powerpoint/2010/main" val="1765342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111D84CD-A8C6-4524-89EE-7D20AA890E75}"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3913E526-B2D8-4727-8020-0F23AA87D7EC}" type="slidenum">
              <a:rPr lang="en-US" altLang="en-US" sz="1300" smtClean="0">
                <a:latin typeface="Times New Roman" panose="02020603050405020304" pitchFamily="18" charset="0"/>
              </a:rPr>
              <a:pPr eaLnBrk="0" hangingPunct="0">
                <a:spcBef>
                  <a:spcPct val="0"/>
                </a:spcBef>
              </a:pPr>
              <a:t>17</a:t>
            </a:fld>
            <a:endParaRPr lang="en-US" altLang="en-US" sz="1300">
              <a:latin typeface="Times New Roman" panose="02020603050405020304" pitchFamily="18" charset="0"/>
            </a:endParaRPr>
          </a:p>
        </p:txBody>
      </p:sp>
      <p:sp>
        <p:nvSpPr>
          <p:cNvPr id="45059"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45060"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285232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2EBE5CC9-842D-4403-B38D-F10AEDC5A287}"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3662E176-70A9-48B2-B0EF-2D2B8DCDD6A5}" type="slidenum">
              <a:rPr lang="en-US" altLang="en-US" sz="1300" smtClean="0">
                <a:latin typeface="Times New Roman" panose="02020603050405020304" pitchFamily="18" charset="0"/>
              </a:rPr>
              <a:pPr eaLnBrk="0" hangingPunct="0">
                <a:spcBef>
                  <a:spcPct val="0"/>
                </a:spcBef>
              </a:pPr>
              <a:t>18</a:t>
            </a:fld>
            <a:endParaRPr lang="en-US" altLang="en-US" sz="1300">
              <a:latin typeface="Times New Roman" panose="02020603050405020304" pitchFamily="18" charset="0"/>
            </a:endParaRPr>
          </a:p>
        </p:txBody>
      </p:sp>
      <p:sp>
        <p:nvSpPr>
          <p:cNvPr id="47107"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47108"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766616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E8C654AC-3E33-4911-91F3-8FE196F5C096}"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08B4B0EC-7DA5-4E70-890B-588C1307EF19}" type="slidenum">
              <a:rPr lang="en-US" altLang="en-US" sz="1300" smtClean="0">
                <a:latin typeface="Times New Roman" panose="02020603050405020304" pitchFamily="18" charset="0"/>
              </a:rPr>
              <a:pPr eaLnBrk="0" hangingPunct="0">
                <a:spcBef>
                  <a:spcPct val="0"/>
                </a:spcBef>
              </a:pPr>
              <a:t>19</a:t>
            </a:fld>
            <a:endParaRPr lang="en-US" altLang="en-US" sz="1300">
              <a:latin typeface="Times New Roman" panose="02020603050405020304" pitchFamily="18" charset="0"/>
            </a:endParaRPr>
          </a:p>
        </p:txBody>
      </p:sp>
      <p:sp>
        <p:nvSpPr>
          <p:cNvPr id="49155"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49156"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3149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9D3C31CD-CA9A-41B9-B72C-79A8B1E57279}"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97F22664-1AC0-4B0B-9542-A92724961E3F}" type="slidenum">
              <a:rPr lang="en-US" altLang="en-US" sz="1300" smtClean="0">
                <a:latin typeface="Times New Roman" panose="02020603050405020304" pitchFamily="18" charset="0"/>
              </a:rPr>
              <a:pPr eaLnBrk="0" hangingPunct="0">
                <a:spcBef>
                  <a:spcPct val="0"/>
                </a:spcBef>
              </a:pPr>
              <a:t>20</a:t>
            </a:fld>
            <a:endParaRPr lang="en-US" altLang="en-US" sz="1300">
              <a:latin typeface="Times New Roman" panose="02020603050405020304" pitchFamily="18" charset="0"/>
            </a:endParaRPr>
          </a:p>
        </p:txBody>
      </p:sp>
      <p:sp>
        <p:nvSpPr>
          <p:cNvPr id="57347"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57348"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123939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CCC139DB-EC3D-4D6A-A730-64CF65E38596}"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9EA1EA3E-5DAD-4366-9F31-F0BFF5A69FF9}" type="slidenum">
              <a:rPr lang="en-US" altLang="en-US" sz="1300" smtClean="0">
                <a:latin typeface="Times New Roman" panose="02020603050405020304" pitchFamily="18" charset="0"/>
              </a:rPr>
              <a:pPr eaLnBrk="0" hangingPunct="0">
                <a:spcBef>
                  <a:spcPct val="0"/>
                </a:spcBef>
              </a:pPr>
              <a:t>22</a:t>
            </a:fld>
            <a:endParaRPr lang="en-US" altLang="en-US" sz="1300">
              <a:latin typeface="Times New Roman" panose="02020603050405020304" pitchFamily="18" charset="0"/>
            </a:endParaRPr>
          </a:p>
        </p:txBody>
      </p:sp>
      <p:sp>
        <p:nvSpPr>
          <p:cNvPr id="51203"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51204"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44972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33B5D4CB-55CB-49DD-8F99-C892ACF75850}" type="slidenum">
              <a:rPr lang="en-US" altLang="en-US"/>
              <a:pPr eaLnBrk="1" hangingPunct="1"/>
              <a:t>2</a:t>
            </a:fld>
            <a:endParaRPr lang="en-US" alt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90401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3A36601B-B5F7-4979-9CF9-BCF0E74AA13F}"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199D2153-7C6E-4A35-897E-2A374A9C3907}" type="slidenum">
              <a:rPr lang="en-US" altLang="en-US" sz="1300" smtClean="0">
                <a:latin typeface="Times New Roman" panose="02020603050405020304" pitchFamily="18" charset="0"/>
              </a:rPr>
              <a:pPr eaLnBrk="0" hangingPunct="0">
                <a:spcBef>
                  <a:spcPct val="0"/>
                </a:spcBef>
              </a:pPr>
              <a:t>29</a:t>
            </a:fld>
            <a:endParaRPr lang="en-US" altLang="en-US" sz="1300">
              <a:latin typeface="Times New Roman" panose="02020603050405020304" pitchFamily="18" charset="0"/>
            </a:endParaRPr>
          </a:p>
        </p:txBody>
      </p:sp>
      <p:sp>
        <p:nvSpPr>
          <p:cNvPr id="53251"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53252"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477418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E5A3D74F-D226-4241-AB8A-DCF8269E61CC}"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F82B1076-E165-4ADB-B70A-3ECE3942EFB3}" type="slidenum">
              <a:rPr lang="en-US" altLang="en-US" sz="1300" smtClean="0">
                <a:latin typeface="Times New Roman" panose="02020603050405020304" pitchFamily="18" charset="0"/>
              </a:rPr>
              <a:pPr eaLnBrk="0" hangingPunct="0">
                <a:spcBef>
                  <a:spcPct val="0"/>
                </a:spcBef>
              </a:pPr>
              <a:t>30</a:t>
            </a:fld>
            <a:endParaRPr lang="en-US" altLang="en-US" sz="1300">
              <a:latin typeface="Times New Roman" panose="02020603050405020304" pitchFamily="18" charset="0"/>
            </a:endParaRPr>
          </a:p>
        </p:txBody>
      </p:sp>
      <p:sp>
        <p:nvSpPr>
          <p:cNvPr id="55299"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55300"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319584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Calibri" panose="020F0502020204030204" pitchFamily="34" charset="0"/>
              </a:defRPr>
            </a:lvl1pPr>
            <a:lvl2pPr marL="742950" indent="-285750" defTabSz="962025">
              <a:spcBef>
                <a:spcPct val="30000"/>
              </a:spcBef>
              <a:defRPr sz="1200">
                <a:solidFill>
                  <a:schemeClr val="tx1"/>
                </a:solidFill>
                <a:latin typeface="Calibri" panose="020F0502020204030204" pitchFamily="34" charset="0"/>
              </a:defRPr>
            </a:lvl2pPr>
            <a:lvl3pPr marL="1143000" indent="-228600" defTabSz="962025">
              <a:spcBef>
                <a:spcPct val="30000"/>
              </a:spcBef>
              <a:defRPr sz="1200">
                <a:solidFill>
                  <a:schemeClr val="tx1"/>
                </a:solidFill>
                <a:latin typeface="Calibri" panose="020F0502020204030204" pitchFamily="34" charset="0"/>
              </a:defRPr>
            </a:lvl3pPr>
            <a:lvl4pPr marL="1600200" indent="-228600" defTabSz="962025">
              <a:spcBef>
                <a:spcPct val="30000"/>
              </a:spcBef>
              <a:defRPr sz="1200">
                <a:solidFill>
                  <a:schemeClr val="tx1"/>
                </a:solidFill>
                <a:latin typeface="Calibri" panose="020F0502020204030204" pitchFamily="34" charset="0"/>
              </a:defRPr>
            </a:lvl4pPr>
            <a:lvl5pPr marL="2057400" indent="-228600" defTabSz="962025">
              <a:spcBef>
                <a:spcPct val="30000"/>
              </a:spcBef>
              <a:defRPr sz="1200">
                <a:solidFill>
                  <a:schemeClr val="tx1"/>
                </a:solidFill>
                <a:latin typeface="Calibri" panose="020F0502020204030204" pitchFamily="34" charset="0"/>
              </a:defRPr>
            </a:lvl5pPr>
            <a:lvl6pPr marL="2514600" indent="-228600" defTabSz="962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62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62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62025"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defRPr/>
            </a:pPr>
            <a:fld id="{129427F4-97DC-44D1-9670-9AC93FC434BA}" type="datetime1">
              <a:rPr lang="en-US" altLang="en-US" sz="1300" smtClean="0">
                <a:latin typeface="Times New Roman" panose="02020603050405020304" pitchFamily="18" charset="0"/>
              </a:rPr>
              <a:pPr eaLnBrk="0" hangingPunct="0">
                <a:spcBef>
                  <a:spcPct val="0"/>
                </a:spcBef>
                <a:defRPr/>
              </a:pPr>
              <a:t>8/3/2023</a:t>
            </a:fld>
            <a:endParaRPr lang="en-US" altLang="en-US" sz="1300">
              <a:latin typeface="Times New Roman" panose="02020603050405020304" pitchFamily="18" charset="0"/>
            </a:endParaRPr>
          </a:p>
        </p:txBody>
      </p:sp>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6202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620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6202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6202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0" hangingPunct="0">
              <a:spcBef>
                <a:spcPct val="0"/>
              </a:spcBef>
            </a:pPr>
            <a:fld id="{FA04C3C4-5918-438D-AE82-0F7764FAEA9A}" type="slidenum">
              <a:rPr lang="en-US" altLang="en-US" sz="1300" smtClean="0">
                <a:latin typeface="Times New Roman" panose="02020603050405020304" pitchFamily="18" charset="0"/>
              </a:rPr>
              <a:pPr eaLnBrk="0" hangingPunct="0">
                <a:spcBef>
                  <a:spcPct val="0"/>
                </a:spcBef>
              </a:pPr>
              <a:t>31</a:t>
            </a:fld>
            <a:endParaRPr lang="en-US" altLang="en-US" sz="1300">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xfrm>
            <a:off x="469900" y="727075"/>
            <a:ext cx="6375400" cy="3586163"/>
          </a:xfrm>
          <a:ln cap="flat">
            <a:solidFill>
              <a:schemeClr val="tx1"/>
            </a:solidFill>
          </a:ln>
        </p:spPr>
      </p:sp>
      <p:sp>
        <p:nvSpPr>
          <p:cNvPr id="59396" name="Rectangle 3"/>
          <p:cNvSpPr>
            <a:spLocks noGrp="1" noChangeArrowheads="1"/>
          </p:cNvSpPr>
          <p:nvPr>
            <p:ph type="body" idx="1"/>
          </p:nvPr>
        </p:nvSpPr>
        <p:spPr>
          <a:xfrm>
            <a:off x="974725" y="4560888"/>
            <a:ext cx="5365750" cy="43195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5275" tIns="46801" rIns="95275" bIns="46801"/>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6570780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9EE8BC20-1EAC-486F-BEC3-54E0808FED09}" type="slidenum">
              <a:rPr lang="en-US" altLang="en-US" sz="1300" smtClean="0"/>
              <a:pPr>
                <a:spcBef>
                  <a:spcPct val="0"/>
                </a:spcBef>
              </a:pPr>
              <a:t>36</a:t>
            </a:fld>
            <a:endParaRPr lang="en-US" altLang="en-US" sz="1300"/>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9238024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F040CFD5-85D1-4F53-BDF3-BF5E47499C27}" type="slidenum">
              <a:rPr lang="en-US" altLang="en-US" sz="1300" smtClean="0"/>
              <a:pPr>
                <a:spcBef>
                  <a:spcPct val="0"/>
                </a:spcBef>
              </a:pPr>
              <a:t>37</a:t>
            </a:fld>
            <a:endParaRPr lang="en-US" altLang="en-US" sz="1300"/>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470171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43FF41F6-31C9-4389-BC10-FCBEE408B572}" type="slidenum">
              <a:rPr lang="en-US" altLang="en-US" sz="1300" smtClean="0"/>
              <a:pPr>
                <a:spcBef>
                  <a:spcPct val="0"/>
                </a:spcBef>
              </a:pPr>
              <a:t>38</a:t>
            </a:fld>
            <a:endParaRPr lang="en-US" altLang="en-US" sz="1300"/>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214402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8237564-A107-479F-9F42-D8030B854380}" type="slidenum">
              <a:rPr lang="en-US" altLang="en-US" sz="1300" smtClean="0"/>
              <a:pPr>
                <a:spcBef>
                  <a:spcPct val="0"/>
                </a:spcBef>
              </a:pPr>
              <a:t>39</a:t>
            </a:fld>
            <a:endParaRPr lang="en-US" altLang="en-US" sz="1300"/>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0867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0C518B28-B2BD-42F3-934B-0781C7747D77}" type="slidenum">
              <a:rPr lang="en-US" altLang="en-US" sz="1300" smtClean="0"/>
              <a:pPr>
                <a:spcBef>
                  <a:spcPct val="0"/>
                </a:spcBef>
              </a:pPr>
              <a:t>40</a:t>
            </a:fld>
            <a:endParaRPr lang="en-US" altLang="en-US" sz="1300"/>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907779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F713BA91-DB10-4CD5-8030-6E0CC97BE50C}" type="slidenum">
              <a:rPr lang="en-US" altLang="en-US" sz="1300" smtClean="0"/>
              <a:pPr>
                <a:spcBef>
                  <a:spcPct val="0"/>
                </a:spcBef>
              </a:pPr>
              <a:t>41</a:t>
            </a:fld>
            <a:endParaRPr lang="en-US" altLang="en-US" sz="1300"/>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897850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C17E5BB-1DE0-4D26-8774-43E5117B0180}" type="slidenum">
              <a:rPr lang="en-US" altLang="en-US" sz="1300" smtClean="0"/>
              <a:pPr>
                <a:spcBef>
                  <a:spcPct val="0"/>
                </a:spcBef>
              </a:pPr>
              <a:t>42</a:t>
            </a:fld>
            <a:endParaRPr lang="en-US" altLang="en-US" sz="1300"/>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84944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3</a:t>
            </a:fld>
            <a:endParaRPr lang="en-US"/>
          </a:p>
        </p:txBody>
      </p:sp>
    </p:spTree>
    <p:extLst>
      <p:ext uri="{BB962C8B-B14F-4D97-AF65-F5344CB8AC3E}">
        <p14:creationId xmlns:p14="http://schemas.microsoft.com/office/powerpoint/2010/main" val="9272551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8FF6C04-D62C-4B21-A94C-9E6D444FD9B7}" type="slidenum">
              <a:rPr lang="en-US" altLang="en-US" sz="1300" smtClean="0"/>
              <a:pPr>
                <a:spcBef>
                  <a:spcPct val="0"/>
                </a:spcBef>
              </a:pPr>
              <a:t>43</a:t>
            </a:fld>
            <a:endParaRPr lang="en-US" altLang="en-US" sz="1300"/>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5567210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B7CE8E11-4E5D-4EB3-9159-C4A5902EC8F5}" type="slidenum">
              <a:rPr lang="en-US" altLang="en-US" sz="1300" smtClean="0"/>
              <a:pPr>
                <a:spcBef>
                  <a:spcPct val="0"/>
                </a:spcBef>
              </a:pPr>
              <a:t>45</a:t>
            </a:fld>
            <a:endParaRPr lang="en-US" altLang="en-US" sz="1300"/>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386897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E404F63-3E19-40CA-B800-93EB0B99AE2B}" type="slidenum">
              <a:rPr lang="en-US" altLang="en-US" sz="1300" smtClean="0"/>
              <a:pPr>
                <a:spcBef>
                  <a:spcPct val="0"/>
                </a:spcBef>
              </a:pPr>
              <a:t>46</a:t>
            </a:fld>
            <a:endParaRPr lang="en-US" altLang="en-US" sz="1300"/>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358023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418CBDB-3BBF-4D5B-BB25-6C7FD59D1297}" type="slidenum">
              <a:rPr lang="en-US" altLang="en-US" sz="1300" smtClean="0"/>
              <a:pPr>
                <a:spcBef>
                  <a:spcPct val="0"/>
                </a:spcBef>
              </a:pPr>
              <a:t>47</a:t>
            </a:fld>
            <a:endParaRPr lang="en-US" altLang="en-US" sz="1300"/>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286460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9C551C6F-5C7E-4293-88A8-CC78CB802994}" type="slidenum">
              <a:rPr lang="en-US" altLang="en-US" sz="1300" smtClean="0"/>
              <a:pPr>
                <a:spcBef>
                  <a:spcPct val="0"/>
                </a:spcBef>
              </a:pPr>
              <a:t>48</a:t>
            </a:fld>
            <a:endParaRPr lang="en-US" altLang="en-US" sz="1300"/>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671272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4</a:t>
            </a:fld>
            <a:endParaRPr lang="en-US"/>
          </a:p>
        </p:txBody>
      </p:sp>
    </p:spTree>
    <p:extLst>
      <p:ext uri="{BB962C8B-B14F-4D97-AF65-F5344CB8AC3E}">
        <p14:creationId xmlns:p14="http://schemas.microsoft.com/office/powerpoint/2010/main" val="3496760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87248187-81D1-413C-8D7D-3A4A8BEE6FFF}" type="slidenum">
              <a:rPr lang="en-US" altLang="en-US"/>
              <a:pPr eaLnBrk="1" hangingPunct="1"/>
              <a:t>5</a:t>
            </a:fld>
            <a:endParaRPr lang="en-US" alt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81989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6</a:t>
            </a:fld>
            <a:endParaRPr lang="en-US"/>
          </a:p>
        </p:txBody>
      </p:sp>
    </p:spTree>
    <p:extLst>
      <p:ext uri="{BB962C8B-B14F-4D97-AF65-F5344CB8AC3E}">
        <p14:creationId xmlns:p14="http://schemas.microsoft.com/office/powerpoint/2010/main" val="3574014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EA1D6193-7BA7-4492-B668-0B3B6B427A78}" type="slidenum">
              <a:rPr lang="en-US" altLang="en-US"/>
              <a:pPr eaLnBrk="1" hangingPunct="1"/>
              <a:t>7</a:t>
            </a:fld>
            <a:endParaRPr lang="en-US" alt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80748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8</a:t>
            </a:fld>
            <a:endParaRPr lang="en-US"/>
          </a:p>
        </p:txBody>
      </p:sp>
    </p:spTree>
    <p:extLst>
      <p:ext uri="{BB962C8B-B14F-4D97-AF65-F5344CB8AC3E}">
        <p14:creationId xmlns:p14="http://schemas.microsoft.com/office/powerpoint/2010/main" val="2909327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FE9047-C44E-427E-B703-F8BDE925FAFD}" type="slidenum">
              <a:rPr lang="en-US" smtClean="0"/>
              <a:t>9</a:t>
            </a:fld>
            <a:endParaRPr lang="en-US"/>
          </a:p>
        </p:txBody>
      </p:sp>
    </p:spTree>
    <p:extLst>
      <p:ext uri="{BB962C8B-B14F-4D97-AF65-F5344CB8AC3E}">
        <p14:creationId xmlns:p14="http://schemas.microsoft.com/office/powerpoint/2010/main" val="475488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3B229D3-A9B2-4DB8-B4C3-C5C830C4D5D8}"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678731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B229D3-A9B2-4DB8-B4C3-C5C830C4D5D8}"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598425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B229D3-A9B2-4DB8-B4C3-C5C830C4D5D8}"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6744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B229D3-A9B2-4DB8-B4C3-C5C830C4D5D8}" type="datetimeFigureOut">
              <a:rPr lang="en-US" smtClean="0"/>
              <a:t>8/3/2023</a:t>
            </a:fld>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736299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B229D3-A9B2-4DB8-B4C3-C5C830C4D5D8}"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1524659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B229D3-A9B2-4DB8-B4C3-C5C830C4D5D8}"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1222335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B229D3-A9B2-4DB8-B4C3-C5C830C4D5D8}" type="datetimeFigureOut">
              <a:rPr lang="en-US" smtClean="0"/>
              <a:t>8/3/2023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479819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B229D3-A9B2-4DB8-B4C3-C5C830C4D5D8}" type="datetimeFigureOut">
              <a:rPr lang="en-US" smtClean="0"/>
              <a:t>8/3/2023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594668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b="1">
                <a:solidFill>
                  <a:schemeClr val="tx1"/>
                </a:solidFill>
              </a:defRPr>
            </a:lvl1pPr>
          </a:lstStyle>
          <a:p>
            <a:r>
              <a:rPr lang="en-US" dirty="0"/>
              <a:t>WASP8 Workshop</a:t>
            </a:r>
          </a:p>
        </p:txBody>
      </p:sp>
      <p:sp>
        <p:nvSpPr>
          <p:cNvPr id="4" name="Slide Number Placeholder 3"/>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669132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B229D3-A9B2-4DB8-B4C3-C5C830C4D5D8}"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134963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B229D3-A9B2-4DB8-B4C3-C5C830C4D5D8}"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700318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B229D3-A9B2-4DB8-B4C3-C5C830C4D5D8}" type="datetimeFigureOut">
              <a:rPr lang="en-US" smtClean="0"/>
              <a:t>8/3/2023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WASP Workshop</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33E999-7C9F-4AA3-9D01-F0E4FEC388DA}" type="slidenum">
              <a:rPr lang="en-US" smtClean="0"/>
              <a:t>‹#›</a:t>
            </a:fld>
            <a:endParaRPr lang="en-US"/>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459879" y="6065447"/>
            <a:ext cx="697802" cy="697802"/>
          </a:xfrm>
          <a:prstGeom prst="rect">
            <a:avLst/>
          </a:prstGeom>
        </p:spPr>
      </p:pic>
      <p:pic>
        <p:nvPicPr>
          <p:cNvPr id="9" name="Picture 4" descr="Center-Logo-Blue"/>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43879" y="6077894"/>
            <a:ext cx="849757" cy="728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3678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4000" b="1"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6.xml"/><Relationship Id="rId1" Type="http://schemas.openxmlformats.org/officeDocument/2006/relationships/video" Target="https://www.youtube.com/embed/i-hiYgspDI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440" y="0"/>
            <a:ext cx="10267294" cy="6858000"/>
          </a:xfrm>
          <a:prstGeom prst="rect">
            <a:avLst/>
          </a:prstGeom>
        </p:spPr>
      </p:pic>
    </p:spTree>
    <p:extLst>
      <p:ext uri="{BB962C8B-B14F-4D97-AF65-F5344CB8AC3E}">
        <p14:creationId xmlns:p14="http://schemas.microsoft.com/office/powerpoint/2010/main" val="3090764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WASP 8</a:t>
            </a:r>
          </a:p>
        </p:txBody>
      </p:sp>
      <p:sp>
        <p:nvSpPr>
          <p:cNvPr id="3" name="Content Placeholder 2"/>
          <p:cNvSpPr>
            <a:spLocks noGrp="1"/>
          </p:cNvSpPr>
          <p:nvPr>
            <p:ph idx="1"/>
          </p:nvPr>
        </p:nvSpPr>
        <p:spPr>
          <a:xfrm>
            <a:off x="838200" y="1825625"/>
            <a:ext cx="10515600" cy="4290362"/>
          </a:xfrm>
        </p:spPr>
        <p:txBody>
          <a:bodyPr/>
          <a:lstStyle/>
          <a:p>
            <a:r>
              <a:rPr lang="en-US" dirty="0"/>
              <a:t>Now Available in 64-Bit Distribution</a:t>
            </a:r>
          </a:p>
          <a:p>
            <a:r>
              <a:rPr lang="en-US" dirty="0"/>
              <a:t>Supports Multiple Operating Systems</a:t>
            </a:r>
          </a:p>
          <a:p>
            <a:pPr lvl="1"/>
            <a:r>
              <a:rPr lang="en-US" dirty="0"/>
              <a:t>Windows (XP and Higher)</a:t>
            </a:r>
          </a:p>
          <a:p>
            <a:pPr lvl="1"/>
            <a:r>
              <a:rPr lang="en-US" dirty="0"/>
              <a:t>Apple OSX (Yosemite or Higher)</a:t>
            </a:r>
          </a:p>
          <a:p>
            <a:pPr lvl="1"/>
            <a:r>
              <a:rPr lang="en-US" dirty="0"/>
              <a:t>Linux</a:t>
            </a:r>
          </a:p>
        </p:txBody>
      </p:sp>
    </p:spTree>
    <p:extLst>
      <p:ext uri="{BB962C8B-B14F-4D97-AF65-F5344CB8AC3E}">
        <p14:creationId xmlns:p14="http://schemas.microsoft.com/office/powerpoint/2010/main" val="593367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Let’s Refresh </a:t>
            </a:r>
          </a:p>
        </p:txBody>
      </p:sp>
      <p:sp>
        <p:nvSpPr>
          <p:cNvPr id="3" name="Subtitle 2"/>
          <p:cNvSpPr>
            <a:spLocks noGrp="1"/>
          </p:cNvSpPr>
          <p:nvPr>
            <p:ph type="subTitle" idx="1"/>
          </p:nvPr>
        </p:nvSpPr>
        <p:spPr/>
        <p:txBody>
          <a:bodyPr/>
          <a:lstStyle/>
          <a:p>
            <a:r>
              <a:rPr lang="en-US" dirty="0"/>
              <a:t>Why Model?</a:t>
            </a:r>
          </a:p>
        </p:txBody>
      </p:sp>
      <p:sp>
        <p:nvSpPr>
          <p:cNvPr id="4" name="Slide Number Placeholder 3"/>
          <p:cNvSpPr>
            <a:spLocks noGrp="1"/>
          </p:cNvSpPr>
          <p:nvPr>
            <p:ph type="sldNum" sz="quarter" idx="12"/>
          </p:nvPr>
        </p:nvSpPr>
        <p:spPr/>
        <p:txBody>
          <a:bodyPr/>
          <a:lstStyle/>
          <a:p>
            <a:fld id="{E31375A4-56A4-47D6-9801-1991572033F7}" type="slidenum">
              <a:rPr lang="en-US" smtClean="0">
                <a:solidFill>
                  <a:srgbClr val="000000">
                    <a:lumMod val="65000"/>
                    <a:lumOff val="35000"/>
                  </a:srgbClr>
                </a:solidFill>
              </a:rPr>
              <a:pPr/>
              <a:t>11</a:t>
            </a:fld>
            <a:endParaRPr lang="en-US" dirty="0">
              <a:solidFill>
                <a:srgbClr val="000000">
                  <a:lumMod val="65000"/>
                  <a:lumOff val="35000"/>
                </a:srgbClr>
              </a:solidFill>
            </a:endParaRPr>
          </a:p>
        </p:txBody>
      </p:sp>
    </p:spTree>
    <p:extLst>
      <p:ext uri="{BB962C8B-B14F-4D97-AF65-F5344CB8AC3E}">
        <p14:creationId xmlns:p14="http://schemas.microsoft.com/office/powerpoint/2010/main" val="497406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1375A4-56A4-47D6-9801-1991572033F7}" type="slidenum">
              <a:rPr lang="en-US" smtClean="0">
                <a:solidFill>
                  <a:srgbClr val="000000">
                    <a:lumMod val="65000"/>
                    <a:lumOff val="35000"/>
                  </a:srgbClr>
                </a:solidFill>
              </a:rPr>
              <a:pPr/>
              <a:t>12</a:t>
            </a:fld>
            <a:endParaRPr lang="en-US" dirty="0">
              <a:solidFill>
                <a:srgbClr val="000000">
                  <a:lumMod val="65000"/>
                  <a:lumOff val="35000"/>
                </a:srgbClr>
              </a:solidFill>
            </a:endParaRPr>
          </a:p>
        </p:txBody>
      </p:sp>
      <p:sp>
        <p:nvSpPr>
          <p:cNvPr id="3" name="Title 2"/>
          <p:cNvSpPr>
            <a:spLocks noGrp="1"/>
          </p:cNvSpPr>
          <p:nvPr>
            <p:ph type="title"/>
          </p:nvPr>
        </p:nvSpPr>
        <p:spPr/>
        <p:txBody>
          <a:bodyPr/>
          <a:lstStyle/>
          <a:p>
            <a:r>
              <a:rPr lang="en-US" dirty="0"/>
              <a:t>Let’s Take a Step Back</a:t>
            </a:r>
          </a:p>
        </p:txBody>
      </p:sp>
      <p:sp>
        <p:nvSpPr>
          <p:cNvPr id="4" name="Content Placeholder 3"/>
          <p:cNvSpPr>
            <a:spLocks noGrp="1"/>
          </p:cNvSpPr>
          <p:nvPr>
            <p:ph idx="1"/>
          </p:nvPr>
        </p:nvSpPr>
        <p:spPr>
          <a:xfrm>
            <a:off x="755009" y="1552812"/>
            <a:ext cx="9630562" cy="4267200"/>
          </a:xfrm>
        </p:spPr>
        <p:txBody>
          <a:bodyPr>
            <a:normAutofit/>
          </a:bodyPr>
          <a:lstStyle/>
          <a:p>
            <a:r>
              <a:rPr lang="en-US" sz="3200" dirty="0"/>
              <a:t>Remember all Models are WRONG . . . (Not Quite True)</a:t>
            </a:r>
          </a:p>
          <a:p>
            <a:pPr lvl="1"/>
            <a:r>
              <a:rPr lang="en-US" sz="3200" dirty="0"/>
              <a:t>They are a simplistic representation of reality</a:t>
            </a:r>
          </a:p>
          <a:p>
            <a:pPr lvl="1"/>
            <a:r>
              <a:rPr lang="en-US" sz="3200" dirty="0"/>
              <a:t>They are tool that can be used to make an informed decision</a:t>
            </a:r>
          </a:p>
          <a:p>
            <a:pPr lvl="1"/>
            <a:r>
              <a:rPr lang="en-US" sz="3200" dirty="0"/>
              <a:t>They have to be “Proven” to be useful</a:t>
            </a:r>
          </a:p>
        </p:txBody>
      </p:sp>
    </p:spTree>
    <p:extLst>
      <p:ext uri="{BB962C8B-B14F-4D97-AF65-F5344CB8AC3E}">
        <p14:creationId xmlns:p14="http://schemas.microsoft.com/office/powerpoint/2010/main" val="776187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Utility of Models</a:t>
            </a:r>
          </a:p>
        </p:txBody>
      </p:sp>
      <p:sp>
        <p:nvSpPr>
          <p:cNvPr id="3" name="Content Placeholder 2"/>
          <p:cNvSpPr>
            <a:spLocks noGrp="1"/>
          </p:cNvSpPr>
          <p:nvPr>
            <p:ph idx="1"/>
          </p:nvPr>
        </p:nvSpPr>
        <p:spPr>
          <a:xfrm>
            <a:off x="1199213" y="1547190"/>
            <a:ext cx="8860512" cy="4478855"/>
          </a:xfrm>
        </p:spPr>
        <p:txBody>
          <a:bodyPr>
            <a:normAutofit/>
          </a:bodyPr>
          <a:lstStyle/>
          <a:p>
            <a:r>
              <a:rPr lang="en-US" sz="3200" dirty="0"/>
              <a:t>Models are Tools that:</a:t>
            </a:r>
          </a:p>
          <a:p>
            <a:pPr lvl="1"/>
            <a:r>
              <a:rPr lang="en-US" sz="3200" dirty="0"/>
              <a:t>Can aid in the decision process</a:t>
            </a:r>
          </a:p>
          <a:p>
            <a:pPr lvl="2"/>
            <a:r>
              <a:rPr lang="en-US" sz="3200" dirty="0"/>
              <a:t>TMDL</a:t>
            </a:r>
          </a:p>
          <a:p>
            <a:pPr lvl="2"/>
            <a:r>
              <a:rPr lang="en-US" sz="3200" dirty="0"/>
              <a:t>Waste Load Allocation</a:t>
            </a:r>
          </a:p>
          <a:p>
            <a:pPr lvl="2"/>
            <a:r>
              <a:rPr lang="en-US" sz="3200" dirty="0"/>
              <a:t>Numeric Nutrient Criteria</a:t>
            </a:r>
          </a:p>
          <a:p>
            <a:pPr lvl="2"/>
            <a:r>
              <a:rPr lang="en-US" sz="3200" dirty="0"/>
              <a:t>Development of Best Management Practices</a:t>
            </a:r>
          </a:p>
          <a:p>
            <a:pPr lvl="1"/>
            <a:endParaRPr lang="en-US" sz="3200" dirty="0"/>
          </a:p>
        </p:txBody>
      </p:sp>
      <p:sp>
        <p:nvSpPr>
          <p:cNvPr id="4" name="Slide Number Placeholder 3"/>
          <p:cNvSpPr>
            <a:spLocks noGrp="1"/>
          </p:cNvSpPr>
          <p:nvPr>
            <p:ph type="sldNum" sz="quarter" idx="12"/>
          </p:nvPr>
        </p:nvSpPr>
        <p:spPr/>
        <p:txBody>
          <a:bodyPr/>
          <a:lstStyle/>
          <a:p>
            <a:fld id="{E31375A4-56A4-47D6-9801-1991572033F7}" type="slidenum">
              <a:rPr lang="en-US" smtClean="0">
                <a:solidFill>
                  <a:srgbClr val="000000">
                    <a:lumMod val="65000"/>
                    <a:lumOff val="35000"/>
                  </a:srgbClr>
                </a:solidFill>
              </a:rPr>
              <a:pPr/>
              <a:t>13</a:t>
            </a:fld>
            <a:endParaRPr lang="en-US" dirty="0">
              <a:solidFill>
                <a:srgbClr val="000000">
                  <a:lumMod val="65000"/>
                  <a:lumOff val="35000"/>
                </a:srgbClr>
              </a:solidFill>
            </a:endParaRPr>
          </a:p>
        </p:txBody>
      </p:sp>
    </p:spTree>
    <p:extLst>
      <p:ext uri="{BB962C8B-B14F-4D97-AF65-F5344CB8AC3E}">
        <p14:creationId xmlns:p14="http://schemas.microsoft.com/office/powerpoint/2010/main" val="2860836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Model Principles</a:t>
            </a:r>
          </a:p>
        </p:txBody>
      </p:sp>
      <p:sp>
        <p:nvSpPr>
          <p:cNvPr id="3" name="Text Placeholder 2"/>
          <p:cNvSpPr>
            <a:spLocks noGrp="1"/>
          </p:cNvSpPr>
          <p:nvPr>
            <p:ph type="body" idx="1"/>
          </p:nvPr>
        </p:nvSpPr>
        <p:spPr/>
        <p:txBody>
          <a:bodyPr/>
          <a:lstStyle/>
          <a:p>
            <a:pPr>
              <a:defRPr/>
            </a:pPr>
            <a:endParaRPr lang="en-US"/>
          </a:p>
        </p:txBody>
      </p:sp>
    </p:spTree>
    <p:extLst>
      <p:ext uri="{BB962C8B-B14F-4D97-AF65-F5344CB8AC3E}">
        <p14:creationId xmlns:p14="http://schemas.microsoft.com/office/powerpoint/2010/main" val="2171990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a:grpSpLocks/>
          </p:cNvGrpSpPr>
          <p:nvPr/>
        </p:nvGrpSpPr>
        <p:grpSpPr bwMode="auto">
          <a:xfrm>
            <a:off x="5053013" y="3173414"/>
            <a:ext cx="1382712" cy="1311275"/>
            <a:chOff x="2689" y="1765"/>
            <a:chExt cx="871" cy="826"/>
          </a:xfrm>
        </p:grpSpPr>
        <p:sp>
          <p:nvSpPr>
            <p:cNvPr id="35863" name="Rectangle 4"/>
            <p:cNvSpPr>
              <a:spLocks noChangeArrowheads="1"/>
            </p:cNvSpPr>
            <p:nvPr/>
          </p:nvSpPr>
          <p:spPr bwMode="auto">
            <a:xfrm>
              <a:off x="2689" y="1996"/>
              <a:ext cx="483"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600" b="1" i="1">
                  <a:solidFill>
                    <a:srgbClr val="FF0000"/>
                  </a:solidFill>
                  <a:latin typeface="Times New Roman" panose="02020603050405020304" pitchFamily="18" charset="0"/>
                </a:rPr>
                <a:t>c =</a:t>
              </a:r>
            </a:p>
          </p:txBody>
        </p:sp>
        <p:sp>
          <p:nvSpPr>
            <p:cNvPr id="35864" name="Rectangle 5"/>
            <p:cNvSpPr>
              <a:spLocks noChangeArrowheads="1"/>
            </p:cNvSpPr>
            <p:nvPr/>
          </p:nvSpPr>
          <p:spPr bwMode="auto">
            <a:xfrm>
              <a:off x="3210" y="1765"/>
              <a:ext cx="341"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600" b="1" i="1">
                  <a:solidFill>
                    <a:srgbClr val="FF0000"/>
                  </a:solidFill>
                  <a:latin typeface="Times New Roman" panose="02020603050405020304" pitchFamily="18" charset="0"/>
                </a:rPr>
                <a:t>m</a:t>
              </a:r>
            </a:p>
          </p:txBody>
        </p:sp>
        <p:sp>
          <p:nvSpPr>
            <p:cNvPr id="35865" name="Rectangle 6"/>
            <p:cNvSpPr>
              <a:spLocks noChangeArrowheads="1"/>
            </p:cNvSpPr>
            <p:nvPr/>
          </p:nvSpPr>
          <p:spPr bwMode="auto">
            <a:xfrm>
              <a:off x="3222" y="2185"/>
              <a:ext cx="309"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600" b="1" i="1">
                  <a:solidFill>
                    <a:srgbClr val="FF0000"/>
                  </a:solidFill>
                  <a:latin typeface="Times New Roman" panose="02020603050405020304" pitchFamily="18" charset="0"/>
                </a:rPr>
                <a:t>V</a:t>
              </a:r>
            </a:p>
          </p:txBody>
        </p:sp>
        <p:sp>
          <p:nvSpPr>
            <p:cNvPr id="35866" name="Line 7"/>
            <p:cNvSpPr>
              <a:spLocks noChangeShapeType="1"/>
            </p:cNvSpPr>
            <p:nvPr/>
          </p:nvSpPr>
          <p:spPr bwMode="auto">
            <a:xfrm>
              <a:off x="3263" y="2193"/>
              <a:ext cx="297"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 name="Group 31"/>
          <p:cNvGrpSpPr>
            <a:grpSpLocks/>
          </p:cNvGrpSpPr>
          <p:nvPr/>
        </p:nvGrpSpPr>
        <p:grpSpPr bwMode="auto">
          <a:xfrm>
            <a:off x="2470151" y="1887538"/>
            <a:ext cx="3249613" cy="1262062"/>
            <a:chOff x="1062" y="1011"/>
            <a:chExt cx="2047" cy="795"/>
          </a:xfrm>
        </p:grpSpPr>
        <p:sp>
          <p:nvSpPr>
            <p:cNvPr id="35861" name="Rectangle 9"/>
            <p:cNvSpPr>
              <a:spLocks noChangeArrowheads="1"/>
            </p:cNvSpPr>
            <p:nvPr/>
          </p:nvSpPr>
          <p:spPr bwMode="auto">
            <a:xfrm>
              <a:off x="1062" y="1011"/>
              <a:ext cx="1297"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600" b="1" i="1" dirty="0">
                  <a:solidFill>
                    <a:schemeClr val="tx1"/>
                  </a:solidFill>
                  <a:latin typeface="Times New Roman" panose="02020603050405020304" pitchFamily="18" charset="0"/>
                </a:rPr>
                <a:t>m</a:t>
              </a:r>
              <a:r>
                <a:rPr lang="en-US" altLang="en-US" b="1" dirty="0">
                  <a:solidFill>
                    <a:schemeClr val="tx1"/>
                  </a:solidFill>
                </a:rPr>
                <a:t> = mass</a:t>
              </a:r>
            </a:p>
          </p:txBody>
        </p:sp>
        <p:sp>
          <p:nvSpPr>
            <p:cNvPr id="35862" name="Arc 10"/>
            <p:cNvSpPr>
              <a:spLocks/>
            </p:cNvSpPr>
            <p:nvPr/>
          </p:nvSpPr>
          <p:spPr bwMode="auto">
            <a:xfrm>
              <a:off x="2375" y="1236"/>
              <a:ext cx="734" cy="5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cap="rnd">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4" name="Group 32"/>
          <p:cNvGrpSpPr>
            <a:grpSpLocks/>
          </p:cNvGrpSpPr>
          <p:nvPr/>
        </p:nvGrpSpPr>
        <p:grpSpPr bwMode="auto">
          <a:xfrm>
            <a:off x="4268788" y="2797175"/>
            <a:ext cx="5472112" cy="1943100"/>
            <a:chOff x="2195" y="1584"/>
            <a:chExt cx="3447" cy="1224"/>
          </a:xfrm>
        </p:grpSpPr>
        <p:sp>
          <p:nvSpPr>
            <p:cNvPr id="35851" name="Rectangle 8"/>
            <p:cNvSpPr>
              <a:spLocks noChangeArrowheads="1"/>
            </p:cNvSpPr>
            <p:nvPr/>
          </p:nvSpPr>
          <p:spPr bwMode="auto">
            <a:xfrm>
              <a:off x="4156" y="1948"/>
              <a:ext cx="1486"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dirty="0">
                  <a:solidFill>
                    <a:schemeClr val="tx1"/>
                  </a:solidFill>
                </a:rPr>
                <a:t>V = volume</a:t>
              </a:r>
            </a:p>
          </p:txBody>
        </p:sp>
        <p:grpSp>
          <p:nvGrpSpPr>
            <p:cNvPr id="35852" name="Group 27"/>
            <p:cNvGrpSpPr>
              <a:grpSpLocks/>
            </p:cNvGrpSpPr>
            <p:nvPr/>
          </p:nvGrpSpPr>
          <p:grpSpPr bwMode="auto">
            <a:xfrm>
              <a:off x="2195" y="1584"/>
              <a:ext cx="1870" cy="1224"/>
              <a:chOff x="2195" y="1528"/>
              <a:chExt cx="1870" cy="1224"/>
            </a:xfrm>
          </p:grpSpPr>
          <p:sp>
            <p:nvSpPr>
              <p:cNvPr id="35853" name="Line 11"/>
              <p:cNvSpPr>
                <a:spLocks noChangeShapeType="1"/>
              </p:cNvSpPr>
              <p:nvPr/>
            </p:nvSpPr>
            <p:spPr bwMode="auto">
              <a:xfrm>
                <a:off x="2198" y="1528"/>
                <a:ext cx="1867"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4" name="Arc 12"/>
              <p:cNvSpPr>
                <a:spLocks/>
              </p:cNvSpPr>
              <p:nvPr/>
            </p:nvSpPr>
            <p:spPr bwMode="auto">
              <a:xfrm>
                <a:off x="3885" y="1530"/>
                <a:ext cx="179" cy="176"/>
              </a:xfrm>
              <a:custGeom>
                <a:avLst/>
                <a:gdLst>
                  <a:gd name="T0" fmla="*/ 0 w 21599"/>
                  <a:gd name="T1" fmla="*/ 0 h 21600"/>
                  <a:gd name="T2" fmla="*/ 0 w 21599"/>
                  <a:gd name="T3" fmla="*/ 0 h 21600"/>
                  <a:gd name="T4" fmla="*/ 0 w 21599"/>
                  <a:gd name="T5" fmla="*/ 0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0" y="21355"/>
                    </a:moveTo>
                    <a:cubicBezTo>
                      <a:pt x="134" y="9569"/>
                      <a:pt x="9691" y="66"/>
                      <a:pt x="21478" y="0"/>
                    </a:cubicBezTo>
                  </a:path>
                  <a:path w="21599" h="21600" stroke="0" extrusionOk="0">
                    <a:moveTo>
                      <a:pt x="0" y="21355"/>
                    </a:moveTo>
                    <a:cubicBezTo>
                      <a:pt x="134" y="9569"/>
                      <a:pt x="9691" y="66"/>
                      <a:pt x="21478" y="0"/>
                    </a:cubicBezTo>
                    <a:lnTo>
                      <a:pt x="21599" y="21600"/>
                    </a:lnTo>
                    <a:lnTo>
                      <a:pt x="0" y="21355"/>
                    </a:lnTo>
                    <a:close/>
                  </a:path>
                </a:pathLst>
              </a:custGeom>
              <a:noFill/>
              <a:ln w="28575" cap="rnd">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55" name="Arc 13"/>
              <p:cNvSpPr>
                <a:spLocks/>
              </p:cNvSpPr>
              <p:nvPr/>
            </p:nvSpPr>
            <p:spPr bwMode="auto">
              <a:xfrm>
                <a:off x="2369" y="2458"/>
                <a:ext cx="367" cy="293"/>
              </a:xfrm>
              <a:custGeom>
                <a:avLst/>
                <a:gdLst>
                  <a:gd name="T0" fmla="*/ 0 w 21600"/>
                  <a:gd name="T1" fmla="*/ 0 h 21748"/>
                  <a:gd name="T2" fmla="*/ 0 w 21600"/>
                  <a:gd name="T3" fmla="*/ 0 h 21748"/>
                  <a:gd name="T4" fmla="*/ 0 w 21600"/>
                  <a:gd name="T5" fmla="*/ 0 h 21748"/>
                  <a:gd name="T6" fmla="*/ 0 60000 65536"/>
                  <a:gd name="T7" fmla="*/ 0 60000 65536"/>
                  <a:gd name="T8" fmla="*/ 0 60000 65536"/>
                  <a:gd name="T9" fmla="*/ 0 w 21600"/>
                  <a:gd name="T10" fmla="*/ 0 h 21748"/>
                  <a:gd name="T11" fmla="*/ 21600 w 21600"/>
                  <a:gd name="T12" fmla="*/ 21748 h 21748"/>
                </a:gdLst>
                <a:ahLst/>
                <a:cxnLst>
                  <a:cxn ang="T6">
                    <a:pos x="T0" y="T1"/>
                  </a:cxn>
                  <a:cxn ang="T7">
                    <a:pos x="T2" y="T3"/>
                  </a:cxn>
                  <a:cxn ang="T8">
                    <a:pos x="T4" y="T5"/>
                  </a:cxn>
                </a:cxnLst>
                <a:rect l="T9" t="T10" r="T11" b="T12"/>
                <a:pathLst>
                  <a:path w="21600" h="21748" fill="none" extrusionOk="0">
                    <a:moveTo>
                      <a:pt x="21541" y="21747"/>
                    </a:moveTo>
                    <a:cubicBezTo>
                      <a:pt x="9634" y="21715"/>
                      <a:pt x="0" y="12054"/>
                      <a:pt x="0" y="148"/>
                    </a:cubicBezTo>
                    <a:cubicBezTo>
                      <a:pt x="-1" y="98"/>
                      <a:pt x="0" y="49"/>
                      <a:pt x="0" y="-1"/>
                    </a:cubicBezTo>
                  </a:path>
                  <a:path w="21600" h="21748" stroke="0" extrusionOk="0">
                    <a:moveTo>
                      <a:pt x="21541" y="21747"/>
                    </a:moveTo>
                    <a:cubicBezTo>
                      <a:pt x="9634" y="21715"/>
                      <a:pt x="0" y="12054"/>
                      <a:pt x="0" y="148"/>
                    </a:cubicBezTo>
                    <a:cubicBezTo>
                      <a:pt x="-1" y="98"/>
                      <a:pt x="0" y="49"/>
                      <a:pt x="0" y="-1"/>
                    </a:cubicBezTo>
                    <a:lnTo>
                      <a:pt x="21600" y="148"/>
                    </a:lnTo>
                    <a:lnTo>
                      <a:pt x="21541" y="21747"/>
                    </a:lnTo>
                    <a:close/>
                  </a:path>
                </a:pathLst>
              </a:custGeom>
              <a:noFill/>
              <a:ln w="28575" cap="rnd">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56" name="Arc 14"/>
              <p:cNvSpPr>
                <a:spLocks/>
              </p:cNvSpPr>
              <p:nvPr/>
            </p:nvSpPr>
            <p:spPr bwMode="auto">
              <a:xfrm>
                <a:off x="3516" y="2455"/>
                <a:ext cx="367" cy="292"/>
              </a:xfrm>
              <a:custGeom>
                <a:avLst/>
                <a:gdLst>
                  <a:gd name="T0" fmla="*/ 0 w 21600"/>
                  <a:gd name="T1" fmla="*/ 0 h 21674"/>
                  <a:gd name="T2" fmla="*/ 0 w 21600"/>
                  <a:gd name="T3" fmla="*/ 0 h 21674"/>
                  <a:gd name="T4" fmla="*/ 0 w 21600"/>
                  <a:gd name="T5" fmla="*/ 0 h 21674"/>
                  <a:gd name="T6" fmla="*/ 0 60000 65536"/>
                  <a:gd name="T7" fmla="*/ 0 60000 65536"/>
                  <a:gd name="T8" fmla="*/ 0 60000 65536"/>
                  <a:gd name="T9" fmla="*/ 0 w 21600"/>
                  <a:gd name="T10" fmla="*/ 0 h 21674"/>
                  <a:gd name="T11" fmla="*/ 21600 w 21600"/>
                  <a:gd name="T12" fmla="*/ 21674 h 21674"/>
                </a:gdLst>
                <a:ahLst/>
                <a:cxnLst>
                  <a:cxn ang="T6">
                    <a:pos x="T0" y="T1"/>
                  </a:cxn>
                  <a:cxn ang="T7">
                    <a:pos x="T2" y="T3"/>
                  </a:cxn>
                  <a:cxn ang="T8">
                    <a:pos x="T4" y="T5"/>
                  </a:cxn>
                </a:cxnLst>
                <a:rect l="T9" t="T10" r="T11" b="T12"/>
                <a:pathLst>
                  <a:path w="21600" h="21674" fill="none" extrusionOk="0">
                    <a:moveTo>
                      <a:pt x="21599" y="0"/>
                    </a:moveTo>
                    <a:cubicBezTo>
                      <a:pt x="21599" y="24"/>
                      <a:pt x="21600" y="49"/>
                      <a:pt x="21600" y="74"/>
                    </a:cubicBezTo>
                    <a:cubicBezTo>
                      <a:pt x="21600" y="12003"/>
                      <a:pt x="11929" y="21673"/>
                      <a:pt x="0" y="21674"/>
                    </a:cubicBezTo>
                  </a:path>
                  <a:path w="21600" h="21674" stroke="0" extrusionOk="0">
                    <a:moveTo>
                      <a:pt x="21599" y="0"/>
                    </a:moveTo>
                    <a:cubicBezTo>
                      <a:pt x="21599" y="24"/>
                      <a:pt x="21600" y="49"/>
                      <a:pt x="21600" y="74"/>
                    </a:cubicBezTo>
                    <a:cubicBezTo>
                      <a:pt x="21600" y="12003"/>
                      <a:pt x="11929" y="21673"/>
                      <a:pt x="0" y="21674"/>
                    </a:cubicBezTo>
                    <a:lnTo>
                      <a:pt x="0" y="74"/>
                    </a:lnTo>
                    <a:lnTo>
                      <a:pt x="21599" y="0"/>
                    </a:lnTo>
                    <a:close/>
                  </a:path>
                </a:pathLst>
              </a:custGeom>
              <a:noFill/>
              <a:ln w="28575" cap="rnd">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57" name="Line 15"/>
              <p:cNvSpPr>
                <a:spLocks noChangeShapeType="1"/>
              </p:cNvSpPr>
              <p:nvPr/>
            </p:nvSpPr>
            <p:spPr bwMode="auto">
              <a:xfrm>
                <a:off x="2715" y="2752"/>
                <a:ext cx="827"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8" name="Line 16"/>
              <p:cNvSpPr>
                <a:spLocks noChangeShapeType="1"/>
              </p:cNvSpPr>
              <p:nvPr/>
            </p:nvSpPr>
            <p:spPr bwMode="auto">
              <a:xfrm flipV="1">
                <a:off x="3883" y="1700"/>
                <a:ext cx="1" cy="753"/>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59" name="Line 17"/>
              <p:cNvSpPr>
                <a:spLocks noChangeShapeType="1"/>
              </p:cNvSpPr>
              <p:nvPr/>
            </p:nvSpPr>
            <p:spPr bwMode="auto">
              <a:xfrm flipV="1">
                <a:off x="2371" y="1701"/>
                <a:ext cx="2" cy="796"/>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60" name="Arc 18"/>
              <p:cNvSpPr>
                <a:spLocks/>
              </p:cNvSpPr>
              <p:nvPr/>
            </p:nvSpPr>
            <p:spPr bwMode="auto">
              <a:xfrm>
                <a:off x="2195" y="1530"/>
                <a:ext cx="180" cy="176"/>
              </a:xfrm>
              <a:custGeom>
                <a:avLst/>
                <a:gdLst>
                  <a:gd name="T0" fmla="*/ 0 w 21721"/>
                  <a:gd name="T1" fmla="*/ 0 h 21600"/>
                  <a:gd name="T2" fmla="*/ 0 w 21721"/>
                  <a:gd name="T3" fmla="*/ 0 h 21600"/>
                  <a:gd name="T4" fmla="*/ 0 w 21721"/>
                  <a:gd name="T5" fmla="*/ 0 h 21600"/>
                  <a:gd name="T6" fmla="*/ 0 60000 65536"/>
                  <a:gd name="T7" fmla="*/ 0 60000 65536"/>
                  <a:gd name="T8" fmla="*/ 0 60000 65536"/>
                  <a:gd name="T9" fmla="*/ 0 w 21721"/>
                  <a:gd name="T10" fmla="*/ 0 h 21600"/>
                  <a:gd name="T11" fmla="*/ 21721 w 21721"/>
                  <a:gd name="T12" fmla="*/ 21600 h 21600"/>
                </a:gdLst>
                <a:ahLst/>
                <a:cxnLst>
                  <a:cxn ang="T6">
                    <a:pos x="T0" y="T1"/>
                  </a:cxn>
                  <a:cxn ang="T7">
                    <a:pos x="T2" y="T3"/>
                  </a:cxn>
                  <a:cxn ang="T8">
                    <a:pos x="T4" y="T5"/>
                  </a:cxn>
                </a:cxnLst>
                <a:rect l="T9" t="T10" r="T11" b="T12"/>
                <a:pathLst>
                  <a:path w="21721" h="21600" fill="none" extrusionOk="0">
                    <a:moveTo>
                      <a:pt x="0" y="0"/>
                    </a:moveTo>
                    <a:cubicBezTo>
                      <a:pt x="40" y="0"/>
                      <a:pt x="80" y="-1"/>
                      <a:pt x="121" y="0"/>
                    </a:cubicBezTo>
                    <a:cubicBezTo>
                      <a:pt x="12002" y="0"/>
                      <a:pt x="21652" y="9595"/>
                      <a:pt x="21720" y="21477"/>
                    </a:cubicBezTo>
                  </a:path>
                  <a:path w="21721" h="21600" stroke="0" extrusionOk="0">
                    <a:moveTo>
                      <a:pt x="0" y="0"/>
                    </a:moveTo>
                    <a:cubicBezTo>
                      <a:pt x="40" y="0"/>
                      <a:pt x="80" y="-1"/>
                      <a:pt x="121" y="0"/>
                    </a:cubicBezTo>
                    <a:cubicBezTo>
                      <a:pt x="12002" y="0"/>
                      <a:pt x="21652" y="9595"/>
                      <a:pt x="21720" y="21477"/>
                    </a:cubicBezTo>
                    <a:lnTo>
                      <a:pt x="121" y="21600"/>
                    </a:lnTo>
                    <a:lnTo>
                      <a:pt x="0" y="0"/>
                    </a:lnTo>
                    <a:close/>
                  </a:path>
                </a:pathLst>
              </a:custGeom>
              <a:noFill/>
              <a:ln w="28575" cap="rnd">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sp>
        <p:nvSpPr>
          <p:cNvPr id="35845" name="Line 21"/>
          <p:cNvSpPr>
            <a:spLocks noChangeShapeType="1"/>
          </p:cNvSpPr>
          <p:nvPr/>
        </p:nvSpPr>
        <p:spPr bwMode="auto">
          <a:xfrm>
            <a:off x="6357939" y="5494338"/>
            <a:ext cx="47148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a:solidFill>
                  <a:srgbClr val="000000"/>
                </a:solidFill>
                <a:round/>
                <a:headEnd/>
                <a:tailEnd/>
              </a14:hiddenLine>
            </a:ext>
          </a:extLst>
        </p:spPr>
        <p:txBody>
          <a:bodyPr wrap="none" lIns="90488" tIns="44450" rIns="90488" bIns="44450">
            <a:spAutoFit/>
          </a:bodyPr>
          <a:lstStyle/>
          <a:p>
            <a:endParaRPr lang="en-US"/>
          </a:p>
        </p:txBody>
      </p:sp>
      <p:grpSp>
        <p:nvGrpSpPr>
          <p:cNvPr id="6" name="Group 30"/>
          <p:cNvGrpSpPr>
            <a:grpSpLocks/>
          </p:cNvGrpSpPr>
          <p:nvPr/>
        </p:nvGrpSpPr>
        <p:grpSpPr bwMode="auto">
          <a:xfrm>
            <a:off x="4679950" y="4906966"/>
            <a:ext cx="2238375" cy="1149350"/>
            <a:chOff x="2454" y="2857"/>
            <a:chExt cx="1410" cy="724"/>
          </a:xfrm>
        </p:grpSpPr>
        <p:sp>
          <p:nvSpPr>
            <p:cNvPr id="35847" name="Rectangle 22"/>
            <p:cNvSpPr>
              <a:spLocks noChangeArrowheads="1"/>
            </p:cNvSpPr>
            <p:nvPr/>
          </p:nvSpPr>
          <p:spPr bwMode="auto">
            <a:xfrm>
              <a:off x="3455" y="2857"/>
              <a:ext cx="330"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dirty="0">
                  <a:solidFill>
                    <a:schemeClr val="tx1"/>
                  </a:solidFill>
                </a:rPr>
                <a:t>M</a:t>
              </a:r>
            </a:p>
          </p:txBody>
        </p:sp>
        <p:sp>
          <p:nvSpPr>
            <p:cNvPr id="35848" name="Rectangle 23"/>
            <p:cNvSpPr>
              <a:spLocks noChangeArrowheads="1"/>
            </p:cNvSpPr>
            <p:nvPr/>
          </p:nvSpPr>
          <p:spPr bwMode="auto">
            <a:xfrm>
              <a:off x="3463" y="3214"/>
              <a:ext cx="369"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dirty="0">
                  <a:solidFill>
                    <a:schemeClr val="tx1"/>
                  </a:solidFill>
                </a:rPr>
                <a:t>L</a:t>
              </a:r>
              <a:r>
                <a:rPr lang="en-US" altLang="en-US" b="1" baseline="30000" dirty="0">
                  <a:solidFill>
                    <a:schemeClr val="tx1"/>
                  </a:solidFill>
                </a:rPr>
                <a:t>3</a:t>
              </a:r>
            </a:p>
          </p:txBody>
        </p:sp>
        <p:sp>
          <p:nvSpPr>
            <p:cNvPr id="35849" name="Rectangle 24"/>
            <p:cNvSpPr>
              <a:spLocks noChangeArrowheads="1"/>
            </p:cNvSpPr>
            <p:nvPr/>
          </p:nvSpPr>
          <p:spPr bwMode="auto">
            <a:xfrm>
              <a:off x="2454" y="3125"/>
              <a:ext cx="817"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dirty="0">
                  <a:solidFill>
                    <a:schemeClr val="tx1"/>
                  </a:solidFill>
                </a:rPr>
                <a:t>units:</a:t>
              </a:r>
            </a:p>
          </p:txBody>
        </p:sp>
        <p:sp>
          <p:nvSpPr>
            <p:cNvPr id="35850" name="Line 26"/>
            <p:cNvSpPr>
              <a:spLocks noChangeShapeType="1"/>
            </p:cNvSpPr>
            <p:nvPr/>
          </p:nvSpPr>
          <p:spPr bwMode="auto">
            <a:xfrm>
              <a:off x="3448" y="3240"/>
              <a:ext cx="4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spAutoFit/>
            </a:bodyPr>
            <a:lstStyle/>
            <a:p>
              <a:endParaRPr lang="en-US"/>
            </a:p>
          </p:txBody>
        </p:sp>
      </p:grpSp>
      <p:sp>
        <p:nvSpPr>
          <p:cNvPr id="5" name="Title 4"/>
          <p:cNvSpPr>
            <a:spLocks noGrp="1"/>
          </p:cNvSpPr>
          <p:nvPr>
            <p:ph type="title"/>
          </p:nvPr>
        </p:nvSpPr>
        <p:spPr/>
        <p:txBody>
          <a:bodyPr/>
          <a:lstStyle/>
          <a:p>
            <a:r>
              <a:rPr lang="en-US" dirty="0"/>
              <a:t>Mass and Concentration</a:t>
            </a:r>
          </a:p>
        </p:txBody>
      </p:sp>
    </p:spTree>
    <p:extLst>
      <p:ext uri="{BB962C8B-B14F-4D97-AF65-F5344CB8AC3E}">
        <p14:creationId xmlns:p14="http://schemas.microsoft.com/office/powerpoint/2010/main" val="272868260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ChangeArrowheads="1"/>
          </p:cNvSpPr>
          <p:nvPr/>
        </p:nvSpPr>
        <p:spPr bwMode="auto">
          <a:xfrm>
            <a:off x="2620963" y="292101"/>
            <a:ext cx="70659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b="1" i="1" dirty="0">
                <a:solidFill>
                  <a:schemeClr val="tx1"/>
                </a:solidFill>
              </a:rPr>
              <a:t>Our First Model</a:t>
            </a:r>
          </a:p>
        </p:txBody>
      </p:sp>
      <p:grpSp>
        <p:nvGrpSpPr>
          <p:cNvPr id="40962" name="Group 13"/>
          <p:cNvGrpSpPr>
            <a:grpSpLocks/>
          </p:cNvGrpSpPr>
          <p:nvPr/>
        </p:nvGrpSpPr>
        <p:grpSpPr bwMode="auto">
          <a:xfrm>
            <a:off x="4592639" y="3617914"/>
            <a:ext cx="98425" cy="547687"/>
            <a:chOff x="1933" y="2279"/>
            <a:chExt cx="62" cy="345"/>
          </a:xfrm>
        </p:grpSpPr>
        <p:sp>
          <p:nvSpPr>
            <p:cNvPr id="41006" name="Line 14"/>
            <p:cNvSpPr>
              <a:spLocks noChangeShapeType="1"/>
            </p:cNvSpPr>
            <p:nvPr/>
          </p:nvSpPr>
          <p:spPr bwMode="auto">
            <a:xfrm>
              <a:off x="1968" y="2279"/>
              <a:ext cx="0" cy="27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07" name="Freeform 15"/>
            <p:cNvSpPr>
              <a:spLocks/>
            </p:cNvSpPr>
            <p:nvPr/>
          </p:nvSpPr>
          <p:spPr bwMode="auto">
            <a:xfrm>
              <a:off x="1933" y="2516"/>
              <a:ext cx="62" cy="108"/>
            </a:xfrm>
            <a:custGeom>
              <a:avLst/>
              <a:gdLst>
                <a:gd name="T0" fmla="*/ 31 w 62"/>
                <a:gd name="T1" fmla="*/ 107 h 108"/>
                <a:gd name="T2" fmla="*/ 61 w 62"/>
                <a:gd name="T3" fmla="*/ 0 h 108"/>
                <a:gd name="T4" fmla="*/ 0 w 62"/>
                <a:gd name="T5" fmla="*/ 0 h 108"/>
                <a:gd name="T6" fmla="*/ 31 w 62"/>
                <a:gd name="T7" fmla="*/ 107 h 108"/>
                <a:gd name="T8" fmla="*/ 0 60000 65536"/>
                <a:gd name="T9" fmla="*/ 0 60000 65536"/>
                <a:gd name="T10" fmla="*/ 0 60000 65536"/>
                <a:gd name="T11" fmla="*/ 0 60000 65536"/>
                <a:gd name="T12" fmla="*/ 0 w 62"/>
                <a:gd name="T13" fmla="*/ 0 h 108"/>
                <a:gd name="T14" fmla="*/ 62 w 62"/>
                <a:gd name="T15" fmla="*/ 108 h 108"/>
              </a:gdLst>
              <a:ahLst/>
              <a:cxnLst>
                <a:cxn ang="T8">
                  <a:pos x="T0" y="T1"/>
                </a:cxn>
                <a:cxn ang="T9">
                  <a:pos x="T2" y="T3"/>
                </a:cxn>
                <a:cxn ang="T10">
                  <a:pos x="T4" y="T5"/>
                </a:cxn>
                <a:cxn ang="T11">
                  <a:pos x="T6" y="T7"/>
                </a:cxn>
              </a:cxnLst>
              <a:rect l="T12" t="T13" r="T14" b="T15"/>
              <a:pathLst>
                <a:path w="62" h="108">
                  <a:moveTo>
                    <a:pt x="31" y="107"/>
                  </a:moveTo>
                  <a:lnTo>
                    <a:pt x="61" y="0"/>
                  </a:lnTo>
                  <a:lnTo>
                    <a:pt x="0" y="0"/>
                  </a:lnTo>
                  <a:lnTo>
                    <a:pt x="31" y="107"/>
                  </a:lnTo>
                </a:path>
              </a:pathLst>
            </a:custGeom>
            <a:solidFill>
              <a:schemeClr val="tx1"/>
            </a:solidFill>
            <a:ln w="12700" cap="rnd" cmpd="sng">
              <a:solidFill>
                <a:schemeClr val="tx1"/>
              </a:solidFill>
              <a:prstDash val="solid"/>
              <a:round/>
              <a:headEnd type="none" w="med" len="med"/>
              <a:tailEnd type="none" w="med" len="med"/>
            </a:ln>
          </p:spPr>
          <p:txBody>
            <a:bodyPr/>
            <a:lstStyle/>
            <a:p>
              <a:endParaRPr lang="en-US"/>
            </a:p>
          </p:txBody>
        </p:sp>
      </p:grpSp>
      <p:grpSp>
        <p:nvGrpSpPr>
          <p:cNvPr id="40963" name="Group 38"/>
          <p:cNvGrpSpPr>
            <a:grpSpLocks/>
          </p:cNvGrpSpPr>
          <p:nvPr/>
        </p:nvGrpSpPr>
        <p:grpSpPr bwMode="auto">
          <a:xfrm>
            <a:off x="4214813" y="2800351"/>
            <a:ext cx="838200" cy="887413"/>
            <a:chOff x="1695" y="1764"/>
            <a:chExt cx="528" cy="559"/>
          </a:xfrm>
        </p:grpSpPr>
        <p:grpSp>
          <p:nvGrpSpPr>
            <p:cNvPr id="41002" name="Group 10"/>
            <p:cNvGrpSpPr>
              <a:grpSpLocks/>
            </p:cNvGrpSpPr>
            <p:nvPr/>
          </p:nvGrpSpPr>
          <p:grpSpPr bwMode="auto">
            <a:xfrm>
              <a:off x="1933" y="1764"/>
              <a:ext cx="62" cy="260"/>
              <a:chOff x="1933" y="1780"/>
              <a:chExt cx="62" cy="260"/>
            </a:xfrm>
          </p:grpSpPr>
          <p:sp>
            <p:nvSpPr>
              <p:cNvPr id="41004" name="Line 11"/>
              <p:cNvSpPr>
                <a:spLocks noChangeShapeType="1"/>
              </p:cNvSpPr>
              <p:nvPr/>
            </p:nvSpPr>
            <p:spPr bwMode="auto">
              <a:xfrm>
                <a:off x="1968" y="1780"/>
                <a:ext cx="0" cy="1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05" name="Freeform 12"/>
              <p:cNvSpPr>
                <a:spLocks/>
              </p:cNvSpPr>
              <p:nvPr/>
            </p:nvSpPr>
            <p:spPr bwMode="auto">
              <a:xfrm>
                <a:off x="1933" y="1932"/>
                <a:ext cx="62" cy="108"/>
              </a:xfrm>
              <a:custGeom>
                <a:avLst/>
                <a:gdLst>
                  <a:gd name="T0" fmla="*/ 31 w 62"/>
                  <a:gd name="T1" fmla="*/ 107 h 108"/>
                  <a:gd name="T2" fmla="*/ 61 w 62"/>
                  <a:gd name="T3" fmla="*/ 0 h 108"/>
                  <a:gd name="T4" fmla="*/ 0 w 62"/>
                  <a:gd name="T5" fmla="*/ 0 h 108"/>
                  <a:gd name="T6" fmla="*/ 31 w 62"/>
                  <a:gd name="T7" fmla="*/ 107 h 108"/>
                  <a:gd name="T8" fmla="*/ 0 60000 65536"/>
                  <a:gd name="T9" fmla="*/ 0 60000 65536"/>
                  <a:gd name="T10" fmla="*/ 0 60000 65536"/>
                  <a:gd name="T11" fmla="*/ 0 60000 65536"/>
                  <a:gd name="T12" fmla="*/ 0 w 62"/>
                  <a:gd name="T13" fmla="*/ 0 h 108"/>
                  <a:gd name="T14" fmla="*/ 62 w 62"/>
                  <a:gd name="T15" fmla="*/ 108 h 108"/>
                </a:gdLst>
                <a:ahLst/>
                <a:cxnLst>
                  <a:cxn ang="T8">
                    <a:pos x="T0" y="T1"/>
                  </a:cxn>
                  <a:cxn ang="T9">
                    <a:pos x="T2" y="T3"/>
                  </a:cxn>
                  <a:cxn ang="T10">
                    <a:pos x="T4" y="T5"/>
                  </a:cxn>
                  <a:cxn ang="T11">
                    <a:pos x="T6" y="T7"/>
                  </a:cxn>
                </a:cxnLst>
                <a:rect l="T12" t="T13" r="T14" b="T15"/>
                <a:pathLst>
                  <a:path w="62" h="108">
                    <a:moveTo>
                      <a:pt x="31" y="107"/>
                    </a:moveTo>
                    <a:lnTo>
                      <a:pt x="61" y="0"/>
                    </a:lnTo>
                    <a:lnTo>
                      <a:pt x="0" y="0"/>
                    </a:lnTo>
                    <a:lnTo>
                      <a:pt x="31" y="107"/>
                    </a:lnTo>
                  </a:path>
                </a:pathLst>
              </a:custGeom>
              <a:solidFill>
                <a:schemeClr val="tx1"/>
              </a:solidFill>
              <a:ln w="28575" cap="rnd" cmpd="sng">
                <a:solidFill>
                  <a:schemeClr val="tx1"/>
                </a:solidFill>
                <a:prstDash val="solid"/>
                <a:round/>
                <a:headEnd type="none" w="med" len="med"/>
                <a:tailEnd type="none" w="med" len="med"/>
              </a:ln>
            </p:spPr>
            <p:txBody>
              <a:bodyPr/>
              <a:lstStyle/>
              <a:p>
                <a:endParaRPr lang="en-US"/>
              </a:p>
            </p:txBody>
          </p:sp>
        </p:grpSp>
        <p:sp useBgFill="1">
          <p:nvSpPr>
            <p:cNvPr id="41003" name="Rectangle 16"/>
            <p:cNvSpPr>
              <a:spLocks noChangeArrowheads="1"/>
            </p:cNvSpPr>
            <p:nvPr/>
          </p:nvSpPr>
          <p:spPr bwMode="auto">
            <a:xfrm>
              <a:off x="1695" y="2043"/>
              <a:ext cx="528" cy="280"/>
            </a:xfrm>
            <a:prstGeom prst="rect">
              <a:avLst/>
            </a:prstGeom>
            <a:ln w="28575">
              <a:solidFill>
                <a:srgbClr val="FFFF00"/>
              </a:solidFill>
              <a:miter lim="800000"/>
              <a:headEnd/>
              <a:tailEnd/>
            </a:ln>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300" b="1">
                  <a:solidFill>
                    <a:srgbClr val="C00000"/>
                  </a:solidFill>
                </a:rPr>
                <a:t>WTP</a:t>
              </a:r>
            </a:p>
          </p:txBody>
        </p:sp>
      </p:grpSp>
      <p:sp>
        <p:nvSpPr>
          <p:cNvPr id="40999" name="Rectangle 23"/>
          <p:cNvSpPr>
            <a:spLocks noChangeArrowheads="1"/>
          </p:cNvSpPr>
          <p:nvPr/>
        </p:nvSpPr>
        <p:spPr bwMode="auto">
          <a:xfrm>
            <a:off x="7053262" y="3648079"/>
            <a:ext cx="244792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a:solidFill>
                  <a:srgbClr val="FFC000"/>
                </a:solidFill>
              </a:rPr>
              <a:t>Waste removed</a:t>
            </a:r>
          </a:p>
        </p:txBody>
      </p:sp>
      <p:grpSp>
        <p:nvGrpSpPr>
          <p:cNvPr id="40965" name="Group 48"/>
          <p:cNvGrpSpPr>
            <a:grpSpLocks/>
          </p:cNvGrpSpPr>
          <p:nvPr/>
        </p:nvGrpSpPr>
        <p:grpSpPr bwMode="auto">
          <a:xfrm>
            <a:off x="4335464" y="4173539"/>
            <a:ext cx="2420937" cy="1303337"/>
            <a:chOff x="1771" y="2629"/>
            <a:chExt cx="1525" cy="821"/>
          </a:xfrm>
          <a:solidFill>
            <a:srgbClr val="92D050"/>
          </a:solidFill>
        </p:grpSpPr>
        <p:sp>
          <p:nvSpPr>
            <p:cNvPr id="40994" name="AutoShape 6" descr="10%"/>
            <p:cNvSpPr>
              <a:spLocks noChangeArrowheads="1"/>
            </p:cNvSpPr>
            <p:nvPr/>
          </p:nvSpPr>
          <p:spPr bwMode="auto">
            <a:xfrm>
              <a:off x="1771" y="2629"/>
              <a:ext cx="1525" cy="821"/>
            </a:xfrm>
            <a:prstGeom prst="roundRect">
              <a:avLst>
                <a:gd name="adj" fmla="val 12292"/>
              </a:avLst>
            </a:prstGeom>
            <a:grpFill/>
            <a:ln w="28575">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grpSp>
          <p:nvGrpSpPr>
            <p:cNvPr id="40995" name="Group 24"/>
            <p:cNvGrpSpPr>
              <a:grpSpLocks/>
            </p:cNvGrpSpPr>
            <p:nvPr/>
          </p:nvGrpSpPr>
          <p:grpSpPr bwMode="auto">
            <a:xfrm>
              <a:off x="2222" y="2869"/>
              <a:ext cx="630" cy="328"/>
              <a:chOff x="2246" y="2885"/>
              <a:chExt cx="630" cy="328"/>
            </a:xfrm>
            <a:grpFill/>
          </p:grpSpPr>
          <p:sp>
            <p:nvSpPr>
              <p:cNvPr id="40996" name="Rectangle 25"/>
              <p:cNvSpPr>
                <a:spLocks noChangeArrowheads="1"/>
              </p:cNvSpPr>
              <p:nvPr/>
            </p:nvSpPr>
            <p:spPr bwMode="auto">
              <a:xfrm>
                <a:off x="2330" y="2896"/>
                <a:ext cx="450" cy="234"/>
              </a:xfrm>
              <a:prstGeom prst="rect">
                <a:avLst/>
              </a:prstGeom>
              <a:grp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40997" name="Rectangle 26"/>
              <p:cNvSpPr>
                <a:spLocks noChangeArrowheads="1"/>
              </p:cNvSpPr>
              <p:nvPr/>
            </p:nvSpPr>
            <p:spPr bwMode="auto">
              <a:xfrm>
                <a:off x="2246" y="2885"/>
                <a:ext cx="630" cy="328"/>
              </a:xfrm>
              <a:prstGeom prst="rect">
                <a:avLst/>
              </a:prstGeom>
              <a:grpFill/>
              <a:ln>
                <a:noFill/>
              </a:ln>
              <a:extLst>
                <a:ext uri="{91240B29-F687-4F45-9708-019B960494DF}">
                  <a14:hiddenLine xmlns:a14="http://schemas.microsoft.com/office/drawing/2010/main" w="28575">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800" b="1">
                    <a:solidFill>
                      <a:schemeClr val="tx1"/>
                    </a:solidFill>
                  </a:rPr>
                  <a:t>CITY</a:t>
                </a:r>
              </a:p>
            </p:txBody>
          </p:sp>
        </p:grpSp>
      </p:grpSp>
      <p:sp>
        <p:nvSpPr>
          <p:cNvPr id="40966" name="Rectangle 27"/>
          <p:cNvSpPr>
            <a:spLocks noChangeArrowheads="1"/>
          </p:cNvSpPr>
          <p:nvPr/>
        </p:nvSpPr>
        <p:spPr bwMode="auto">
          <a:xfrm>
            <a:off x="6165851" y="2789239"/>
            <a:ext cx="3540125"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dirty="0">
                <a:solidFill>
                  <a:schemeClr val="tx1"/>
                </a:solidFill>
              </a:rPr>
              <a:t>Waste loading, </a:t>
            </a:r>
            <a:r>
              <a:rPr lang="en-US" altLang="en-US" sz="2800" b="1" i="1" dirty="0">
                <a:solidFill>
                  <a:schemeClr val="tx1"/>
                </a:solidFill>
                <a:latin typeface="Times New Roman" panose="02020603050405020304" pitchFamily="18" charset="0"/>
              </a:rPr>
              <a:t>W</a:t>
            </a:r>
            <a:r>
              <a:rPr lang="en-US" altLang="en-US" sz="2400" b="1" dirty="0">
                <a:solidFill>
                  <a:schemeClr val="tx1"/>
                </a:solidFill>
              </a:rPr>
              <a:t> [M/T]</a:t>
            </a:r>
          </a:p>
        </p:txBody>
      </p:sp>
      <p:sp>
        <p:nvSpPr>
          <p:cNvPr id="40967" name="Line 30"/>
          <p:cNvSpPr>
            <a:spLocks noChangeShapeType="1"/>
          </p:cNvSpPr>
          <p:nvPr/>
        </p:nvSpPr>
        <p:spPr bwMode="auto">
          <a:xfrm flipH="1" flipV="1">
            <a:off x="6045200" y="2805113"/>
            <a:ext cx="0" cy="1397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68" name="Freeform 31"/>
          <p:cNvSpPr>
            <a:spLocks/>
          </p:cNvSpPr>
          <p:nvPr/>
        </p:nvSpPr>
        <p:spPr bwMode="auto">
          <a:xfrm>
            <a:off x="6029326" y="2505076"/>
            <a:ext cx="4638675" cy="284163"/>
          </a:xfrm>
          <a:custGeom>
            <a:avLst/>
            <a:gdLst>
              <a:gd name="T0" fmla="*/ 0 w 2203"/>
              <a:gd name="T1" fmla="*/ 2147483646 h 187"/>
              <a:gd name="T2" fmla="*/ 2147483646 w 2203"/>
              <a:gd name="T3" fmla="*/ 0 h 187"/>
              <a:gd name="T4" fmla="*/ 2147483646 w 2203"/>
              <a:gd name="T5" fmla="*/ 0 h 187"/>
              <a:gd name="T6" fmla="*/ 2147483646 w 2203"/>
              <a:gd name="T7" fmla="*/ 2147483646 h 187"/>
              <a:gd name="T8" fmla="*/ 0 w 2203"/>
              <a:gd name="T9" fmla="*/ 2147483646 h 187"/>
              <a:gd name="T10" fmla="*/ 0 60000 65536"/>
              <a:gd name="T11" fmla="*/ 0 60000 65536"/>
              <a:gd name="T12" fmla="*/ 0 60000 65536"/>
              <a:gd name="T13" fmla="*/ 0 60000 65536"/>
              <a:gd name="T14" fmla="*/ 0 60000 65536"/>
              <a:gd name="T15" fmla="*/ 0 w 2203"/>
              <a:gd name="T16" fmla="*/ 0 h 187"/>
              <a:gd name="T17" fmla="*/ 2203 w 2203"/>
              <a:gd name="T18" fmla="*/ 187 h 187"/>
            </a:gdLst>
            <a:ahLst/>
            <a:cxnLst>
              <a:cxn ang="T10">
                <a:pos x="T0" y="T1"/>
              </a:cxn>
              <a:cxn ang="T11">
                <a:pos x="T2" y="T3"/>
              </a:cxn>
              <a:cxn ang="T12">
                <a:pos x="T4" y="T5"/>
              </a:cxn>
              <a:cxn ang="T13">
                <a:pos x="T6" y="T7"/>
              </a:cxn>
              <a:cxn ang="T14">
                <a:pos x="T8" y="T9"/>
              </a:cxn>
            </a:cxnLst>
            <a:rect l="T15" t="T16" r="T17" b="T18"/>
            <a:pathLst>
              <a:path w="2203" h="187">
                <a:moveTo>
                  <a:pt x="0" y="186"/>
                </a:moveTo>
                <a:lnTo>
                  <a:pt x="390" y="0"/>
                </a:lnTo>
                <a:lnTo>
                  <a:pt x="2202" y="0"/>
                </a:lnTo>
                <a:lnTo>
                  <a:pt x="2202" y="186"/>
                </a:lnTo>
                <a:lnTo>
                  <a:pt x="0" y="186"/>
                </a:lnTo>
              </a:path>
            </a:pathLst>
          </a:custGeom>
          <a:solidFill>
            <a:schemeClr val="accent1"/>
          </a:solidFill>
          <a:ln w="28575" cap="rnd" cmpd="sng">
            <a:solidFill>
              <a:schemeClr val="tx1"/>
            </a:solidFill>
            <a:prstDash val="solid"/>
            <a:round/>
            <a:headEnd type="none" w="med" len="med"/>
            <a:tailEnd type="none" w="med" len="med"/>
          </a:ln>
        </p:spPr>
        <p:txBody>
          <a:bodyPr/>
          <a:lstStyle/>
          <a:p>
            <a:endParaRPr lang="en-US"/>
          </a:p>
        </p:txBody>
      </p:sp>
      <p:grpSp>
        <p:nvGrpSpPr>
          <p:cNvPr id="40969" name="Group 53"/>
          <p:cNvGrpSpPr>
            <a:grpSpLocks/>
          </p:cNvGrpSpPr>
          <p:nvPr/>
        </p:nvGrpSpPr>
        <p:grpSpPr bwMode="auto">
          <a:xfrm>
            <a:off x="3581401" y="1747838"/>
            <a:ext cx="4911725" cy="874712"/>
            <a:chOff x="1296" y="1101"/>
            <a:chExt cx="3094" cy="551"/>
          </a:xfrm>
        </p:grpSpPr>
        <p:sp>
          <p:nvSpPr>
            <p:cNvPr id="40992" name="Rectangle 28"/>
            <p:cNvSpPr>
              <a:spLocks noChangeArrowheads="1"/>
            </p:cNvSpPr>
            <p:nvPr/>
          </p:nvSpPr>
          <p:spPr bwMode="auto">
            <a:xfrm>
              <a:off x="1296" y="1101"/>
              <a:ext cx="2902"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dirty="0">
                  <a:solidFill>
                    <a:schemeClr val="tx1"/>
                  </a:solidFill>
                </a:rPr>
                <a:t>Critical concentration, </a:t>
              </a:r>
              <a:r>
                <a:rPr lang="en-US" altLang="en-US" sz="2800" b="1" i="1" dirty="0">
                  <a:solidFill>
                    <a:schemeClr val="tx1"/>
                  </a:solidFill>
                  <a:latin typeface="Times New Roman" panose="02020603050405020304" pitchFamily="18" charset="0"/>
                </a:rPr>
                <a:t>c</a:t>
              </a:r>
              <a:r>
                <a:rPr lang="en-US" altLang="en-US" sz="2400" b="1" dirty="0">
                  <a:solidFill>
                    <a:schemeClr val="tx1"/>
                  </a:solidFill>
                </a:rPr>
                <a:t> [M/L</a:t>
              </a:r>
              <a:r>
                <a:rPr lang="en-US" altLang="en-US" sz="2400" b="1" baseline="30000" dirty="0">
                  <a:solidFill>
                    <a:schemeClr val="tx1"/>
                  </a:solidFill>
                </a:rPr>
                <a:t>3</a:t>
              </a:r>
              <a:r>
                <a:rPr lang="en-US" altLang="en-US" sz="2400" b="1" dirty="0">
                  <a:solidFill>
                    <a:schemeClr val="tx1"/>
                  </a:solidFill>
                </a:rPr>
                <a:t>]</a:t>
              </a:r>
            </a:p>
          </p:txBody>
        </p:sp>
        <p:sp>
          <p:nvSpPr>
            <p:cNvPr id="40993" name="Line 33"/>
            <p:cNvSpPr>
              <a:spLocks noChangeShapeType="1"/>
            </p:cNvSpPr>
            <p:nvPr/>
          </p:nvSpPr>
          <p:spPr bwMode="auto">
            <a:xfrm>
              <a:off x="3781" y="1413"/>
              <a:ext cx="609" cy="239"/>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40970" name="Oval 34"/>
          <p:cNvSpPr>
            <a:spLocks noChangeArrowheads="1"/>
          </p:cNvSpPr>
          <p:nvPr/>
        </p:nvSpPr>
        <p:spPr bwMode="auto">
          <a:xfrm>
            <a:off x="8509000" y="2324944"/>
            <a:ext cx="259766" cy="649188"/>
          </a:xfrm>
          <a:prstGeom prst="ellipse">
            <a:avLst/>
          </a:prstGeom>
          <a:solidFill>
            <a:srgbClr val="FF0000"/>
          </a:solidFill>
          <a:ln w="28575">
            <a:solidFill>
              <a:schemeClr val="tx1"/>
            </a:solidFill>
            <a:round/>
            <a:headEnd/>
            <a:tailEnd/>
          </a:ln>
        </p:spPr>
        <p:txBody>
          <a:bodyPr wrap="none" anchor="ct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grpSp>
        <p:nvGrpSpPr>
          <p:cNvPr id="40971" name="Group 41"/>
          <p:cNvGrpSpPr>
            <a:grpSpLocks/>
          </p:cNvGrpSpPr>
          <p:nvPr/>
        </p:nvGrpSpPr>
        <p:grpSpPr bwMode="auto">
          <a:xfrm>
            <a:off x="5489575" y="3322638"/>
            <a:ext cx="1117600" cy="842962"/>
            <a:chOff x="2498" y="2093"/>
            <a:chExt cx="704" cy="531"/>
          </a:xfrm>
        </p:grpSpPr>
        <p:sp>
          <p:nvSpPr>
            <p:cNvPr id="40990" name="Line 29"/>
            <p:cNvSpPr>
              <a:spLocks noChangeShapeType="1"/>
            </p:cNvSpPr>
            <p:nvPr/>
          </p:nvSpPr>
          <p:spPr bwMode="auto">
            <a:xfrm flipH="1" flipV="1">
              <a:off x="2848" y="2385"/>
              <a:ext cx="0" cy="23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useBgFill="1">
          <p:nvSpPr>
            <p:cNvPr id="40991" name="Rectangle 40"/>
            <p:cNvSpPr>
              <a:spLocks noChangeArrowheads="1"/>
            </p:cNvSpPr>
            <p:nvPr/>
          </p:nvSpPr>
          <p:spPr bwMode="auto">
            <a:xfrm>
              <a:off x="2498" y="2093"/>
              <a:ext cx="704" cy="280"/>
            </a:xfrm>
            <a:prstGeom prst="rect">
              <a:avLst/>
            </a:prstGeom>
            <a:ln w="28575">
              <a:solidFill>
                <a:srgbClr val="FFFF00"/>
              </a:solidFill>
              <a:miter lim="800000"/>
              <a:headEnd/>
              <a:tailEnd/>
            </a:ln>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300" b="1">
                  <a:solidFill>
                    <a:srgbClr val="C00000"/>
                  </a:solidFill>
                </a:rPr>
                <a:t>WWTP</a:t>
              </a:r>
            </a:p>
          </p:txBody>
        </p:sp>
      </p:grpSp>
      <p:grpSp>
        <p:nvGrpSpPr>
          <p:cNvPr id="40972" name="Group 49"/>
          <p:cNvGrpSpPr>
            <a:grpSpLocks/>
          </p:cNvGrpSpPr>
          <p:nvPr/>
        </p:nvGrpSpPr>
        <p:grpSpPr bwMode="auto">
          <a:xfrm>
            <a:off x="1725614" y="1957389"/>
            <a:ext cx="8929687" cy="841375"/>
            <a:chOff x="127" y="1233"/>
            <a:chExt cx="5625" cy="530"/>
          </a:xfrm>
        </p:grpSpPr>
        <p:grpSp>
          <p:nvGrpSpPr>
            <p:cNvPr id="40982" name="Group 45"/>
            <p:cNvGrpSpPr>
              <a:grpSpLocks/>
            </p:cNvGrpSpPr>
            <p:nvPr/>
          </p:nvGrpSpPr>
          <p:grpSpPr bwMode="auto">
            <a:xfrm>
              <a:off x="127" y="1233"/>
              <a:ext cx="5625" cy="530"/>
              <a:chOff x="127" y="1233"/>
              <a:chExt cx="5625" cy="530"/>
            </a:xfrm>
          </p:grpSpPr>
          <p:sp>
            <p:nvSpPr>
              <p:cNvPr id="40984" name="Line 18"/>
              <p:cNvSpPr>
                <a:spLocks noChangeShapeType="1"/>
              </p:cNvSpPr>
              <p:nvPr/>
            </p:nvSpPr>
            <p:spPr bwMode="auto">
              <a:xfrm>
                <a:off x="2376" y="1763"/>
                <a:ext cx="62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85" name="Line 19"/>
              <p:cNvSpPr>
                <a:spLocks noChangeShapeType="1"/>
              </p:cNvSpPr>
              <p:nvPr/>
            </p:nvSpPr>
            <p:spPr bwMode="auto">
              <a:xfrm>
                <a:off x="2610" y="1575"/>
                <a:ext cx="59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40986" name="Group 35"/>
              <p:cNvGrpSpPr>
                <a:grpSpLocks/>
              </p:cNvGrpSpPr>
              <p:nvPr/>
            </p:nvGrpSpPr>
            <p:grpSpPr bwMode="auto">
              <a:xfrm>
                <a:off x="205" y="1575"/>
                <a:ext cx="5547" cy="188"/>
                <a:chOff x="205" y="1575"/>
                <a:chExt cx="4829" cy="188"/>
              </a:xfrm>
            </p:grpSpPr>
            <p:sp>
              <p:nvSpPr>
                <p:cNvPr id="40988" name="Line 4"/>
                <p:cNvSpPr>
                  <a:spLocks noChangeShapeType="1"/>
                </p:cNvSpPr>
                <p:nvPr/>
              </p:nvSpPr>
              <p:spPr bwMode="auto">
                <a:xfrm>
                  <a:off x="205" y="1575"/>
                  <a:ext cx="4829"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89" name="Line 5"/>
                <p:cNvSpPr>
                  <a:spLocks noChangeShapeType="1"/>
                </p:cNvSpPr>
                <p:nvPr/>
              </p:nvSpPr>
              <p:spPr bwMode="auto">
                <a:xfrm>
                  <a:off x="205" y="1763"/>
                  <a:ext cx="4829"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40987" name="Text Box 36"/>
              <p:cNvSpPr txBox="1">
                <a:spLocks noChangeArrowheads="1"/>
              </p:cNvSpPr>
              <p:nvPr/>
            </p:nvSpPr>
            <p:spPr bwMode="auto">
              <a:xfrm>
                <a:off x="127" y="1233"/>
                <a:ext cx="59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400" b="1">
                    <a:solidFill>
                      <a:srgbClr val="FF0000"/>
                    </a:solidFill>
                  </a:rPr>
                  <a:t>River</a:t>
                </a:r>
              </a:p>
            </p:txBody>
          </p:sp>
        </p:grpSp>
        <p:sp>
          <p:nvSpPr>
            <p:cNvPr id="40983" name="Line 46"/>
            <p:cNvSpPr>
              <a:spLocks noChangeShapeType="1"/>
            </p:cNvSpPr>
            <p:nvPr/>
          </p:nvSpPr>
          <p:spPr bwMode="auto">
            <a:xfrm>
              <a:off x="208" y="1656"/>
              <a:ext cx="84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en-US"/>
            </a:p>
          </p:txBody>
        </p:sp>
      </p:grpSp>
      <p:sp>
        <p:nvSpPr>
          <p:cNvPr id="2" name="TextBox 1"/>
          <p:cNvSpPr txBox="1">
            <a:spLocks noChangeArrowheads="1"/>
          </p:cNvSpPr>
          <p:nvPr/>
        </p:nvSpPr>
        <p:spPr bwMode="auto">
          <a:xfrm>
            <a:off x="1849438" y="3684588"/>
            <a:ext cx="1503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chemeClr val="tx1"/>
                </a:solidFill>
              </a:rPr>
              <a:t>Remember:</a:t>
            </a:r>
          </a:p>
          <a:p>
            <a:pPr eaLnBrk="1" hangingPunct="1">
              <a:spcBef>
                <a:spcPct val="0"/>
              </a:spcBef>
              <a:buFontTx/>
              <a:buNone/>
            </a:pPr>
            <a:r>
              <a:rPr lang="en-US" altLang="en-US" sz="1800" dirty="0">
                <a:solidFill>
                  <a:schemeClr val="tx1"/>
                </a:solidFill>
              </a:rPr>
              <a:t>W=Qc ?</a:t>
            </a:r>
          </a:p>
        </p:txBody>
      </p:sp>
      <p:grpSp>
        <p:nvGrpSpPr>
          <p:cNvPr id="6" name="Group 5"/>
          <p:cNvGrpSpPr>
            <a:grpSpLocks/>
          </p:cNvGrpSpPr>
          <p:nvPr/>
        </p:nvGrpSpPr>
        <p:grpSpPr bwMode="auto">
          <a:xfrm>
            <a:off x="1725613" y="873126"/>
            <a:ext cx="2178050" cy="1541463"/>
            <a:chOff x="201613" y="873719"/>
            <a:chExt cx="2178802" cy="1540869"/>
          </a:xfrm>
        </p:grpSpPr>
        <p:sp>
          <p:nvSpPr>
            <p:cNvPr id="40980" name="TextBox 2"/>
            <p:cNvSpPr txBox="1">
              <a:spLocks noChangeArrowheads="1"/>
            </p:cNvSpPr>
            <p:nvPr/>
          </p:nvSpPr>
          <p:spPr bwMode="auto">
            <a:xfrm>
              <a:off x="201613" y="873719"/>
              <a:ext cx="21788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chemeClr val="tx1"/>
                  </a:solidFill>
                </a:rPr>
                <a:t>Assumption:</a:t>
              </a:r>
            </a:p>
            <a:p>
              <a:pPr eaLnBrk="1" hangingPunct="1">
                <a:spcBef>
                  <a:spcPct val="0"/>
                </a:spcBef>
                <a:buFontTx/>
                <a:buNone/>
              </a:pPr>
              <a:r>
                <a:rPr lang="en-US" altLang="en-US" sz="1800" dirty="0">
                  <a:solidFill>
                    <a:schemeClr val="tx1"/>
                  </a:solidFill>
                </a:rPr>
                <a:t>7Q10 Flow = 1 </a:t>
              </a:r>
              <a:r>
                <a:rPr lang="en-US" altLang="en-US" sz="1800" dirty="0" err="1">
                  <a:solidFill>
                    <a:schemeClr val="tx1"/>
                  </a:solidFill>
                </a:rPr>
                <a:t>cms</a:t>
              </a:r>
              <a:endParaRPr lang="en-US" altLang="en-US" sz="1800" dirty="0">
                <a:solidFill>
                  <a:schemeClr val="tx1"/>
                </a:solidFill>
              </a:endParaRPr>
            </a:p>
          </p:txBody>
        </p:sp>
        <p:cxnSp>
          <p:nvCxnSpPr>
            <p:cNvPr id="5" name="Straight Arrow Connector 4"/>
            <p:cNvCxnSpPr>
              <a:stCxn id="40980" idx="2"/>
            </p:cNvCxnSpPr>
            <p:nvPr/>
          </p:nvCxnSpPr>
          <p:spPr>
            <a:xfrm>
              <a:off x="1291014" y="1519583"/>
              <a:ext cx="0" cy="89500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 name="Group 9"/>
          <p:cNvGrpSpPr>
            <a:grpSpLocks/>
          </p:cNvGrpSpPr>
          <p:nvPr/>
        </p:nvGrpSpPr>
        <p:grpSpPr bwMode="auto">
          <a:xfrm>
            <a:off x="7953376" y="936625"/>
            <a:ext cx="2574925" cy="1563688"/>
            <a:chOff x="6429398" y="935892"/>
            <a:chExt cx="2574166" cy="1564421"/>
          </a:xfrm>
        </p:grpSpPr>
        <p:sp>
          <p:nvSpPr>
            <p:cNvPr id="40978" name="TextBox 6"/>
            <p:cNvSpPr txBox="1">
              <a:spLocks noChangeArrowheads="1"/>
            </p:cNvSpPr>
            <p:nvPr/>
          </p:nvSpPr>
          <p:spPr bwMode="auto">
            <a:xfrm>
              <a:off x="6429398" y="935892"/>
              <a:ext cx="25741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1800" dirty="0">
                  <a:solidFill>
                    <a:schemeClr val="tx1"/>
                  </a:solidFill>
                </a:rPr>
                <a:t>Water Quality Standard</a:t>
              </a:r>
            </a:p>
            <a:p>
              <a:pPr algn="ctr" eaLnBrk="1" hangingPunct="1">
                <a:spcBef>
                  <a:spcPct val="0"/>
                </a:spcBef>
                <a:buFontTx/>
                <a:buNone/>
              </a:pPr>
              <a:r>
                <a:rPr lang="en-US" altLang="en-US" sz="1800" dirty="0">
                  <a:solidFill>
                    <a:schemeClr val="tx1"/>
                  </a:solidFill>
                </a:rPr>
                <a:t>5 mg/L</a:t>
              </a:r>
            </a:p>
          </p:txBody>
        </p:sp>
        <p:cxnSp>
          <p:nvCxnSpPr>
            <p:cNvPr id="9" name="Straight Arrow Connector 8"/>
            <p:cNvCxnSpPr/>
            <p:nvPr/>
          </p:nvCxnSpPr>
          <p:spPr>
            <a:xfrm flipV="1">
              <a:off x="7141976" y="1582308"/>
              <a:ext cx="401519" cy="918005"/>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TextBox 10"/>
          <p:cNvSpPr txBox="1">
            <a:spLocks noChangeArrowheads="1"/>
          </p:cNvSpPr>
          <p:nvPr/>
        </p:nvSpPr>
        <p:spPr bwMode="auto">
          <a:xfrm>
            <a:off x="3514726" y="5519641"/>
            <a:ext cx="4030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chemeClr val="tx1"/>
                </a:solidFill>
              </a:rPr>
              <a:t>TMDL or WLA = Flow * Concentration</a:t>
            </a:r>
          </a:p>
        </p:txBody>
      </p:sp>
      <p:sp>
        <p:nvSpPr>
          <p:cNvPr id="12" name="TextBox 11"/>
          <p:cNvSpPr txBox="1">
            <a:spLocks noChangeArrowheads="1"/>
          </p:cNvSpPr>
          <p:nvPr/>
        </p:nvSpPr>
        <p:spPr bwMode="auto">
          <a:xfrm>
            <a:off x="1771650" y="5826497"/>
            <a:ext cx="878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dirty="0">
                <a:solidFill>
                  <a:schemeClr val="tx1"/>
                </a:solidFill>
              </a:rPr>
              <a:t>TMDL or WLA = 1 * 5 = 5 grams/second or 5 g/sec * 86400 sec/day = 432,000 g/day</a:t>
            </a:r>
          </a:p>
        </p:txBody>
      </p:sp>
      <p:cxnSp>
        <p:nvCxnSpPr>
          <p:cNvPr id="4" name="Straight Arrow Connector 3"/>
          <p:cNvCxnSpPr>
            <a:stCxn id="40991" idx="3"/>
          </p:cNvCxnSpPr>
          <p:nvPr/>
        </p:nvCxnSpPr>
        <p:spPr>
          <a:xfrm>
            <a:off x="6607175" y="3544888"/>
            <a:ext cx="512581" cy="241300"/>
          </a:xfrm>
          <a:prstGeom prst="straightConnector1">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079672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p:cNvSpPr>
          <p:nvPr/>
        </p:nvSpPr>
        <p:spPr bwMode="auto">
          <a:xfrm>
            <a:off x="4348163" y="292101"/>
            <a:ext cx="3986212"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chemeClr val="tx1"/>
                </a:solidFill>
              </a:rPr>
              <a:t>Assimilation Factor</a:t>
            </a:r>
          </a:p>
        </p:txBody>
      </p:sp>
      <p:grpSp>
        <p:nvGrpSpPr>
          <p:cNvPr id="2" name="Group 3"/>
          <p:cNvGrpSpPr>
            <a:grpSpLocks/>
          </p:cNvGrpSpPr>
          <p:nvPr/>
        </p:nvGrpSpPr>
        <p:grpSpPr bwMode="auto">
          <a:xfrm>
            <a:off x="4919663" y="987425"/>
            <a:ext cx="1938338" cy="1649413"/>
            <a:chOff x="2139" y="942"/>
            <a:chExt cx="1407" cy="1039"/>
          </a:xfrm>
        </p:grpSpPr>
        <p:sp>
          <p:nvSpPr>
            <p:cNvPr id="44056" name="Rectangle 4"/>
            <p:cNvSpPr>
              <a:spLocks noChangeArrowheads="1"/>
            </p:cNvSpPr>
            <p:nvPr/>
          </p:nvSpPr>
          <p:spPr bwMode="auto">
            <a:xfrm>
              <a:off x="2139" y="1198"/>
              <a:ext cx="1407"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4400" b="1" i="1" dirty="0">
                  <a:solidFill>
                    <a:srgbClr val="FFFF00"/>
                  </a:solidFill>
                  <a:latin typeface="Times New Roman" panose="02020603050405020304" pitchFamily="18" charset="0"/>
                </a:rPr>
                <a:t>c =      W</a:t>
              </a:r>
            </a:p>
          </p:txBody>
        </p:sp>
        <p:sp>
          <p:nvSpPr>
            <p:cNvPr id="44057" name="Rectangle 5"/>
            <p:cNvSpPr>
              <a:spLocks noChangeArrowheads="1"/>
            </p:cNvSpPr>
            <p:nvPr/>
          </p:nvSpPr>
          <p:spPr bwMode="auto">
            <a:xfrm>
              <a:off x="2903" y="942"/>
              <a:ext cx="293"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4400" b="1" i="1" dirty="0">
                  <a:solidFill>
                    <a:srgbClr val="FFFF00"/>
                  </a:solidFill>
                  <a:latin typeface="Times New Roman" panose="02020603050405020304" pitchFamily="18" charset="0"/>
                </a:rPr>
                <a:t>1</a:t>
              </a:r>
            </a:p>
          </p:txBody>
        </p:sp>
        <p:sp>
          <p:nvSpPr>
            <p:cNvPr id="44058" name="Rectangle 6"/>
            <p:cNvSpPr>
              <a:spLocks noChangeArrowheads="1"/>
            </p:cNvSpPr>
            <p:nvPr/>
          </p:nvSpPr>
          <p:spPr bwMode="auto">
            <a:xfrm>
              <a:off x="2889" y="1498"/>
              <a:ext cx="293"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4400" b="1" i="1" dirty="0">
                  <a:solidFill>
                    <a:srgbClr val="FFFF00"/>
                  </a:solidFill>
                  <a:latin typeface="Times New Roman" panose="02020603050405020304" pitchFamily="18" charset="0"/>
                </a:rPr>
                <a:t>a</a:t>
              </a:r>
            </a:p>
          </p:txBody>
        </p:sp>
        <p:sp>
          <p:nvSpPr>
            <p:cNvPr id="44059" name="Line 7"/>
            <p:cNvSpPr>
              <a:spLocks noChangeShapeType="1"/>
            </p:cNvSpPr>
            <p:nvPr/>
          </p:nvSpPr>
          <p:spPr bwMode="auto">
            <a:xfrm>
              <a:off x="2870" y="1534"/>
              <a:ext cx="400" cy="2"/>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 name="Group 23"/>
          <p:cNvGrpSpPr>
            <a:grpSpLocks/>
          </p:cNvGrpSpPr>
          <p:nvPr/>
        </p:nvGrpSpPr>
        <p:grpSpPr bwMode="auto">
          <a:xfrm>
            <a:off x="4912472" y="2517865"/>
            <a:ext cx="2659063" cy="2035175"/>
            <a:chOff x="2270" y="2323"/>
            <a:chExt cx="1675" cy="1282"/>
          </a:xfrm>
        </p:grpSpPr>
        <p:sp>
          <p:nvSpPr>
            <p:cNvPr id="44052" name="Rectangle 10"/>
            <p:cNvSpPr>
              <a:spLocks noChangeArrowheads="1"/>
            </p:cNvSpPr>
            <p:nvPr/>
          </p:nvSpPr>
          <p:spPr bwMode="auto">
            <a:xfrm>
              <a:off x="2903" y="2385"/>
              <a:ext cx="293"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4400" b="1" i="1" dirty="0">
                  <a:solidFill>
                    <a:srgbClr val="FFFF00"/>
                  </a:solidFill>
                  <a:latin typeface="Times New Roman" panose="02020603050405020304" pitchFamily="18" charset="0"/>
                </a:rPr>
                <a:t>1</a:t>
              </a:r>
            </a:p>
          </p:txBody>
        </p:sp>
        <p:sp>
          <p:nvSpPr>
            <p:cNvPr id="44053" name="Rectangle 11"/>
            <p:cNvSpPr>
              <a:spLocks noChangeArrowheads="1"/>
            </p:cNvSpPr>
            <p:nvPr/>
          </p:nvSpPr>
          <p:spPr bwMode="auto">
            <a:xfrm>
              <a:off x="2889" y="2941"/>
              <a:ext cx="293"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4400" b="1" i="1" dirty="0">
                  <a:solidFill>
                    <a:srgbClr val="FFFF00"/>
                  </a:solidFill>
                  <a:latin typeface="Times New Roman" panose="02020603050405020304" pitchFamily="18" charset="0"/>
                </a:rPr>
                <a:t>a</a:t>
              </a:r>
            </a:p>
          </p:txBody>
        </p:sp>
        <p:sp>
          <p:nvSpPr>
            <p:cNvPr id="44054" name="Line 12"/>
            <p:cNvSpPr>
              <a:spLocks noChangeShapeType="1"/>
            </p:cNvSpPr>
            <p:nvPr/>
          </p:nvSpPr>
          <p:spPr bwMode="auto">
            <a:xfrm>
              <a:off x="2856" y="2940"/>
              <a:ext cx="444" cy="5"/>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4055" name="Rectangle 13"/>
            <p:cNvSpPr>
              <a:spLocks noChangeArrowheads="1"/>
            </p:cNvSpPr>
            <p:nvPr/>
          </p:nvSpPr>
          <p:spPr bwMode="auto">
            <a:xfrm>
              <a:off x="2270" y="2323"/>
              <a:ext cx="1675" cy="1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grpSp>
      <p:grpSp>
        <p:nvGrpSpPr>
          <p:cNvPr id="4" name="Group 22"/>
          <p:cNvGrpSpPr>
            <a:grpSpLocks/>
          </p:cNvGrpSpPr>
          <p:nvPr/>
        </p:nvGrpSpPr>
        <p:grpSpPr bwMode="auto">
          <a:xfrm>
            <a:off x="3026522" y="2681378"/>
            <a:ext cx="1831975" cy="839788"/>
            <a:chOff x="1082" y="2426"/>
            <a:chExt cx="1154" cy="529"/>
          </a:xfrm>
        </p:grpSpPr>
        <p:sp>
          <p:nvSpPr>
            <p:cNvPr id="44050" name="Rectangle 8"/>
            <p:cNvSpPr>
              <a:spLocks noChangeArrowheads="1"/>
            </p:cNvSpPr>
            <p:nvPr/>
          </p:nvSpPr>
          <p:spPr bwMode="auto">
            <a:xfrm>
              <a:off x="1336" y="2426"/>
              <a:ext cx="431"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4400" b="1" i="1" dirty="0">
                  <a:solidFill>
                    <a:srgbClr val="FFFF00"/>
                  </a:solidFill>
                  <a:latin typeface="Times New Roman" panose="02020603050405020304" pitchFamily="18" charset="0"/>
                </a:rPr>
                <a:t>W</a:t>
              </a:r>
            </a:p>
          </p:txBody>
        </p:sp>
        <p:sp>
          <p:nvSpPr>
            <p:cNvPr id="44051" name="Line 14"/>
            <p:cNvSpPr>
              <a:spLocks noChangeShapeType="1"/>
            </p:cNvSpPr>
            <p:nvPr/>
          </p:nvSpPr>
          <p:spPr bwMode="auto">
            <a:xfrm flipV="1">
              <a:off x="1082" y="2954"/>
              <a:ext cx="1154" cy="1"/>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24"/>
          <p:cNvGrpSpPr>
            <a:grpSpLocks/>
          </p:cNvGrpSpPr>
          <p:nvPr/>
        </p:nvGrpSpPr>
        <p:grpSpPr bwMode="auto">
          <a:xfrm>
            <a:off x="7638210" y="2614703"/>
            <a:ext cx="1577975" cy="906463"/>
            <a:chOff x="3987" y="2384"/>
            <a:chExt cx="994" cy="571"/>
          </a:xfrm>
        </p:grpSpPr>
        <p:sp>
          <p:nvSpPr>
            <p:cNvPr id="44048" name="Rectangle 9"/>
            <p:cNvSpPr>
              <a:spLocks noChangeArrowheads="1"/>
            </p:cNvSpPr>
            <p:nvPr/>
          </p:nvSpPr>
          <p:spPr bwMode="auto">
            <a:xfrm>
              <a:off x="4514" y="2384"/>
              <a:ext cx="273"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4400" b="1" i="1" dirty="0">
                  <a:solidFill>
                    <a:srgbClr val="FFFF00"/>
                  </a:solidFill>
                  <a:latin typeface="Times New Roman" panose="02020603050405020304" pitchFamily="18" charset="0"/>
                </a:rPr>
                <a:t>c</a:t>
              </a:r>
            </a:p>
          </p:txBody>
        </p:sp>
        <p:sp>
          <p:nvSpPr>
            <p:cNvPr id="44049" name="Line 15"/>
            <p:cNvSpPr>
              <a:spLocks noChangeShapeType="1"/>
            </p:cNvSpPr>
            <p:nvPr/>
          </p:nvSpPr>
          <p:spPr bwMode="auto">
            <a:xfrm flipV="1">
              <a:off x="3987" y="2954"/>
              <a:ext cx="994" cy="1"/>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75792" name="Rectangle 16"/>
          <p:cNvSpPr>
            <a:spLocks noChangeArrowheads="1"/>
          </p:cNvSpPr>
          <p:nvPr/>
        </p:nvSpPr>
        <p:spPr bwMode="auto">
          <a:xfrm>
            <a:off x="5526089" y="4100051"/>
            <a:ext cx="1811337"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 typeface="Wingdings" panose="05000000000000000000" pitchFamily="2" charset="2"/>
              <a:buNone/>
            </a:pPr>
            <a:r>
              <a:rPr lang="en-US" altLang="en-US" sz="4400" b="1">
                <a:solidFill>
                  <a:srgbClr val="FF0000"/>
                </a:solidFill>
                <a:latin typeface="Times New Roman" panose="02020603050405020304" pitchFamily="18" charset="0"/>
              </a:rPr>
              <a:t>system</a:t>
            </a:r>
          </a:p>
        </p:txBody>
      </p:sp>
      <p:grpSp>
        <p:nvGrpSpPr>
          <p:cNvPr id="6" name="Group 25"/>
          <p:cNvGrpSpPr>
            <a:grpSpLocks/>
          </p:cNvGrpSpPr>
          <p:nvPr/>
        </p:nvGrpSpPr>
        <p:grpSpPr bwMode="auto">
          <a:xfrm>
            <a:off x="2554289" y="4125451"/>
            <a:ext cx="2878137" cy="766763"/>
            <a:chOff x="649" y="3842"/>
            <a:chExt cx="1813" cy="483"/>
          </a:xfrm>
        </p:grpSpPr>
        <p:sp>
          <p:nvSpPr>
            <p:cNvPr id="44046" name="Line 17"/>
            <p:cNvSpPr>
              <a:spLocks noChangeShapeType="1"/>
            </p:cNvSpPr>
            <p:nvPr/>
          </p:nvSpPr>
          <p:spPr bwMode="auto">
            <a:xfrm>
              <a:off x="2086" y="4089"/>
              <a:ext cx="376" cy="0"/>
            </a:xfrm>
            <a:prstGeom prst="line">
              <a:avLst/>
            </a:prstGeom>
            <a:noFill/>
            <a:ln w="5715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4047" name="Rectangle 20"/>
            <p:cNvSpPr>
              <a:spLocks noChangeArrowheads="1"/>
            </p:cNvSpPr>
            <p:nvPr/>
          </p:nvSpPr>
          <p:spPr bwMode="auto">
            <a:xfrm>
              <a:off x="649" y="3842"/>
              <a:ext cx="1400"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4400" b="1">
                  <a:solidFill>
                    <a:srgbClr val="FF0000"/>
                  </a:solidFill>
                  <a:latin typeface="Times New Roman" panose="02020603050405020304" pitchFamily="18" charset="0"/>
                </a:rPr>
                <a:t>stimulus</a:t>
              </a:r>
            </a:p>
          </p:txBody>
        </p:sp>
      </p:grpSp>
      <p:grpSp>
        <p:nvGrpSpPr>
          <p:cNvPr id="7" name="Group 26"/>
          <p:cNvGrpSpPr>
            <a:grpSpLocks/>
          </p:cNvGrpSpPr>
          <p:nvPr/>
        </p:nvGrpSpPr>
        <p:grpSpPr bwMode="auto">
          <a:xfrm>
            <a:off x="7337426" y="4074652"/>
            <a:ext cx="2911475" cy="766763"/>
            <a:chOff x="3742" y="3786"/>
            <a:chExt cx="1834" cy="483"/>
          </a:xfrm>
        </p:grpSpPr>
        <p:sp>
          <p:nvSpPr>
            <p:cNvPr id="44044" name="Line 18"/>
            <p:cNvSpPr>
              <a:spLocks noChangeShapeType="1"/>
            </p:cNvSpPr>
            <p:nvPr/>
          </p:nvSpPr>
          <p:spPr bwMode="auto">
            <a:xfrm>
              <a:off x="3742" y="4083"/>
              <a:ext cx="362" cy="0"/>
            </a:xfrm>
            <a:prstGeom prst="line">
              <a:avLst/>
            </a:prstGeom>
            <a:noFill/>
            <a:ln w="5715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4045" name="Rectangle 21"/>
            <p:cNvSpPr>
              <a:spLocks noChangeArrowheads="1"/>
            </p:cNvSpPr>
            <p:nvPr/>
          </p:nvSpPr>
          <p:spPr bwMode="auto">
            <a:xfrm>
              <a:off x="4145" y="3786"/>
              <a:ext cx="1431"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 typeface="Wingdings" panose="05000000000000000000" pitchFamily="2" charset="2"/>
                <a:buNone/>
              </a:pPr>
              <a:r>
                <a:rPr lang="en-US" altLang="en-US" sz="4400" b="1">
                  <a:solidFill>
                    <a:srgbClr val="FF0000"/>
                  </a:solidFill>
                  <a:latin typeface="Times New Roman" panose="02020603050405020304" pitchFamily="18" charset="0"/>
                </a:rPr>
                <a:t>response</a:t>
              </a:r>
            </a:p>
          </p:txBody>
        </p:sp>
      </p:grpSp>
      <p:grpSp>
        <p:nvGrpSpPr>
          <p:cNvPr id="8" name="Group 29"/>
          <p:cNvGrpSpPr>
            <a:grpSpLocks/>
          </p:cNvGrpSpPr>
          <p:nvPr/>
        </p:nvGrpSpPr>
        <p:grpSpPr bwMode="auto">
          <a:xfrm>
            <a:off x="4022725" y="4866816"/>
            <a:ext cx="4852988" cy="1058863"/>
            <a:chOff x="1574" y="3653"/>
            <a:chExt cx="3057" cy="667"/>
          </a:xfrm>
        </p:grpSpPr>
        <p:sp>
          <p:nvSpPr>
            <p:cNvPr id="44042" name="AutoShape 27"/>
            <p:cNvSpPr>
              <a:spLocks/>
            </p:cNvSpPr>
            <p:nvPr/>
          </p:nvSpPr>
          <p:spPr bwMode="auto">
            <a:xfrm rot="16200000">
              <a:off x="2924" y="3639"/>
              <a:ext cx="312" cy="339"/>
            </a:xfrm>
            <a:prstGeom prst="rightBrace">
              <a:avLst>
                <a:gd name="adj1" fmla="val 79701"/>
                <a:gd name="adj2" fmla="val 50000"/>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44043" name="Text Box 28"/>
            <p:cNvSpPr txBox="1">
              <a:spLocks noChangeArrowheads="1"/>
            </p:cNvSpPr>
            <p:nvPr/>
          </p:nvSpPr>
          <p:spPr bwMode="auto">
            <a:xfrm>
              <a:off x="1574" y="3993"/>
              <a:ext cx="3057"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800" b="1" dirty="0">
                  <a:solidFill>
                    <a:schemeClr val="tx1"/>
                  </a:solidFill>
                </a:rPr>
                <a:t>physics, chemistry, biology</a:t>
              </a:r>
              <a:endParaRPr lang="en-US" altLang="en-US" sz="1600" b="1" dirty="0">
                <a:solidFill>
                  <a:schemeClr val="tx1"/>
                </a:solidFill>
              </a:endParaRPr>
            </a:p>
          </p:txBody>
        </p:sp>
      </p:grpSp>
    </p:spTree>
    <p:extLst>
      <p:ext uri="{BB962C8B-B14F-4D97-AF65-F5344CB8AC3E}">
        <p14:creationId xmlns:p14="http://schemas.microsoft.com/office/powerpoint/2010/main" val="203235133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ChangeArrowheads="1"/>
          </p:cNvSpPr>
          <p:nvPr/>
        </p:nvSpPr>
        <p:spPr bwMode="auto">
          <a:xfrm>
            <a:off x="4078288" y="330201"/>
            <a:ext cx="3390900"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chemeClr val="tx1"/>
                </a:solidFill>
              </a:rPr>
              <a:t>Modeling Modes</a:t>
            </a:r>
          </a:p>
        </p:txBody>
      </p:sp>
      <p:sp>
        <p:nvSpPr>
          <p:cNvPr id="77827" name="Rectangle 3"/>
          <p:cNvSpPr>
            <a:spLocks noChangeArrowheads="1"/>
          </p:cNvSpPr>
          <p:nvPr/>
        </p:nvSpPr>
        <p:spPr bwMode="auto">
          <a:xfrm>
            <a:off x="2235201" y="1444625"/>
            <a:ext cx="642937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000" b="1" i="1">
                <a:solidFill>
                  <a:srgbClr val="FFFF00"/>
                </a:solidFill>
              </a:rPr>
              <a:t>Simulation Mode: Given load (W) and assimilation</a:t>
            </a:r>
          </a:p>
          <a:p>
            <a:pPr eaLnBrk="1" hangingPunct="1">
              <a:spcBef>
                <a:spcPct val="0"/>
              </a:spcBef>
              <a:buFontTx/>
              <a:buNone/>
            </a:pPr>
            <a:r>
              <a:rPr lang="en-US" altLang="en-US" sz="2000" b="1" i="1">
                <a:solidFill>
                  <a:srgbClr val="FFFF00"/>
                </a:solidFill>
              </a:rPr>
              <a:t>factor (a), calculate</a:t>
            </a:r>
          </a:p>
        </p:txBody>
      </p:sp>
      <p:sp>
        <p:nvSpPr>
          <p:cNvPr id="77829" name="Rectangle 5"/>
          <p:cNvSpPr>
            <a:spLocks noChangeArrowheads="1"/>
          </p:cNvSpPr>
          <p:nvPr/>
        </p:nvSpPr>
        <p:spPr bwMode="auto">
          <a:xfrm>
            <a:off x="2254251" y="3173413"/>
            <a:ext cx="6742113"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000" b="1" i="1">
                <a:solidFill>
                  <a:srgbClr val="FFFF00"/>
                </a:solidFill>
              </a:rPr>
              <a:t>Assimilative Capacity Design Model: Given desired</a:t>
            </a:r>
          </a:p>
          <a:p>
            <a:pPr eaLnBrk="1" hangingPunct="1">
              <a:spcBef>
                <a:spcPct val="0"/>
              </a:spcBef>
              <a:buFontTx/>
              <a:buNone/>
            </a:pPr>
            <a:r>
              <a:rPr lang="en-US" altLang="en-US" sz="2000" b="1" i="1">
                <a:solidFill>
                  <a:srgbClr val="FFFF00"/>
                </a:solidFill>
              </a:rPr>
              <a:t>concentration (c) and assimilation factor (a), calculate</a:t>
            </a:r>
          </a:p>
        </p:txBody>
      </p:sp>
      <p:sp>
        <p:nvSpPr>
          <p:cNvPr id="77831" name="Rectangle 7"/>
          <p:cNvSpPr>
            <a:spLocks noChangeArrowheads="1"/>
          </p:cNvSpPr>
          <p:nvPr/>
        </p:nvSpPr>
        <p:spPr bwMode="auto">
          <a:xfrm>
            <a:off x="2241550" y="4824413"/>
            <a:ext cx="714375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000" b="1" i="1">
                <a:solidFill>
                  <a:srgbClr val="FFFF00"/>
                </a:solidFill>
              </a:rPr>
              <a:t>Environmental Modification Design Mode: Given desired concentration (c) and load (W), calculate</a:t>
            </a:r>
          </a:p>
        </p:txBody>
      </p:sp>
      <mc:AlternateContent xmlns:mc="http://schemas.openxmlformats.org/markup-compatibility/2006" xmlns:a14="http://schemas.microsoft.com/office/drawing/2010/main">
        <mc:Choice Requires="a14">
          <p:sp>
            <p:nvSpPr>
              <p:cNvPr id="4" name="TextBox 3"/>
              <p:cNvSpPr txBox="1"/>
              <p:nvPr/>
            </p:nvSpPr>
            <p:spPr>
              <a:xfrm>
                <a:off x="5189539" y="2049688"/>
                <a:ext cx="1284229" cy="97090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𝑐</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𝑎</m:t>
                          </m:r>
                        </m:den>
                      </m:f>
                      <m:r>
                        <a:rPr lang="en-US" sz="2400" b="0" i="1" smtClean="0">
                          <a:latin typeface="Cambria Math" panose="02040503050406030204" pitchFamily="18" charset="0"/>
                        </a:rPr>
                        <m:t> </m:t>
                      </m:r>
                      <m:r>
                        <a:rPr lang="en-US" sz="2400" b="0" i="1" smtClean="0">
                          <a:latin typeface="Cambria Math" panose="02040503050406030204" pitchFamily="18" charset="0"/>
                        </a:rPr>
                        <m:t>𝑊</m:t>
                      </m:r>
                    </m:oMath>
                  </m:oMathPara>
                </a14:m>
                <a:endParaRPr lang="en-US" sz="2400" b="0" dirty="0"/>
              </a:p>
              <a:p>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5189539" y="2049688"/>
                <a:ext cx="1284229" cy="97090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130639" y="4207431"/>
                <a:ext cx="117006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𝑊</m:t>
                      </m:r>
                      <m:r>
                        <a:rPr lang="en-US" sz="2400" b="0" i="1" smtClean="0">
                          <a:latin typeface="Cambria Math" panose="02040503050406030204" pitchFamily="18" charset="0"/>
                        </a:rPr>
                        <m:t>=</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𝑐</m:t>
                      </m:r>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5130639" y="4207431"/>
                <a:ext cx="1170064" cy="369332"/>
              </a:xfrm>
              <a:prstGeom prst="rect">
                <a:avLst/>
              </a:prstGeom>
              <a:blipFill rotWithShape="0">
                <a:blip r:embed="rId4"/>
                <a:stretch>
                  <a:fillRect l="-5729" r="-2083"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047283" y="6011036"/>
                <a:ext cx="125342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𝑎</m:t>
                      </m:r>
                      <m:r>
                        <a:rPr lang="en-US" sz="2400" b="0" i="1" smtClean="0">
                          <a:latin typeface="Cambria Math" panose="02040503050406030204" pitchFamily="18" charset="0"/>
                        </a:rPr>
                        <m:t>=</m:t>
                      </m:r>
                      <m:r>
                        <a:rPr lang="en-US" sz="2400" b="0" i="1" smtClean="0">
                          <a:latin typeface="Cambria Math" panose="02040503050406030204" pitchFamily="18" charset="0"/>
                        </a:rPr>
                        <m:t>𝑊</m:t>
                      </m:r>
                      <m:r>
                        <a:rPr lang="en-US" sz="2400" b="0" i="1" smtClean="0">
                          <a:latin typeface="Cambria Math" panose="02040503050406030204" pitchFamily="18" charset="0"/>
                        </a:rPr>
                        <m:t>/</m:t>
                      </m:r>
                      <m:r>
                        <a:rPr lang="en-US" sz="2400" b="0" i="1" smtClean="0">
                          <a:latin typeface="Cambria Math" panose="02040503050406030204" pitchFamily="18" charset="0"/>
                        </a:rPr>
                        <m:t>𝑐</m:t>
                      </m:r>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5047283" y="6011036"/>
                <a:ext cx="1253420" cy="369332"/>
              </a:xfrm>
              <a:prstGeom prst="rect">
                <a:avLst/>
              </a:prstGeom>
              <a:blipFill rotWithShape="0">
                <a:blip r:embed="rId5"/>
                <a:stretch>
                  <a:fillRect l="-2913" r="-1942" b="-34426"/>
                </a:stretch>
              </a:blipFill>
            </p:spPr>
            <p:txBody>
              <a:bodyPr/>
              <a:lstStyle/>
              <a:p>
                <a:r>
                  <a:rPr lang="en-US">
                    <a:noFill/>
                  </a:rPr>
                  <a:t> </a:t>
                </a:r>
              </a:p>
            </p:txBody>
          </p:sp>
        </mc:Fallback>
      </mc:AlternateContent>
    </p:spTree>
    <p:extLst>
      <p:ext uri="{BB962C8B-B14F-4D97-AF65-F5344CB8AC3E}">
        <p14:creationId xmlns:p14="http://schemas.microsoft.com/office/powerpoint/2010/main" val="85031230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ChangeArrowheads="1"/>
          </p:cNvSpPr>
          <p:nvPr/>
        </p:nvSpPr>
        <p:spPr bwMode="auto">
          <a:xfrm>
            <a:off x="2606676" y="334963"/>
            <a:ext cx="6702425"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b="1" i="1" dirty="0">
                <a:solidFill>
                  <a:schemeClr val="tx1"/>
                </a:solidFill>
              </a:rPr>
              <a:t>How Do We Determine “a” ?</a:t>
            </a:r>
          </a:p>
        </p:txBody>
      </p:sp>
      <p:sp>
        <p:nvSpPr>
          <p:cNvPr id="48130" name="Rectangle 3"/>
          <p:cNvSpPr>
            <a:spLocks noChangeArrowheads="1"/>
          </p:cNvSpPr>
          <p:nvPr/>
        </p:nvSpPr>
        <p:spPr bwMode="auto">
          <a:xfrm>
            <a:off x="5957888" y="979488"/>
            <a:ext cx="1071562"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chemeClr val="tx1"/>
                </a:solidFill>
              </a:rPr>
              <a:t>“a”?</a:t>
            </a:r>
          </a:p>
        </p:txBody>
      </p:sp>
      <p:grpSp>
        <p:nvGrpSpPr>
          <p:cNvPr id="2" name="Group 8"/>
          <p:cNvGrpSpPr>
            <a:grpSpLocks/>
          </p:cNvGrpSpPr>
          <p:nvPr/>
        </p:nvGrpSpPr>
        <p:grpSpPr bwMode="auto">
          <a:xfrm>
            <a:off x="3886201" y="1676400"/>
            <a:ext cx="4760913" cy="2127250"/>
            <a:chOff x="1687" y="1260"/>
            <a:chExt cx="2999" cy="1340"/>
          </a:xfrm>
        </p:grpSpPr>
        <p:sp>
          <p:nvSpPr>
            <p:cNvPr id="48134" name="Line 4"/>
            <p:cNvSpPr>
              <a:spLocks noChangeShapeType="1"/>
            </p:cNvSpPr>
            <p:nvPr/>
          </p:nvSpPr>
          <p:spPr bwMode="auto">
            <a:xfrm flipH="1">
              <a:off x="1687" y="1260"/>
              <a:ext cx="1604" cy="1299"/>
            </a:xfrm>
            <a:prstGeom prst="line">
              <a:avLst/>
            </a:prstGeom>
            <a:noFill/>
            <a:ln w="508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8135" name="Line 5"/>
            <p:cNvSpPr>
              <a:spLocks noChangeShapeType="1"/>
            </p:cNvSpPr>
            <p:nvPr/>
          </p:nvSpPr>
          <p:spPr bwMode="auto">
            <a:xfrm>
              <a:off x="3286" y="1261"/>
              <a:ext cx="1400" cy="1339"/>
            </a:xfrm>
            <a:prstGeom prst="line">
              <a:avLst/>
            </a:prstGeom>
            <a:noFill/>
            <a:ln w="508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79878" name="Rectangle 6"/>
          <p:cNvSpPr>
            <a:spLocks noChangeArrowheads="1"/>
          </p:cNvSpPr>
          <p:nvPr/>
        </p:nvSpPr>
        <p:spPr bwMode="auto">
          <a:xfrm>
            <a:off x="3048000" y="3803650"/>
            <a:ext cx="1595438"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000" b="1" i="1" dirty="0">
                <a:solidFill>
                  <a:schemeClr val="tx1"/>
                </a:solidFill>
              </a:rPr>
              <a:t>EMPIRICAL</a:t>
            </a:r>
          </a:p>
          <a:p>
            <a:pPr algn="ctr" eaLnBrk="1" hangingPunct="1">
              <a:spcBef>
                <a:spcPct val="0"/>
              </a:spcBef>
              <a:buFontTx/>
              <a:buNone/>
            </a:pPr>
            <a:r>
              <a:rPr lang="en-US" altLang="en-US" sz="2000" b="1" i="1" dirty="0">
                <a:solidFill>
                  <a:schemeClr val="tx1"/>
                </a:solidFill>
              </a:rPr>
              <a:t>Data-based</a:t>
            </a:r>
          </a:p>
          <a:p>
            <a:pPr algn="ctr" eaLnBrk="1" hangingPunct="1">
              <a:spcBef>
                <a:spcPct val="0"/>
              </a:spcBef>
              <a:buFontTx/>
              <a:buNone/>
            </a:pPr>
            <a:r>
              <a:rPr lang="en-US" altLang="en-US" sz="2000" b="1" i="1" dirty="0">
                <a:solidFill>
                  <a:schemeClr val="tx1"/>
                </a:solidFill>
              </a:rPr>
              <a:t>(Inductive)</a:t>
            </a:r>
          </a:p>
          <a:p>
            <a:pPr algn="ctr" eaLnBrk="1" hangingPunct="1">
              <a:spcBef>
                <a:spcPct val="0"/>
              </a:spcBef>
              <a:buFontTx/>
              <a:buNone/>
            </a:pPr>
            <a:r>
              <a:rPr lang="en-US" altLang="en-US" sz="2000" b="1" i="1" dirty="0">
                <a:solidFill>
                  <a:schemeClr val="tx1"/>
                </a:solidFill>
              </a:rPr>
              <a:t>Model</a:t>
            </a:r>
          </a:p>
        </p:txBody>
      </p:sp>
      <p:sp>
        <p:nvSpPr>
          <p:cNvPr id="79879" name="Rectangle 7"/>
          <p:cNvSpPr>
            <a:spLocks noChangeArrowheads="1"/>
          </p:cNvSpPr>
          <p:nvPr/>
        </p:nvSpPr>
        <p:spPr bwMode="auto">
          <a:xfrm>
            <a:off x="7664451" y="3948113"/>
            <a:ext cx="1965325"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000" b="1" i="1" dirty="0">
                <a:solidFill>
                  <a:schemeClr val="tx1"/>
                </a:solidFill>
              </a:rPr>
              <a:t>MECHANISTIC</a:t>
            </a:r>
          </a:p>
          <a:p>
            <a:pPr algn="ctr" eaLnBrk="1" hangingPunct="1">
              <a:spcBef>
                <a:spcPct val="0"/>
              </a:spcBef>
              <a:buFontTx/>
              <a:buNone/>
            </a:pPr>
            <a:r>
              <a:rPr lang="en-US" altLang="en-US" sz="2000" b="1" i="1" dirty="0">
                <a:solidFill>
                  <a:schemeClr val="tx1"/>
                </a:solidFill>
              </a:rPr>
              <a:t>Theory-based</a:t>
            </a:r>
          </a:p>
          <a:p>
            <a:pPr algn="ctr" eaLnBrk="1" hangingPunct="1">
              <a:spcBef>
                <a:spcPct val="0"/>
              </a:spcBef>
              <a:buFontTx/>
              <a:buNone/>
            </a:pPr>
            <a:r>
              <a:rPr lang="en-US" altLang="en-US" sz="2000" b="1" i="1" dirty="0">
                <a:solidFill>
                  <a:schemeClr val="tx1"/>
                </a:solidFill>
              </a:rPr>
              <a:t>(Deductive)</a:t>
            </a:r>
          </a:p>
          <a:p>
            <a:pPr algn="ctr" eaLnBrk="1" hangingPunct="1">
              <a:spcBef>
                <a:spcPct val="0"/>
              </a:spcBef>
              <a:buFontTx/>
              <a:buNone/>
            </a:pPr>
            <a:r>
              <a:rPr lang="en-US" altLang="en-US" sz="2000" b="1" i="1" dirty="0">
                <a:solidFill>
                  <a:schemeClr val="tx1"/>
                </a:solidFill>
              </a:rPr>
              <a:t>Model</a:t>
            </a:r>
          </a:p>
        </p:txBody>
      </p:sp>
    </p:spTree>
    <p:extLst>
      <p:ext uri="{BB962C8B-B14F-4D97-AF65-F5344CB8AC3E}">
        <p14:creationId xmlns:p14="http://schemas.microsoft.com/office/powerpoint/2010/main" val="321080474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p:txBody>
          <a:bodyPr/>
          <a:lstStyle/>
          <a:p>
            <a:pPr eaLnBrk="1" hangingPunct="1">
              <a:defRPr/>
            </a:pPr>
            <a:r>
              <a:rPr lang="en-US" sz="4000"/>
              <a:t>Introduction to the Water Quality Analysis Modeling System</a:t>
            </a:r>
          </a:p>
        </p:txBody>
      </p:sp>
      <p:sp>
        <p:nvSpPr>
          <p:cNvPr id="27652" name="Rectangle 4"/>
          <p:cNvSpPr>
            <a:spLocks noGrp="1" noChangeArrowheads="1"/>
          </p:cNvSpPr>
          <p:nvPr>
            <p:ph type="subTitle" idx="1"/>
          </p:nvPr>
        </p:nvSpPr>
        <p:spPr/>
        <p:txBody>
          <a:bodyPr/>
          <a:lstStyle/>
          <a:p>
            <a:pPr eaLnBrk="1" hangingPunct="1">
              <a:defRPr/>
            </a:pPr>
            <a:r>
              <a:rPr lang="en-US" dirty="0">
                <a:ea typeface="+mn-ea"/>
              </a:rPr>
              <a:t>WASP</a:t>
            </a:r>
          </a:p>
          <a:p>
            <a:pPr eaLnBrk="1" hangingPunct="1">
              <a:defRPr/>
            </a:pPr>
            <a:r>
              <a:rPr lang="en-US" dirty="0">
                <a:ea typeface="+mn-ea"/>
              </a:rPr>
              <a:t>Version 8.41</a:t>
            </a:r>
          </a:p>
          <a:p>
            <a:pPr eaLnBrk="1" hangingPunct="1">
              <a:defRPr/>
            </a:pPr>
            <a:r>
              <a:rPr lang="en-US" dirty="0"/>
              <a:t>August 2023</a:t>
            </a:r>
            <a:endParaRPr lang="en-US" dirty="0">
              <a:ea typeface="+mn-ea"/>
            </a:endParaRPr>
          </a:p>
        </p:txBody>
      </p:sp>
    </p:spTree>
    <p:extLst>
      <p:ext uri="{BB962C8B-B14F-4D97-AF65-F5344CB8AC3E}">
        <p14:creationId xmlns:p14="http://schemas.microsoft.com/office/powerpoint/2010/main" val="3666115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1"/>
          <p:cNvGrpSpPr>
            <a:grpSpLocks/>
          </p:cNvGrpSpPr>
          <p:nvPr/>
        </p:nvGrpSpPr>
        <p:grpSpPr bwMode="auto">
          <a:xfrm>
            <a:off x="4068763" y="1060451"/>
            <a:ext cx="3365500" cy="1990725"/>
            <a:chOff x="1806" y="940"/>
            <a:chExt cx="2120" cy="1254"/>
          </a:xfrm>
        </p:grpSpPr>
        <p:sp>
          <p:nvSpPr>
            <p:cNvPr id="56338" name="Rectangle 4"/>
            <p:cNvSpPr>
              <a:spLocks noChangeArrowheads="1"/>
            </p:cNvSpPr>
            <p:nvPr/>
          </p:nvSpPr>
          <p:spPr bwMode="auto">
            <a:xfrm>
              <a:off x="1806" y="1269"/>
              <a:ext cx="2120"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6600" b="1" i="1">
                  <a:solidFill>
                    <a:srgbClr val="FFFF00"/>
                  </a:solidFill>
                  <a:latin typeface="Times New Roman" panose="02020603050405020304" pitchFamily="18" charset="0"/>
                </a:rPr>
                <a:t>c =</a:t>
              </a:r>
              <a:r>
                <a:rPr lang="en-US" altLang="en-US" sz="6600" b="1" i="1">
                  <a:solidFill>
                    <a:schemeClr val="tx1"/>
                  </a:solidFill>
                  <a:latin typeface="Times New Roman" panose="02020603050405020304" pitchFamily="18" charset="0"/>
                </a:rPr>
                <a:t>      </a:t>
              </a:r>
              <a:r>
                <a:rPr lang="en-US" altLang="en-US" sz="6600" b="1" i="1">
                  <a:solidFill>
                    <a:srgbClr val="FFFF00"/>
                  </a:solidFill>
                  <a:latin typeface="Times New Roman" panose="02020603050405020304" pitchFamily="18" charset="0"/>
                </a:rPr>
                <a:t>W</a:t>
              </a:r>
            </a:p>
          </p:txBody>
        </p:sp>
        <p:sp>
          <p:nvSpPr>
            <p:cNvPr id="56339" name="Rectangle 5"/>
            <p:cNvSpPr>
              <a:spLocks noChangeArrowheads="1"/>
            </p:cNvSpPr>
            <p:nvPr/>
          </p:nvSpPr>
          <p:spPr bwMode="auto">
            <a:xfrm>
              <a:off x="2788" y="1560"/>
              <a:ext cx="264"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6600" b="1" i="1">
                  <a:solidFill>
                    <a:srgbClr val="FFFF00"/>
                  </a:solidFill>
                  <a:latin typeface="Times New Roman" panose="02020603050405020304" pitchFamily="18" charset="0"/>
                </a:rPr>
                <a:t>a</a:t>
              </a:r>
            </a:p>
          </p:txBody>
        </p:sp>
        <p:sp>
          <p:nvSpPr>
            <p:cNvPr id="56340" name="Line 6"/>
            <p:cNvSpPr>
              <a:spLocks noChangeShapeType="1"/>
            </p:cNvSpPr>
            <p:nvPr/>
          </p:nvSpPr>
          <p:spPr bwMode="auto">
            <a:xfrm flipV="1">
              <a:off x="2711" y="1598"/>
              <a:ext cx="537" cy="5"/>
            </a:xfrm>
            <a:prstGeom prst="line">
              <a:avLst/>
            </a:prstGeom>
            <a:noFill/>
            <a:ln w="5715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1" name="Rectangle 7"/>
            <p:cNvSpPr>
              <a:spLocks noChangeArrowheads="1"/>
            </p:cNvSpPr>
            <p:nvPr/>
          </p:nvSpPr>
          <p:spPr bwMode="auto">
            <a:xfrm>
              <a:off x="2838" y="940"/>
              <a:ext cx="264"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6600" b="1" i="1">
                  <a:solidFill>
                    <a:srgbClr val="FFFF00"/>
                  </a:solidFill>
                  <a:latin typeface="Times New Roman" panose="02020603050405020304" pitchFamily="18" charset="0"/>
                </a:rPr>
                <a:t>1</a:t>
              </a:r>
            </a:p>
          </p:txBody>
        </p:sp>
      </p:grpSp>
      <p:grpSp>
        <p:nvGrpSpPr>
          <p:cNvPr id="5" name="Group 40"/>
          <p:cNvGrpSpPr>
            <a:grpSpLocks/>
          </p:cNvGrpSpPr>
          <p:nvPr/>
        </p:nvGrpSpPr>
        <p:grpSpPr bwMode="auto">
          <a:xfrm>
            <a:off x="2933701" y="3116263"/>
            <a:ext cx="6035675" cy="1771650"/>
            <a:chOff x="1170" y="2231"/>
            <a:chExt cx="3802" cy="1116"/>
          </a:xfrm>
        </p:grpSpPr>
        <p:sp>
          <p:nvSpPr>
            <p:cNvPr id="56328" name="Rectangle 9"/>
            <p:cNvSpPr>
              <a:spLocks noChangeArrowheads="1"/>
            </p:cNvSpPr>
            <p:nvPr/>
          </p:nvSpPr>
          <p:spPr bwMode="auto">
            <a:xfrm>
              <a:off x="1170" y="2998"/>
              <a:ext cx="3802"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3600" b="1" i="1">
                  <a:solidFill>
                    <a:srgbClr val="FF0000"/>
                  </a:solidFill>
                </a:rPr>
                <a:t>physics, chemistry, biology</a:t>
              </a:r>
              <a:endParaRPr lang="en-US" altLang="en-US" sz="3600" b="1">
                <a:solidFill>
                  <a:srgbClr val="FF0000"/>
                </a:solidFill>
              </a:endParaRPr>
            </a:p>
          </p:txBody>
        </p:sp>
        <p:grpSp>
          <p:nvGrpSpPr>
            <p:cNvPr id="56329" name="Group 12"/>
            <p:cNvGrpSpPr>
              <a:grpSpLocks/>
            </p:cNvGrpSpPr>
            <p:nvPr/>
          </p:nvGrpSpPr>
          <p:grpSpPr bwMode="auto">
            <a:xfrm>
              <a:off x="1509" y="2247"/>
              <a:ext cx="1240" cy="706"/>
              <a:chOff x="1909" y="2247"/>
              <a:chExt cx="1240" cy="706"/>
            </a:xfrm>
          </p:grpSpPr>
          <p:sp>
            <p:nvSpPr>
              <p:cNvPr id="56336" name="Line 10"/>
              <p:cNvSpPr>
                <a:spLocks noChangeShapeType="1"/>
              </p:cNvSpPr>
              <p:nvPr/>
            </p:nvSpPr>
            <p:spPr bwMode="auto">
              <a:xfrm flipH="1">
                <a:off x="1996" y="2247"/>
                <a:ext cx="1153" cy="654"/>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7" name="Freeform 11"/>
              <p:cNvSpPr>
                <a:spLocks/>
              </p:cNvSpPr>
              <p:nvPr/>
            </p:nvSpPr>
            <p:spPr bwMode="auto">
              <a:xfrm>
                <a:off x="1909" y="2820"/>
                <a:ext cx="181" cy="133"/>
              </a:xfrm>
              <a:custGeom>
                <a:avLst/>
                <a:gdLst>
                  <a:gd name="T0" fmla="*/ 0 w 181"/>
                  <a:gd name="T1" fmla="*/ 133 h 133"/>
                  <a:gd name="T2" fmla="*/ 181 w 181"/>
                  <a:gd name="T3" fmla="*/ 89 h 133"/>
                  <a:gd name="T4" fmla="*/ 129 w 181"/>
                  <a:gd name="T5" fmla="*/ 0 h 133"/>
                  <a:gd name="T6" fmla="*/ 0 w 181"/>
                  <a:gd name="T7" fmla="*/ 133 h 133"/>
                  <a:gd name="T8" fmla="*/ 0 60000 65536"/>
                  <a:gd name="T9" fmla="*/ 0 60000 65536"/>
                  <a:gd name="T10" fmla="*/ 0 60000 65536"/>
                  <a:gd name="T11" fmla="*/ 0 60000 65536"/>
                  <a:gd name="T12" fmla="*/ 0 w 181"/>
                  <a:gd name="T13" fmla="*/ 0 h 133"/>
                  <a:gd name="T14" fmla="*/ 181 w 181"/>
                  <a:gd name="T15" fmla="*/ 133 h 133"/>
                </a:gdLst>
                <a:ahLst/>
                <a:cxnLst>
                  <a:cxn ang="T8">
                    <a:pos x="T0" y="T1"/>
                  </a:cxn>
                  <a:cxn ang="T9">
                    <a:pos x="T2" y="T3"/>
                  </a:cxn>
                  <a:cxn ang="T10">
                    <a:pos x="T4" y="T5"/>
                  </a:cxn>
                  <a:cxn ang="T11">
                    <a:pos x="T6" y="T7"/>
                  </a:cxn>
                </a:cxnLst>
                <a:rect l="T12" t="T13" r="T14" b="T15"/>
                <a:pathLst>
                  <a:path w="181" h="133">
                    <a:moveTo>
                      <a:pt x="0" y="133"/>
                    </a:moveTo>
                    <a:lnTo>
                      <a:pt x="181" y="89"/>
                    </a:lnTo>
                    <a:lnTo>
                      <a:pt x="129" y="0"/>
                    </a:lnTo>
                    <a:lnTo>
                      <a:pt x="0" y="133"/>
                    </a:lnTo>
                    <a:close/>
                  </a:path>
                </a:pathLst>
              </a:custGeom>
              <a:solidFill>
                <a:schemeClr val="tx1"/>
              </a:solidFill>
              <a:ln w="57150" cmpd="sng">
                <a:solidFill>
                  <a:schemeClr val="tx1"/>
                </a:solidFill>
                <a:round/>
                <a:headEnd/>
                <a:tailEnd/>
              </a:ln>
            </p:spPr>
            <p:txBody>
              <a:bodyPr/>
              <a:lstStyle/>
              <a:p>
                <a:endParaRPr lang="en-US"/>
              </a:p>
            </p:txBody>
          </p:sp>
        </p:grpSp>
        <p:grpSp>
          <p:nvGrpSpPr>
            <p:cNvPr id="56330" name="Group 15"/>
            <p:cNvGrpSpPr>
              <a:grpSpLocks/>
            </p:cNvGrpSpPr>
            <p:nvPr/>
          </p:nvGrpSpPr>
          <p:grpSpPr bwMode="auto">
            <a:xfrm>
              <a:off x="2899" y="2247"/>
              <a:ext cx="103" cy="739"/>
              <a:chOff x="3299" y="2247"/>
              <a:chExt cx="103" cy="739"/>
            </a:xfrm>
          </p:grpSpPr>
          <p:sp>
            <p:nvSpPr>
              <p:cNvPr id="56334" name="Line 13"/>
              <p:cNvSpPr>
                <a:spLocks noChangeShapeType="1"/>
              </p:cNvSpPr>
              <p:nvPr/>
            </p:nvSpPr>
            <p:spPr bwMode="auto">
              <a:xfrm>
                <a:off x="3345" y="2247"/>
                <a:ext cx="5" cy="649"/>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5" name="Freeform 14"/>
              <p:cNvSpPr>
                <a:spLocks/>
              </p:cNvSpPr>
              <p:nvPr/>
            </p:nvSpPr>
            <p:spPr bwMode="auto">
              <a:xfrm>
                <a:off x="3299" y="2813"/>
                <a:ext cx="103" cy="173"/>
              </a:xfrm>
              <a:custGeom>
                <a:avLst/>
                <a:gdLst>
                  <a:gd name="T0" fmla="*/ 52 w 103"/>
                  <a:gd name="T1" fmla="*/ 173 h 173"/>
                  <a:gd name="T2" fmla="*/ 103 w 103"/>
                  <a:gd name="T3" fmla="*/ 0 h 173"/>
                  <a:gd name="T4" fmla="*/ 0 w 103"/>
                  <a:gd name="T5" fmla="*/ 0 h 173"/>
                  <a:gd name="T6" fmla="*/ 52 w 103"/>
                  <a:gd name="T7" fmla="*/ 173 h 173"/>
                  <a:gd name="T8" fmla="*/ 0 60000 65536"/>
                  <a:gd name="T9" fmla="*/ 0 60000 65536"/>
                  <a:gd name="T10" fmla="*/ 0 60000 65536"/>
                  <a:gd name="T11" fmla="*/ 0 60000 65536"/>
                  <a:gd name="T12" fmla="*/ 0 w 103"/>
                  <a:gd name="T13" fmla="*/ 0 h 173"/>
                  <a:gd name="T14" fmla="*/ 103 w 103"/>
                  <a:gd name="T15" fmla="*/ 173 h 173"/>
                </a:gdLst>
                <a:ahLst/>
                <a:cxnLst>
                  <a:cxn ang="T8">
                    <a:pos x="T0" y="T1"/>
                  </a:cxn>
                  <a:cxn ang="T9">
                    <a:pos x="T2" y="T3"/>
                  </a:cxn>
                  <a:cxn ang="T10">
                    <a:pos x="T4" y="T5"/>
                  </a:cxn>
                  <a:cxn ang="T11">
                    <a:pos x="T6" y="T7"/>
                  </a:cxn>
                </a:cxnLst>
                <a:rect l="T12" t="T13" r="T14" b="T15"/>
                <a:pathLst>
                  <a:path w="103" h="173">
                    <a:moveTo>
                      <a:pt x="52" y="173"/>
                    </a:moveTo>
                    <a:lnTo>
                      <a:pt x="103" y="0"/>
                    </a:lnTo>
                    <a:lnTo>
                      <a:pt x="0" y="0"/>
                    </a:lnTo>
                    <a:lnTo>
                      <a:pt x="52" y="173"/>
                    </a:lnTo>
                    <a:close/>
                  </a:path>
                </a:pathLst>
              </a:custGeom>
              <a:solidFill>
                <a:schemeClr val="tx1"/>
              </a:solidFill>
              <a:ln w="57150" cmpd="sng">
                <a:solidFill>
                  <a:schemeClr val="tx1"/>
                </a:solidFill>
                <a:round/>
                <a:headEnd/>
                <a:tailEnd/>
              </a:ln>
            </p:spPr>
            <p:txBody>
              <a:bodyPr/>
              <a:lstStyle/>
              <a:p>
                <a:endParaRPr lang="en-US"/>
              </a:p>
            </p:txBody>
          </p:sp>
        </p:grpSp>
        <p:grpSp>
          <p:nvGrpSpPr>
            <p:cNvPr id="56331" name="Group 18"/>
            <p:cNvGrpSpPr>
              <a:grpSpLocks/>
            </p:cNvGrpSpPr>
            <p:nvPr/>
          </p:nvGrpSpPr>
          <p:grpSpPr bwMode="auto">
            <a:xfrm>
              <a:off x="3170" y="2231"/>
              <a:ext cx="1241" cy="706"/>
              <a:chOff x="3570" y="2231"/>
              <a:chExt cx="1241" cy="706"/>
            </a:xfrm>
          </p:grpSpPr>
          <p:sp>
            <p:nvSpPr>
              <p:cNvPr id="56332" name="Line 16"/>
              <p:cNvSpPr>
                <a:spLocks noChangeShapeType="1"/>
              </p:cNvSpPr>
              <p:nvPr/>
            </p:nvSpPr>
            <p:spPr bwMode="auto">
              <a:xfrm>
                <a:off x="3570" y="2231"/>
                <a:ext cx="1152" cy="653"/>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3" name="Freeform 17"/>
              <p:cNvSpPr>
                <a:spLocks/>
              </p:cNvSpPr>
              <p:nvPr/>
            </p:nvSpPr>
            <p:spPr bwMode="auto">
              <a:xfrm>
                <a:off x="4630" y="2804"/>
                <a:ext cx="181" cy="133"/>
              </a:xfrm>
              <a:custGeom>
                <a:avLst/>
                <a:gdLst>
                  <a:gd name="T0" fmla="*/ 181 w 181"/>
                  <a:gd name="T1" fmla="*/ 133 h 133"/>
                  <a:gd name="T2" fmla="*/ 52 w 181"/>
                  <a:gd name="T3" fmla="*/ 0 h 133"/>
                  <a:gd name="T4" fmla="*/ 0 w 181"/>
                  <a:gd name="T5" fmla="*/ 89 h 133"/>
                  <a:gd name="T6" fmla="*/ 181 w 181"/>
                  <a:gd name="T7" fmla="*/ 133 h 133"/>
                  <a:gd name="T8" fmla="*/ 0 60000 65536"/>
                  <a:gd name="T9" fmla="*/ 0 60000 65536"/>
                  <a:gd name="T10" fmla="*/ 0 60000 65536"/>
                  <a:gd name="T11" fmla="*/ 0 60000 65536"/>
                  <a:gd name="T12" fmla="*/ 0 w 181"/>
                  <a:gd name="T13" fmla="*/ 0 h 133"/>
                  <a:gd name="T14" fmla="*/ 181 w 181"/>
                  <a:gd name="T15" fmla="*/ 133 h 133"/>
                </a:gdLst>
                <a:ahLst/>
                <a:cxnLst>
                  <a:cxn ang="T8">
                    <a:pos x="T0" y="T1"/>
                  </a:cxn>
                  <a:cxn ang="T9">
                    <a:pos x="T2" y="T3"/>
                  </a:cxn>
                  <a:cxn ang="T10">
                    <a:pos x="T4" y="T5"/>
                  </a:cxn>
                  <a:cxn ang="T11">
                    <a:pos x="T6" y="T7"/>
                  </a:cxn>
                </a:cxnLst>
                <a:rect l="T12" t="T13" r="T14" b="T15"/>
                <a:pathLst>
                  <a:path w="181" h="133">
                    <a:moveTo>
                      <a:pt x="181" y="133"/>
                    </a:moveTo>
                    <a:lnTo>
                      <a:pt x="52" y="0"/>
                    </a:lnTo>
                    <a:lnTo>
                      <a:pt x="0" y="89"/>
                    </a:lnTo>
                    <a:lnTo>
                      <a:pt x="181" y="133"/>
                    </a:lnTo>
                    <a:close/>
                  </a:path>
                </a:pathLst>
              </a:custGeom>
              <a:solidFill>
                <a:schemeClr val="tx1"/>
              </a:solidFill>
              <a:ln w="57150" cmpd="sng">
                <a:solidFill>
                  <a:schemeClr val="tx1"/>
                </a:solidFill>
                <a:round/>
                <a:headEnd/>
                <a:tailEnd/>
              </a:ln>
            </p:spPr>
            <p:txBody>
              <a:bodyPr/>
              <a:lstStyle/>
              <a:p>
                <a:endParaRPr lang="en-US"/>
              </a:p>
            </p:txBody>
          </p:sp>
        </p:grpSp>
      </p:grpSp>
      <p:sp>
        <p:nvSpPr>
          <p:cNvPr id="56323" name="Rectangle 3"/>
          <p:cNvSpPr>
            <a:spLocks noChangeArrowheads="1"/>
          </p:cNvSpPr>
          <p:nvPr/>
        </p:nvSpPr>
        <p:spPr bwMode="auto">
          <a:xfrm>
            <a:off x="3665539" y="290513"/>
            <a:ext cx="463708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chemeClr val="tx1"/>
                </a:solidFill>
              </a:rPr>
              <a:t>Transport and Kinetics</a:t>
            </a:r>
          </a:p>
        </p:txBody>
      </p:sp>
      <p:sp>
        <p:nvSpPr>
          <p:cNvPr id="4" name="Left Brace 3"/>
          <p:cNvSpPr/>
          <p:nvPr/>
        </p:nvSpPr>
        <p:spPr>
          <a:xfrm rot="16200000">
            <a:off x="3471863" y="4341813"/>
            <a:ext cx="533400" cy="1676400"/>
          </a:xfrm>
          <a:prstGeom prst="leftBrace">
            <a:avLst/>
          </a:prstGeom>
          <a:ln w="28575">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p>
        </p:txBody>
      </p:sp>
      <p:sp>
        <p:nvSpPr>
          <p:cNvPr id="38" name="Left Brace 37"/>
          <p:cNvSpPr/>
          <p:nvPr/>
        </p:nvSpPr>
        <p:spPr>
          <a:xfrm rot="16200000">
            <a:off x="6642100" y="3233738"/>
            <a:ext cx="533400" cy="3879850"/>
          </a:xfrm>
          <a:prstGeom prst="leftBrace">
            <a:avLst/>
          </a:prstGeom>
          <a:ln w="28575">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p>
        </p:txBody>
      </p:sp>
      <p:sp>
        <p:nvSpPr>
          <p:cNvPr id="6" name="TextBox 5"/>
          <p:cNvSpPr txBox="1">
            <a:spLocks noChangeArrowheads="1"/>
          </p:cNvSpPr>
          <p:nvPr/>
        </p:nvSpPr>
        <p:spPr bwMode="auto">
          <a:xfrm>
            <a:off x="2667001" y="5553076"/>
            <a:ext cx="2143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600" dirty="0">
                <a:solidFill>
                  <a:schemeClr val="tx1"/>
                </a:solidFill>
              </a:rPr>
              <a:t>Transport</a:t>
            </a:r>
          </a:p>
        </p:txBody>
      </p:sp>
      <p:sp>
        <p:nvSpPr>
          <p:cNvPr id="7" name="TextBox 6"/>
          <p:cNvSpPr txBox="1">
            <a:spLocks noChangeArrowheads="1"/>
          </p:cNvSpPr>
          <p:nvPr/>
        </p:nvSpPr>
        <p:spPr bwMode="auto">
          <a:xfrm>
            <a:off x="6008689" y="5553076"/>
            <a:ext cx="1800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600" dirty="0">
                <a:solidFill>
                  <a:schemeClr val="tx1"/>
                </a:solidFill>
              </a:rPr>
              <a:t>Kinetics</a:t>
            </a:r>
          </a:p>
        </p:txBody>
      </p:sp>
    </p:spTree>
    <p:extLst>
      <p:ext uri="{BB962C8B-B14F-4D97-AF65-F5344CB8AC3E}">
        <p14:creationId xmlns:p14="http://schemas.microsoft.com/office/powerpoint/2010/main" val="108189122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7" presetClass="entr" presetSubtype="1"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100000">
                                          <p:val>
                                            <p:strVal val="#ppt_x"/>
                                          </p:val>
                                        </p:tav>
                                      </p:tavLst>
                                    </p:anim>
                                    <p:anim calcmode="lin" valueType="num">
                                      <p:cBhvr>
                                        <p:cTn id="12" dur="500" fill="hold"/>
                                        <p:tgtEl>
                                          <p:spTgt spid="5"/>
                                        </p:tgtEl>
                                        <p:attrNameLst>
                                          <p:attrName>ppt_y</p:attrName>
                                        </p:attrNameLst>
                                      </p:cBhvr>
                                      <p:tavLst>
                                        <p:tav tm="0">
                                          <p:val>
                                            <p:strVal val="#ppt_y-#ppt_h/2"/>
                                          </p:val>
                                        </p:tav>
                                        <p:tav tm="100000">
                                          <p:val>
                                            <p:strVal val="#ppt_y"/>
                                          </p:val>
                                        </p:tav>
                                      </p:tavLst>
                                    </p:anim>
                                    <p:anim calcmode="lin" valueType="num">
                                      <p:cBhvr>
                                        <p:cTn id="13" dur="500" fill="hold"/>
                                        <p:tgtEl>
                                          <p:spTgt spid="5"/>
                                        </p:tgtEl>
                                        <p:attrNameLst>
                                          <p:attrName>ppt_w</p:attrName>
                                        </p:attrNameLst>
                                      </p:cBhvr>
                                      <p:tavLst>
                                        <p:tav tm="0">
                                          <p:val>
                                            <p:strVal val="#ppt_w"/>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8" grpId="0" animBg="1"/>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Model Approaches</a:t>
            </a:r>
          </a:p>
        </p:txBody>
      </p:sp>
      <p:sp>
        <p:nvSpPr>
          <p:cNvPr id="3" name="Text Placeholder 2"/>
          <p:cNvSpPr>
            <a:spLocks noGrp="1"/>
          </p:cNvSpPr>
          <p:nvPr>
            <p:ph type="body" idx="1"/>
          </p:nvPr>
        </p:nvSpPr>
        <p:spPr/>
        <p:txBody>
          <a:bodyPr/>
          <a:lstStyle/>
          <a:p>
            <a:pPr algn="ctr">
              <a:defRPr/>
            </a:pPr>
            <a:r>
              <a:rPr lang="en-US" dirty="0"/>
              <a:t>Statistical</a:t>
            </a:r>
          </a:p>
        </p:txBody>
      </p:sp>
    </p:spTree>
    <p:extLst>
      <p:ext uri="{BB962C8B-B14F-4D97-AF65-F5344CB8AC3E}">
        <p14:creationId xmlns:p14="http://schemas.microsoft.com/office/powerpoint/2010/main" val="11764817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ChangeArrowheads="1"/>
          </p:cNvSpPr>
          <p:nvPr/>
        </p:nvSpPr>
        <p:spPr bwMode="auto">
          <a:xfrm>
            <a:off x="4198145" y="420687"/>
            <a:ext cx="3554412"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chemeClr val="tx1"/>
                </a:solidFill>
              </a:rPr>
              <a:t>Empirical Models</a:t>
            </a:r>
          </a:p>
        </p:txBody>
      </p:sp>
      <p:grpSp>
        <p:nvGrpSpPr>
          <p:cNvPr id="2" name="Group 35"/>
          <p:cNvGrpSpPr>
            <a:grpSpLocks/>
          </p:cNvGrpSpPr>
          <p:nvPr/>
        </p:nvGrpSpPr>
        <p:grpSpPr bwMode="auto">
          <a:xfrm>
            <a:off x="2514601" y="1066801"/>
            <a:ext cx="6716713" cy="4949825"/>
            <a:chOff x="1235" y="1100"/>
            <a:chExt cx="4231" cy="3118"/>
          </a:xfrm>
        </p:grpSpPr>
        <p:sp>
          <p:nvSpPr>
            <p:cNvPr id="50208" name="Line 3"/>
            <p:cNvSpPr>
              <a:spLocks noChangeShapeType="1"/>
            </p:cNvSpPr>
            <p:nvPr/>
          </p:nvSpPr>
          <p:spPr bwMode="auto">
            <a:xfrm>
              <a:off x="1760" y="4205"/>
              <a:ext cx="3484" cy="1"/>
            </a:xfrm>
            <a:prstGeom prst="line">
              <a:avLst/>
            </a:prstGeom>
            <a:noFill/>
            <a:ln w="381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209" name="Line 4"/>
            <p:cNvSpPr>
              <a:spLocks noChangeShapeType="1"/>
            </p:cNvSpPr>
            <p:nvPr/>
          </p:nvSpPr>
          <p:spPr bwMode="auto">
            <a:xfrm flipV="1">
              <a:off x="1762" y="1100"/>
              <a:ext cx="1" cy="3118"/>
            </a:xfrm>
            <a:prstGeom prst="line">
              <a:avLst/>
            </a:prstGeom>
            <a:noFill/>
            <a:ln w="381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210" name="Rectangle 5"/>
            <p:cNvSpPr>
              <a:spLocks noChangeArrowheads="1"/>
            </p:cNvSpPr>
            <p:nvPr/>
          </p:nvSpPr>
          <p:spPr bwMode="auto">
            <a:xfrm>
              <a:off x="5003" y="3642"/>
              <a:ext cx="463"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4800" b="1" i="1" dirty="0">
                  <a:solidFill>
                    <a:schemeClr val="tx1"/>
                  </a:solidFill>
                  <a:latin typeface="Times New Roman" panose="02020603050405020304" pitchFamily="18" charset="0"/>
                </a:rPr>
                <a:t>W</a:t>
              </a:r>
            </a:p>
          </p:txBody>
        </p:sp>
        <p:sp>
          <p:nvSpPr>
            <p:cNvPr id="50211" name="Rectangle 6"/>
            <p:cNvSpPr>
              <a:spLocks noChangeArrowheads="1"/>
            </p:cNvSpPr>
            <p:nvPr/>
          </p:nvSpPr>
          <p:spPr bwMode="auto">
            <a:xfrm>
              <a:off x="1235" y="1119"/>
              <a:ext cx="292"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4800" b="1" i="1" dirty="0">
                  <a:solidFill>
                    <a:schemeClr val="tx1"/>
                  </a:solidFill>
                  <a:latin typeface="Times New Roman" panose="02020603050405020304" pitchFamily="18" charset="0"/>
                </a:rPr>
                <a:t>c</a:t>
              </a:r>
            </a:p>
          </p:txBody>
        </p:sp>
      </p:grpSp>
      <p:sp>
        <p:nvSpPr>
          <p:cNvPr id="81927" name="Line 7"/>
          <p:cNvSpPr>
            <a:spLocks noChangeShapeType="1"/>
          </p:cNvSpPr>
          <p:nvPr/>
        </p:nvSpPr>
        <p:spPr bwMode="auto">
          <a:xfrm flipV="1">
            <a:off x="3348039" y="1111250"/>
            <a:ext cx="4916487" cy="4883150"/>
          </a:xfrm>
          <a:prstGeom prst="line">
            <a:avLst/>
          </a:prstGeom>
          <a:noFill/>
          <a:ln w="508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 name="Group 34"/>
          <p:cNvGrpSpPr>
            <a:grpSpLocks/>
          </p:cNvGrpSpPr>
          <p:nvPr/>
        </p:nvGrpSpPr>
        <p:grpSpPr bwMode="auto">
          <a:xfrm>
            <a:off x="5426075" y="3243263"/>
            <a:ext cx="679450" cy="696912"/>
            <a:chOff x="3069" y="2471"/>
            <a:chExt cx="428" cy="439"/>
          </a:xfrm>
        </p:grpSpPr>
        <p:sp>
          <p:nvSpPr>
            <p:cNvPr id="50206" name="Line 8"/>
            <p:cNvSpPr>
              <a:spLocks noChangeShapeType="1"/>
            </p:cNvSpPr>
            <p:nvPr/>
          </p:nvSpPr>
          <p:spPr bwMode="auto">
            <a:xfrm>
              <a:off x="3069" y="2910"/>
              <a:ext cx="40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207" name="Line 9"/>
            <p:cNvSpPr>
              <a:spLocks noChangeShapeType="1"/>
            </p:cNvSpPr>
            <p:nvPr/>
          </p:nvSpPr>
          <p:spPr bwMode="auto">
            <a:xfrm flipH="1" flipV="1">
              <a:off x="3497" y="2471"/>
              <a:ext cx="0" cy="43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 name="Group 33"/>
          <p:cNvGrpSpPr>
            <a:grpSpLocks/>
          </p:cNvGrpSpPr>
          <p:nvPr/>
        </p:nvGrpSpPr>
        <p:grpSpPr bwMode="auto">
          <a:xfrm>
            <a:off x="6113463" y="3476624"/>
            <a:ext cx="1603375" cy="828675"/>
            <a:chOff x="3500" y="2613"/>
            <a:chExt cx="1010" cy="522"/>
          </a:xfrm>
        </p:grpSpPr>
        <p:sp>
          <p:nvSpPr>
            <p:cNvPr id="50204" name="Rectangle 12"/>
            <p:cNvSpPr>
              <a:spLocks noChangeArrowheads="1"/>
            </p:cNvSpPr>
            <p:nvPr/>
          </p:nvSpPr>
          <p:spPr bwMode="auto">
            <a:xfrm>
              <a:off x="4395" y="2613"/>
              <a:ext cx="115" cy="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4800" b="1" dirty="0">
                <a:latin typeface="Times New Roman" panose="02020603050405020304" pitchFamily="18" charset="0"/>
              </a:endParaRPr>
            </a:p>
          </p:txBody>
        </p:sp>
        <p:sp>
          <p:nvSpPr>
            <p:cNvPr id="50202" name="Line 14"/>
            <p:cNvSpPr>
              <a:spLocks noChangeShapeType="1"/>
            </p:cNvSpPr>
            <p:nvPr/>
          </p:nvSpPr>
          <p:spPr bwMode="auto">
            <a:xfrm flipH="1" flipV="1">
              <a:off x="3500" y="2722"/>
              <a:ext cx="755" cy="354"/>
            </a:xfrm>
            <a:prstGeom prst="line">
              <a:avLst/>
            </a:prstGeom>
            <a:noFill/>
            <a:ln w="381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6" name="Group 36"/>
          <p:cNvGrpSpPr>
            <a:grpSpLocks/>
          </p:cNvGrpSpPr>
          <p:nvPr/>
        </p:nvGrpSpPr>
        <p:grpSpPr bwMode="auto">
          <a:xfrm>
            <a:off x="3986213" y="1416050"/>
            <a:ext cx="4252912" cy="4197350"/>
            <a:chOff x="2162" y="1320"/>
            <a:chExt cx="2679" cy="2644"/>
          </a:xfrm>
        </p:grpSpPr>
        <p:sp>
          <p:nvSpPr>
            <p:cNvPr id="50183" name="Oval 15"/>
            <p:cNvSpPr>
              <a:spLocks noChangeArrowheads="1"/>
            </p:cNvSpPr>
            <p:nvPr/>
          </p:nvSpPr>
          <p:spPr bwMode="auto">
            <a:xfrm>
              <a:off x="2162" y="3555"/>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84" name="Oval 16"/>
            <p:cNvSpPr>
              <a:spLocks noChangeArrowheads="1"/>
            </p:cNvSpPr>
            <p:nvPr/>
          </p:nvSpPr>
          <p:spPr bwMode="auto">
            <a:xfrm>
              <a:off x="2708" y="3555"/>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85" name="Oval 17"/>
            <p:cNvSpPr>
              <a:spLocks noChangeArrowheads="1"/>
            </p:cNvSpPr>
            <p:nvPr/>
          </p:nvSpPr>
          <p:spPr bwMode="auto">
            <a:xfrm>
              <a:off x="2940" y="3344"/>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86" name="Oval 18"/>
            <p:cNvSpPr>
              <a:spLocks noChangeArrowheads="1"/>
            </p:cNvSpPr>
            <p:nvPr/>
          </p:nvSpPr>
          <p:spPr bwMode="auto">
            <a:xfrm>
              <a:off x="2641" y="3263"/>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87" name="Oval 19"/>
            <p:cNvSpPr>
              <a:spLocks noChangeArrowheads="1"/>
            </p:cNvSpPr>
            <p:nvPr/>
          </p:nvSpPr>
          <p:spPr bwMode="auto">
            <a:xfrm>
              <a:off x="2410" y="3877"/>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88" name="Oval 20"/>
            <p:cNvSpPr>
              <a:spLocks noChangeArrowheads="1"/>
            </p:cNvSpPr>
            <p:nvPr/>
          </p:nvSpPr>
          <p:spPr bwMode="auto">
            <a:xfrm>
              <a:off x="4238" y="1436"/>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89" name="Oval 21"/>
            <p:cNvSpPr>
              <a:spLocks noChangeArrowheads="1"/>
            </p:cNvSpPr>
            <p:nvPr/>
          </p:nvSpPr>
          <p:spPr bwMode="auto">
            <a:xfrm>
              <a:off x="3035" y="2678"/>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0" name="Oval 22"/>
            <p:cNvSpPr>
              <a:spLocks noChangeArrowheads="1"/>
            </p:cNvSpPr>
            <p:nvPr/>
          </p:nvSpPr>
          <p:spPr bwMode="auto">
            <a:xfrm>
              <a:off x="3554" y="2474"/>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1" name="Oval 23"/>
            <p:cNvSpPr>
              <a:spLocks noChangeArrowheads="1"/>
            </p:cNvSpPr>
            <p:nvPr/>
          </p:nvSpPr>
          <p:spPr bwMode="auto">
            <a:xfrm>
              <a:off x="3813" y="2467"/>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2" name="Oval 24"/>
            <p:cNvSpPr>
              <a:spLocks noChangeArrowheads="1"/>
            </p:cNvSpPr>
            <p:nvPr/>
          </p:nvSpPr>
          <p:spPr bwMode="auto">
            <a:xfrm>
              <a:off x="3173" y="2386"/>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3" name="Oval 25"/>
            <p:cNvSpPr>
              <a:spLocks noChangeArrowheads="1"/>
            </p:cNvSpPr>
            <p:nvPr/>
          </p:nvSpPr>
          <p:spPr bwMode="auto">
            <a:xfrm>
              <a:off x="3283" y="3000"/>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4" name="Oval 26"/>
            <p:cNvSpPr>
              <a:spLocks noChangeArrowheads="1"/>
            </p:cNvSpPr>
            <p:nvPr/>
          </p:nvSpPr>
          <p:spPr bwMode="auto">
            <a:xfrm>
              <a:off x="2643" y="2960"/>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5" name="Oval 27"/>
            <p:cNvSpPr>
              <a:spLocks noChangeArrowheads="1"/>
            </p:cNvSpPr>
            <p:nvPr/>
          </p:nvSpPr>
          <p:spPr bwMode="auto">
            <a:xfrm>
              <a:off x="3894" y="1833"/>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6" name="Oval 28"/>
            <p:cNvSpPr>
              <a:spLocks noChangeArrowheads="1"/>
            </p:cNvSpPr>
            <p:nvPr/>
          </p:nvSpPr>
          <p:spPr bwMode="auto">
            <a:xfrm>
              <a:off x="4440" y="1833"/>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7" name="Oval 29"/>
            <p:cNvSpPr>
              <a:spLocks noChangeArrowheads="1"/>
            </p:cNvSpPr>
            <p:nvPr/>
          </p:nvSpPr>
          <p:spPr bwMode="auto">
            <a:xfrm>
              <a:off x="4768" y="1622"/>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8" name="Oval 30"/>
            <p:cNvSpPr>
              <a:spLocks noChangeArrowheads="1"/>
            </p:cNvSpPr>
            <p:nvPr/>
          </p:nvSpPr>
          <p:spPr bwMode="auto">
            <a:xfrm>
              <a:off x="4032" y="2125"/>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199" name="Oval 31"/>
            <p:cNvSpPr>
              <a:spLocks noChangeArrowheads="1"/>
            </p:cNvSpPr>
            <p:nvPr/>
          </p:nvSpPr>
          <p:spPr bwMode="auto">
            <a:xfrm>
              <a:off x="4646" y="1320"/>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
          <p:nvSpPr>
            <p:cNvPr id="50200" name="Oval 32"/>
            <p:cNvSpPr>
              <a:spLocks noChangeArrowheads="1"/>
            </p:cNvSpPr>
            <p:nvPr/>
          </p:nvSpPr>
          <p:spPr bwMode="auto">
            <a:xfrm>
              <a:off x="3529" y="2137"/>
              <a:ext cx="73" cy="87"/>
            </a:xfrm>
            <a:prstGeom prst="ellipse">
              <a:avLst/>
            </a:prstGeom>
            <a:solidFill>
              <a:schemeClr val="accent1"/>
            </a:solidFill>
            <a:ln w="12700">
              <a:solidFill>
                <a:schemeClr val="tx1"/>
              </a:solidFill>
              <a:round/>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grpSp>
      <mc:AlternateContent xmlns:mc="http://schemas.openxmlformats.org/markup-compatibility/2006" xmlns:a14="http://schemas.microsoft.com/office/drawing/2010/main">
        <mc:Choice Requires="a14">
          <p:sp>
            <p:nvSpPr>
              <p:cNvPr id="5" name="TextBox 4"/>
              <p:cNvSpPr txBox="1"/>
              <p:nvPr/>
            </p:nvSpPr>
            <p:spPr>
              <a:xfrm>
                <a:off x="7507273" y="4207789"/>
                <a:ext cx="66601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1/</m:t>
                      </m:r>
                      <m:r>
                        <a:rPr lang="en-US" sz="2800" b="0" i="1" smtClean="0">
                          <a:latin typeface="Cambria Math" panose="02040503050406030204" pitchFamily="18" charset="0"/>
                        </a:rPr>
                        <m:t>𝑎</m:t>
                      </m:r>
                    </m:oMath>
                  </m:oMathPara>
                </a14:m>
                <a:endParaRPr lang="en-US"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7507273" y="4207789"/>
                <a:ext cx="666016" cy="430887"/>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17939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Horizont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1927"/>
                                        </p:tgtEl>
                                        <p:attrNameLst>
                                          <p:attrName>style.visibility</p:attrName>
                                        </p:attrNameLst>
                                      </p:cBhvr>
                                      <p:to>
                                        <p:strVal val="visible"/>
                                      </p:to>
                                    </p:set>
                                    <p:animEffect transition="in" filter="wipe(left)">
                                      <p:cBhvr>
                                        <p:cTn id="17" dur="500"/>
                                        <p:tgtEl>
                                          <p:spTgt spid="8192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499"/>
                                          </p:stCondLst>
                                        </p:cTn>
                                        <p:tgtEl>
                                          <p:spTgt spid="3"/>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Multiple Regression</a:t>
            </a:r>
          </a:p>
        </p:txBody>
      </p:sp>
      <p:sp>
        <p:nvSpPr>
          <p:cNvPr id="3" name="Content Placeholder 2"/>
          <p:cNvSpPr>
            <a:spLocks noGrp="1"/>
          </p:cNvSpPr>
          <p:nvPr>
            <p:ph idx="1"/>
          </p:nvPr>
        </p:nvSpPr>
        <p:spPr>
          <a:xfrm>
            <a:off x="1825625" y="1600201"/>
            <a:ext cx="8229600" cy="4525963"/>
          </a:xfrm>
        </p:spPr>
        <p:txBody>
          <a:bodyPr/>
          <a:lstStyle/>
          <a:p>
            <a:pPr>
              <a:defRPr/>
            </a:pPr>
            <a:r>
              <a:rPr lang="en-US" dirty="0">
                <a:effectLst/>
              </a:rPr>
              <a:t>Multiple linear regression attempts to model the relationship between two or more explanatory variables and a response variable by fitting a linear equation to observed data.</a:t>
            </a:r>
            <a:endParaRPr lang="en-US" dirty="0"/>
          </a:p>
        </p:txBody>
      </p:sp>
      <p:pic>
        <p:nvPicPr>
          <p:cNvPr id="65539" name="Picture 2" descr="http://www.statsoft.com/textbook/popups/popup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2538" y="3035202"/>
            <a:ext cx="5021262" cy="3577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21223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05201" y="685801"/>
            <a:ext cx="4685053" cy="5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1219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Bayesian Analysis</a:t>
            </a:r>
          </a:p>
        </p:txBody>
      </p:sp>
      <p:sp>
        <p:nvSpPr>
          <p:cNvPr id="67586" name="Content Placeholder 2"/>
          <p:cNvSpPr>
            <a:spLocks noGrp="1"/>
          </p:cNvSpPr>
          <p:nvPr>
            <p:ph idx="1"/>
          </p:nvPr>
        </p:nvSpPr>
        <p:spPr>
          <a:xfrm>
            <a:off x="1825625" y="1600201"/>
            <a:ext cx="8229600" cy="4525963"/>
          </a:xfrm>
        </p:spPr>
        <p:txBody>
          <a:bodyPr/>
          <a:lstStyle/>
          <a:p>
            <a:r>
              <a:rPr lang="en-US" altLang="en-US" sz="2400">
                <a:effectLst/>
                <a:ea typeface="ＭＳ Ｐゴシック" panose="020B0600070205080204" pitchFamily="34" charset="-128"/>
              </a:rPr>
              <a:t>Bayesian statistics is a subset of the field of statistics in which the evidence about the true state of the world is expressed in terms of degrees of belief or, more specifically, Bayesian probabilities. Such an interpretation is only one of a number of interpretations of probability and there are other statistical techniques that are not based on "degrees of belief".</a:t>
            </a:r>
          </a:p>
        </p:txBody>
      </p:sp>
      <p:pic>
        <p:nvPicPr>
          <p:cNvPr id="67587" name="Picture 2" descr="http://1.bp.blogspot.com/-BNrZ9_3Uv4o/Ufe6CZIzgzI/AAAAAAAAA0M/nTptGferC5w/s400/Neuse+B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1447" y="3756213"/>
            <a:ext cx="3576638"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76658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6588" y="381000"/>
            <a:ext cx="8229600" cy="838200"/>
          </a:xfrm>
        </p:spPr>
        <p:txBody>
          <a:bodyPr/>
          <a:lstStyle/>
          <a:p>
            <a:pPr>
              <a:defRPr/>
            </a:pPr>
            <a:r>
              <a:rPr lang="en-US" sz="3200" b="1" i="1" dirty="0">
                <a:ea typeface="+mn-ea"/>
                <a:cs typeface="+mn-cs"/>
              </a:rPr>
              <a:t>Statistical -- Regression</a:t>
            </a:r>
          </a:p>
        </p:txBody>
      </p:sp>
      <p:sp>
        <p:nvSpPr>
          <p:cNvPr id="5" name="Text Placeholder 4"/>
          <p:cNvSpPr>
            <a:spLocks noGrp="1"/>
          </p:cNvSpPr>
          <p:nvPr>
            <p:ph type="body" idx="1"/>
          </p:nvPr>
        </p:nvSpPr>
        <p:spPr>
          <a:xfrm>
            <a:off x="1981200" y="1490663"/>
            <a:ext cx="4040188" cy="639762"/>
          </a:xfrm>
        </p:spPr>
        <p:txBody>
          <a:bodyPr/>
          <a:lstStyle/>
          <a:p>
            <a:pPr>
              <a:defRPr/>
            </a:pPr>
            <a:r>
              <a:rPr lang="en-US" dirty="0">
                <a:solidFill>
                  <a:srgbClr val="FFFF00"/>
                </a:solidFill>
                <a:effectLst>
                  <a:outerShdw blurRad="38100" dist="38100" dir="2700000" algn="tl">
                    <a:srgbClr val="000000">
                      <a:alpha val="43137"/>
                    </a:srgbClr>
                  </a:outerShdw>
                </a:effectLst>
              </a:rPr>
              <a:t>Pro’s</a:t>
            </a:r>
          </a:p>
        </p:txBody>
      </p:sp>
      <p:sp>
        <p:nvSpPr>
          <p:cNvPr id="3" name="Content Placeholder 2"/>
          <p:cNvSpPr>
            <a:spLocks noGrp="1"/>
          </p:cNvSpPr>
          <p:nvPr>
            <p:ph sz="half" idx="4294967295"/>
          </p:nvPr>
        </p:nvSpPr>
        <p:spPr>
          <a:xfrm>
            <a:off x="2014538" y="2286000"/>
            <a:ext cx="3733800" cy="3627438"/>
          </a:xfrm>
        </p:spPr>
        <p:txBody>
          <a:bodyPr/>
          <a:lstStyle/>
          <a:p>
            <a:pPr>
              <a:defRPr/>
            </a:pPr>
            <a:r>
              <a:rPr lang="en-US" sz="2000" dirty="0"/>
              <a:t>Easily done</a:t>
            </a:r>
          </a:p>
          <a:p>
            <a:pPr>
              <a:defRPr/>
            </a:pPr>
            <a:r>
              <a:rPr lang="en-US" sz="2000" dirty="0"/>
              <a:t>Links stressors to response variables</a:t>
            </a:r>
          </a:p>
          <a:p>
            <a:pPr>
              <a:defRPr/>
            </a:pPr>
            <a:r>
              <a:rPr lang="en-US" sz="2000" dirty="0"/>
              <a:t>Uses site specific data for the waterbody</a:t>
            </a:r>
            <a:endParaRPr lang="en-US" dirty="0"/>
          </a:p>
        </p:txBody>
      </p:sp>
      <p:sp>
        <p:nvSpPr>
          <p:cNvPr id="6" name="Text Placeholder 5"/>
          <p:cNvSpPr>
            <a:spLocks noGrp="1"/>
          </p:cNvSpPr>
          <p:nvPr>
            <p:ph type="body" sz="quarter" idx="3"/>
          </p:nvPr>
        </p:nvSpPr>
        <p:spPr>
          <a:xfrm>
            <a:off x="6126164" y="1490663"/>
            <a:ext cx="4041775" cy="639762"/>
          </a:xfrm>
        </p:spPr>
        <p:txBody>
          <a:bodyPr/>
          <a:lstStyle/>
          <a:p>
            <a:pPr>
              <a:defRPr/>
            </a:pPr>
            <a:r>
              <a:rPr lang="en-US" dirty="0">
                <a:solidFill>
                  <a:srgbClr val="FFFF00"/>
                </a:solidFill>
                <a:effectLst>
                  <a:outerShdw blurRad="38100" dist="38100" dir="2700000" algn="tl">
                    <a:srgbClr val="000000">
                      <a:alpha val="43137"/>
                    </a:srgbClr>
                  </a:outerShdw>
                </a:effectLst>
              </a:rPr>
              <a:t>Con’s</a:t>
            </a:r>
          </a:p>
        </p:txBody>
      </p:sp>
      <p:sp>
        <p:nvSpPr>
          <p:cNvPr id="7" name="Content Placeholder 6"/>
          <p:cNvSpPr>
            <a:spLocks noGrp="1"/>
          </p:cNvSpPr>
          <p:nvPr>
            <p:ph sz="quarter" idx="4294967295"/>
          </p:nvPr>
        </p:nvSpPr>
        <p:spPr>
          <a:xfrm>
            <a:off x="6135688" y="2130425"/>
            <a:ext cx="4381500" cy="4025900"/>
          </a:xfrm>
        </p:spPr>
        <p:txBody>
          <a:bodyPr>
            <a:normAutofit/>
          </a:bodyPr>
          <a:lstStyle/>
          <a:p>
            <a:pPr>
              <a:defRPr/>
            </a:pPr>
            <a:r>
              <a:rPr lang="en-US" sz="2000" dirty="0"/>
              <a:t>May not account for all response variables</a:t>
            </a:r>
          </a:p>
          <a:p>
            <a:pPr>
              <a:defRPr/>
            </a:pPr>
            <a:r>
              <a:rPr lang="en-US" sz="2000" dirty="0"/>
              <a:t>Constrained by the data availability</a:t>
            </a:r>
          </a:p>
          <a:p>
            <a:pPr>
              <a:defRPr/>
            </a:pPr>
            <a:r>
              <a:rPr lang="en-US" sz="2000" dirty="0"/>
              <a:t>Confidence in the statistical fit</a:t>
            </a:r>
          </a:p>
          <a:p>
            <a:pPr>
              <a:defRPr/>
            </a:pPr>
            <a:r>
              <a:rPr lang="en-US" sz="2000" dirty="0"/>
              <a:t>Difficult to extrapolate to other conditions</a:t>
            </a:r>
          </a:p>
          <a:p>
            <a:pPr>
              <a:defRPr/>
            </a:pPr>
            <a:r>
              <a:rPr lang="en-US" sz="2000" dirty="0"/>
              <a:t>May not protect downstream</a:t>
            </a:r>
          </a:p>
        </p:txBody>
      </p:sp>
    </p:spTree>
    <p:extLst>
      <p:ext uri="{BB962C8B-B14F-4D97-AF65-F5344CB8AC3E}">
        <p14:creationId xmlns:p14="http://schemas.microsoft.com/office/powerpoint/2010/main" val="3266344375"/>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Model Approaches</a:t>
            </a:r>
          </a:p>
        </p:txBody>
      </p:sp>
      <p:sp>
        <p:nvSpPr>
          <p:cNvPr id="3" name="Text Placeholder 2"/>
          <p:cNvSpPr>
            <a:spLocks noGrp="1"/>
          </p:cNvSpPr>
          <p:nvPr>
            <p:ph type="body" idx="1"/>
          </p:nvPr>
        </p:nvSpPr>
        <p:spPr/>
        <p:txBody>
          <a:bodyPr/>
          <a:lstStyle/>
          <a:p>
            <a:pPr algn="ctr">
              <a:defRPr/>
            </a:pPr>
            <a:r>
              <a:rPr lang="en-US" dirty="0"/>
              <a:t>Mechanistic</a:t>
            </a:r>
          </a:p>
        </p:txBody>
      </p:sp>
    </p:spTree>
    <p:extLst>
      <p:ext uri="{BB962C8B-B14F-4D97-AF65-F5344CB8AC3E}">
        <p14:creationId xmlns:p14="http://schemas.microsoft.com/office/powerpoint/2010/main" val="39049649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4294967295"/>
          </p:nvPr>
        </p:nvSpPr>
        <p:spPr>
          <a:xfrm>
            <a:off x="1450041" y="1416423"/>
            <a:ext cx="7696200" cy="4062973"/>
          </a:xfrm>
        </p:spPr>
        <p:txBody>
          <a:bodyPr>
            <a:normAutofit/>
          </a:bodyPr>
          <a:lstStyle/>
          <a:p>
            <a:pPr marL="539496" indent="-457200">
              <a:defRPr/>
            </a:pPr>
            <a:r>
              <a:rPr lang="en-US" dirty="0">
                <a:solidFill>
                  <a:srgbClr val="FFFF00"/>
                </a:solidFill>
              </a:rPr>
              <a:t>Mechanistic Models are based on:</a:t>
            </a:r>
          </a:p>
          <a:p>
            <a:pPr marL="939546" lvl="1" indent="-457200">
              <a:defRPr/>
            </a:pPr>
            <a:r>
              <a:rPr lang="en-US" dirty="0"/>
              <a:t>Fundamental equations that produce physical/chemical/biological responses based on stressors (temporal and spatial) </a:t>
            </a:r>
          </a:p>
          <a:p>
            <a:pPr marL="939546" lvl="1" indent="-457200">
              <a:defRPr/>
            </a:pPr>
            <a:r>
              <a:rPr lang="en-US" dirty="0"/>
              <a:t>Many of the fundamental relationship were developed using direct observation</a:t>
            </a:r>
          </a:p>
        </p:txBody>
      </p:sp>
      <p:sp>
        <p:nvSpPr>
          <p:cNvPr id="5122" name="Title 6"/>
          <p:cNvSpPr>
            <a:spLocks noGrp="1"/>
          </p:cNvSpPr>
          <p:nvPr>
            <p:ph type="title"/>
          </p:nvPr>
        </p:nvSpPr>
        <p:spPr/>
        <p:txBody>
          <a:bodyPr>
            <a:normAutofit/>
          </a:bodyPr>
          <a:lstStyle/>
          <a:p>
            <a:pPr>
              <a:defRPr/>
            </a:pPr>
            <a:r>
              <a:rPr lang="en-US" sz="3600" b="1" i="1" dirty="0">
                <a:ea typeface="+mn-ea"/>
                <a:cs typeface="+mn-cs"/>
              </a:rPr>
              <a:t>Mechanistic Models</a:t>
            </a:r>
          </a:p>
        </p:txBody>
      </p:sp>
    </p:spTree>
    <p:extLst>
      <p:ext uri="{BB962C8B-B14F-4D97-AF65-F5344CB8AC3E}">
        <p14:creationId xmlns:p14="http://schemas.microsoft.com/office/powerpoint/2010/main" val="612954003"/>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ChangeArrowheads="1"/>
          </p:cNvSpPr>
          <p:nvPr/>
        </p:nvSpPr>
        <p:spPr bwMode="auto">
          <a:xfrm>
            <a:off x="3940175" y="250826"/>
            <a:ext cx="4051300"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chemeClr val="tx1"/>
                </a:solidFill>
              </a:rPr>
              <a:t>Mechanistic Models</a:t>
            </a:r>
          </a:p>
        </p:txBody>
      </p:sp>
      <p:sp>
        <p:nvSpPr>
          <p:cNvPr id="52226" name="Rectangle 3"/>
          <p:cNvSpPr>
            <a:spLocks noChangeArrowheads="1"/>
          </p:cNvSpPr>
          <p:nvPr/>
        </p:nvSpPr>
        <p:spPr bwMode="auto">
          <a:xfrm>
            <a:off x="2125664" y="927100"/>
            <a:ext cx="585152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i="1">
                <a:solidFill>
                  <a:schemeClr val="tx1"/>
                </a:solidFill>
              </a:rPr>
              <a:t> </a:t>
            </a:r>
            <a:r>
              <a:rPr lang="en-US" altLang="en-US" sz="2000" b="1" i="1">
                <a:solidFill>
                  <a:srgbClr val="FFFF00"/>
                </a:solidFill>
              </a:rPr>
              <a:t>Conservation of Mass</a:t>
            </a:r>
          </a:p>
        </p:txBody>
      </p:sp>
      <p:grpSp>
        <p:nvGrpSpPr>
          <p:cNvPr id="52227" name="Group 38"/>
          <p:cNvGrpSpPr>
            <a:grpSpLocks/>
          </p:cNvGrpSpPr>
          <p:nvPr/>
        </p:nvGrpSpPr>
        <p:grpSpPr bwMode="auto">
          <a:xfrm>
            <a:off x="2274794" y="3752851"/>
            <a:ext cx="2174875" cy="981075"/>
            <a:chOff x="588" y="2754"/>
            <a:chExt cx="1370" cy="618"/>
          </a:xfrm>
        </p:grpSpPr>
        <p:grpSp>
          <p:nvGrpSpPr>
            <p:cNvPr id="52262" name="Group 22"/>
            <p:cNvGrpSpPr>
              <a:grpSpLocks/>
            </p:cNvGrpSpPr>
            <p:nvPr/>
          </p:nvGrpSpPr>
          <p:grpSpPr bwMode="auto">
            <a:xfrm>
              <a:off x="1339" y="2754"/>
              <a:ext cx="619" cy="243"/>
              <a:chOff x="1339" y="2754"/>
              <a:chExt cx="619" cy="243"/>
            </a:xfrm>
          </p:grpSpPr>
          <p:sp>
            <p:nvSpPr>
              <p:cNvPr id="52264" name="Arc 23"/>
              <p:cNvSpPr>
                <a:spLocks/>
              </p:cNvSpPr>
              <p:nvPr/>
            </p:nvSpPr>
            <p:spPr bwMode="auto">
              <a:xfrm>
                <a:off x="1620" y="2754"/>
                <a:ext cx="338" cy="24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76200" cap="rnd">
                <a:solidFill>
                  <a:srgbClr val="FFFF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65" name="Arc 24"/>
              <p:cNvSpPr>
                <a:spLocks/>
              </p:cNvSpPr>
              <p:nvPr/>
            </p:nvSpPr>
            <p:spPr bwMode="auto">
              <a:xfrm>
                <a:off x="1339" y="2754"/>
                <a:ext cx="338" cy="24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11"/>
                    </a:moveTo>
                    <a:cubicBezTo>
                      <a:pt x="49" y="9641"/>
                      <a:pt x="9666" y="35"/>
                      <a:pt x="21536" y="0"/>
                    </a:cubicBezTo>
                  </a:path>
                  <a:path w="21600" h="21600" stroke="0" extrusionOk="0">
                    <a:moveTo>
                      <a:pt x="0" y="21511"/>
                    </a:moveTo>
                    <a:cubicBezTo>
                      <a:pt x="49" y="9641"/>
                      <a:pt x="9666" y="35"/>
                      <a:pt x="21536" y="0"/>
                    </a:cubicBezTo>
                    <a:lnTo>
                      <a:pt x="21600" y="21600"/>
                    </a:lnTo>
                    <a:lnTo>
                      <a:pt x="0" y="21511"/>
                    </a:lnTo>
                    <a:close/>
                  </a:path>
                </a:pathLst>
              </a:custGeom>
              <a:noFill/>
              <a:ln w="76200" cap="rnd">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52263" name="Rectangle 28"/>
            <p:cNvSpPr>
              <a:spLocks noChangeArrowheads="1"/>
            </p:cNvSpPr>
            <p:nvPr/>
          </p:nvSpPr>
          <p:spPr bwMode="auto">
            <a:xfrm>
              <a:off x="588" y="3005"/>
              <a:ext cx="961"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rgbClr val="FFFF00"/>
                  </a:solidFill>
                </a:rPr>
                <a:t>source</a:t>
              </a:r>
            </a:p>
          </p:txBody>
        </p:sp>
      </p:grpSp>
      <p:grpSp>
        <p:nvGrpSpPr>
          <p:cNvPr id="52228" name="Group 39"/>
          <p:cNvGrpSpPr>
            <a:grpSpLocks/>
          </p:cNvGrpSpPr>
          <p:nvPr/>
        </p:nvGrpSpPr>
        <p:grpSpPr bwMode="auto">
          <a:xfrm>
            <a:off x="7797707" y="3752850"/>
            <a:ext cx="1876425" cy="965200"/>
            <a:chOff x="4067" y="2754"/>
            <a:chExt cx="1182" cy="608"/>
          </a:xfrm>
        </p:grpSpPr>
        <p:grpSp>
          <p:nvGrpSpPr>
            <p:cNvPr id="52258" name="Group 25"/>
            <p:cNvGrpSpPr>
              <a:grpSpLocks/>
            </p:cNvGrpSpPr>
            <p:nvPr/>
          </p:nvGrpSpPr>
          <p:grpSpPr bwMode="auto">
            <a:xfrm>
              <a:off x="4067" y="2754"/>
              <a:ext cx="619" cy="243"/>
              <a:chOff x="4067" y="2754"/>
              <a:chExt cx="619" cy="243"/>
            </a:xfrm>
          </p:grpSpPr>
          <p:sp>
            <p:nvSpPr>
              <p:cNvPr id="52260" name="Arc 26"/>
              <p:cNvSpPr>
                <a:spLocks/>
              </p:cNvSpPr>
              <p:nvPr/>
            </p:nvSpPr>
            <p:spPr bwMode="auto">
              <a:xfrm>
                <a:off x="4348" y="2754"/>
                <a:ext cx="338" cy="24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76200" cap="rnd">
                <a:solidFill>
                  <a:srgbClr val="FFFF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61" name="Arc 27"/>
              <p:cNvSpPr>
                <a:spLocks/>
              </p:cNvSpPr>
              <p:nvPr/>
            </p:nvSpPr>
            <p:spPr bwMode="auto">
              <a:xfrm>
                <a:off x="4067" y="2754"/>
                <a:ext cx="338" cy="24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11"/>
                    </a:moveTo>
                    <a:cubicBezTo>
                      <a:pt x="49" y="9641"/>
                      <a:pt x="9666" y="35"/>
                      <a:pt x="21536" y="0"/>
                    </a:cubicBezTo>
                  </a:path>
                  <a:path w="21600" h="21600" stroke="0" extrusionOk="0">
                    <a:moveTo>
                      <a:pt x="0" y="21511"/>
                    </a:moveTo>
                    <a:cubicBezTo>
                      <a:pt x="49" y="9641"/>
                      <a:pt x="9666" y="35"/>
                      <a:pt x="21536" y="0"/>
                    </a:cubicBezTo>
                    <a:lnTo>
                      <a:pt x="21600" y="21600"/>
                    </a:lnTo>
                    <a:lnTo>
                      <a:pt x="0" y="21511"/>
                    </a:lnTo>
                    <a:close/>
                  </a:path>
                </a:pathLst>
              </a:custGeom>
              <a:noFill/>
              <a:ln w="76200" cap="rnd">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52259" name="Rectangle 29"/>
            <p:cNvSpPr>
              <a:spLocks noChangeArrowheads="1"/>
            </p:cNvSpPr>
            <p:nvPr/>
          </p:nvSpPr>
          <p:spPr bwMode="auto">
            <a:xfrm>
              <a:off x="4618" y="2995"/>
              <a:ext cx="631"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dirty="0">
                  <a:solidFill>
                    <a:srgbClr val="FFFF00"/>
                  </a:solidFill>
                </a:rPr>
                <a:t>sink</a:t>
              </a:r>
            </a:p>
          </p:txBody>
        </p:sp>
      </p:grpSp>
      <p:grpSp>
        <p:nvGrpSpPr>
          <p:cNvPr id="52229" name="Group 42"/>
          <p:cNvGrpSpPr>
            <a:grpSpLocks/>
          </p:cNvGrpSpPr>
          <p:nvPr/>
        </p:nvGrpSpPr>
        <p:grpSpPr bwMode="auto">
          <a:xfrm>
            <a:off x="3897219" y="3349625"/>
            <a:ext cx="4498975" cy="2881312"/>
            <a:chOff x="1610" y="2500"/>
            <a:chExt cx="2834" cy="1815"/>
          </a:xfrm>
        </p:grpSpPr>
        <p:sp>
          <p:nvSpPr>
            <p:cNvPr id="37921" name="Oval 21"/>
            <p:cNvSpPr>
              <a:spLocks noChangeArrowheads="1"/>
            </p:cNvSpPr>
            <p:nvPr/>
          </p:nvSpPr>
          <p:spPr bwMode="auto">
            <a:xfrm>
              <a:off x="1610" y="2500"/>
              <a:ext cx="2834" cy="1340"/>
            </a:xfrm>
            <a:prstGeom prst="ellipse">
              <a:avLst/>
            </a:prstGeom>
            <a:noFill/>
            <a:ln w="25400">
              <a:solidFill>
                <a:schemeClr val="accent1">
                  <a:lumMod val="9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bg1"/>
                  </a:solidFill>
                  <a:latin typeface="Arial" panose="020B0604020202020204" pitchFamily="34" charset="0"/>
                </a:defRPr>
              </a:lvl1pPr>
              <a:lvl2pPr marL="742950" indent="-285750">
                <a:spcBef>
                  <a:spcPct val="20000"/>
                </a:spcBef>
                <a:buChar char="–"/>
                <a:defRPr sz="2800">
                  <a:solidFill>
                    <a:schemeClr val="bg1"/>
                  </a:solidFill>
                  <a:latin typeface="Arial" panose="020B0604020202020204" pitchFamily="34" charset="0"/>
                </a:defRPr>
              </a:lvl2pPr>
              <a:lvl3pPr marL="1143000" indent="-228600">
                <a:spcBef>
                  <a:spcPct val="20000"/>
                </a:spcBef>
                <a:buChar char="•"/>
                <a:defRPr sz="2400">
                  <a:solidFill>
                    <a:schemeClr val="bg1"/>
                  </a:solidFill>
                  <a:latin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spcBef>
                  <a:spcPct val="0"/>
                </a:spcBef>
                <a:buFontTx/>
                <a:buNone/>
                <a:defRPr/>
              </a:pPr>
              <a:endParaRPr lang="en-US" altLang="en-US" sz="2400">
                <a:solidFill>
                  <a:schemeClr val="tx1"/>
                </a:solidFill>
                <a:latin typeface="Tahoma" panose="020B0604030504040204" pitchFamily="34" charset="0"/>
              </a:endParaRPr>
            </a:p>
          </p:txBody>
        </p:sp>
        <p:sp>
          <p:nvSpPr>
            <p:cNvPr id="52257" name="Rectangle 31"/>
            <p:cNvSpPr>
              <a:spLocks noChangeArrowheads="1"/>
            </p:cNvSpPr>
            <p:nvPr/>
          </p:nvSpPr>
          <p:spPr bwMode="auto">
            <a:xfrm>
              <a:off x="2506" y="3948"/>
              <a:ext cx="1039"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b="1" i="1">
                  <a:solidFill>
                    <a:srgbClr val="C00000"/>
                  </a:solidFill>
                </a:rPr>
                <a:t>Volume</a:t>
              </a:r>
            </a:p>
          </p:txBody>
        </p:sp>
      </p:grpSp>
      <p:sp>
        <p:nvSpPr>
          <p:cNvPr id="52230" name="Rectangle 32"/>
          <p:cNvSpPr>
            <a:spLocks noChangeArrowheads="1"/>
          </p:cNvSpPr>
          <p:nvPr/>
        </p:nvSpPr>
        <p:spPr bwMode="auto">
          <a:xfrm>
            <a:off x="6107020" y="1862138"/>
            <a:ext cx="369252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i="1" dirty="0">
                <a:solidFill>
                  <a:schemeClr val="tx1"/>
                </a:solidFill>
              </a:rPr>
              <a:t>over a unit time period:</a:t>
            </a:r>
          </a:p>
        </p:txBody>
      </p:sp>
      <p:sp>
        <p:nvSpPr>
          <p:cNvPr id="52231" name="Rectangle 33"/>
          <p:cNvSpPr>
            <a:spLocks noChangeArrowheads="1"/>
          </p:cNvSpPr>
          <p:nvPr/>
        </p:nvSpPr>
        <p:spPr bwMode="auto">
          <a:xfrm>
            <a:off x="3325720" y="1862138"/>
            <a:ext cx="291782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i="1" dirty="0">
                <a:solidFill>
                  <a:schemeClr val="tx1"/>
                </a:solidFill>
              </a:rPr>
              <a:t>For a finite volume</a:t>
            </a:r>
            <a:endParaRPr lang="en-US" altLang="en-US" sz="2400" b="1" dirty="0">
              <a:solidFill>
                <a:schemeClr val="tx1"/>
              </a:solidFill>
            </a:endParaRPr>
          </a:p>
        </p:txBody>
      </p:sp>
      <p:sp>
        <p:nvSpPr>
          <p:cNvPr id="52232" name="Rectangle 34"/>
          <p:cNvSpPr>
            <a:spLocks noChangeArrowheads="1"/>
          </p:cNvSpPr>
          <p:nvPr/>
        </p:nvSpPr>
        <p:spPr bwMode="auto">
          <a:xfrm>
            <a:off x="3681320" y="2535238"/>
            <a:ext cx="239712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dirty="0">
                <a:solidFill>
                  <a:schemeClr val="tx1"/>
                </a:solidFill>
              </a:rPr>
              <a:t>(accumulation)</a:t>
            </a:r>
          </a:p>
        </p:txBody>
      </p:sp>
      <p:sp>
        <p:nvSpPr>
          <p:cNvPr id="52233" name="Rectangle 36"/>
          <p:cNvSpPr>
            <a:spLocks noChangeArrowheads="1"/>
          </p:cNvSpPr>
          <p:nvPr/>
        </p:nvSpPr>
        <p:spPr bwMode="auto">
          <a:xfrm>
            <a:off x="5980020" y="2530477"/>
            <a:ext cx="207962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dirty="0">
                <a:solidFill>
                  <a:schemeClr val="tx1"/>
                </a:solidFill>
              </a:rPr>
              <a:t>= (sources)</a:t>
            </a:r>
          </a:p>
        </p:txBody>
      </p:sp>
      <p:sp>
        <p:nvSpPr>
          <p:cNvPr id="52234" name="Rectangle 37"/>
          <p:cNvSpPr>
            <a:spLocks noChangeArrowheads="1"/>
          </p:cNvSpPr>
          <p:nvPr/>
        </p:nvSpPr>
        <p:spPr bwMode="auto">
          <a:xfrm>
            <a:off x="7745320" y="2522538"/>
            <a:ext cx="159702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dirty="0">
                <a:solidFill>
                  <a:schemeClr val="tx1"/>
                </a:solidFill>
                <a:latin typeface="Symbol" panose="05050102010706020507" pitchFamily="18" charset="2"/>
              </a:rPr>
              <a:t></a:t>
            </a:r>
            <a:r>
              <a:rPr lang="en-US" altLang="en-US" sz="2400" b="1" dirty="0">
                <a:solidFill>
                  <a:schemeClr val="tx1"/>
                </a:solidFill>
              </a:rPr>
              <a:t> (sinks)</a:t>
            </a:r>
          </a:p>
        </p:txBody>
      </p:sp>
      <p:grpSp>
        <p:nvGrpSpPr>
          <p:cNvPr id="52235" name="Group 46"/>
          <p:cNvGrpSpPr>
            <a:grpSpLocks/>
          </p:cNvGrpSpPr>
          <p:nvPr/>
        </p:nvGrpSpPr>
        <p:grpSpPr bwMode="auto">
          <a:xfrm>
            <a:off x="3889282" y="4278313"/>
            <a:ext cx="4518025" cy="1216025"/>
            <a:chOff x="1605" y="3085"/>
            <a:chExt cx="2846" cy="766"/>
          </a:xfrm>
        </p:grpSpPr>
        <p:grpSp>
          <p:nvGrpSpPr>
            <p:cNvPr id="52238" name="Group 5"/>
            <p:cNvGrpSpPr>
              <a:grpSpLocks/>
            </p:cNvGrpSpPr>
            <p:nvPr/>
          </p:nvGrpSpPr>
          <p:grpSpPr bwMode="auto">
            <a:xfrm>
              <a:off x="1623" y="3092"/>
              <a:ext cx="2809" cy="99"/>
              <a:chOff x="1623" y="3092"/>
              <a:chExt cx="2809" cy="99"/>
            </a:xfrm>
          </p:grpSpPr>
          <p:sp>
            <p:nvSpPr>
              <p:cNvPr id="52241" name="Arc 6"/>
              <p:cNvSpPr>
                <a:spLocks/>
              </p:cNvSpPr>
              <p:nvPr/>
            </p:nvSpPr>
            <p:spPr bwMode="auto">
              <a:xfrm rot="10800000">
                <a:off x="1623" y="3092"/>
                <a:ext cx="243" cy="81"/>
              </a:xfrm>
              <a:custGeom>
                <a:avLst/>
                <a:gdLst>
                  <a:gd name="T0" fmla="*/ 0 w 21598"/>
                  <a:gd name="T1" fmla="*/ 0 h 21600"/>
                  <a:gd name="T2" fmla="*/ 0 w 21598"/>
                  <a:gd name="T3" fmla="*/ 0 h 21600"/>
                  <a:gd name="T4" fmla="*/ 0 w 21598"/>
                  <a:gd name="T5" fmla="*/ 0 h 21600"/>
                  <a:gd name="T6" fmla="*/ 0 60000 65536"/>
                  <a:gd name="T7" fmla="*/ 0 60000 65536"/>
                  <a:gd name="T8" fmla="*/ 0 60000 65536"/>
                  <a:gd name="T9" fmla="*/ 0 w 21598"/>
                  <a:gd name="T10" fmla="*/ 0 h 21600"/>
                  <a:gd name="T11" fmla="*/ 21598 w 21598"/>
                  <a:gd name="T12" fmla="*/ 21600 h 21600"/>
                </a:gdLst>
                <a:ahLst/>
                <a:cxnLst>
                  <a:cxn ang="T6">
                    <a:pos x="T0" y="T1"/>
                  </a:cxn>
                  <a:cxn ang="T7">
                    <a:pos x="T2" y="T3"/>
                  </a:cxn>
                  <a:cxn ang="T8">
                    <a:pos x="T4" y="T5"/>
                  </a:cxn>
                </a:cxnLst>
                <a:rect l="T9" t="T10" r="T11" b="T12"/>
                <a:pathLst>
                  <a:path w="21598" h="21600" fill="none" extrusionOk="0">
                    <a:moveTo>
                      <a:pt x="-1" y="21332"/>
                    </a:moveTo>
                    <a:cubicBezTo>
                      <a:pt x="145" y="9543"/>
                      <a:pt x="9718" y="48"/>
                      <a:pt x="21509" y="0"/>
                    </a:cubicBezTo>
                  </a:path>
                  <a:path w="21598" h="21600" stroke="0" extrusionOk="0">
                    <a:moveTo>
                      <a:pt x="-1" y="21332"/>
                    </a:moveTo>
                    <a:cubicBezTo>
                      <a:pt x="145" y="9543"/>
                      <a:pt x="9718" y="48"/>
                      <a:pt x="21509" y="0"/>
                    </a:cubicBezTo>
                    <a:lnTo>
                      <a:pt x="21598" y="21600"/>
                    </a:lnTo>
                    <a:lnTo>
                      <a:pt x="-1" y="21332"/>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42" name="Arc 7"/>
              <p:cNvSpPr>
                <a:spLocks/>
              </p:cNvSpPr>
              <p:nvPr/>
            </p:nvSpPr>
            <p:spPr bwMode="auto">
              <a:xfrm rot="10800000">
                <a:off x="1854" y="3096"/>
                <a:ext cx="218" cy="8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52243" name="Group 8"/>
              <p:cNvGrpSpPr>
                <a:grpSpLocks/>
              </p:cNvGrpSpPr>
              <p:nvPr/>
            </p:nvGrpSpPr>
            <p:grpSpPr bwMode="auto">
              <a:xfrm>
                <a:off x="2119" y="3097"/>
                <a:ext cx="428" cy="89"/>
                <a:chOff x="2119" y="3097"/>
                <a:chExt cx="428" cy="89"/>
              </a:xfrm>
            </p:grpSpPr>
            <p:sp>
              <p:nvSpPr>
                <p:cNvPr id="52254" name="Arc 9"/>
                <p:cNvSpPr>
                  <a:spLocks/>
                </p:cNvSpPr>
                <p:nvPr/>
              </p:nvSpPr>
              <p:spPr bwMode="auto">
                <a:xfrm rot="10800000">
                  <a:off x="2119" y="3097"/>
                  <a:ext cx="218" cy="86"/>
                </a:xfrm>
                <a:custGeom>
                  <a:avLst/>
                  <a:gdLst>
                    <a:gd name="T0" fmla="*/ 0 w 21599"/>
                    <a:gd name="T1" fmla="*/ 0 h 21600"/>
                    <a:gd name="T2" fmla="*/ 0 w 21599"/>
                    <a:gd name="T3" fmla="*/ 0 h 21600"/>
                    <a:gd name="T4" fmla="*/ 0 w 21599"/>
                    <a:gd name="T5" fmla="*/ 0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0" y="21349"/>
                      </a:moveTo>
                      <a:cubicBezTo>
                        <a:pt x="137" y="9556"/>
                        <a:pt x="9707" y="54"/>
                        <a:pt x="21500" y="0"/>
                      </a:cubicBezTo>
                    </a:path>
                    <a:path w="21599" h="21600" stroke="0" extrusionOk="0">
                      <a:moveTo>
                        <a:pt x="0" y="21349"/>
                      </a:moveTo>
                      <a:cubicBezTo>
                        <a:pt x="137" y="9556"/>
                        <a:pt x="9707" y="54"/>
                        <a:pt x="21500" y="0"/>
                      </a:cubicBezTo>
                      <a:lnTo>
                        <a:pt x="21599" y="21600"/>
                      </a:lnTo>
                      <a:lnTo>
                        <a:pt x="0" y="21349"/>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5" name="Arc 10"/>
                <p:cNvSpPr>
                  <a:spLocks/>
                </p:cNvSpPr>
                <p:nvPr/>
              </p:nvSpPr>
              <p:spPr bwMode="auto">
                <a:xfrm rot="10800000">
                  <a:off x="2329" y="3100"/>
                  <a:ext cx="218" cy="8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2244" name="Group 11"/>
              <p:cNvGrpSpPr>
                <a:grpSpLocks/>
              </p:cNvGrpSpPr>
              <p:nvPr/>
            </p:nvGrpSpPr>
            <p:grpSpPr bwMode="auto">
              <a:xfrm>
                <a:off x="2589" y="3101"/>
                <a:ext cx="428" cy="89"/>
                <a:chOff x="2589" y="3101"/>
                <a:chExt cx="428" cy="89"/>
              </a:xfrm>
            </p:grpSpPr>
            <p:sp>
              <p:nvSpPr>
                <p:cNvPr id="52252" name="Arc 12"/>
                <p:cNvSpPr>
                  <a:spLocks/>
                </p:cNvSpPr>
                <p:nvPr/>
              </p:nvSpPr>
              <p:spPr bwMode="auto">
                <a:xfrm rot="10800000">
                  <a:off x="2589" y="3101"/>
                  <a:ext cx="218" cy="86"/>
                </a:xfrm>
                <a:custGeom>
                  <a:avLst/>
                  <a:gdLst>
                    <a:gd name="T0" fmla="*/ 0 w 21599"/>
                    <a:gd name="T1" fmla="*/ 0 h 21600"/>
                    <a:gd name="T2" fmla="*/ 0 w 21599"/>
                    <a:gd name="T3" fmla="*/ 0 h 21600"/>
                    <a:gd name="T4" fmla="*/ 0 w 21599"/>
                    <a:gd name="T5" fmla="*/ 0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0" y="21349"/>
                      </a:moveTo>
                      <a:cubicBezTo>
                        <a:pt x="137" y="9556"/>
                        <a:pt x="9707" y="54"/>
                        <a:pt x="21500" y="0"/>
                      </a:cubicBezTo>
                    </a:path>
                    <a:path w="21599" h="21600" stroke="0" extrusionOk="0">
                      <a:moveTo>
                        <a:pt x="0" y="21349"/>
                      </a:moveTo>
                      <a:cubicBezTo>
                        <a:pt x="137" y="9556"/>
                        <a:pt x="9707" y="54"/>
                        <a:pt x="21500" y="0"/>
                      </a:cubicBezTo>
                      <a:lnTo>
                        <a:pt x="21599" y="21600"/>
                      </a:lnTo>
                      <a:lnTo>
                        <a:pt x="0" y="21349"/>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3" name="Arc 13"/>
                <p:cNvSpPr>
                  <a:spLocks/>
                </p:cNvSpPr>
                <p:nvPr/>
              </p:nvSpPr>
              <p:spPr bwMode="auto">
                <a:xfrm rot="10800000">
                  <a:off x="2799" y="3104"/>
                  <a:ext cx="218" cy="8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2245" name="Group 14"/>
              <p:cNvGrpSpPr>
                <a:grpSpLocks/>
              </p:cNvGrpSpPr>
              <p:nvPr/>
            </p:nvGrpSpPr>
            <p:grpSpPr bwMode="auto">
              <a:xfrm>
                <a:off x="3058" y="3102"/>
                <a:ext cx="428" cy="89"/>
                <a:chOff x="3058" y="3102"/>
                <a:chExt cx="428" cy="89"/>
              </a:xfrm>
            </p:grpSpPr>
            <p:sp>
              <p:nvSpPr>
                <p:cNvPr id="52250" name="Arc 15"/>
                <p:cNvSpPr>
                  <a:spLocks/>
                </p:cNvSpPr>
                <p:nvPr/>
              </p:nvSpPr>
              <p:spPr bwMode="auto">
                <a:xfrm rot="10800000">
                  <a:off x="3058" y="3102"/>
                  <a:ext cx="218" cy="86"/>
                </a:xfrm>
                <a:custGeom>
                  <a:avLst/>
                  <a:gdLst>
                    <a:gd name="T0" fmla="*/ 0 w 21599"/>
                    <a:gd name="T1" fmla="*/ 0 h 21600"/>
                    <a:gd name="T2" fmla="*/ 0 w 21599"/>
                    <a:gd name="T3" fmla="*/ 0 h 21600"/>
                    <a:gd name="T4" fmla="*/ 0 w 21599"/>
                    <a:gd name="T5" fmla="*/ 0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0" y="21349"/>
                      </a:moveTo>
                      <a:cubicBezTo>
                        <a:pt x="137" y="9556"/>
                        <a:pt x="9707" y="54"/>
                        <a:pt x="21500" y="0"/>
                      </a:cubicBezTo>
                    </a:path>
                    <a:path w="21599" h="21600" stroke="0" extrusionOk="0">
                      <a:moveTo>
                        <a:pt x="0" y="21349"/>
                      </a:moveTo>
                      <a:cubicBezTo>
                        <a:pt x="137" y="9556"/>
                        <a:pt x="9707" y="54"/>
                        <a:pt x="21500" y="0"/>
                      </a:cubicBezTo>
                      <a:lnTo>
                        <a:pt x="21599" y="21600"/>
                      </a:lnTo>
                      <a:lnTo>
                        <a:pt x="0" y="21349"/>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1" name="Arc 16"/>
                <p:cNvSpPr>
                  <a:spLocks/>
                </p:cNvSpPr>
                <p:nvPr/>
              </p:nvSpPr>
              <p:spPr bwMode="auto">
                <a:xfrm rot="10800000">
                  <a:off x="3268" y="3105"/>
                  <a:ext cx="218" cy="8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52246" name="Arc 17"/>
              <p:cNvSpPr>
                <a:spLocks/>
              </p:cNvSpPr>
              <p:nvPr/>
            </p:nvSpPr>
            <p:spPr bwMode="auto">
              <a:xfrm rot="10800000">
                <a:off x="3521" y="3102"/>
                <a:ext cx="218" cy="86"/>
              </a:xfrm>
              <a:custGeom>
                <a:avLst/>
                <a:gdLst>
                  <a:gd name="T0" fmla="*/ 0 w 21599"/>
                  <a:gd name="T1" fmla="*/ 0 h 21600"/>
                  <a:gd name="T2" fmla="*/ 0 w 21599"/>
                  <a:gd name="T3" fmla="*/ 0 h 21600"/>
                  <a:gd name="T4" fmla="*/ 0 w 21599"/>
                  <a:gd name="T5" fmla="*/ 0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0" y="21349"/>
                    </a:moveTo>
                    <a:cubicBezTo>
                      <a:pt x="137" y="9556"/>
                      <a:pt x="9707" y="54"/>
                      <a:pt x="21500" y="0"/>
                    </a:cubicBezTo>
                  </a:path>
                  <a:path w="21599" h="21600" stroke="0" extrusionOk="0">
                    <a:moveTo>
                      <a:pt x="0" y="21349"/>
                    </a:moveTo>
                    <a:cubicBezTo>
                      <a:pt x="137" y="9556"/>
                      <a:pt x="9707" y="54"/>
                      <a:pt x="21500" y="0"/>
                    </a:cubicBezTo>
                    <a:lnTo>
                      <a:pt x="21599" y="21600"/>
                    </a:lnTo>
                    <a:lnTo>
                      <a:pt x="0" y="21349"/>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47" name="Arc 18"/>
              <p:cNvSpPr>
                <a:spLocks/>
              </p:cNvSpPr>
              <p:nvPr/>
            </p:nvSpPr>
            <p:spPr bwMode="auto">
              <a:xfrm rot="10800000">
                <a:off x="3731" y="3101"/>
                <a:ext cx="218" cy="8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48" name="Arc 19"/>
              <p:cNvSpPr>
                <a:spLocks/>
              </p:cNvSpPr>
              <p:nvPr/>
            </p:nvSpPr>
            <p:spPr bwMode="auto">
              <a:xfrm rot="10800000">
                <a:off x="3980" y="3099"/>
                <a:ext cx="218" cy="86"/>
              </a:xfrm>
              <a:custGeom>
                <a:avLst/>
                <a:gdLst>
                  <a:gd name="T0" fmla="*/ 0 w 21599"/>
                  <a:gd name="T1" fmla="*/ 0 h 21600"/>
                  <a:gd name="T2" fmla="*/ 0 w 21599"/>
                  <a:gd name="T3" fmla="*/ 0 h 21600"/>
                  <a:gd name="T4" fmla="*/ 0 w 21599"/>
                  <a:gd name="T5" fmla="*/ 0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0" y="21349"/>
                    </a:moveTo>
                    <a:cubicBezTo>
                      <a:pt x="137" y="9556"/>
                      <a:pt x="9707" y="54"/>
                      <a:pt x="21500" y="0"/>
                    </a:cubicBezTo>
                  </a:path>
                  <a:path w="21599" h="21600" stroke="0" extrusionOk="0">
                    <a:moveTo>
                      <a:pt x="0" y="21349"/>
                    </a:moveTo>
                    <a:cubicBezTo>
                      <a:pt x="137" y="9556"/>
                      <a:pt x="9707" y="54"/>
                      <a:pt x="21500" y="0"/>
                    </a:cubicBezTo>
                    <a:lnTo>
                      <a:pt x="21599" y="21600"/>
                    </a:lnTo>
                    <a:lnTo>
                      <a:pt x="0" y="21349"/>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49" name="Arc 20"/>
              <p:cNvSpPr>
                <a:spLocks/>
              </p:cNvSpPr>
              <p:nvPr/>
            </p:nvSpPr>
            <p:spPr bwMode="auto">
              <a:xfrm rot="10800000">
                <a:off x="4193" y="3102"/>
                <a:ext cx="239" cy="8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52239" name="Freeform 4"/>
            <p:cNvSpPr>
              <a:spLocks/>
            </p:cNvSpPr>
            <p:nvPr/>
          </p:nvSpPr>
          <p:spPr bwMode="auto">
            <a:xfrm>
              <a:off x="1605" y="3085"/>
              <a:ext cx="2846" cy="766"/>
            </a:xfrm>
            <a:custGeom>
              <a:avLst/>
              <a:gdLst>
                <a:gd name="T0" fmla="*/ 10 w 2846"/>
                <a:gd name="T1" fmla="*/ 170 h 766"/>
                <a:gd name="T2" fmla="*/ 125 w 2846"/>
                <a:gd name="T3" fmla="*/ 370 h 766"/>
                <a:gd name="T4" fmla="*/ 320 w 2846"/>
                <a:gd name="T5" fmla="*/ 520 h 766"/>
                <a:gd name="T6" fmla="*/ 543 w 2846"/>
                <a:gd name="T7" fmla="*/ 619 h 766"/>
                <a:gd name="T8" fmla="*/ 819 w 2846"/>
                <a:gd name="T9" fmla="*/ 699 h 766"/>
                <a:gd name="T10" fmla="*/ 1175 w 2846"/>
                <a:gd name="T11" fmla="*/ 751 h 766"/>
                <a:gd name="T12" fmla="*/ 1545 w 2846"/>
                <a:gd name="T13" fmla="*/ 765 h 766"/>
                <a:gd name="T14" fmla="*/ 1935 w 2846"/>
                <a:gd name="T15" fmla="*/ 715 h 766"/>
                <a:gd name="T16" fmla="*/ 2230 w 2846"/>
                <a:gd name="T17" fmla="*/ 645 h 766"/>
                <a:gd name="T18" fmla="*/ 2495 w 2846"/>
                <a:gd name="T19" fmla="*/ 531 h 766"/>
                <a:gd name="T20" fmla="*/ 2725 w 2846"/>
                <a:gd name="T21" fmla="*/ 370 h 766"/>
                <a:gd name="T22" fmla="*/ 2820 w 2846"/>
                <a:gd name="T23" fmla="*/ 225 h 766"/>
                <a:gd name="T24" fmla="*/ 2845 w 2846"/>
                <a:gd name="T25" fmla="*/ 100 h 766"/>
                <a:gd name="T26" fmla="*/ 2670 w 2846"/>
                <a:gd name="T27" fmla="*/ 85 h 766"/>
                <a:gd name="T28" fmla="*/ 2585 w 2846"/>
                <a:gd name="T29" fmla="*/ 0 h 766"/>
                <a:gd name="T30" fmla="*/ 2490 w 2846"/>
                <a:gd name="T31" fmla="*/ 85 h 766"/>
                <a:gd name="T32" fmla="*/ 2310 w 2846"/>
                <a:gd name="T33" fmla="*/ 95 h 766"/>
                <a:gd name="T34" fmla="*/ 2150 w 2846"/>
                <a:gd name="T35" fmla="*/ 50 h 766"/>
                <a:gd name="T36" fmla="*/ 2100 w 2846"/>
                <a:gd name="T37" fmla="*/ 60 h 766"/>
                <a:gd name="T38" fmla="*/ 1985 w 2846"/>
                <a:gd name="T39" fmla="*/ 95 h 766"/>
                <a:gd name="T40" fmla="*/ 1820 w 2846"/>
                <a:gd name="T41" fmla="*/ 100 h 766"/>
                <a:gd name="T42" fmla="*/ 1695 w 2846"/>
                <a:gd name="T43" fmla="*/ 60 h 766"/>
                <a:gd name="T44" fmla="*/ 1665 w 2846"/>
                <a:gd name="T45" fmla="*/ 15 h 766"/>
                <a:gd name="T46" fmla="*/ 1590 w 2846"/>
                <a:gd name="T47" fmla="*/ 80 h 766"/>
                <a:gd name="T48" fmla="*/ 1485 w 2846"/>
                <a:gd name="T49" fmla="*/ 105 h 766"/>
                <a:gd name="T50" fmla="*/ 1305 w 2846"/>
                <a:gd name="T51" fmla="*/ 80 h 766"/>
                <a:gd name="T52" fmla="*/ 1210 w 2846"/>
                <a:gd name="T53" fmla="*/ 45 h 766"/>
                <a:gd name="T54" fmla="*/ 1170 w 2846"/>
                <a:gd name="T55" fmla="*/ 55 h 766"/>
                <a:gd name="T56" fmla="*/ 1005 w 2846"/>
                <a:gd name="T57" fmla="*/ 95 h 766"/>
                <a:gd name="T58" fmla="*/ 840 w 2846"/>
                <a:gd name="T59" fmla="*/ 80 h 766"/>
                <a:gd name="T60" fmla="*/ 780 w 2846"/>
                <a:gd name="T61" fmla="*/ 70 h 766"/>
                <a:gd name="T62" fmla="*/ 725 w 2846"/>
                <a:gd name="T63" fmla="*/ 5 h 766"/>
                <a:gd name="T64" fmla="*/ 650 w 2846"/>
                <a:gd name="T65" fmla="*/ 80 h 766"/>
                <a:gd name="T66" fmla="*/ 500 w 2846"/>
                <a:gd name="T67" fmla="*/ 95 h 766"/>
                <a:gd name="T68" fmla="*/ 360 w 2846"/>
                <a:gd name="T69" fmla="*/ 80 h 766"/>
                <a:gd name="T70" fmla="*/ 270 w 2846"/>
                <a:gd name="T71" fmla="*/ 35 h 766"/>
                <a:gd name="T72" fmla="*/ 225 w 2846"/>
                <a:gd name="T73" fmla="*/ 40 h 766"/>
                <a:gd name="T74" fmla="*/ 110 w 2846"/>
                <a:gd name="T75" fmla="*/ 75 h 766"/>
                <a:gd name="T76" fmla="*/ 0 w 2846"/>
                <a:gd name="T77" fmla="*/ 85 h 7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846"/>
                <a:gd name="T118" fmla="*/ 0 h 766"/>
                <a:gd name="T119" fmla="*/ 2846 w 2846"/>
                <a:gd name="T120" fmla="*/ 766 h 76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846" h="766">
                  <a:moveTo>
                    <a:pt x="0" y="85"/>
                  </a:moveTo>
                  <a:lnTo>
                    <a:pt x="10" y="170"/>
                  </a:lnTo>
                  <a:lnTo>
                    <a:pt x="60" y="285"/>
                  </a:lnTo>
                  <a:lnTo>
                    <a:pt x="125" y="370"/>
                  </a:lnTo>
                  <a:lnTo>
                    <a:pt x="210" y="450"/>
                  </a:lnTo>
                  <a:lnTo>
                    <a:pt x="320" y="520"/>
                  </a:lnTo>
                  <a:lnTo>
                    <a:pt x="430" y="575"/>
                  </a:lnTo>
                  <a:lnTo>
                    <a:pt x="543" y="619"/>
                  </a:lnTo>
                  <a:lnTo>
                    <a:pt x="685" y="665"/>
                  </a:lnTo>
                  <a:lnTo>
                    <a:pt x="819" y="699"/>
                  </a:lnTo>
                  <a:lnTo>
                    <a:pt x="970" y="730"/>
                  </a:lnTo>
                  <a:lnTo>
                    <a:pt x="1175" y="751"/>
                  </a:lnTo>
                  <a:lnTo>
                    <a:pt x="1350" y="765"/>
                  </a:lnTo>
                  <a:lnTo>
                    <a:pt x="1545" y="765"/>
                  </a:lnTo>
                  <a:lnTo>
                    <a:pt x="1759" y="748"/>
                  </a:lnTo>
                  <a:lnTo>
                    <a:pt x="1935" y="715"/>
                  </a:lnTo>
                  <a:lnTo>
                    <a:pt x="2063" y="691"/>
                  </a:lnTo>
                  <a:lnTo>
                    <a:pt x="2230" y="645"/>
                  </a:lnTo>
                  <a:lnTo>
                    <a:pt x="2371" y="591"/>
                  </a:lnTo>
                  <a:lnTo>
                    <a:pt x="2495" y="531"/>
                  </a:lnTo>
                  <a:lnTo>
                    <a:pt x="2620" y="460"/>
                  </a:lnTo>
                  <a:lnTo>
                    <a:pt x="2725" y="370"/>
                  </a:lnTo>
                  <a:lnTo>
                    <a:pt x="2785" y="295"/>
                  </a:lnTo>
                  <a:lnTo>
                    <a:pt x="2820" y="225"/>
                  </a:lnTo>
                  <a:lnTo>
                    <a:pt x="2840" y="160"/>
                  </a:lnTo>
                  <a:lnTo>
                    <a:pt x="2845" y="100"/>
                  </a:lnTo>
                  <a:lnTo>
                    <a:pt x="2765" y="100"/>
                  </a:lnTo>
                  <a:lnTo>
                    <a:pt x="2670" y="85"/>
                  </a:lnTo>
                  <a:lnTo>
                    <a:pt x="2615" y="50"/>
                  </a:lnTo>
                  <a:lnTo>
                    <a:pt x="2585" y="0"/>
                  </a:lnTo>
                  <a:lnTo>
                    <a:pt x="2550" y="60"/>
                  </a:lnTo>
                  <a:lnTo>
                    <a:pt x="2490" y="85"/>
                  </a:lnTo>
                  <a:lnTo>
                    <a:pt x="2390" y="95"/>
                  </a:lnTo>
                  <a:lnTo>
                    <a:pt x="2310" y="95"/>
                  </a:lnTo>
                  <a:lnTo>
                    <a:pt x="2210" y="85"/>
                  </a:lnTo>
                  <a:lnTo>
                    <a:pt x="2150" y="50"/>
                  </a:lnTo>
                  <a:lnTo>
                    <a:pt x="2125" y="10"/>
                  </a:lnTo>
                  <a:lnTo>
                    <a:pt x="2100" y="60"/>
                  </a:lnTo>
                  <a:lnTo>
                    <a:pt x="2035" y="80"/>
                  </a:lnTo>
                  <a:lnTo>
                    <a:pt x="1985" y="95"/>
                  </a:lnTo>
                  <a:lnTo>
                    <a:pt x="1920" y="105"/>
                  </a:lnTo>
                  <a:lnTo>
                    <a:pt x="1820" y="100"/>
                  </a:lnTo>
                  <a:lnTo>
                    <a:pt x="1755" y="85"/>
                  </a:lnTo>
                  <a:lnTo>
                    <a:pt x="1695" y="60"/>
                  </a:lnTo>
                  <a:lnTo>
                    <a:pt x="1675" y="45"/>
                  </a:lnTo>
                  <a:lnTo>
                    <a:pt x="1665" y="15"/>
                  </a:lnTo>
                  <a:lnTo>
                    <a:pt x="1640" y="55"/>
                  </a:lnTo>
                  <a:lnTo>
                    <a:pt x="1590" y="80"/>
                  </a:lnTo>
                  <a:lnTo>
                    <a:pt x="1520" y="90"/>
                  </a:lnTo>
                  <a:lnTo>
                    <a:pt x="1485" y="105"/>
                  </a:lnTo>
                  <a:lnTo>
                    <a:pt x="1380" y="105"/>
                  </a:lnTo>
                  <a:lnTo>
                    <a:pt x="1305" y="80"/>
                  </a:lnTo>
                  <a:lnTo>
                    <a:pt x="1240" y="65"/>
                  </a:lnTo>
                  <a:lnTo>
                    <a:pt x="1210" y="45"/>
                  </a:lnTo>
                  <a:lnTo>
                    <a:pt x="1190" y="10"/>
                  </a:lnTo>
                  <a:lnTo>
                    <a:pt x="1170" y="55"/>
                  </a:lnTo>
                  <a:lnTo>
                    <a:pt x="1110" y="80"/>
                  </a:lnTo>
                  <a:lnTo>
                    <a:pt x="1005" y="95"/>
                  </a:lnTo>
                  <a:lnTo>
                    <a:pt x="920" y="95"/>
                  </a:lnTo>
                  <a:lnTo>
                    <a:pt x="840" y="80"/>
                  </a:lnTo>
                  <a:lnTo>
                    <a:pt x="795" y="70"/>
                  </a:lnTo>
                  <a:lnTo>
                    <a:pt x="780" y="70"/>
                  </a:lnTo>
                  <a:lnTo>
                    <a:pt x="750" y="50"/>
                  </a:lnTo>
                  <a:lnTo>
                    <a:pt x="725" y="5"/>
                  </a:lnTo>
                  <a:lnTo>
                    <a:pt x="695" y="45"/>
                  </a:lnTo>
                  <a:lnTo>
                    <a:pt x="650" y="80"/>
                  </a:lnTo>
                  <a:lnTo>
                    <a:pt x="575" y="90"/>
                  </a:lnTo>
                  <a:lnTo>
                    <a:pt x="500" y="95"/>
                  </a:lnTo>
                  <a:lnTo>
                    <a:pt x="430" y="95"/>
                  </a:lnTo>
                  <a:lnTo>
                    <a:pt x="360" y="80"/>
                  </a:lnTo>
                  <a:lnTo>
                    <a:pt x="290" y="55"/>
                  </a:lnTo>
                  <a:lnTo>
                    <a:pt x="270" y="35"/>
                  </a:lnTo>
                  <a:lnTo>
                    <a:pt x="245" y="0"/>
                  </a:lnTo>
                  <a:lnTo>
                    <a:pt x="225" y="40"/>
                  </a:lnTo>
                  <a:lnTo>
                    <a:pt x="175" y="60"/>
                  </a:lnTo>
                  <a:lnTo>
                    <a:pt x="110" y="75"/>
                  </a:lnTo>
                  <a:lnTo>
                    <a:pt x="55" y="85"/>
                  </a:lnTo>
                  <a:lnTo>
                    <a:pt x="0" y="85"/>
                  </a:lnTo>
                </a:path>
              </a:pathLst>
            </a:custGeom>
            <a:solidFill>
              <a:srgbClr val="99CCFF"/>
            </a:solidFill>
            <a:ln w="12700" cap="rnd" cmpd="sng">
              <a:solidFill>
                <a:schemeClr val="tx1"/>
              </a:solidFill>
              <a:prstDash val="solid"/>
              <a:round/>
              <a:headEnd type="none" w="med" len="med"/>
              <a:tailEnd type="none" w="med" len="med"/>
            </a:ln>
          </p:spPr>
          <p:txBody>
            <a:bodyPr/>
            <a:lstStyle/>
            <a:p>
              <a:endParaRPr lang="en-US"/>
            </a:p>
          </p:txBody>
        </p:sp>
        <p:sp>
          <p:nvSpPr>
            <p:cNvPr id="52240" name="Rectangle 41"/>
            <p:cNvSpPr>
              <a:spLocks noChangeArrowheads="1"/>
            </p:cNvSpPr>
            <p:nvPr/>
          </p:nvSpPr>
          <p:spPr bwMode="auto">
            <a:xfrm>
              <a:off x="2106" y="3279"/>
              <a:ext cx="1989"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600" b="1" i="1">
                  <a:solidFill>
                    <a:schemeClr val="tx1"/>
                  </a:solidFill>
                </a:rPr>
                <a:t>accumulation</a:t>
              </a:r>
            </a:p>
          </p:txBody>
        </p:sp>
      </p:grpSp>
      <p:sp>
        <p:nvSpPr>
          <p:cNvPr id="52236" name="Rectangle 44"/>
          <p:cNvSpPr>
            <a:spLocks noChangeArrowheads="1"/>
          </p:cNvSpPr>
          <p:nvPr/>
        </p:nvSpPr>
        <p:spPr bwMode="auto">
          <a:xfrm>
            <a:off x="2274794" y="1319214"/>
            <a:ext cx="2046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000" b="1" i="1" dirty="0">
                <a:solidFill>
                  <a:schemeClr val="tx1"/>
                </a:solidFill>
              </a:rPr>
              <a:t>Mass Balance:</a:t>
            </a:r>
          </a:p>
        </p:txBody>
      </p:sp>
      <p:sp>
        <p:nvSpPr>
          <p:cNvPr id="52237" name="Rectangle 47"/>
          <p:cNvSpPr>
            <a:spLocks noChangeArrowheads="1"/>
          </p:cNvSpPr>
          <p:nvPr/>
        </p:nvSpPr>
        <p:spPr bwMode="auto">
          <a:xfrm>
            <a:off x="3322544" y="2390776"/>
            <a:ext cx="6121400" cy="736600"/>
          </a:xfrm>
          <a:prstGeom prst="rect">
            <a:avLst/>
          </a:prstGeom>
          <a:noFill/>
          <a:ln w="381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solidFill>
                <a:schemeClr val="tx1"/>
              </a:solidFill>
              <a:latin typeface="Tahoma" panose="020B0604030504040204" pitchFamily="34" charset="0"/>
            </a:endParaRPr>
          </a:p>
        </p:txBody>
      </p:sp>
    </p:spTree>
    <p:extLst>
      <p:ext uri="{BB962C8B-B14F-4D97-AF65-F5344CB8AC3E}">
        <p14:creationId xmlns:p14="http://schemas.microsoft.com/office/powerpoint/2010/main" val="13320886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Logistics</a:t>
            </a:r>
          </a:p>
        </p:txBody>
      </p:sp>
      <p:sp>
        <p:nvSpPr>
          <p:cNvPr id="3" name="Content Placeholder 2"/>
          <p:cNvSpPr>
            <a:spLocks noGrp="1"/>
          </p:cNvSpPr>
          <p:nvPr>
            <p:ph idx="1"/>
          </p:nvPr>
        </p:nvSpPr>
        <p:spPr/>
        <p:txBody>
          <a:bodyPr/>
          <a:lstStyle/>
          <a:p>
            <a:r>
              <a:rPr lang="en-US" dirty="0"/>
              <a:t>Wi-Fi Access R4Conference 1 </a:t>
            </a:r>
            <a:r>
              <a:rPr lang="en-US"/>
              <a:t>&amp; 3</a:t>
            </a:r>
            <a:r>
              <a:rPr lang="en-US" dirty="0"/>
              <a:t>	</a:t>
            </a:r>
          </a:p>
          <a:p>
            <a:r>
              <a:rPr lang="en-US" dirty="0"/>
              <a:t>EPA Employees </a:t>
            </a:r>
            <a:r>
              <a:rPr lang="en-US" dirty="0" err="1"/>
              <a:t>OneEPA</a:t>
            </a:r>
            <a:endParaRPr lang="en-US" dirty="0"/>
          </a:p>
          <a:p>
            <a:r>
              <a:rPr lang="en-US" dirty="0"/>
              <a:t>Workshop Structure</a:t>
            </a:r>
          </a:p>
          <a:p>
            <a:r>
              <a:rPr lang="en-US" dirty="0"/>
              <a:t>Start/End Times</a:t>
            </a:r>
          </a:p>
          <a:p>
            <a:r>
              <a:rPr lang="en-US" dirty="0"/>
              <a:t>Bathrooms</a:t>
            </a:r>
          </a:p>
          <a:p>
            <a:r>
              <a:rPr lang="en-US" dirty="0"/>
              <a:t>Break Rooms</a:t>
            </a:r>
          </a:p>
          <a:p>
            <a:r>
              <a:rPr lang="en-US" dirty="0"/>
              <a:t>Lunch</a:t>
            </a:r>
          </a:p>
        </p:txBody>
      </p:sp>
    </p:spTree>
    <p:extLst>
      <p:ext uri="{BB962C8B-B14F-4D97-AF65-F5344CB8AC3E}">
        <p14:creationId xmlns:p14="http://schemas.microsoft.com/office/powerpoint/2010/main" val="35948689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a:grpSpLocks/>
          </p:cNvGrpSpPr>
          <p:nvPr/>
        </p:nvGrpSpPr>
        <p:grpSpPr bwMode="auto">
          <a:xfrm>
            <a:off x="2084106" y="918882"/>
            <a:ext cx="7694613" cy="1382713"/>
            <a:chOff x="662" y="1171"/>
            <a:chExt cx="4847" cy="871"/>
          </a:xfrm>
        </p:grpSpPr>
        <p:sp>
          <p:nvSpPr>
            <p:cNvPr id="54281" name="Rectangle 2"/>
            <p:cNvSpPr>
              <a:spLocks noChangeArrowheads="1"/>
            </p:cNvSpPr>
            <p:nvPr/>
          </p:nvSpPr>
          <p:spPr bwMode="auto">
            <a:xfrm>
              <a:off x="662" y="1171"/>
              <a:ext cx="4534" cy="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800" b="1" i="1" dirty="0">
                  <a:solidFill>
                    <a:schemeClr val="tx1"/>
                  </a:solidFill>
                </a:rPr>
                <a:t>                                 </a:t>
              </a:r>
              <a:r>
                <a:rPr lang="en-US" altLang="en-US" sz="2800" b="1" i="1" dirty="0">
                  <a:solidFill>
                    <a:srgbClr val="FFFF00"/>
                  </a:solidFill>
                </a:rPr>
                <a:t>Accumulation</a:t>
              </a:r>
              <a:r>
                <a:rPr lang="en-US" altLang="en-US" sz="2800" b="1" i="1" dirty="0"/>
                <a:t>     </a:t>
              </a:r>
              <a:r>
                <a:rPr lang="en-US" altLang="en-US" sz="2800" b="1" i="1" dirty="0">
                  <a:solidFill>
                    <a:srgbClr val="FFFF00"/>
                  </a:solidFill>
                </a:rPr>
                <a:t>Mass</a:t>
              </a:r>
            </a:p>
            <a:p>
              <a:pPr eaLnBrk="1" hangingPunct="1">
                <a:spcBef>
                  <a:spcPct val="0"/>
                </a:spcBef>
                <a:buFontTx/>
                <a:buNone/>
              </a:pPr>
              <a:endParaRPr lang="en-US" altLang="en-US" sz="2800" b="1" i="1" dirty="0">
                <a:solidFill>
                  <a:schemeClr val="tx1"/>
                </a:solidFill>
              </a:endParaRPr>
            </a:p>
            <a:p>
              <a:pPr eaLnBrk="1" hangingPunct="1">
                <a:spcBef>
                  <a:spcPct val="0"/>
                </a:spcBef>
                <a:buFontTx/>
                <a:buNone/>
              </a:pPr>
              <a:r>
                <a:rPr lang="en-US" altLang="en-US" sz="2800" b="1" i="1" dirty="0">
                  <a:solidFill>
                    <a:srgbClr val="C00000"/>
                  </a:solidFill>
                </a:rPr>
                <a:t>Steady State</a:t>
              </a:r>
              <a:endParaRPr lang="en-US" altLang="en-US" sz="2800" b="1" dirty="0">
                <a:solidFill>
                  <a:srgbClr val="C00000"/>
                </a:solidFill>
              </a:endParaRPr>
            </a:p>
          </p:txBody>
        </p:sp>
        <p:sp>
          <p:nvSpPr>
            <p:cNvPr id="54282" name="Line 3"/>
            <p:cNvSpPr>
              <a:spLocks noChangeShapeType="1"/>
            </p:cNvSpPr>
            <p:nvPr/>
          </p:nvSpPr>
          <p:spPr bwMode="auto">
            <a:xfrm>
              <a:off x="751" y="1579"/>
              <a:ext cx="4758" cy="0"/>
            </a:xfrm>
            <a:prstGeom prst="line">
              <a:avLst/>
            </a:prstGeom>
            <a:noFill/>
            <a:ln w="127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54274" name="Rectangle 5"/>
          <p:cNvSpPr>
            <a:spLocks noChangeArrowheads="1"/>
          </p:cNvSpPr>
          <p:nvPr/>
        </p:nvSpPr>
        <p:spPr bwMode="auto">
          <a:xfrm>
            <a:off x="2087563" y="371476"/>
            <a:ext cx="7961312"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b="1" i="1" dirty="0">
                <a:solidFill>
                  <a:schemeClr val="tx1"/>
                </a:solidFill>
              </a:rPr>
              <a:t>Steady-state &amp; Transient Solutions</a:t>
            </a:r>
          </a:p>
        </p:txBody>
      </p:sp>
      <p:grpSp>
        <p:nvGrpSpPr>
          <p:cNvPr id="3" name="Group 11"/>
          <p:cNvGrpSpPr>
            <a:grpSpLocks/>
          </p:cNvGrpSpPr>
          <p:nvPr/>
        </p:nvGrpSpPr>
        <p:grpSpPr bwMode="auto">
          <a:xfrm>
            <a:off x="2061880" y="2607982"/>
            <a:ext cx="7683500" cy="733425"/>
            <a:chOff x="648" y="2235"/>
            <a:chExt cx="4840" cy="462"/>
          </a:xfrm>
        </p:grpSpPr>
        <p:sp>
          <p:nvSpPr>
            <p:cNvPr id="54279" name="Line 4"/>
            <p:cNvSpPr>
              <a:spLocks noChangeShapeType="1"/>
            </p:cNvSpPr>
            <p:nvPr/>
          </p:nvSpPr>
          <p:spPr bwMode="auto">
            <a:xfrm>
              <a:off x="765" y="2697"/>
              <a:ext cx="4723" cy="0"/>
            </a:xfrm>
            <a:prstGeom prst="line">
              <a:avLst/>
            </a:prstGeom>
            <a:noFill/>
            <a:ln w="127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4280" name="Rectangle 6"/>
            <p:cNvSpPr>
              <a:spLocks noChangeArrowheads="1"/>
            </p:cNvSpPr>
            <p:nvPr/>
          </p:nvSpPr>
          <p:spPr bwMode="auto">
            <a:xfrm>
              <a:off x="648" y="2235"/>
              <a:ext cx="4771"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800" b="1" i="1">
                  <a:solidFill>
                    <a:schemeClr val="tx1"/>
                  </a:solidFill>
                </a:rPr>
                <a:t>     </a:t>
              </a:r>
              <a:r>
                <a:rPr lang="en-US" altLang="en-US" sz="2800" b="1" i="1">
                  <a:solidFill>
                    <a:srgbClr val="FFFF00"/>
                  </a:solidFill>
                </a:rPr>
                <a:t>sources = sinks          0</a:t>
              </a:r>
              <a:r>
                <a:rPr lang="en-US" altLang="en-US" sz="2800" b="1">
                  <a:solidFill>
                    <a:schemeClr val="tx1"/>
                  </a:solidFill>
                </a:rPr>
                <a:t>               </a:t>
              </a:r>
              <a:r>
                <a:rPr lang="en-US" altLang="en-US" sz="2800" b="1" i="1">
                  <a:solidFill>
                    <a:srgbClr val="FFFF00"/>
                  </a:solidFill>
                </a:rPr>
                <a:t>constant</a:t>
              </a:r>
            </a:p>
          </p:txBody>
        </p:sp>
      </p:grpSp>
      <p:sp>
        <p:nvSpPr>
          <p:cNvPr id="86023" name="Rectangle 7"/>
          <p:cNvSpPr>
            <a:spLocks noChangeArrowheads="1"/>
          </p:cNvSpPr>
          <p:nvPr/>
        </p:nvSpPr>
        <p:spPr bwMode="auto">
          <a:xfrm>
            <a:off x="2061881" y="3535082"/>
            <a:ext cx="3389313"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800" b="1" i="1">
                <a:solidFill>
                  <a:srgbClr val="C00000"/>
                </a:solidFill>
              </a:rPr>
              <a:t>Transient</a:t>
            </a:r>
          </a:p>
          <a:p>
            <a:pPr eaLnBrk="1" hangingPunct="1">
              <a:spcBef>
                <a:spcPct val="0"/>
              </a:spcBef>
              <a:buFontTx/>
              <a:buNone/>
            </a:pPr>
            <a:endParaRPr lang="en-US" altLang="en-US" sz="2800" b="1" i="1">
              <a:solidFill>
                <a:schemeClr val="tx1"/>
              </a:solidFill>
            </a:endParaRPr>
          </a:p>
          <a:p>
            <a:pPr eaLnBrk="1" hangingPunct="1">
              <a:spcBef>
                <a:spcPct val="0"/>
              </a:spcBef>
              <a:buFontTx/>
              <a:buNone/>
            </a:pPr>
            <a:r>
              <a:rPr lang="en-US" altLang="en-US" sz="2800" b="1" i="1">
                <a:solidFill>
                  <a:schemeClr val="tx1"/>
                </a:solidFill>
              </a:rPr>
              <a:t>     </a:t>
            </a:r>
            <a:r>
              <a:rPr lang="en-US" altLang="en-US" sz="2800" b="1" i="1">
                <a:solidFill>
                  <a:srgbClr val="FFFF00"/>
                </a:solidFill>
              </a:rPr>
              <a:t>sources &gt; sinks</a:t>
            </a:r>
            <a:endParaRPr lang="en-US" altLang="en-US" sz="2800" b="1">
              <a:solidFill>
                <a:srgbClr val="FFFF00"/>
              </a:solidFill>
            </a:endParaRPr>
          </a:p>
        </p:txBody>
      </p:sp>
      <p:sp>
        <p:nvSpPr>
          <p:cNvPr id="86024" name="Rectangle 8"/>
          <p:cNvSpPr>
            <a:spLocks noChangeArrowheads="1"/>
          </p:cNvSpPr>
          <p:nvPr/>
        </p:nvSpPr>
        <p:spPr bwMode="auto">
          <a:xfrm>
            <a:off x="2084105" y="4344706"/>
            <a:ext cx="76342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800" b="1">
                <a:solidFill>
                  <a:schemeClr val="tx1"/>
                </a:solidFill>
              </a:rPr>
              <a:t>      </a:t>
            </a:r>
            <a:r>
              <a:rPr lang="en-US" altLang="en-US" sz="2800" b="1" i="1">
                <a:solidFill>
                  <a:srgbClr val="FFFF00"/>
                </a:solidFill>
              </a:rPr>
              <a:t>                          </a:t>
            </a:r>
            <a:r>
              <a:rPr lang="en-US" altLang="en-US" sz="2800" b="1">
                <a:solidFill>
                  <a:schemeClr val="tx1"/>
                </a:solidFill>
              </a:rPr>
              <a:t>          </a:t>
            </a:r>
            <a:r>
              <a:rPr lang="en-US" altLang="en-US" sz="2800" b="1" i="1">
                <a:solidFill>
                  <a:srgbClr val="FFFF00"/>
                </a:solidFill>
              </a:rPr>
              <a:t>+</a:t>
            </a:r>
            <a:r>
              <a:rPr lang="en-US" altLang="en-US" sz="2800" b="1">
                <a:solidFill>
                  <a:schemeClr val="tx1"/>
                </a:solidFill>
              </a:rPr>
              <a:t>              </a:t>
            </a:r>
            <a:r>
              <a:rPr lang="en-US" altLang="en-US" sz="2800" b="1" i="1">
                <a:solidFill>
                  <a:srgbClr val="FFFF00"/>
                </a:solidFill>
              </a:rPr>
              <a:t>increases</a:t>
            </a:r>
          </a:p>
        </p:txBody>
      </p:sp>
      <p:sp>
        <p:nvSpPr>
          <p:cNvPr id="86025" name="Rectangle 9"/>
          <p:cNvSpPr>
            <a:spLocks noChangeArrowheads="1"/>
          </p:cNvSpPr>
          <p:nvPr/>
        </p:nvSpPr>
        <p:spPr bwMode="auto">
          <a:xfrm>
            <a:off x="2607980" y="5270219"/>
            <a:ext cx="73088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800" b="1" i="1">
                <a:solidFill>
                  <a:srgbClr val="FFFF00"/>
                </a:solidFill>
              </a:rPr>
              <a:t>sources &lt; sinks          - </a:t>
            </a:r>
            <a:r>
              <a:rPr lang="en-US" altLang="en-US" sz="2800" b="1">
                <a:solidFill>
                  <a:schemeClr val="tx1"/>
                </a:solidFill>
              </a:rPr>
              <a:t>             </a:t>
            </a:r>
            <a:r>
              <a:rPr lang="en-US" altLang="en-US" sz="2800" b="1" i="1">
                <a:solidFill>
                  <a:srgbClr val="FFFF00"/>
                </a:solidFill>
              </a:rPr>
              <a:t>decreases</a:t>
            </a:r>
          </a:p>
        </p:txBody>
      </p:sp>
    </p:spTree>
    <p:extLst>
      <p:ext uri="{BB962C8B-B14F-4D97-AF65-F5344CB8AC3E}">
        <p14:creationId xmlns:p14="http://schemas.microsoft.com/office/powerpoint/2010/main" val="287983150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69" name="Group 47"/>
          <p:cNvGrpSpPr>
            <a:grpSpLocks/>
          </p:cNvGrpSpPr>
          <p:nvPr/>
        </p:nvGrpSpPr>
        <p:grpSpPr bwMode="auto">
          <a:xfrm>
            <a:off x="3544889" y="990600"/>
            <a:ext cx="5362575" cy="3670300"/>
            <a:chOff x="1322" y="915"/>
            <a:chExt cx="3378" cy="2312"/>
          </a:xfrm>
        </p:grpSpPr>
        <p:sp>
          <p:nvSpPr>
            <p:cNvPr id="58384" name="Line 2"/>
            <p:cNvSpPr>
              <a:spLocks noChangeShapeType="1"/>
            </p:cNvSpPr>
            <p:nvPr/>
          </p:nvSpPr>
          <p:spPr bwMode="auto">
            <a:xfrm>
              <a:off x="1371" y="1399"/>
              <a:ext cx="3329" cy="0"/>
            </a:xfrm>
            <a:prstGeom prst="line">
              <a:avLst/>
            </a:prstGeom>
            <a:noFill/>
            <a:ln w="28575">
              <a:solidFill>
                <a:srgbClr val="00B0F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85" name="Arc 3"/>
            <p:cNvSpPr>
              <a:spLocks/>
            </p:cNvSpPr>
            <p:nvPr/>
          </p:nvSpPr>
          <p:spPr bwMode="auto">
            <a:xfrm>
              <a:off x="1652" y="1568"/>
              <a:ext cx="430" cy="341"/>
            </a:xfrm>
            <a:custGeom>
              <a:avLst/>
              <a:gdLst>
                <a:gd name="T0" fmla="*/ 0 w 21650"/>
                <a:gd name="T1" fmla="*/ 0 h 21600"/>
                <a:gd name="T2" fmla="*/ 0 w 21650"/>
                <a:gd name="T3" fmla="*/ 0 h 21600"/>
                <a:gd name="T4" fmla="*/ 0 w 21650"/>
                <a:gd name="T5" fmla="*/ 0 h 21600"/>
                <a:gd name="T6" fmla="*/ 0 60000 65536"/>
                <a:gd name="T7" fmla="*/ 0 60000 65536"/>
                <a:gd name="T8" fmla="*/ 0 60000 65536"/>
                <a:gd name="T9" fmla="*/ 0 w 21650"/>
                <a:gd name="T10" fmla="*/ 0 h 21600"/>
                <a:gd name="T11" fmla="*/ 21650 w 21650"/>
                <a:gd name="T12" fmla="*/ 21600 h 21600"/>
              </a:gdLst>
              <a:ahLst/>
              <a:cxnLst>
                <a:cxn ang="T6">
                  <a:pos x="T0" y="T1"/>
                </a:cxn>
                <a:cxn ang="T7">
                  <a:pos x="T2" y="T3"/>
                </a:cxn>
                <a:cxn ang="T8">
                  <a:pos x="T4" y="T5"/>
                </a:cxn>
              </a:cxnLst>
              <a:rect l="T9" t="T10" r="T11" b="T12"/>
              <a:pathLst>
                <a:path w="21650" h="21600" fill="none" extrusionOk="0">
                  <a:moveTo>
                    <a:pt x="0" y="0"/>
                  </a:moveTo>
                  <a:cubicBezTo>
                    <a:pt x="16" y="0"/>
                    <a:pt x="33" y="-1"/>
                    <a:pt x="50" y="0"/>
                  </a:cubicBezTo>
                  <a:cubicBezTo>
                    <a:pt x="11954" y="0"/>
                    <a:pt x="21615" y="9632"/>
                    <a:pt x="21649" y="21537"/>
                  </a:cubicBezTo>
                </a:path>
                <a:path w="21650" h="21600" stroke="0" extrusionOk="0">
                  <a:moveTo>
                    <a:pt x="0" y="0"/>
                  </a:moveTo>
                  <a:cubicBezTo>
                    <a:pt x="16" y="0"/>
                    <a:pt x="33" y="-1"/>
                    <a:pt x="50" y="0"/>
                  </a:cubicBezTo>
                  <a:cubicBezTo>
                    <a:pt x="11954" y="0"/>
                    <a:pt x="21615" y="9632"/>
                    <a:pt x="21649" y="21537"/>
                  </a:cubicBezTo>
                  <a:lnTo>
                    <a:pt x="50" y="21600"/>
                  </a:lnTo>
                  <a:lnTo>
                    <a:pt x="0" y="0"/>
                  </a:lnTo>
                  <a:close/>
                </a:path>
              </a:pathLst>
            </a:custGeom>
            <a:noFill/>
            <a:ln w="2857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86" name="Arc 4"/>
            <p:cNvSpPr>
              <a:spLocks/>
            </p:cNvSpPr>
            <p:nvPr/>
          </p:nvSpPr>
          <p:spPr bwMode="auto">
            <a:xfrm>
              <a:off x="3836" y="1584"/>
              <a:ext cx="429" cy="34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473"/>
                  </a:moveTo>
                  <a:cubicBezTo>
                    <a:pt x="70" y="9593"/>
                    <a:pt x="9720" y="0"/>
                    <a:pt x="21599" y="0"/>
                  </a:cubicBezTo>
                </a:path>
                <a:path w="21600" h="21600" stroke="0" extrusionOk="0">
                  <a:moveTo>
                    <a:pt x="0" y="21473"/>
                  </a:moveTo>
                  <a:cubicBezTo>
                    <a:pt x="70" y="9593"/>
                    <a:pt x="9720" y="0"/>
                    <a:pt x="21599" y="0"/>
                  </a:cubicBezTo>
                  <a:lnTo>
                    <a:pt x="21600" y="21600"/>
                  </a:lnTo>
                  <a:lnTo>
                    <a:pt x="0" y="21473"/>
                  </a:lnTo>
                  <a:close/>
                </a:path>
              </a:pathLst>
            </a:custGeom>
            <a:noFill/>
            <a:ln w="2857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87" name="Arc 5"/>
            <p:cNvSpPr>
              <a:spLocks/>
            </p:cNvSpPr>
            <p:nvPr/>
          </p:nvSpPr>
          <p:spPr bwMode="auto">
            <a:xfrm>
              <a:off x="2087" y="2462"/>
              <a:ext cx="429" cy="343"/>
            </a:xfrm>
            <a:custGeom>
              <a:avLst/>
              <a:gdLst>
                <a:gd name="T0" fmla="*/ 0 w 21600"/>
                <a:gd name="T1" fmla="*/ 0 h 21727"/>
                <a:gd name="T2" fmla="*/ 0 w 21600"/>
                <a:gd name="T3" fmla="*/ 0 h 21727"/>
                <a:gd name="T4" fmla="*/ 0 w 21600"/>
                <a:gd name="T5" fmla="*/ 0 h 21727"/>
                <a:gd name="T6" fmla="*/ 0 60000 65536"/>
                <a:gd name="T7" fmla="*/ 0 60000 65536"/>
                <a:gd name="T8" fmla="*/ 0 60000 65536"/>
                <a:gd name="T9" fmla="*/ 0 w 21600"/>
                <a:gd name="T10" fmla="*/ 0 h 21727"/>
                <a:gd name="T11" fmla="*/ 21600 w 21600"/>
                <a:gd name="T12" fmla="*/ 21727 h 21727"/>
              </a:gdLst>
              <a:ahLst/>
              <a:cxnLst>
                <a:cxn ang="T6">
                  <a:pos x="T0" y="T1"/>
                </a:cxn>
                <a:cxn ang="T7">
                  <a:pos x="T2" y="T3"/>
                </a:cxn>
                <a:cxn ang="T8">
                  <a:pos x="T4" y="T5"/>
                </a:cxn>
              </a:cxnLst>
              <a:rect l="T9" t="T10" r="T11" b="T12"/>
              <a:pathLst>
                <a:path w="21600" h="21727" fill="none" extrusionOk="0">
                  <a:moveTo>
                    <a:pt x="21550" y="21726"/>
                  </a:moveTo>
                  <a:cubicBezTo>
                    <a:pt x="9640" y="21699"/>
                    <a:pt x="0" y="12036"/>
                    <a:pt x="0" y="127"/>
                  </a:cubicBezTo>
                  <a:cubicBezTo>
                    <a:pt x="-1" y="84"/>
                    <a:pt x="0" y="42"/>
                    <a:pt x="0" y="0"/>
                  </a:cubicBezTo>
                </a:path>
                <a:path w="21600" h="21727" stroke="0" extrusionOk="0">
                  <a:moveTo>
                    <a:pt x="21550" y="21726"/>
                  </a:moveTo>
                  <a:cubicBezTo>
                    <a:pt x="9640" y="21699"/>
                    <a:pt x="0" y="12036"/>
                    <a:pt x="0" y="127"/>
                  </a:cubicBezTo>
                  <a:cubicBezTo>
                    <a:pt x="-1" y="84"/>
                    <a:pt x="0" y="42"/>
                    <a:pt x="0" y="0"/>
                  </a:cubicBezTo>
                  <a:lnTo>
                    <a:pt x="21600" y="127"/>
                  </a:lnTo>
                  <a:lnTo>
                    <a:pt x="21550" y="21726"/>
                  </a:lnTo>
                  <a:close/>
                </a:path>
              </a:pathLst>
            </a:custGeom>
            <a:noFill/>
            <a:ln w="2857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88" name="Arc 6"/>
            <p:cNvSpPr>
              <a:spLocks/>
            </p:cNvSpPr>
            <p:nvPr/>
          </p:nvSpPr>
          <p:spPr bwMode="auto">
            <a:xfrm>
              <a:off x="3411" y="2462"/>
              <a:ext cx="428" cy="342"/>
            </a:xfrm>
            <a:custGeom>
              <a:avLst/>
              <a:gdLst>
                <a:gd name="T0" fmla="*/ 0 w 21600"/>
                <a:gd name="T1" fmla="*/ 0 h 21663"/>
                <a:gd name="T2" fmla="*/ 0 w 21600"/>
                <a:gd name="T3" fmla="*/ 0 h 21663"/>
                <a:gd name="T4" fmla="*/ 0 w 21600"/>
                <a:gd name="T5" fmla="*/ 0 h 21663"/>
                <a:gd name="T6" fmla="*/ 0 60000 65536"/>
                <a:gd name="T7" fmla="*/ 0 60000 65536"/>
                <a:gd name="T8" fmla="*/ 0 60000 65536"/>
                <a:gd name="T9" fmla="*/ 0 w 21600"/>
                <a:gd name="T10" fmla="*/ 0 h 21663"/>
                <a:gd name="T11" fmla="*/ 21600 w 21600"/>
                <a:gd name="T12" fmla="*/ 21663 h 21663"/>
              </a:gdLst>
              <a:ahLst/>
              <a:cxnLst>
                <a:cxn ang="T6">
                  <a:pos x="T0" y="T1"/>
                </a:cxn>
                <a:cxn ang="T7">
                  <a:pos x="T2" y="T3"/>
                </a:cxn>
                <a:cxn ang="T8">
                  <a:pos x="T4" y="T5"/>
                </a:cxn>
              </a:cxnLst>
              <a:rect l="T9" t="T10" r="T11" b="T12"/>
              <a:pathLst>
                <a:path w="21600" h="21663" fill="none" extrusionOk="0">
                  <a:moveTo>
                    <a:pt x="21599" y="0"/>
                  </a:moveTo>
                  <a:cubicBezTo>
                    <a:pt x="21599" y="21"/>
                    <a:pt x="21600" y="42"/>
                    <a:pt x="21600" y="63"/>
                  </a:cubicBezTo>
                  <a:cubicBezTo>
                    <a:pt x="21600" y="11992"/>
                    <a:pt x="11929" y="21662"/>
                    <a:pt x="0" y="21663"/>
                  </a:cubicBezTo>
                </a:path>
                <a:path w="21600" h="21663" stroke="0" extrusionOk="0">
                  <a:moveTo>
                    <a:pt x="21599" y="0"/>
                  </a:moveTo>
                  <a:cubicBezTo>
                    <a:pt x="21599" y="21"/>
                    <a:pt x="21600" y="42"/>
                    <a:pt x="21600" y="63"/>
                  </a:cubicBezTo>
                  <a:cubicBezTo>
                    <a:pt x="21600" y="11992"/>
                    <a:pt x="11929" y="21662"/>
                    <a:pt x="0" y="21663"/>
                  </a:cubicBezTo>
                  <a:lnTo>
                    <a:pt x="0" y="63"/>
                  </a:lnTo>
                  <a:lnTo>
                    <a:pt x="21599" y="0"/>
                  </a:lnTo>
                  <a:close/>
                </a:path>
              </a:pathLst>
            </a:custGeom>
            <a:noFill/>
            <a:ln w="2857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89" name="Line 7"/>
            <p:cNvSpPr>
              <a:spLocks noChangeShapeType="1"/>
            </p:cNvSpPr>
            <p:nvPr/>
          </p:nvSpPr>
          <p:spPr bwMode="auto">
            <a:xfrm>
              <a:off x="2508" y="2805"/>
              <a:ext cx="966" cy="0"/>
            </a:xfrm>
            <a:prstGeom prst="line">
              <a:avLst/>
            </a:prstGeom>
            <a:noFill/>
            <a:ln w="28575">
              <a:solidFill>
                <a:srgbClr val="00B0F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90" name="Line 8"/>
            <p:cNvSpPr>
              <a:spLocks noChangeShapeType="1"/>
            </p:cNvSpPr>
            <p:nvPr/>
          </p:nvSpPr>
          <p:spPr bwMode="auto">
            <a:xfrm flipV="1">
              <a:off x="2090" y="1909"/>
              <a:ext cx="0" cy="619"/>
            </a:xfrm>
            <a:prstGeom prst="line">
              <a:avLst/>
            </a:prstGeom>
            <a:noFill/>
            <a:ln w="28575">
              <a:solidFill>
                <a:srgbClr val="00B0F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91" name="Line 9"/>
            <p:cNvSpPr>
              <a:spLocks noChangeShapeType="1"/>
            </p:cNvSpPr>
            <p:nvPr/>
          </p:nvSpPr>
          <p:spPr bwMode="auto">
            <a:xfrm flipV="1">
              <a:off x="3842" y="1909"/>
              <a:ext cx="0" cy="555"/>
            </a:xfrm>
            <a:prstGeom prst="line">
              <a:avLst/>
            </a:prstGeom>
            <a:noFill/>
            <a:ln w="28575">
              <a:solidFill>
                <a:srgbClr val="00B0F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92" name="Line 10"/>
            <p:cNvSpPr>
              <a:spLocks noChangeShapeType="1"/>
            </p:cNvSpPr>
            <p:nvPr/>
          </p:nvSpPr>
          <p:spPr bwMode="auto">
            <a:xfrm>
              <a:off x="4231" y="1584"/>
              <a:ext cx="469" cy="0"/>
            </a:xfrm>
            <a:prstGeom prst="line">
              <a:avLst/>
            </a:prstGeom>
            <a:noFill/>
            <a:ln w="28575">
              <a:solidFill>
                <a:srgbClr val="00B0F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93" name="Line 11"/>
            <p:cNvSpPr>
              <a:spLocks noChangeShapeType="1"/>
            </p:cNvSpPr>
            <p:nvPr/>
          </p:nvSpPr>
          <p:spPr bwMode="auto">
            <a:xfrm flipH="1">
              <a:off x="1355" y="1574"/>
              <a:ext cx="384" cy="0"/>
            </a:xfrm>
            <a:prstGeom prst="line">
              <a:avLst/>
            </a:prstGeom>
            <a:noFill/>
            <a:ln w="28575">
              <a:solidFill>
                <a:srgbClr val="00B0F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94" name="Rectangle 29"/>
            <p:cNvSpPr>
              <a:spLocks noChangeArrowheads="1"/>
            </p:cNvSpPr>
            <p:nvPr/>
          </p:nvSpPr>
          <p:spPr bwMode="auto">
            <a:xfrm>
              <a:off x="1382" y="915"/>
              <a:ext cx="23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000" b="1" i="1">
                  <a:solidFill>
                    <a:schemeClr val="tx1"/>
                  </a:solidFill>
                  <a:latin typeface="Times New Roman" panose="02020603050405020304" pitchFamily="18" charset="0"/>
                </a:rPr>
                <a:t>   </a:t>
              </a:r>
            </a:p>
          </p:txBody>
        </p:sp>
        <p:sp>
          <p:nvSpPr>
            <p:cNvPr id="58395" name="Rectangle 30"/>
            <p:cNvSpPr>
              <a:spLocks noChangeArrowheads="1"/>
            </p:cNvSpPr>
            <p:nvPr/>
          </p:nvSpPr>
          <p:spPr bwMode="auto">
            <a:xfrm>
              <a:off x="1322" y="983"/>
              <a:ext cx="330"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W</a:t>
              </a:r>
            </a:p>
          </p:txBody>
        </p:sp>
        <p:sp>
          <p:nvSpPr>
            <p:cNvPr id="58396" name="Rectangle 31"/>
            <p:cNvSpPr>
              <a:spLocks noChangeArrowheads="1"/>
            </p:cNvSpPr>
            <p:nvPr/>
          </p:nvSpPr>
          <p:spPr bwMode="auto">
            <a:xfrm>
              <a:off x="4181" y="1013"/>
              <a:ext cx="398"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Qc</a:t>
              </a:r>
            </a:p>
          </p:txBody>
        </p:sp>
        <p:sp>
          <p:nvSpPr>
            <p:cNvPr id="58397" name="Rectangle 32"/>
            <p:cNvSpPr>
              <a:spLocks noChangeArrowheads="1"/>
            </p:cNvSpPr>
            <p:nvPr/>
          </p:nvSpPr>
          <p:spPr bwMode="auto">
            <a:xfrm>
              <a:off x="4008" y="2091"/>
              <a:ext cx="506"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kVc</a:t>
              </a:r>
            </a:p>
          </p:txBody>
        </p:sp>
        <p:sp>
          <p:nvSpPr>
            <p:cNvPr id="58398" name="Rectangle 33"/>
            <p:cNvSpPr>
              <a:spLocks noChangeArrowheads="1"/>
            </p:cNvSpPr>
            <p:nvPr/>
          </p:nvSpPr>
          <p:spPr bwMode="auto">
            <a:xfrm>
              <a:off x="3147" y="2880"/>
              <a:ext cx="493"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vAc</a:t>
              </a:r>
            </a:p>
          </p:txBody>
        </p:sp>
        <p:sp>
          <p:nvSpPr>
            <p:cNvPr id="58399" name="Rectangle 35"/>
            <p:cNvSpPr>
              <a:spLocks noChangeArrowheads="1"/>
            </p:cNvSpPr>
            <p:nvPr/>
          </p:nvSpPr>
          <p:spPr bwMode="auto">
            <a:xfrm>
              <a:off x="2653" y="1797"/>
              <a:ext cx="277"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V</a:t>
              </a:r>
            </a:p>
          </p:txBody>
        </p:sp>
        <p:sp>
          <p:nvSpPr>
            <p:cNvPr id="58400" name="Rectangle 36"/>
            <p:cNvSpPr>
              <a:spLocks noChangeArrowheads="1"/>
            </p:cNvSpPr>
            <p:nvPr/>
          </p:nvSpPr>
          <p:spPr bwMode="auto">
            <a:xfrm>
              <a:off x="2927" y="1641"/>
              <a:ext cx="34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dc</a:t>
              </a:r>
            </a:p>
          </p:txBody>
        </p:sp>
        <p:sp>
          <p:nvSpPr>
            <p:cNvPr id="58401" name="Rectangle 37"/>
            <p:cNvSpPr>
              <a:spLocks noChangeArrowheads="1"/>
            </p:cNvSpPr>
            <p:nvPr/>
          </p:nvSpPr>
          <p:spPr bwMode="auto">
            <a:xfrm>
              <a:off x="2928" y="1969"/>
              <a:ext cx="30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dt</a:t>
              </a:r>
            </a:p>
          </p:txBody>
        </p:sp>
        <p:sp>
          <p:nvSpPr>
            <p:cNvPr id="58402" name="Line 38"/>
            <p:cNvSpPr>
              <a:spLocks noChangeShapeType="1"/>
            </p:cNvSpPr>
            <p:nvPr/>
          </p:nvSpPr>
          <p:spPr bwMode="auto">
            <a:xfrm>
              <a:off x="2962" y="1986"/>
              <a:ext cx="282"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8370" name="Group 50"/>
          <p:cNvGrpSpPr>
            <a:grpSpLocks/>
          </p:cNvGrpSpPr>
          <p:nvPr/>
        </p:nvGrpSpPr>
        <p:grpSpPr bwMode="auto">
          <a:xfrm>
            <a:off x="2644775" y="4733926"/>
            <a:ext cx="2089150" cy="1084263"/>
            <a:chOff x="755" y="3273"/>
            <a:chExt cx="1316" cy="683"/>
          </a:xfrm>
        </p:grpSpPr>
        <p:grpSp>
          <p:nvGrpSpPr>
            <p:cNvPr id="58378" name="Group 48"/>
            <p:cNvGrpSpPr>
              <a:grpSpLocks/>
            </p:cNvGrpSpPr>
            <p:nvPr/>
          </p:nvGrpSpPr>
          <p:grpSpPr bwMode="auto">
            <a:xfrm>
              <a:off x="755" y="3273"/>
              <a:ext cx="621" cy="683"/>
              <a:chOff x="755" y="3273"/>
              <a:chExt cx="621" cy="683"/>
            </a:xfrm>
          </p:grpSpPr>
          <p:sp>
            <p:nvSpPr>
              <p:cNvPr id="58380" name="Rectangle 40"/>
              <p:cNvSpPr>
                <a:spLocks noChangeArrowheads="1"/>
              </p:cNvSpPr>
              <p:nvPr/>
            </p:nvSpPr>
            <p:spPr bwMode="auto">
              <a:xfrm>
                <a:off x="755" y="3463"/>
                <a:ext cx="277"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V</a:t>
                </a:r>
              </a:p>
            </p:txBody>
          </p:sp>
          <p:sp>
            <p:nvSpPr>
              <p:cNvPr id="58381" name="Rectangle 41"/>
              <p:cNvSpPr>
                <a:spLocks noChangeArrowheads="1"/>
              </p:cNvSpPr>
              <p:nvPr/>
            </p:nvSpPr>
            <p:spPr bwMode="auto">
              <a:xfrm>
                <a:off x="1032" y="3273"/>
                <a:ext cx="34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dc</a:t>
                </a:r>
              </a:p>
            </p:txBody>
          </p:sp>
          <p:sp>
            <p:nvSpPr>
              <p:cNvPr id="58382" name="Rectangle 42"/>
              <p:cNvSpPr>
                <a:spLocks noChangeArrowheads="1"/>
              </p:cNvSpPr>
              <p:nvPr/>
            </p:nvSpPr>
            <p:spPr bwMode="auto">
              <a:xfrm>
                <a:off x="1033" y="3609"/>
                <a:ext cx="30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dt</a:t>
                </a:r>
              </a:p>
            </p:txBody>
          </p:sp>
          <p:sp>
            <p:nvSpPr>
              <p:cNvPr id="58383" name="Line 43"/>
              <p:cNvSpPr>
                <a:spLocks noChangeShapeType="1"/>
              </p:cNvSpPr>
              <p:nvPr/>
            </p:nvSpPr>
            <p:spPr bwMode="auto">
              <a:xfrm>
                <a:off x="1067" y="3602"/>
                <a:ext cx="282"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58379" name="Rectangle 44"/>
            <p:cNvSpPr>
              <a:spLocks noChangeArrowheads="1"/>
            </p:cNvSpPr>
            <p:nvPr/>
          </p:nvSpPr>
          <p:spPr bwMode="auto">
            <a:xfrm>
              <a:off x="1696" y="3467"/>
              <a:ext cx="375"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chemeClr val="tx1"/>
                  </a:solidFill>
                  <a:latin typeface="Times New Roman" panose="02020603050405020304" pitchFamily="18" charset="0"/>
                </a:rPr>
                <a:t>  </a:t>
              </a:r>
              <a:r>
                <a:rPr lang="en-US" altLang="en-US" sz="3000" b="1" i="1">
                  <a:solidFill>
                    <a:srgbClr val="FFFF00"/>
                  </a:solidFill>
                  <a:latin typeface="Times New Roman" panose="02020603050405020304" pitchFamily="18" charset="0"/>
                </a:rPr>
                <a:t>=</a:t>
              </a:r>
            </a:p>
          </p:txBody>
        </p:sp>
      </p:grpSp>
      <p:sp>
        <p:nvSpPr>
          <p:cNvPr id="58371" name="Rectangle 45"/>
          <p:cNvSpPr>
            <a:spLocks noChangeArrowheads="1"/>
          </p:cNvSpPr>
          <p:nvPr/>
        </p:nvSpPr>
        <p:spPr bwMode="auto">
          <a:xfrm>
            <a:off x="2066133" y="5820570"/>
            <a:ext cx="805338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i="1" dirty="0">
                <a:solidFill>
                  <a:schemeClr val="tx1"/>
                </a:solidFill>
              </a:rPr>
              <a:t>accumulation    =  load </a:t>
            </a:r>
            <a:r>
              <a:rPr lang="en-US" altLang="en-US" sz="2400" b="1" i="1" dirty="0">
                <a:solidFill>
                  <a:schemeClr val="tx1"/>
                </a:solidFill>
                <a:latin typeface="Symbol" panose="05050102010706020507" pitchFamily="18" charset="2"/>
              </a:rPr>
              <a:t></a:t>
            </a:r>
            <a:r>
              <a:rPr lang="en-US" altLang="en-US" sz="2400" b="1" i="1" dirty="0">
                <a:solidFill>
                  <a:schemeClr val="tx1"/>
                </a:solidFill>
              </a:rPr>
              <a:t> outflow  </a:t>
            </a:r>
            <a:r>
              <a:rPr lang="en-US" altLang="en-US" sz="2400" b="1" i="1" dirty="0">
                <a:solidFill>
                  <a:schemeClr val="tx1"/>
                </a:solidFill>
                <a:latin typeface="Symbol" panose="05050102010706020507" pitchFamily="18" charset="2"/>
              </a:rPr>
              <a:t></a:t>
            </a:r>
            <a:r>
              <a:rPr lang="en-US" altLang="en-US" sz="2400" b="1" i="1" dirty="0">
                <a:solidFill>
                  <a:schemeClr val="tx1"/>
                </a:solidFill>
              </a:rPr>
              <a:t> reaction  </a:t>
            </a:r>
            <a:r>
              <a:rPr lang="en-US" altLang="en-US" sz="2400" b="1" i="1" dirty="0">
                <a:solidFill>
                  <a:schemeClr val="tx1"/>
                </a:solidFill>
                <a:latin typeface="Symbol" panose="05050102010706020507" pitchFamily="18" charset="2"/>
              </a:rPr>
              <a:t></a:t>
            </a:r>
            <a:r>
              <a:rPr lang="en-US" altLang="en-US" sz="2400" b="1" i="1" dirty="0">
                <a:solidFill>
                  <a:schemeClr val="tx1"/>
                </a:solidFill>
              </a:rPr>
              <a:t> settling</a:t>
            </a:r>
          </a:p>
        </p:txBody>
      </p:sp>
      <p:sp>
        <p:nvSpPr>
          <p:cNvPr id="58372" name="Rectangle 46"/>
          <p:cNvSpPr>
            <a:spLocks noChangeArrowheads="1"/>
          </p:cNvSpPr>
          <p:nvPr/>
        </p:nvSpPr>
        <p:spPr bwMode="auto">
          <a:xfrm>
            <a:off x="3844035" y="354014"/>
            <a:ext cx="4780157" cy="58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b="1" i="1" dirty="0">
                <a:solidFill>
                  <a:schemeClr val="tx1"/>
                </a:solidFill>
              </a:rPr>
              <a:t>Mass-Balance Equation</a:t>
            </a:r>
          </a:p>
        </p:txBody>
      </p:sp>
      <p:sp>
        <p:nvSpPr>
          <p:cNvPr id="58373" name="Rectangle 49"/>
          <p:cNvSpPr>
            <a:spLocks noChangeArrowheads="1"/>
          </p:cNvSpPr>
          <p:nvPr/>
        </p:nvSpPr>
        <p:spPr bwMode="auto">
          <a:xfrm>
            <a:off x="4786313" y="5029200"/>
            <a:ext cx="48958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3000" b="1" i="1">
                <a:solidFill>
                  <a:srgbClr val="FFFF00"/>
                </a:solidFill>
                <a:latin typeface="Times New Roman" panose="02020603050405020304" pitchFamily="18" charset="0"/>
              </a:rPr>
              <a:t>W</a:t>
            </a:r>
            <a:r>
              <a:rPr lang="en-US" altLang="en-US" sz="3000" b="1" i="1">
                <a:solidFill>
                  <a:schemeClr val="tx1"/>
                </a:solidFill>
                <a:latin typeface="Times New Roman" panose="02020603050405020304" pitchFamily="18" charset="0"/>
              </a:rPr>
              <a:t> </a:t>
            </a:r>
            <a:r>
              <a:rPr lang="en-US" altLang="en-US" sz="3000" b="1" i="1">
                <a:solidFill>
                  <a:srgbClr val="FFFF00"/>
                </a:solidFill>
                <a:latin typeface="Symbol" panose="05050102010706020507" pitchFamily="18" charset="2"/>
              </a:rPr>
              <a:t></a:t>
            </a:r>
            <a:r>
              <a:rPr lang="en-US" altLang="en-US" sz="3000" b="1" i="1">
                <a:solidFill>
                  <a:schemeClr val="tx1"/>
                </a:solidFill>
                <a:latin typeface="Times New Roman" panose="02020603050405020304" pitchFamily="18" charset="0"/>
              </a:rPr>
              <a:t>     </a:t>
            </a:r>
            <a:r>
              <a:rPr lang="en-US" altLang="en-US" sz="3000" b="1" i="1">
                <a:solidFill>
                  <a:srgbClr val="FFFF00"/>
                </a:solidFill>
                <a:latin typeface="Times New Roman" panose="02020603050405020304" pitchFamily="18" charset="0"/>
              </a:rPr>
              <a:t>Qc</a:t>
            </a:r>
            <a:r>
              <a:rPr lang="en-US" altLang="en-US" sz="3000" b="1" i="1">
                <a:solidFill>
                  <a:schemeClr val="tx1"/>
                </a:solidFill>
                <a:latin typeface="Times New Roman" panose="02020603050405020304" pitchFamily="18" charset="0"/>
              </a:rPr>
              <a:t>    </a:t>
            </a:r>
            <a:r>
              <a:rPr lang="en-US" altLang="en-US" sz="3000" b="1" i="1">
                <a:solidFill>
                  <a:srgbClr val="FFFF00"/>
                </a:solidFill>
                <a:latin typeface="Symbol" panose="05050102010706020507" pitchFamily="18" charset="2"/>
              </a:rPr>
              <a:t></a:t>
            </a:r>
            <a:r>
              <a:rPr lang="en-US" altLang="en-US" sz="3000" b="1" i="1">
                <a:solidFill>
                  <a:schemeClr val="tx1"/>
                </a:solidFill>
                <a:latin typeface="Times New Roman" panose="02020603050405020304" pitchFamily="18" charset="0"/>
              </a:rPr>
              <a:t>     </a:t>
            </a:r>
            <a:r>
              <a:rPr lang="en-US" altLang="en-US" sz="3000" b="1" i="1">
                <a:solidFill>
                  <a:srgbClr val="FFFF00"/>
                </a:solidFill>
                <a:latin typeface="Times New Roman" panose="02020603050405020304" pitchFamily="18" charset="0"/>
              </a:rPr>
              <a:t>kVc</a:t>
            </a:r>
            <a:r>
              <a:rPr lang="en-US" altLang="en-US" sz="3000" b="1" i="1">
                <a:solidFill>
                  <a:schemeClr val="tx1"/>
                </a:solidFill>
                <a:latin typeface="Times New Roman" panose="02020603050405020304" pitchFamily="18" charset="0"/>
              </a:rPr>
              <a:t>   </a:t>
            </a:r>
            <a:r>
              <a:rPr lang="en-US" altLang="en-US" sz="3000" b="1" i="1">
                <a:solidFill>
                  <a:srgbClr val="FFFF00"/>
                </a:solidFill>
                <a:latin typeface="Symbol" panose="05050102010706020507" pitchFamily="18" charset="2"/>
              </a:rPr>
              <a:t></a:t>
            </a:r>
            <a:r>
              <a:rPr lang="en-US" altLang="en-US" sz="3000" b="1" i="1">
                <a:solidFill>
                  <a:schemeClr val="tx1"/>
                </a:solidFill>
                <a:latin typeface="Symbol" panose="05050102010706020507" pitchFamily="18" charset="2"/>
              </a:rPr>
              <a:t></a:t>
            </a:r>
            <a:r>
              <a:rPr lang="en-US" altLang="en-US" sz="3000" b="1" i="1">
                <a:solidFill>
                  <a:srgbClr val="FFFF00"/>
                </a:solidFill>
                <a:latin typeface="Times New Roman" panose="02020603050405020304" pitchFamily="18" charset="0"/>
              </a:rPr>
              <a:t>vAc</a:t>
            </a:r>
          </a:p>
        </p:txBody>
      </p:sp>
      <p:cxnSp>
        <p:nvCxnSpPr>
          <p:cNvPr id="4" name="Straight Arrow Connector 3"/>
          <p:cNvCxnSpPr/>
          <p:nvPr/>
        </p:nvCxnSpPr>
        <p:spPr>
          <a:xfrm>
            <a:off x="3630613" y="1900238"/>
            <a:ext cx="1092200"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7815263" y="1900238"/>
            <a:ext cx="1092200"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6243638" y="3536951"/>
            <a:ext cx="38100" cy="976313"/>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059614" y="3367089"/>
            <a:ext cx="1023937" cy="581025"/>
          </a:xfrm>
          <a:prstGeom prst="straightConnector1">
            <a:avLst/>
          </a:prstGeom>
          <a:ln w="2222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9394459"/>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14500" y="1319026"/>
            <a:ext cx="7543800" cy="4648200"/>
          </a:xfrm>
        </p:spPr>
        <p:txBody>
          <a:bodyPr>
            <a:normAutofit fontScale="85000" lnSpcReduction="20000"/>
          </a:bodyPr>
          <a:lstStyle/>
          <a:p>
            <a:pPr marL="539496" indent="-457200">
              <a:defRPr/>
            </a:pPr>
            <a:r>
              <a:rPr lang="en-US" sz="2600" dirty="0">
                <a:solidFill>
                  <a:srgbClr val="FFFF00"/>
                </a:solidFill>
              </a:rPr>
              <a:t>Simplistic Representation of Reality</a:t>
            </a:r>
          </a:p>
          <a:p>
            <a:pPr marL="939546" lvl="1" indent="-457200">
              <a:defRPr/>
            </a:pPr>
            <a:r>
              <a:rPr lang="en-US" sz="2200" dirty="0"/>
              <a:t>Cannot Simulate “Everything”</a:t>
            </a:r>
          </a:p>
          <a:p>
            <a:pPr marL="939546" lvl="1" indent="-457200">
              <a:defRPr/>
            </a:pPr>
            <a:r>
              <a:rPr lang="en-US" sz="2200" dirty="0"/>
              <a:t>All Models are Wrong . . . .</a:t>
            </a:r>
          </a:p>
          <a:p>
            <a:pPr marL="539496" indent="-457200">
              <a:defRPr/>
            </a:pPr>
            <a:r>
              <a:rPr lang="en-US" sz="2600" dirty="0">
                <a:solidFill>
                  <a:srgbClr val="FFFF00"/>
                </a:solidFill>
              </a:rPr>
              <a:t>Interpolate</a:t>
            </a:r>
            <a:r>
              <a:rPr lang="en-US" sz="2600" dirty="0"/>
              <a:t> </a:t>
            </a:r>
          </a:p>
          <a:p>
            <a:pPr marL="939546" lvl="1" indent="-457200">
              <a:defRPr/>
            </a:pPr>
            <a:r>
              <a:rPr lang="en-US" sz="2200" dirty="0"/>
              <a:t>Known and Unknown</a:t>
            </a:r>
          </a:p>
          <a:p>
            <a:pPr marL="539496" indent="-457200">
              <a:defRPr/>
            </a:pPr>
            <a:r>
              <a:rPr lang="en-US" sz="2600" dirty="0">
                <a:solidFill>
                  <a:srgbClr val="FFFF00"/>
                </a:solidFill>
              </a:rPr>
              <a:t>Provides Linkage between</a:t>
            </a:r>
          </a:p>
          <a:p>
            <a:pPr marL="939546" lvl="1" indent="-457200">
              <a:defRPr/>
            </a:pPr>
            <a:r>
              <a:rPr lang="en-US" sz="2200" dirty="0"/>
              <a:t>Loads and Response Variables</a:t>
            </a:r>
          </a:p>
          <a:p>
            <a:pPr marL="539496" indent="-457200">
              <a:defRPr/>
            </a:pPr>
            <a:r>
              <a:rPr lang="en-US" sz="2600" dirty="0">
                <a:solidFill>
                  <a:srgbClr val="FFFF00"/>
                </a:solidFill>
              </a:rPr>
              <a:t>Can Determine Important Processes</a:t>
            </a:r>
          </a:p>
          <a:p>
            <a:pPr marL="939546" lvl="1" indent="-457200">
              <a:defRPr/>
            </a:pPr>
            <a:r>
              <a:rPr lang="en-US" sz="2200" dirty="0"/>
              <a:t>Nutrients/DO/Algae/Light</a:t>
            </a:r>
          </a:p>
          <a:p>
            <a:pPr marL="939546" lvl="1" indent="-457200">
              <a:defRPr/>
            </a:pPr>
            <a:r>
              <a:rPr lang="en-US" sz="2200" dirty="0"/>
              <a:t>Management Strategies</a:t>
            </a:r>
          </a:p>
          <a:p>
            <a:pPr marL="539496" indent="-457200">
              <a:defRPr/>
            </a:pPr>
            <a:r>
              <a:rPr lang="en-US" sz="2600" dirty="0">
                <a:solidFill>
                  <a:srgbClr val="FFFF00"/>
                </a:solidFill>
              </a:rPr>
              <a:t>Determine Load Reductions to meet WQS</a:t>
            </a:r>
          </a:p>
          <a:p>
            <a:pPr marL="939546" lvl="1" indent="-457200">
              <a:defRPr/>
            </a:pPr>
            <a:r>
              <a:rPr lang="en-US" sz="2200" dirty="0"/>
              <a:t>Never to Exceed</a:t>
            </a:r>
          </a:p>
          <a:p>
            <a:pPr marL="939546" lvl="1" indent="-457200">
              <a:defRPr/>
            </a:pPr>
            <a:r>
              <a:rPr lang="en-US" sz="2200" dirty="0"/>
              <a:t>X% </a:t>
            </a:r>
            <a:r>
              <a:rPr lang="en-US" sz="2200" dirty="0" err="1"/>
              <a:t>Exceedence</a:t>
            </a:r>
            <a:endParaRPr lang="en-US" sz="2200" dirty="0"/>
          </a:p>
          <a:p>
            <a:pPr marL="939546" lvl="1" indent="-457200">
              <a:defRPr/>
            </a:pPr>
            <a:r>
              <a:rPr lang="en-US" sz="2200" dirty="0"/>
              <a:t>Duration, Frequency and Magnitude</a:t>
            </a:r>
          </a:p>
          <a:p>
            <a:pPr marL="539496" indent="-457200">
              <a:defRPr/>
            </a:pPr>
            <a:r>
              <a:rPr lang="en-US" sz="2600" dirty="0">
                <a:solidFill>
                  <a:srgbClr val="FFFF00"/>
                </a:solidFill>
              </a:rPr>
              <a:t>Evaluate Best Management Practices</a:t>
            </a:r>
          </a:p>
          <a:p>
            <a:pPr marL="466344" lvl="1">
              <a:spcBef>
                <a:spcPts val="243"/>
              </a:spcBef>
              <a:buNone/>
              <a:defRPr/>
            </a:pPr>
            <a:endParaRPr lang="en-US" dirty="0"/>
          </a:p>
          <a:p>
            <a:pPr marL="466344" lvl="1">
              <a:spcBef>
                <a:spcPts val="243"/>
              </a:spcBef>
              <a:buNone/>
              <a:defRPr/>
            </a:pPr>
            <a:endParaRPr lang="en-US" dirty="0"/>
          </a:p>
          <a:p>
            <a:pPr marL="274320" indent="-192024">
              <a:buFont typeface="Wingdings 3"/>
              <a:buChar char=""/>
              <a:defRPr/>
            </a:pPr>
            <a:endParaRPr lang="en-US" dirty="0"/>
          </a:p>
          <a:p>
            <a:pPr marL="274320" indent="-192024">
              <a:buFont typeface="Wingdings 3"/>
              <a:buChar char=""/>
              <a:defRPr/>
            </a:pPr>
            <a:endParaRPr lang="en-US" dirty="0"/>
          </a:p>
        </p:txBody>
      </p:sp>
      <p:sp>
        <p:nvSpPr>
          <p:cNvPr id="4098" name="Title 1"/>
          <p:cNvSpPr>
            <a:spLocks noGrp="1"/>
          </p:cNvSpPr>
          <p:nvPr>
            <p:ph type="title"/>
          </p:nvPr>
        </p:nvSpPr>
        <p:spPr/>
        <p:txBody>
          <a:bodyPr/>
          <a:lstStyle/>
          <a:p>
            <a:pPr>
              <a:defRPr/>
            </a:pPr>
            <a:r>
              <a:rPr lang="en-US" sz="3200" b="1" i="1" dirty="0">
                <a:ea typeface="+mn-ea"/>
                <a:cs typeface="+mn-cs"/>
              </a:rPr>
              <a:t>Utility of Mechanistic Models</a:t>
            </a:r>
          </a:p>
        </p:txBody>
      </p:sp>
    </p:spTree>
    <p:extLst>
      <p:ext uri="{BB962C8B-B14F-4D97-AF65-F5344CB8AC3E}">
        <p14:creationId xmlns:p14="http://schemas.microsoft.com/office/powerpoint/2010/main" val="2487063028"/>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209800" y="990600"/>
            <a:ext cx="7315200" cy="5486400"/>
          </a:xfrm>
        </p:spPr>
        <p:txBody>
          <a:bodyPr>
            <a:normAutofit/>
          </a:bodyPr>
          <a:lstStyle/>
          <a:p>
            <a:pPr eaLnBrk="1" hangingPunct="1">
              <a:defRPr/>
            </a:pPr>
            <a:r>
              <a:rPr lang="en-US" dirty="0">
                <a:solidFill>
                  <a:srgbClr val="FFFF00"/>
                </a:solidFill>
              </a:rPr>
              <a:t>Critical Conditions (Steady State)</a:t>
            </a:r>
          </a:p>
          <a:p>
            <a:pPr lvl="1" eaLnBrk="1" hangingPunct="1">
              <a:defRPr/>
            </a:pPr>
            <a:r>
              <a:rPr lang="en-US" dirty="0"/>
              <a:t>Typically used for criteria development</a:t>
            </a:r>
          </a:p>
          <a:p>
            <a:pPr>
              <a:defRPr/>
            </a:pPr>
            <a:r>
              <a:rPr lang="en-US" dirty="0">
                <a:solidFill>
                  <a:srgbClr val="FFFF00"/>
                </a:solidFill>
              </a:rPr>
              <a:t>Nutrients</a:t>
            </a:r>
          </a:p>
          <a:p>
            <a:pPr lvl="1">
              <a:defRPr/>
            </a:pPr>
            <a:r>
              <a:rPr lang="en-US" dirty="0"/>
              <a:t>Usually not a critical condition</a:t>
            </a:r>
          </a:p>
          <a:p>
            <a:pPr lvl="1">
              <a:defRPr/>
            </a:pPr>
            <a:r>
              <a:rPr lang="en-US" dirty="0"/>
              <a:t>Seasonal Variation</a:t>
            </a:r>
          </a:p>
          <a:p>
            <a:pPr lvl="1" eaLnBrk="1" hangingPunct="1">
              <a:defRPr/>
            </a:pPr>
            <a:r>
              <a:rPr lang="en-US" dirty="0"/>
              <a:t>Need to consider varying meteorological conditions</a:t>
            </a:r>
          </a:p>
          <a:p>
            <a:pPr lvl="2">
              <a:defRPr/>
            </a:pPr>
            <a:r>
              <a:rPr lang="en-US" dirty="0"/>
              <a:t>Low/Ave/High Flow years</a:t>
            </a:r>
          </a:p>
          <a:p>
            <a:pPr lvl="2" eaLnBrk="1" hangingPunct="1">
              <a:defRPr/>
            </a:pPr>
            <a:r>
              <a:rPr lang="en-US" dirty="0"/>
              <a:t>Long-term Continuous Simulation</a:t>
            </a:r>
          </a:p>
          <a:p>
            <a:pPr lvl="2" eaLnBrk="1" hangingPunct="1">
              <a:defRPr/>
            </a:pPr>
            <a:r>
              <a:rPr lang="en-US" dirty="0"/>
              <a:t>Should allow perturbations</a:t>
            </a:r>
          </a:p>
          <a:p>
            <a:pPr lvl="2" eaLnBrk="1" hangingPunct="1">
              <a:defRPr/>
            </a:pPr>
            <a:endParaRPr lang="en-US" dirty="0"/>
          </a:p>
        </p:txBody>
      </p:sp>
      <p:sp>
        <p:nvSpPr>
          <p:cNvPr id="7170" name="Title 1"/>
          <p:cNvSpPr>
            <a:spLocks noGrp="1"/>
          </p:cNvSpPr>
          <p:nvPr>
            <p:ph type="title"/>
          </p:nvPr>
        </p:nvSpPr>
        <p:spPr>
          <a:xfrm>
            <a:off x="2362200" y="133350"/>
            <a:ext cx="7200900" cy="857250"/>
          </a:xfrm>
        </p:spPr>
        <p:txBody>
          <a:bodyPr/>
          <a:lstStyle/>
          <a:p>
            <a:pPr>
              <a:defRPr/>
            </a:pPr>
            <a:r>
              <a:rPr lang="en-US" sz="3200" b="1" i="1" dirty="0">
                <a:ea typeface="+mn-ea"/>
                <a:cs typeface="+mn-cs"/>
              </a:rPr>
              <a:t>Using Mechanistic Models for TMDL</a:t>
            </a:r>
          </a:p>
        </p:txBody>
      </p:sp>
    </p:spTree>
    <p:extLst>
      <p:ext uri="{BB962C8B-B14F-4D97-AF65-F5344CB8AC3E}">
        <p14:creationId xmlns:p14="http://schemas.microsoft.com/office/powerpoint/2010/main" val="2979662316"/>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1143000"/>
          </a:xfrm>
        </p:spPr>
        <p:txBody>
          <a:bodyPr>
            <a:normAutofit/>
          </a:bodyPr>
          <a:lstStyle/>
          <a:p>
            <a:pPr>
              <a:defRPr/>
            </a:pPr>
            <a:r>
              <a:rPr lang="en-US" sz="3600" b="1" i="1" dirty="0">
                <a:ea typeface="+mn-ea"/>
                <a:cs typeface="+mn-cs"/>
              </a:rPr>
              <a:t>Mechanistic Modeling</a:t>
            </a:r>
          </a:p>
        </p:txBody>
      </p:sp>
      <p:sp>
        <p:nvSpPr>
          <p:cNvPr id="4" name="Text Placeholder 3"/>
          <p:cNvSpPr>
            <a:spLocks noGrp="1"/>
          </p:cNvSpPr>
          <p:nvPr>
            <p:ph type="body" idx="1"/>
          </p:nvPr>
        </p:nvSpPr>
        <p:spPr>
          <a:xfrm>
            <a:off x="1981200" y="914401"/>
            <a:ext cx="4040188" cy="639763"/>
          </a:xfrm>
        </p:spPr>
        <p:txBody>
          <a:bodyPr/>
          <a:lstStyle/>
          <a:p>
            <a:pPr>
              <a:defRPr/>
            </a:pPr>
            <a:r>
              <a:rPr lang="en-US" dirty="0">
                <a:solidFill>
                  <a:srgbClr val="FFFF00"/>
                </a:solidFill>
                <a:effectLst>
                  <a:outerShdw blurRad="38100" dist="38100" dir="2700000" algn="tl">
                    <a:srgbClr val="000000">
                      <a:alpha val="43137"/>
                    </a:srgbClr>
                  </a:outerShdw>
                </a:effectLst>
              </a:rPr>
              <a:t>Pro’s</a:t>
            </a:r>
          </a:p>
        </p:txBody>
      </p:sp>
      <p:sp>
        <p:nvSpPr>
          <p:cNvPr id="3" name="Content Placeholder 2"/>
          <p:cNvSpPr>
            <a:spLocks noGrp="1"/>
          </p:cNvSpPr>
          <p:nvPr>
            <p:ph sz="half" idx="4294967295"/>
          </p:nvPr>
        </p:nvSpPr>
        <p:spPr>
          <a:xfrm>
            <a:off x="2044700" y="1565276"/>
            <a:ext cx="3983038" cy="3643313"/>
          </a:xfrm>
        </p:spPr>
        <p:txBody>
          <a:bodyPr>
            <a:noAutofit/>
          </a:bodyPr>
          <a:lstStyle/>
          <a:p>
            <a:pPr>
              <a:defRPr/>
            </a:pPr>
            <a:r>
              <a:rPr lang="en-US" sz="2000" dirty="0"/>
              <a:t>Linkage between stressors and response variables</a:t>
            </a:r>
          </a:p>
          <a:p>
            <a:pPr lvl="1">
              <a:defRPr/>
            </a:pPr>
            <a:r>
              <a:rPr lang="en-US" sz="2000" dirty="0"/>
              <a:t>Chlorophyll a (algae, benthic algae, </a:t>
            </a:r>
            <a:r>
              <a:rPr lang="en-US" sz="2000" dirty="0" err="1"/>
              <a:t>macrophytes</a:t>
            </a:r>
            <a:r>
              <a:rPr lang="en-US" sz="2000" dirty="0"/>
              <a:t>)</a:t>
            </a:r>
          </a:p>
          <a:p>
            <a:pPr lvl="1">
              <a:defRPr/>
            </a:pPr>
            <a:r>
              <a:rPr lang="en-US" sz="2000" dirty="0"/>
              <a:t>Light </a:t>
            </a:r>
          </a:p>
          <a:p>
            <a:pPr lvl="1">
              <a:defRPr/>
            </a:pPr>
            <a:r>
              <a:rPr lang="en-US" sz="2000" dirty="0"/>
              <a:t>Dissolved Oxygen</a:t>
            </a:r>
          </a:p>
          <a:p>
            <a:pPr>
              <a:defRPr/>
            </a:pPr>
            <a:r>
              <a:rPr lang="en-US" sz="2000" dirty="0"/>
              <a:t>Can Extrapolate</a:t>
            </a:r>
          </a:p>
          <a:p>
            <a:pPr lvl="1">
              <a:defRPr/>
            </a:pPr>
            <a:r>
              <a:rPr lang="en-US" sz="2000" dirty="0"/>
              <a:t>Environmental Conditions</a:t>
            </a:r>
          </a:p>
          <a:p>
            <a:pPr lvl="1">
              <a:defRPr/>
            </a:pPr>
            <a:r>
              <a:rPr lang="en-US" sz="2000" dirty="0"/>
              <a:t>Current vs. WQS Condition</a:t>
            </a:r>
          </a:p>
          <a:p>
            <a:pPr lvl="1">
              <a:defRPr/>
            </a:pPr>
            <a:r>
              <a:rPr lang="en-US" sz="2000" dirty="0"/>
              <a:t>Response in Time</a:t>
            </a:r>
          </a:p>
          <a:p>
            <a:pPr lvl="1">
              <a:defRPr/>
            </a:pPr>
            <a:r>
              <a:rPr lang="en-US" sz="2000" dirty="0"/>
              <a:t>Duration and Frequency</a:t>
            </a:r>
          </a:p>
        </p:txBody>
      </p:sp>
      <p:sp>
        <p:nvSpPr>
          <p:cNvPr id="5" name="Text Placeholder 4"/>
          <p:cNvSpPr>
            <a:spLocks noGrp="1"/>
          </p:cNvSpPr>
          <p:nvPr>
            <p:ph type="body" sz="quarter" idx="3"/>
          </p:nvPr>
        </p:nvSpPr>
        <p:spPr>
          <a:xfrm>
            <a:off x="6161089" y="925513"/>
            <a:ext cx="4041775" cy="639762"/>
          </a:xfrm>
        </p:spPr>
        <p:txBody>
          <a:bodyPr/>
          <a:lstStyle/>
          <a:p>
            <a:pPr>
              <a:defRPr/>
            </a:pPr>
            <a:r>
              <a:rPr lang="en-US" dirty="0">
                <a:solidFill>
                  <a:srgbClr val="FFFF00"/>
                </a:solidFill>
                <a:effectLst>
                  <a:outerShdw blurRad="38100" dist="38100" dir="2700000" algn="tl">
                    <a:srgbClr val="000000">
                      <a:alpha val="43137"/>
                    </a:srgbClr>
                  </a:outerShdw>
                </a:effectLst>
              </a:rPr>
              <a:t>Con’s</a:t>
            </a:r>
          </a:p>
        </p:txBody>
      </p:sp>
      <p:sp>
        <p:nvSpPr>
          <p:cNvPr id="6" name="Content Placeholder 5"/>
          <p:cNvSpPr>
            <a:spLocks noGrp="1"/>
          </p:cNvSpPr>
          <p:nvPr>
            <p:ph sz="quarter" idx="4294967295"/>
          </p:nvPr>
        </p:nvSpPr>
        <p:spPr>
          <a:xfrm>
            <a:off x="6248400" y="1565275"/>
            <a:ext cx="4267200" cy="3714750"/>
          </a:xfrm>
        </p:spPr>
        <p:txBody>
          <a:bodyPr/>
          <a:lstStyle/>
          <a:p>
            <a:pPr>
              <a:defRPr/>
            </a:pPr>
            <a:r>
              <a:rPr lang="en-US" sz="2000" dirty="0"/>
              <a:t>Time consuming</a:t>
            </a:r>
          </a:p>
          <a:p>
            <a:pPr>
              <a:defRPr/>
            </a:pPr>
            <a:r>
              <a:rPr lang="en-US" sz="2000" dirty="0"/>
              <a:t>Costly</a:t>
            </a:r>
          </a:p>
          <a:p>
            <a:pPr>
              <a:defRPr/>
            </a:pPr>
            <a:r>
              <a:rPr lang="en-US" sz="2000" dirty="0"/>
              <a:t>Can be misapplied</a:t>
            </a:r>
          </a:p>
          <a:p>
            <a:pPr>
              <a:defRPr/>
            </a:pPr>
            <a:endParaRPr lang="en-US" dirty="0"/>
          </a:p>
        </p:txBody>
      </p:sp>
    </p:spTree>
    <p:extLst>
      <p:ext uri="{BB962C8B-B14F-4D97-AF65-F5344CB8AC3E}">
        <p14:creationId xmlns:p14="http://schemas.microsoft.com/office/powerpoint/2010/main" val="2726770522"/>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E92DC42-41D5-430A-9EE4-730C526A30DF}"/>
              </a:ext>
            </a:extLst>
          </p:cNvPr>
          <p:cNvSpPr>
            <a:spLocks noGrp="1"/>
          </p:cNvSpPr>
          <p:nvPr>
            <p:ph type="title"/>
          </p:nvPr>
        </p:nvSpPr>
        <p:spPr/>
        <p:txBody>
          <a:bodyPr/>
          <a:lstStyle/>
          <a:p>
            <a:r>
              <a:rPr lang="en-US" dirty="0"/>
              <a:t>Introduction to WASP</a:t>
            </a:r>
          </a:p>
        </p:txBody>
      </p:sp>
      <p:sp>
        <p:nvSpPr>
          <p:cNvPr id="8" name="Text Placeholder 7">
            <a:extLst>
              <a:ext uri="{FF2B5EF4-FFF2-40B4-BE49-F238E27FC236}">
                <a16:creationId xmlns:a16="http://schemas.microsoft.com/office/drawing/2014/main" id="{78197D3B-2A8B-460A-BCA0-171D8E8E0A0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955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50" name="Group 92"/>
          <p:cNvGrpSpPr>
            <a:grpSpLocks/>
          </p:cNvGrpSpPr>
          <p:nvPr/>
        </p:nvGrpSpPr>
        <p:grpSpPr bwMode="auto">
          <a:xfrm>
            <a:off x="1981200" y="1338263"/>
            <a:ext cx="7391400" cy="4600575"/>
            <a:chOff x="288" y="843"/>
            <a:chExt cx="4656" cy="2898"/>
          </a:xfrm>
        </p:grpSpPr>
        <p:sp>
          <p:nvSpPr>
            <p:cNvPr id="32800" name="AutoShape 32"/>
            <p:cNvSpPr>
              <a:spLocks noChangeArrowheads="1"/>
            </p:cNvSpPr>
            <p:nvPr/>
          </p:nvSpPr>
          <p:spPr bwMode="auto">
            <a:xfrm>
              <a:off x="2739" y="1116"/>
              <a:ext cx="898" cy="438"/>
            </a:xfrm>
            <a:prstGeom prst="flowChartProcess">
              <a:avLst/>
            </a:prstGeom>
            <a:gradFill rotWithShape="1">
              <a:gsLst>
                <a:gs pos="0">
                  <a:srgbClr val="3399FF">
                    <a:gamma/>
                    <a:shade val="46275"/>
                    <a:invGamma/>
                  </a:srgbClr>
                </a:gs>
                <a:gs pos="100000">
                  <a:srgbClr val="3399FF"/>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3399FF"/>
              </a:extrusionClr>
            </a:sp3d>
          </p:spPr>
          <p:txBody>
            <a:bodyPr wrap="none" anchor="ctr">
              <a:flatTx/>
            </a:bodyPr>
            <a:lstStyle/>
            <a:p>
              <a:pPr algn="ctr">
                <a:defRPr/>
              </a:pPr>
              <a:r>
                <a:rPr lang="en-US" sz="2400">
                  <a:solidFill>
                    <a:schemeClr val="bg1"/>
                  </a:solidFill>
                  <a:effectLst>
                    <a:outerShdw blurRad="38100" dist="38100" dir="2700000" algn="tl">
                      <a:srgbClr val="000000"/>
                    </a:outerShdw>
                  </a:effectLst>
                  <a:latin typeface="Times New Roman" pitchFamily="18" charset="0"/>
                </a:rPr>
                <a:t>WASP</a:t>
              </a:r>
            </a:p>
          </p:txBody>
        </p:sp>
        <p:sp>
          <p:nvSpPr>
            <p:cNvPr id="32801" name="AutoShape 33"/>
            <p:cNvSpPr>
              <a:spLocks noChangeArrowheads="1"/>
            </p:cNvSpPr>
            <p:nvPr/>
          </p:nvSpPr>
          <p:spPr bwMode="auto">
            <a:xfrm>
              <a:off x="1105" y="1203"/>
              <a:ext cx="572" cy="263"/>
            </a:xfrm>
            <a:prstGeom prst="flowChartPunchedCard">
              <a:avLst/>
            </a:prstGeom>
            <a:solidFill>
              <a:srgbClr val="FF0000"/>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0000"/>
              </a:extrusionClr>
            </a:sp3d>
          </p:spPr>
          <p:txBody>
            <a:bodyPr wrap="none" anchor="ctr">
              <a:flatTx/>
            </a:bodyPr>
            <a:lstStyle/>
            <a:p>
              <a:pPr algn="ctr">
                <a:defRPr/>
              </a:pPr>
              <a:r>
                <a:rPr lang="en-US" sz="2400">
                  <a:solidFill>
                    <a:schemeClr val="bg1"/>
                  </a:solidFill>
                  <a:effectLst>
                    <a:outerShdw blurRad="38100" dist="38100" dir="2700000" algn="tl">
                      <a:srgbClr val="000000"/>
                    </a:outerShdw>
                  </a:effectLst>
                  <a:latin typeface="Times New Roman" pitchFamily="18" charset="0"/>
                </a:rPr>
                <a:t>Input</a:t>
              </a:r>
            </a:p>
          </p:txBody>
        </p:sp>
        <p:sp>
          <p:nvSpPr>
            <p:cNvPr id="32802" name="AutoShape 34"/>
            <p:cNvSpPr>
              <a:spLocks noChangeArrowheads="1"/>
            </p:cNvSpPr>
            <p:nvPr/>
          </p:nvSpPr>
          <p:spPr bwMode="auto">
            <a:xfrm>
              <a:off x="2943" y="1991"/>
              <a:ext cx="449" cy="657"/>
            </a:xfrm>
            <a:prstGeom prst="flowChartMagneticDisk">
              <a:avLst/>
            </a:prstGeom>
            <a:solidFill>
              <a:srgbClr val="FF0000"/>
            </a:solidFill>
            <a:ln w="9525">
              <a:solidFill>
                <a:schemeClr val="tx1"/>
              </a:solidFill>
              <a:round/>
              <a:headEnd/>
              <a:tailEnd/>
            </a:ln>
            <a:effectLst/>
          </p:spPr>
          <p:txBody>
            <a:bodyPr wrap="none" anchor="ctr"/>
            <a:lstStyle/>
            <a:p>
              <a:pPr algn="ctr">
                <a:defRPr/>
              </a:pPr>
              <a:r>
                <a:rPr lang="en-US" sz="2400">
                  <a:solidFill>
                    <a:schemeClr val="bg1"/>
                  </a:solidFill>
                  <a:effectLst>
                    <a:outerShdw blurRad="38100" dist="38100" dir="2700000" algn="tl">
                      <a:srgbClr val="000000"/>
                    </a:outerShdw>
                  </a:effectLst>
                  <a:latin typeface="Times New Roman" pitchFamily="18" charset="0"/>
                </a:rPr>
                <a:t>BMD</a:t>
              </a:r>
            </a:p>
          </p:txBody>
        </p:sp>
        <p:sp>
          <p:nvSpPr>
            <p:cNvPr id="32803" name="AutoShape 35"/>
            <p:cNvSpPr>
              <a:spLocks noChangeArrowheads="1"/>
            </p:cNvSpPr>
            <p:nvPr/>
          </p:nvSpPr>
          <p:spPr bwMode="auto">
            <a:xfrm>
              <a:off x="1513" y="2035"/>
              <a:ext cx="735" cy="219"/>
            </a:xfrm>
            <a:prstGeom prst="flowChartTerminator">
              <a:avLst/>
            </a:prstGeom>
            <a:gradFill rotWithShape="1">
              <a:gsLst>
                <a:gs pos="0">
                  <a:srgbClr val="FFFF00">
                    <a:gamma/>
                    <a:shade val="46275"/>
                    <a:invGamma/>
                  </a:srgbClr>
                </a:gs>
                <a:gs pos="100000">
                  <a:srgbClr val="FFFF00"/>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FF00"/>
              </a:extrusionClr>
            </a:sp3d>
          </p:spPr>
          <p:txBody>
            <a:bodyPr wrap="none" anchor="ctr">
              <a:flatTx/>
            </a:bodyPr>
            <a:lstStyle/>
            <a:p>
              <a:pPr algn="ctr">
                <a:defRPr/>
              </a:pPr>
              <a:r>
                <a:rPr lang="en-US" sz="1200" b="1" dirty="0">
                  <a:solidFill>
                    <a:schemeClr val="bg1"/>
                  </a:solidFill>
                  <a:effectLst>
                    <a:outerShdw blurRad="38100" dist="38100" dir="2700000" algn="tl">
                      <a:srgbClr val="000000"/>
                    </a:outerShdw>
                  </a:effectLst>
                  <a:latin typeface="Times New Roman" pitchFamily="18" charset="0"/>
                </a:rPr>
                <a:t>Eutrophication</a:t>
              </a:r>
            </a:p>
          </p:txBody>
        </p:sp>
        <p:sp>
          <p:nvSpPr>
            <p:cNvPr id="32805" name="AutoShape 37"/>
            <p:cNvSpPr>
              <a:spLocks noChangeArrowheads="1"/>
            </p:cNvSpPr>
            <p:nvPr/>
          </p:nvSpPr>
          <p:spPr bwMode="auto">
            <a:xfrm>
              <a:off x="2739" y="3042"/>
              <a:ext cx="898" cy="438"/>
            </a:xfrm>
            <a:prstGeom prst="flowChartProcess">
              <a:avLst/>
            </a:prstGeom>
            <a:gradFill rotWithShape="1">
              <a:gsLst>
                <a:gs pos="0">
                  <a:srgbClr val="3399FF">
                    <a:gamma/>
                    <a:shade val="46275"/>
                    <a:invGamma/>
                  </a:srgbClr>
                </a:gs>
                <a:gs pos="100000">
                  <a:srgbClr val="3399FF"/>
                </a:gs>
              </a:gsLst>
              <a:lin ang="5400000" scaled="1"/>
            </a:gra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rgbClr val="3399FF"/>
              </a:extrusionClr>
            </a:sp3d>
          </p:spPr>
          <p:txBody>
            <a:bodyPr wrap="none" anchor="ctr">
              <a:flatTx/>
            </a:bodyPr>
            <a:lstStyle/>
            <a:p>
              <a:pPr algn="ctr">
                <a:defRPr/>
              </a:pPr>
              <a:r>
                <a:rPr lang="en-US" dirty="0">
                  <a:solidFill>
                    <a:schemeClr val="bg1"/>
                  </a:solidFill>
                  <a:effectLst>
                    <a:outerShdw blurRad="38100" dist="38100" dir="2700000" algn="tl">
                      <a:srgbClr val="000000"/>
                    </a:outerShdw>
                  </a:effectLst>
                  <a:latin typeface="Times New Roman" pitchFamily="18" charset="0"/>
                </a:rPr>
                <a:t>WRDB Graph</a:t>
              </a:r>
            </a:p>
          </p:txBody>
        </p:sp>
        <p:sp>
          <p:nvSpPr>
            <p:cNvPr id="32806" name="AutoShape 38"/>
            <p:cNvSpPr>
              <a:spLocks noChangeArrowheads="1"/>
            </p:cNvSpPr>
            <p:nvPr/>
          </p:nvSpPr>
          <p:spPr bwMode="auto">
            <a:xfrm>
              <a:off x="4168" y="1860"/>
              <a:ext cx="776" cy="525"/>
            </a:xfrm>
            <a:prstGeom prst="flowChartMagneticDrum">
              <a:avLst/>
            </a:prstGeom>
            <a:solidFill>
              <a:srgbClr val="FF0000"/>
            </a:solidFill>
            <a:ln w="9525">
              <a:solidFill>
                <a:schemeClr val="tx1"/>
              </a:solidFill>
              <a:round/>
              <a:headEnd/>
              <a:tailEnd/>
            </a:ln>
            <a:effectLst/>
          </p:spPr>
          <p:txBody>
            <a:bodyPr wrap="none" anchor="ctr"/>
            <a:lstStyle/>
            <a:p>
              <a:pPr algn="ctr">
                <a:defRPr/>
              </a:pPr>
              <a:r>
                <a:rPr lang="en-US">
                  <a:solidFill>
                    <a:schemeClr val="bg1"/>
                  </a:solidFill>
                  <a:effectLst>
                    <a:outerShdw blurRad="38100" dist="38100" dir="2700000" algn="tl">
                      <a:srgbClr val="000000"/>
                    </a:outerShdw>
                  </a:effectLst>
                  <a:latin typeface="Times New Roman" pitchFamily="18" charset="0"/>
                </a:rPr>
                <a:t>Stored</a:t>
              </a:r>
            </a:p>
            <a:p>
              <a:pPr algn="ctr">
                <a:defRPr/>
              </a:pPr>
              <a:r>
                <a:rPr lang="en-US">
                  <a:solidFill>
                    <a:schemeClr val="bg1"/>
                  </a:solidFill>
                  <a:effectLst>
                    <a:outerShdw blurRad="38100" dist="38100" dir="2700000" algn="tl">
                      <a:srgbClr val="000000"/>
                    </a:outerShdw>
                  </a:effectLst>
                  <a:latin typeface="Times New Roman" pitchFamily="18" charset="0"/>
                </a:rPr>
                <a:t>Data</a:t>
              </a:r>
            </a:p>
          </p:txBody>
        </p:sp>
        <p:sp>
          <p:nvSpPr>
            <p:cNvPr id="78859" name="Line 39"/>
            <p:cNvSpPr>
              <a:spLocks noChangeShapeType="1"/>
            </p:cNvSpPr>
            <p:nvPr/>
          </p:nvSpPr>
          <p:spPr bwMode="auto">
            <a:xfrm>
              <a:off x="1677" y="1335"/>
              <a:ext cx="1021"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60" name="Line 40"/>
            <p:cNvSpPr>
              <a:spLocks noChangeShapeType="1"/>
            </p:cNvSpPr>
            <p:nvPr/>
          </p:nvSpPr>
          <p:spPr bwMode="auto">
            <a:xfrm flipV="1">
              <a:off x="2248" y="1597"/>
              <a:ext cx="450" cy="4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61" name="Line 41"/>
            <p:cNvSpPr>
              <a:spLocks noChangeShapeType="1"/>
            </p:cNvSpPr>
            <p:nvPr/>
          </p:nvSpPr>
          <p:spPr bwMode="auto">
            <a:xfrm>
              <a:off x="2289" y="2385"/>
              <a:ext cx="57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62" name="Line 42"/>
            <p:cNvSpPr>
              <a:spLocks noChangeShapeType="1"/>
            </p:cNvSpPr>
            <p:nvPr/>
          </p:nvSpPr>
          <p:spPr bwMode="auto">
            <a:xfrm>
              <a:off x="3188" y="2692"/>
              <a:ext cx="0" cy="306"/>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63" name="Line 43"/>
            <p:cNvSpPr>
              <a:spLocks noChangeShapeType="1"/>
            </p:cNvSpPr>
            <p:nvPr/>
          </p:nvSpPr>
          <p:spPr bwMode="auto">
            <a:xfrm flipV="1">
              <a:off x="3678" y="2429"/>
              <a:ext cx="531" cy="56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64" name="Line 44"/>
            <p:cNvSpPr>
              <a:spLocks noChangeShapeType="1"/>
            </p:cNvSpPr>
            <p:nvPr/>
          </p:nvSpPr>
          <p:spPr bwMode="auto">
            <a:xfrm>
              <a:off x="3678" y="1597"/>
              <a:ext cx="490" cy="39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813" name="AutoShape 45"/>
            <p:cNvSpPr>
              <a:spLocks noChangeArrowheads="1"/>
            </p:cNvSpPr>
            <p:nvPr/>
          </p:nvSpPr>
          <p:spPr bwMode="auto">
            <a:xfrm>
              <a:off x="288" y="2079"/>
              <a:ext cx="776" cy="525"/>
            </a:xfrm>
            <a:prstGeom prst="flowChartMagneticDrum">
              <a:avLst/>
            </a:prstGeom>
            <a:solidFill>
              <a:srgbClr val="FF0000"/>
            </a:solidFill>
            <a:ln w="9525">
              <a:solidFill>
                <a:schemeClr val="tx1"/>
              </a:solidFill>
              <a:round/>
              <a:headEnd/>
              <a:tailEnd/>
            </a:ln>
            <a:effectLst/>
          </p:spPr>
          <p:txBody>
            <a:bodyPr wrap="none" anchor="ctr"/>
            <a:lstStyle/>
            <a:p>
              <a:pPr algn="ctr">
                <a:defRPr/>
              </a:pPr>
              <a:r>
                <a:rPr lang="en-US">
                  <a:solidFill>
                    <a:schemeClr val="bg1"/>
                  </a:solidFill>
                  <a:effectLst>
                    <a:outerShdw blurRad="38100" dist="38100" dir="2700000" algn="tl">
                      <a:srgbClr val="000000"/>
                    </a:outerShdw>
                  </a:effectLst>
                  <a:latin typeface="Times New Roman" pitchFamily="18" charset="0"/>
                </a:rPr>
                <a:t>Hydro    </a:t>
              </a:r>
            </a:p>
          </p:txBody>
        </p:sp>
        <p:sp>
          <p:nvSpPr>
            <p:cNvPr id="78866" name="Line 46"/>
            <p:cNvSpPr>
              <a:spLocks noChangeShapeType="1"/>
            </p:cNvSpPr>
            <p:nvPr/>
          </p:nvSpPr>
          <p:spPr bwMode="auto">
            <a:xfrm>
              <a:off x="1146" y="2342"/>
              <a:ext cx="326"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67" name="Text Box 47"/>
            <p:cNvSpPr txBox="1">
              <a:spLocks noChangeArrowheads="1"/>
            </p:cNvSpPr>
            <p:nvPr/>
          </p:nvSpPr>
          <p:spPr bwMode="auto">
            <a:xfrm>
              <a:off x="2496" y="843"/>
              <a:ext cx="159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rgbClr val="FFFF00"/>
                  </a:solidFill>
                </a:rPr>
                <a:t>Model Preprocessor/Data Server</a:t>
              </a:r>
            </a:p>
          </p:txBody>
        </p:sp>
        <p:sp>
          <p:nvSpPr>
            <p:cNvPr id="78869" name="Text Box 49"/>
            <p:cNvSpPr txBox="1">
              <a:spLocks noChangeArrowheads="1"/>
            </p:cNvSpPr>
            <p:nvPr/>
          </p:nvSpPr>
          <p:spPr bwMode="auto">
            <a:xfrm>
              <a:off x="2739" y="1772"/>
              <a:ext cx="106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rgbClr val="FFFF00"/>
                  </a:solidFill>
                </a:rPr>
                <a:t>Binary Model Output</a:t>
              </a:r>
            </a:p>
          </p:txBody>
        </p:sp>
        <p:sp>
          <p:nvSpPr>
            <p:cNvPr id="78870" name="Text Box 50"/>
            <p:cNvSpPr txBox="1">
              <a:spLocks noChangeArrowheads="1"/>
            </p:cNvSpPr>
            <p:nvPr/>
          </p:nvSpPr>
          <p:spPr bwMode="auto">
            <a:xfrm>
              <a:off x="2616" y="3568"/>
              <a:ext cx="128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rgbClr val="FFFF00"/>
                  </a:solidFill>
                </a:rPr>
                <a:t>Graphical Post Processor</a:t>
              </a:r>
            </a:p>
          </p:txBody>
        </p:sp>
        <p:sp>
          <p:nvSpPr>
            <p:cNvPr id="78871" name="Text Box 51"/>
            <p:cNvSpPr txBox="1">
              <a:spLocks noChangeArrowheads="1"/>
            </p:cNvSpPr>
            <p:nvPr/>
          </p:nvSpPr>
          <p:spPr bwMode="auto">
            <a:xfrm>
              <a:off x="1617" y="1637"/>
              <a:ext cx="44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chemeClr val="tx1"/>
                  </a:solidFill>
                </a:rPr>
                <a:t>Models</a:t>
              </a:r>
            </a:p>
          </p:txBody>
        </p:sp>
        <p:sp>
          <p:nvSpPr>
            <p:cNvPr id="78872" name="Text Box 52"/>
            <p:cNvSpPr txBox="1">
              <a:spLocks noChangeArrowheads="1"/>
            </p:cNvSpPr>
            <p:nvPr/>
          </p:nvSpPr>
          <p:spPr bwMode="auto">
            <a:xfrm>
              <a:off x="312" y="1772"/>
              <a:ext cx="78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rgbClr val="FFFF00"/>
                  </a:solidFill>
                </a:rPr>
                <a:t>Hydrodynamic</a:t>
              </a:r>
            </a:p>
            <a:p>
              <a:pPr>
                <a:spcBef>
                  <a:spcPct val="0"/>
                </a:spcBef>
                <a:buNone/>
              </a:pPr>
              <a:r>
                <a:rPr lang="en-US" altLang="en-US" sz="1200" b="1" dirty="0">
                  <a:solidFill>
                    <a:srgbClr val="FFFF00"/>
                  </a:solidFill>
                </a:rPr>
                <a:t>Interface</a:t>
              </a:r>
            </a:p>
          </p:txBody>
        </p:sp>
        <p:sp>
          <p:nvSpPr>
            <p:cNvPr id="78873" name="Text Box 53"/>
            <p:cNvSpPr txBox="1">
              <a:spLocks noChangeArrowheads="1"/>
            </p:cNvSpPr>
            <p:nvPr/>
          </p:nvSpPr>
          <p:spPr bwMode="auto">
            <a:xfrm rot="-2887328">
              <a:off x="3521" y="2734"/>
              <a:ext cx="121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rgbClr val="FFFF00"/>
                  </a:solidFill>
                </a:rPr>
                <a:t>Exported Model Results</a:t>
              </a:r>
            </a:p>
          </p:txBody>
        </p:sp>
        <p:sp>
          <p:nvSpPr>
            <p:cNvPr id="78874" name="Text Box 54"/>
            <p:cNvSpPr txBox="1">
              <a:spLocks noChangeArrowheads="1"/>
            </p:cNvSpPr>
            <p:nvPr/>
          </p:nvSpPr>
          <p:spPr bwMode="auto">
            <a:xfrm rot="2268364">
              <a:off x="3747" y="1578"/>
              <a:ext cx="57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rgbClr val="FFFF00"/>
                  </a:solidFill>
                </a:rPr>
                <a:t>Messages</a:t>
              </a:r>
            </a:p>
          </p:txBody>
        </p:sp>
        <p:sp>
          <p:nvSpPr>
            <p:cNvPr id="78876" name="Line 56"/>
            <p:cNvSpPr>
              <a:spLocks noChangeShapeType="1"/>
            </p:cNvSpPr>
            <p:nvPr/>
          </p:nvSpPr>
          <p:spPr bwMode="auto">
            <a:xfrm>
              <a:off x="3696" y="1344"/>
              <a:ext cx="91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77" name="Text Box 57"/>
            <p:cNvSpPr txBox="1">
              <a:spLocks noChangeArrowheads="1"/>
            </p:cNvSpPr>
            <p:nvPr/>
          </p:nvSpPr>
          <p:spPr bwMode="auto">
            <a:xfrm>
              <a:off x="3696" y="1104"/>
              <a:ext cx="96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200" b="1" dirty="0">
                  <a:solidFill>
                    <a:srgbClr val="FFFF00"/>
                  </a:solidFill>
                </a:rPr>
                <a:t>CSV, ASCII Output</a:t>
              </a:r>
            </a:p>
          </p:txBody>
        </p:sp>
        <p:sp>
          <p:nvSpPr>
            <p:cNvPr id="32826" name="AutoShape 58"/>
            <p:cNvSpPr>
              <a:spLocks noChangeArrowheads="1"/>
            </p:cNvSpPr>
            <p:nvPr/>
          </p:nvSpPr>
          <p:spPr bwMode="auto">
            <a:xfrm>
              <a:off x="1513" y="2531"/>
              <a:ext cx="735" cy="219"/>
            </a:xfrm>
            <a:prstGeom prst="flowChartTerminator">
              <a:avLst/>
            </a:prstGeom>
            <a:gradFill rotWithShape="1">
              <a:gsLst>
                <a:gs pos="0">
                  <a:srgbClr val="FFFF00">
                    <a:gamma/>
                    <a:shade val="46275"/>
                    <a:invGamma/>
                  </a:srgbClr>
                </a:gs>
                <a:gs pos="100000">
                  <a:srgbClr val="FFFF00"/>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FF00"/>
              </a:extrusionClr>
            </a:sp3d>
          </p:spPr>
          <p:txBody>
            <a:bodyPr wrap="none" anchor="ctr">
              <a:flatTx/>
            </a:bodyPr>
            <a:lstStyle/>
            <a:p>
              <a:pPr algn="ctr">
                <a:defRPr/>
              </a:pPr>
              <a:r>
                <a:rPr lang="en-US" sz="1200" b="1" dirty="0">
                  <a:solidFill>
                    <a:schemeClr val="bg1"/>
                  </a:solidFill>
                  <a:effectLst>
                    <a:outerShdw blurRad="38100" dist="38100" dir="2700000" algn="tl">
                      <a:srgbClr val="000000"/>
                    </a:outerShdw>
                  </a:effectLst>
                  <a:latin typeface="Times New Roman" pitchFamily="18" charset="0"/>
                </a:rPr>
                <a:t>Toxicants</a:t>
              </a:r>
            </a:p>
          </p:txBody>
        </p:sp>
        <p:sp>
          <p:nvSpPr>
            <p:cNvPr id="78880" name="Text Box 60"/>
            <p:cNvSpPr txBox="1">
              <a:spLocks noChangeArrowheads="1"/>
            </p:cNvSpPr>
            <p:nvPr/>
          </p:nvSpPr>
          <p:spPr bwMode="auto">
            <a:xfrm>
              <a:off x="816" y="869"/>
              <a:ext cx="137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200" b="1" dirty="0">
                  <a:solidFill>
                    <a:srgbClr val="FFFF00"/>
                  </a:solidFill>
                </a:rPr>
                <a:t>Binary Wasp Input File (wif)</a:t>
              </a:r>
            </a:p>
          </p:txBody>
        </p:sp>
        <p:sp>
          <p:nvSpPr>
            <p:cNvPr id="32859" name="AutoShape 91"/>
            <p:cNvSpPr>
              <a:spLocks noChangeArrowheads="1"/>
            </p:cNvSpPr>
            <p:nvPr/>
          </p:nvSpPr>
          <p:spPr bwMode="auto">
            <a:xfrm>
              <a:off x="1513" y="3011"/>
              <a:ext cx="735" cy="219"/>
            </a:xfrm>
            <a:prstGeom prst="flowChartTerminator">
              <a:avLst/>
            </a:prstGeom>
            <a:solidFill>
              <a:schemeClr val="accent1"/>
            </a:solidFill>
            <a:ln w="9525" algn="ctr">
              <a:miter lim="800000"/>
              <a:headEnd/>
              <a:tailEnd/>
            </a:ln>
            <a:effectLst/>
            <a:scene3d>
              <a:camera prst="legacyObliqueTopLeft"/>
              <a:lightRig rig="legacyFlat3" dir="t"/>
            </a:scene3d>
            <a:sp3d extrusionH="430200" prstMaterial="legacyMatte">
              <a:bevelT w="13500" h="13500" prst="angle"/>
              <a:bevelB w="13500" h="13500" prst="angle"/>
              <a:extrusionClr>
                <a:srgbClr val="FFFF00"/>
              </a:extrusionClr>
            </a:sp3d>
          </p:spPr>
          <p:txBody>
            <a:bodyPr wrap="none" anchor="ctr">
              <a:flatTx/>
            </a:bodyPr>
            <a:lstStyle/>
            <a:p>
              <a:pPr>
                <a:spcBef>
                  <a:spcPct val="0"/>
                </a:spcBef>
                <a:defRPr/>
              </a:pPr>
              <a:r>
                <a:rPr lang="en-US" sz="1000" b="1" dirty="0">
                  <a:solidFill>
                    <a:srgbClr val="FFFF00"/>
                  </a:solidFill>
                  <a:latin typeface="Arial" panose="020B0604020202020204" pitchFamily="34" charset="0"/>
                  <a:ea typeface="ＭＳ Ｐゴシック" panose="020B0600070205080204" pitchFamily="34" charset="-128"/>
                </a:rPr>
                <a:t>Metal Speciation</a:t>
              </a:r>
            </a:p>
          </p:txBody>
        </p:sp>
      </p:grpSp>
      <p:sp>
        <p:nvSpPr>
          <p:cNvPr id="2" name="TextBox 1"/>
          <p:cNvSpPr txBox="1"/>
          <p:nvPr/>
        </p:nvSpPr>
        <p:spPr>
          <a:xfrm>
            <a:off x="3301818" y="491445"/>
            <a:ext cx="5068888" cy="646331"/>
          </a:xfrm>
          <a:prstGeom prst="rect">
            <a:avLst/>
          </a:prstGeom>
          <a:noFill/>
        </p:spPr>
        <p:txBody>
          <a:bodyPr wrap="none" rtlCol="0">
            <a:spAutoFit/>
          </a:bodyPr>
          <a:lstStyle/>
          <a:p>
            <a:r>
              <a:rPr lang="en-US" sz="3600" dirty="0">
                <a:effectLst>
                  <a:outerShdw blurRad="38100" dist="38100" dir="2700000" algn="tl">
                    <a:srgbClr val="000000">
                      <a:alpha val="43137"/>
                    </a:srgbClr>
                  </a:outerShdw>
                </a:effectLst>
              </a:rPr>
              <a:t>WASP8 Model Framework</a:t>
            </a:r>
          </a:p>
        </p:txBody>
      </p:sp>
    </p:spTree>
    <p:extLst>
      <p:ext uri="{BB962C8B-B14F-4D97-AF65-F5344CB8AC3E}">
        <p14:creationId xmlns:p14="http://schemas.microsoft.com/office/powerpoint/2010/main" val="2993316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Box Model Approach</a:t>
            </a:r>
          </a:p>
        </p:txBody>
      </p:sp>
      <p:sp>
        <p:nvSpPr>
          <p:cNvPr id="91139" name="Rectangle 3"/>
          <p:cNvSpPr>
            <a:spLocks noGrp="1" noChangeArrowheads="1"/>
          </p:cNvSpPr>
          <p:nvPr>
            <p:ph type="body" idx="1"/>
          </p:nvPr>
        </p:nvSpPr>
        <p:spPr/>
        <p:txBody>
          <a:bodyPr/>
          <a:lstStyle/>
          <a:p>
            <a:pPr eaLnBrk="1" hangingPunct="1">
              <a:defRPr/>
            </a:pPr>
            <a:r>
              <a:rPr lang="en-US" dirty="0"/>
              <a:t>Numerical solution allows greater flexibility as to processes considered (i.e. eutrophication, toxics, etc.)</a:t>
            </a:r>
          </a:p>
          <a:p>
            <a:pPr eaLnBrk="1" hangingPunct="1">
              <a:defRPr/>
            </a:pPr>
            <a:r>
              <a:rPr lang="en-US" dirty="0"/>
              <a:t>Allows greater flexibility as to segmentation (1/2 or 3 Dimensions)</a:t>
            </a:r>
          </a:p>
          <a:p>
            <a:pPr eaLnBrk="1" hangingPunct="1">
              <a:defRPr/>
            </a:pPr>
            <a:r>
              <a:rPr lang="en-US" dirty="0"/>
              <a:t>Descriptive Transport based upon Field Data</a:t>
            </a:r>
          </a:p>
          <a:p>
            <a:pPr eaLnBrk="1" hangingPunct="1">
              <a:defRPr/>
            </a:pPr>
            <a:r>
              <a:rPr lang="en-US" dirty="0">
                <a:ea typeface="+mn-ea"/>
              </a:rPr>
              <a:t>Predictive Transport based upon Watershed Runoff and Routed using channel morphometry</a:t>
            </a:r>
          </a:p>
          <a:p>
            <a:pPr eaLnBrk="1" hangingPunct="1">
              <a:defRPr/>
            </a:pPr>
            <a:r>
              <a:rPr lang="en-US" dirty="0"/>
              <a:t>Linked Transport with Hydrodynamic Models</a:t>
            </a:r>
          </a:p>
        </p:txBody>
      </p:sp>
    </p:spTree>
    <p:extLst>
      <p:ext uri="{BB962C8B-B14F-4D97-AF65-F5344CB8AC3E}">
        <p14:creationId xmlns:p14="http://schemas.microsoft.com/office/powerpoint/2010/main" val="30794217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207559" y="365125"/>
            <a:ext cx="7776882" cy="1006475"/>
          </a:xfrm>
        </p:spPr>
        <p:txBody>
          <a:bodyPr/>
          <a:lstStyle/>
          <a:p>
            <a:pPr eaLnBrk="1" hangingPunct="1">
              <a:defRPr/>
            </a:pPr>
            <a:r>
              <a:rPr lang="en-US" dirty="0">
                <a:ea typeface="+mj-ea"/>
              </a:rPr>
              <a:t>WASP8 Water Quality Modules</a:t>
            </a:r>
          </a:p>
        </p:txBody>
      </p:sp>
      <p:sp>
        <p:nvSpPr>
          <p:cNvPr id="28675" name="Rectangle 3"/>
          <p:cNvSpPr>
            <a:spLocks noGrp="1" noChangeArrowheads="1"/>
          </p:cNvSpPr>
          <p:nvPr>
            <p:ph type="body" idx="1"/>
          </p:nvPr>
        </p:nvSpPr>
        <p:spPr>
          <a:xfrm>
            <a:off x="1111624" y="1371600"/>
            <a:ext cx="9175376" cy="5105400"/>
          </a:xfrm>
        </p:spPr>
        <p:txBody>
          <a:bodyPr>
            <a:normAutofit/>
          </a:bodyPr>
          <a:lstStyle/>
          <a:p>
            <a:pPr eaLnBrk="1" hangingPunct="1">
              <a:lnSpc>
                <a:spcPct val="80000"/>
              </a:lnSpc>
              <a:defRPr/>
            </a:pPr>
            <a:r>
              <a:rPr lang="en-US" sz="3200" dirty="0"/>
              <a:t>Advanced Eutrophication (MultiAlgae.dll)</a:t>
            </a:r>
          </a:p>
          <a:p>
            <a:pPr lvl="1" eaLnBrk="1" hangingPunct="1">
              <a:lnSpc>
                <a:spcPct val="80000"/>
              </a:lnSpc>
              <a:defRPr/>
            </a:pPr>
            <a:r>
              <a:rPr lang="en-US" sz="3200" dirty="0"/>
              <a:t>Nutrients, DO, Multiple CBOD,  Multiple Phytoplankton, Multiple Periphyton/</a:t>
            </a:r>
            <a:r>
              <a:rPr lang="en-US" sz="3200" dirty="0" err="1"/>
              <a:t>Macroalgae</a:t>
            </a:r>
            <a:r>
              <a:rPr lang="en-US" sz="3200" dirty="0"/>
              <a:t>, Multiple Solids, Bacteria, Temperature, Sediment Diagenesis </a:t>
            </a:r>
          </a:p>
          <a:p>
            <a:pPr eaLnBrk="1" hangingPunct="1">
              <a:lnSpc>
                <a:spcPct val="80000"/>
              </a:lnSpc>
              <a:defRPr/>
            </a:pPr>
            <a:r>
              <a:rPr lang="en-US" sz="3200" dirty="0"/>
              <a:t>Toxicant (toxi.dll)</a:t>
            </a:r>
          </a:p>
          <a:p>
            <a:pPr lvl="1">
              <a:lnSpc>
                <a:spcPct val="80000"/>
              </a:lnSpc>
              <a:defRPr/>
            </a:pPr>
            <a:r>
              <a:rPr lang="en-US" sz="3200" dirty="0"/>
              <a:t>Multiple Chemicals, Multiple Nano Chemicals, Multiple Solids, Multiple Nano Solids, DOC,  Partitioning, degradation, reaction yields</a:t>
            </a:r>
          </a:p>
          <a:p>
            <a:pPr eaLnBrk="1" hangingPunct="1">
              <a:lnSpc>
                <a:spcPct val="80000"/>
              </a:lnSpc>
              <a:defRPr/>
            </a:pPr>
            <a:r>
              <a:rPr lang="en-US" sz="3200" dirty="0"/>
              <a:t>Metal Speciation</a:t>
            </a:r>
          </a:p>
          <a:p>
            <a:pPr lvl="1" eaLnBrk="1" hangingPunct="1">
              <a:lnSpc>
                <a:spcPct val="80000"/>
              </a:lnSpc>
              <a:defRPr/>
            </a:pPr>
            <a:r>
              <a:rPr lang="en-US" sz="3200" dirty="0"/>
              <a:t>Not available yet</a:t>
            </a:r>
          </a:p>
          <a:p>
            <a:pPr lvl="3" eaLnBrk="1" hangingPunct="1">
              <a:lnSpc>
                <a:spcPct val="80000"/>
              </a:lnSpc>
              <a:buFontTx/>
              <a:buNone/>
              <a:defRPr/>
            </a:pPr>
            <a:endParaRPr lang="en-US" sz="1600" dirty="0"/>
          </a:p>
        </p:txBody>
      </p:sp>
    </p:spTree>
    <p:extLst>
      <p:ext uri="{BB962C8B-B14F-4D97-AF65-F5344CB8AC3E}">
        <p14:creationId xmlns:p14="http://schemas.microsoft.com/office/powerpoint/2010/main" val="21787143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WASP Structure</a:t>
            </a:r>
          </a:p>
        </p:txBody>
      </p:sp>
      <p:sp>
        <p:nvSpPr>
          <p:cNvPr id="10244" name="Rectangle 3"/>
          <p:cNvSpPr>
            <a:spLocks noChangeArrowheads="1"/>
          </p:cNvSpPr>
          <p:nvPr/>
        </p:nvSpPr>
        <p:spPr bwMode="auto">
          <a:xfrm>
            <a:off x="2571606" y="2417460"/>
            <a:ext cx="2667000" cy="2209800"/>
          </a:xfrm>
          <a:prstGeom prst="rect">
            <a:avLst/>
          </a:prstGeom>
          <a:solidFill>
            <a:schemeClr val="accent1"/>
          </a:solidFill>
          <a:ln w="9525">
            <a:solidFill>
              <a:schemeClr val="tx1"/>
            </a:solidFill>
            <a:miter lim="800000"/>
            <a:headEnd/>
            <a:tailEnd/>
          </a:ln>
          <a:effectLst>
            <a:outerShdw blurRad="63500" dist="107763" dir="8100000" algn="ctr" rotWithShape="0">
              <a:schemeClr val="bg2">
                <a:alpha val="50000"/>
              </a:schemeClr>
            </a:outerShdw>
          </a:effectLst>
        </p:spPr>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a:defRPr/>
            </a:pPr>
            <a:r>
              <a:rPr lang="en-US" altLang="en-US" sz="2400" dirty="0">
                <a:solidFill>
                  <a:schemeClr val="tx2"/>
                </a:solidFill>
                <a:latin typeface="Times New Roman" charset="0"/>
              </a:rPr>
              <a:t>WASP</a:t>
            </a:r>
          </a:p>
          <a:p>
            <a:pPr algn="ctr">
              <a:defRPr/>
            </a:pPr>
            <a:r>
              <a:rPr lang="en-US" altLang="en-US" sz="2400" dirty="0">
                <a:solidFill>
                  <a:schemeClr val="tx2"/>
                </a:solidFill>
                <a:latin typeface="Times New Roman" charset="0"/>
              </a:rPr>
              <a:t>Transport</a:t>
            </a:r>
          </a:p>
          <a:p>
            <a:pPr algn="ctr">
              <a:defRPr/>
            </a:pPr>
            <a:r>
              <a:rPr lang="en-US" altLang="en-US" sz="2400" dirty="0">
                <a:solidFill>
                  <a:schemeClr val="tx2"/>
                </a:solidFill>
                <a:latin typeface="Times New Roman" charset="0"/>
              </a:rPr>
              <a:t>Bookkeeping</a:t>
            </a:r>
            <a:endParaRPr lang="en-US" altLang="en-US" sz="2400" dirty="0">
              <a:solidFill>
                <a:schemeClr val="bg1"/>
              </a:solidFill>
              <a:latin typeface="Times New Roman" charset="0"/>
            </a:endParaRPr>
          </a:p>
          <a:p>
            <a:pPr algn="ctr">
              <a:defRPr/>
            </a:pPr>
            <a:endParaRPr lang="en-US" altLang="en-US" sz="2400" dirty="0">
              <a:latin typeface="Times New Roman" charset="0"/>
            </a:endParaRPr>
          </a:p>
          <a:p>
            <a:pPr algn="ctr">
              <a:defRPr/>
            </a:pPr>
            <a:endParaRPr lang="en-US" altLang="en-US" sz="2400" dirty="0">
              <a:latin typeface="Times New Roman" charset="0"/>
            </a:endParaRPr>
          </a:p>
          <a:p>
            <a:pPr algn="ctr">
              <a:defRPr/>
            </a:pPr>
            <a:endParaRPr lang="en-US" altLang="en-US" sz="2400" dirty="0">
              <a:latin typeface="Times New Roman" charset="0"/>
            </a:endParaRPr>
          </a:p>
        </p:txBody>
      </p:sp>
      <p:sp>
        <p:nvSpPr>
          <p:cNvPr id="82948" name="Rectangle 4"/>
          <p:cNvSpPr>
            <a:spLocks noChangeArrowheads="1"/>
          </p:cNvSpPr>
          <p:nvPr/>
        </p:nvSpPr>
        <p:spPr bwMode="auto">
          <a:xfrm>
            <a:off x="4178791" y="3636660"/>
            <a:ext cx="1066800" cy="990600"/>
          </a:xfrm>
          <a:prstGeom prst="rect">
            <a:avLst/>
          </a:prstGeom>
          <a:solidFill>
            <a:srgbClr val="000000"/>
          </a:solidFill>
          <a:ln w="9525">
            <a:solidFill>
              <a:schemeClr val="tx1"/>
            </a:solidFill>
            <a:miter lim="800000"/>
            <a:headEnd/>
            <a:tailEnd/>
          </a:ln>
        </p:spPr>
        <p:txBody>
          <a:bodyPr wrap="none" anchor="ct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1800">
              <a:solidFill>
                <a:schemeClr val="tx1"/>
              </a:solidFill>
            </a:endParaRPr>
          </a:p>
        </p:txBody>
      </p:sp>
      <p:sp>
        <p:nvSpPr>
          <p:cNvPr id="29701" name="Rectangle 5"/>
          <p:cNvSpPr>
            <a:spLocks noChangeArrowheads="1"/>
          </p:cNvSpPr>
          <p:nvPr/>
        </p:nvSpPr>
        <p:spPr bwMode="auto">
          <a:xfrm>
            <a:off x="7010400" y="5334000"/>
            <a:ext cx="1066800" cy="990600"/>
          </a:xfrm>
          <a:prstGeom prst="rect">
            <a:avLst/>
          </a:prstGeom>
          <a:solidFill>
            <a:srgbClr val="FFFF00"/>
          </a:solidFill>
          <a:ln w="9525">
            <a:solidFill>
              <a:schemeClr val="tx1"/>
            </a:solidFill>
            <a:miter lim="800000"/>
            <a:headEnd/>
            <a:tailEnd/>
          </a:ln>
          <a:effectLst>
            <a:outerShdw blurRad="63500" dist="107763" dir="13500000" algn="ctr" rotWithShape="0">
              <a:schemeClr val="bg2">
                <a:alpha val="50000"/>
              </a:schemeClr>
            </a:outerShdw>
          </a:effectLst>
        </p:spPr>
        <p:txBody>
          <a:bodyPr wrap="none" anchor="ctr"/>
          <a:lstStyle/>
          <a:p>
            <a:pPr algn="ctr">
              <a:defRPr/>
            </a:pPr>
            <a:r>
              <a:rPr lang="en-US" sz="2400" dirty="0">
                <a:solidFill>
                  <a:schemeClr val="bg1"/>
                </a:solidFill>
                <a:effectLst>
                  <a:outerShdw blurRad="38100" dist="38100" dir="2700000" algn="tl">
                    <a:srgbClr val="FFFFFF"/>
                  </a:outerShdw>
                </a:effectLst>
                <a:latin typeface="Times New Roman" pitchFamily="18" charset="0"/>
              </a:rPr>
              <a:t>Kinetics</a:t>
            </a:r>
          </a:p>
        </p:txBody>
      </p:sp>
      <p:sp>
        <p:nvSpPr>
          <p:cNvPr id="29702" name="Line 6"/>
          <p:cNvSpPr>
            <a:spLocks noChangeShapeType="1"/>
          </p:cNvSpPr>
          <p:nvPr/>
        </p:nvSpPr>
        <p:spPr bwMode="auto">
          <a:xfrm flipH="1" flipV="1">
            <a:off x="5245591" y="4181111"/>
            <a:ext cx="1764809" cy="1152889"/>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03" name="Line 7"/>
          <p:cNvSpPr>
            <a:spLocks noChangeShapeType="1"/>
          </p:cNvSpPr>
          <p:nvPr/>
        </p:nvSpPr>
        <p:spPr bwMode="auto">
          <a:xfrm>
            <a:off x="5245591" y="3497056"/>
            <a:ext cx="1764809" cy="8144"/>
          </a:xfrm>
          <a:prstGeom prst="line">
            <a:avLst/>
          </a:prstGeom>
          <a:noFill/>
          <a:ln w="349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04" name="Text Box 8"/>
          <p:cNvSpPr txBox="1">
            <a:spLocks noChangeArrowheads="1"/>
          </p:cNvSpPr>
          <p:nvPr/>
        </p:nvSpPr>
        <p:spPr bwMode="auto">
          <a:xfrm>
            <a:off x="7074024" y="2895601"/>
            <a:ext cx="330334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400" dirty="0">
                <a:solidFill>
                  <a:schemeClr val="tx1"/>
                </a:solidFill>
                <a:latin typeface="Times New Roman" panose="02020603050405020304" pitchFamily="18" charset="0"/>
              </a:rPr>
              <a:t>Organic Chemical Model</a:t>
            </a:r>
          </a:p>
          <a:p>
            <a:pPr algn="ctr" eaLnBrk="1" hangingPunct="1">
              <a:spcBef>
                <a:spcPct val="0"/>
              </a:spcBef>
              <a:buFontTx/>
              <a:buNone/>
            </a:pPr>
            <a:r>
              <a:rPr lang="en-US" altLang="en-US" sz="2400" dirty="0">
                <a:solidFill>
                  <a:schemeClr val="tx1"/>
                </a:solidFill>
                <a:latin typeface="Times New Roman" panose="02020603050405020304" pitchFamily="18" charset="0"/>
              </a:rPr>
              <a:t>Eutrophication Model</a:t>
            </a:r>
          </a:p>
        </p:txBody>
      </p:sp>
      <p:sp>
        <p:nvSpPr>
          <p:cNvPr id="2" name="TextBox 1"/>
          <p:cNvSpPr txBox="1"/>
          <p:nvPr/>
        </p:nvSpPr>
        <p:spPr>
          <a:xfrm>
            <a:off x="8372213" y="4181111"/>
            <a:ext cx="3162649" cy="923330"/>
          </a:xfrm>
          <a:prstGeom prst="rect">
            <a:avLst/>
          </a:prstGeom>
          <a:noFill/>
        </p:spPr>
        <p:txBody>
          <a:bodyPr wrap="square" rtlCol="0">
            <a:spAutoFit/>
          </a:bodyPr>
          <a:lstStyle/>
          <a:p>
            <a:r>
              <a:rPr lang="en-US" dirty="0"/>
              <a:t>This allows model networks to be used for all WASP Scientific Modules</a:t>
            </a:r>
          </a:p>
        </p:txBody>
      </p:sp>
    </p:spTree>
    <p:extLst>
      <p:ext uri="{BB962C8B-B14F-4D97-AF65-F5344CB8AC3E}">
        <p14:creationId xmlns:p14="http://schemas.microsoft.com/office/powerpoint/2010/main" val="36101580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970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702"/>
                                        </p:tgtEl>
                                        <p:attrNameLst>
                                          <p:attrName>style.visibility</p:attrName>
                                        </p:attrNameLst>
                                      </p:cBhvr>
                                      <p:to>
                                        <p:strVal val="visible"/>
                                      </p:to>
                                    </p:set>
                                  </p:childTnLst>
                                  <p:subTnLst>
                                    <p:set>
                                      <p:cBhvr override="childStyle">
                                        <p:cTn dur="1" fill="hold" display="0" masterRel="nextClick" afterEffect="1"/>
                                        <p:tgtEl>
                                          <p:spTgt spid="29702"/>
                                        </p:tgtEl>
                                        <p:attrNameLst>
                                          <p:attrName>style.visibility</p:attrName>
                                        </p:attrNameLst>
                                      </p:cBhvr>
                                      <p:to>
                                        <p:strVal val="hidden"/>
                                      </p:to>
                                    </p:set>
                                  </p:subTnLst>
                                </p:cTn>
                              </p:par>
                            </p:childTnLst>
                          </p:cTn>
                        </p:par>
                        <p:par>
                          <p:cTn id="11" fill="hold" nodeType="afterGroup">
                            <p:stCondLst>
                              <p:cond delay="0"/>
                            </p:stCondLst>
                            <p:childTnLst>
                              <p:par>
                                <p:cTn id="12" presetID="0" presetClass="path" presetSubtype="0" accel="50000" decel="50000" fill="hold" grpId="0" nodeType="afterEffect">
                                  <p:stCondLst>
                                    <p:cond delay="0"/>
                                  </p:stCondLst>
                                  <p:childTnLst>
                                    <p:animMotion origin="layout" path="M -3.33333E-6 1.11022E-16 L -0.23333 -0.25 " pathEditMode="relative" rAng="0" ptsTypes="AA">
                                      <p:cBhvr>
                                        <p:cTn id="13" dur="2000" fill="hold"/>
                                        <p:tgtEl>
                                          <p:spTgt spid="29701"/>
                                        </p:tgtEl>
                                        <p:attrNameLst>
                                          <p:attrName>ppt_x</p:attrName>
                                          <p:attrName>ppt_y</p:attrName>
                                        </p:attrNameLst>
                                      </p:cBhvr>
                                      <p:rCtr x="-11667" y="-12500"/>
                                    </p:animMotion>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703"/>
                                        </p:tgtEl>
                                        <p:attrNameLst>
                                          <p:attrName>style.visibility</p:attrName>
                                        </p:attrNameLst>
                                      </p:cBhvr>
                                      <p:to>
                                        <p:strVal val="visible"/>
                                      </p:to>
                                    </p:set>
                                  </p:childTnLst>
                                </p:cTn>
                              </p:par>
                            </p:childTnLst>
                          </p:cTn>
                        </p:par>
                        <p:par>
                          <p:cTn id="18" fill="hold" nodeType="afterGroup">
                            <p:stCondLst>
                              <p:cond delay="0"/>
                            </p:stCondLst>
                            <p:childTnLst>
                              <p:par>
                                <p:cTn id="19" presetID="9" presetClass="entr" presetSubtype="0" fill="hold" grpId="0" nodeType="afterEffect">
                                  <p:stCondLst>
                                    <p:cond delay="0"/>
                                  </p:stCondLst>
                                  <p:childTnLst>
                                    <p:set>
                                      <p:cBhvr>
                                        <p:cTn id="20" dur="1" fill="hold">
                                          <p:stCondLst>
                                            <p:cond delay="0"/>
                                          </p:stCondLst>
                                        </p:cTn>
                                        <p:tgtEl>
                                          <p:spTgt spid="29704"/>
                                        </p:tgtEl>
                                        <p:attrNameLst>
                                          <p:attrName>style.visibility</p:attrName>
                                        </p:attrNameLst>
                                      </p:cBhvr>
                                      <p:to>
                                        <p:strVal val="visible"/>
                                      </p:to>
                                    </p:set>
                                    <p:animEffect transition="in" filter="dissolve">
                                      <p:cBhvr>
                                        <p:cTn id="21" dur="500"/>
                                        <p:tgtEl>
                                          <p:spTgt spid="2970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animBg="1"/>
      <p:bldP spid="29701" grpId="1" animBg="1"/>
      <p:bldP spid="29702" grpId="0" animBg="1"/>
      <p:bldP spid="29703" grpId="0" animBg="1"/>
      <p:bldP spid="29704"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a:t>
            </a:r>
          </a:p>
        </p:txBody>
      </p:sp>
      <p:sp>
        <p:nvSpPr>
          <p:cNvPr id="3" name="Content Placeholder 2"/>
          <p:cNvSpPr>
            <a:spLocks noGrp="1"/>
          </p:cNvSpPr>
          <p:nvPr>
            <p:ph idx="1"/>
          </p:nvPr>
        </p:nvSpPr>
        <p:spPr/>
        <p:txBody>
          <a:bodyPr>
            <a:normAutofit/>
          </a:bodyPr>
          <a:lstStyle/>
          <a:p>
            <a:r>
              <a:rPr lang="en-US" dirty="0"/>
              <a:t>Instructors:</a:t>
            </a:r>
          </a:p>
          <a:p>
            <a:pPr lvl="1"/>
            <a:r>
              <a:rPr lang="en-US" dirty="0"/>
              <a:t>Tim Wool – US EPA Region 4</a:t>
            </a:r>
          </a:p>
          <a:p>
            <a:pPr lvl="1"/>
            <a:r>
              <a:rPr lang="en-US" dirty="0"/>
              <a:t>Robert Ambrose – US EPA ORD - Retired</a:t>
            </a:r>
          </a:p>
          <a:p>
            <a:pPr lvl="1"/>
            <a:r>
              <a:rPr lang="en-US" dirty="0"/>
              <a:t>Christopher Knightes – US EPA ORD</a:t>
            </a:r>
          </a:p>
          <a:p>
            <a:r>
              <a:rPr lang="en-US" dirty="0"/>
              <a:t>Assistants</a:t>
            </a:r>
          </a:p>
          <a:p>
            <a:pPr lvl="1"/>
            <a:r>
              <a:rPr lang="en-US" dirty="0"/>
              <a:t>Craig </a:t>
            </a:r>
            <a:r>
              <a:rPr lang="en-US" dirty="0" err="1"/>
              <a:t>Hesterlee</a:t>
            </a:r>
            <a:r>
              <a:rPr lang="en-US" dirty="0"/>
              <a:t>– US EPA Region 4</a:t>
            </a:r>
          </a:p>
          <a:p>
            <a:pPr lvl="1"/>
            <a:r>
              <a:rPr lang="en-US" dirty="0"/>
              <a:t>Catherine York – US EPA Region 4</a:t>
            </a:r>
          </a:p>
          <a:p>
            <a:pPr lvl="1"/>
            <a:r>
              <a:rPr lang="en-US"/>
              <a:t>Chelsea </a:t>
            </a:r>
            <a:r>
              <a:rPr lang="en-US" dirty="0"/>
              <a:t>Weiskerger – US EPA Region 4</a:t>
            </a:r>
          </a:p>
        </p:txBody>
      </p:sp>
    </p:spTree>
    <p:extLst>
      <p:ext uri="{BB962C8B-B14F-4D97-AF65-F5344CB8AC3E}">
        <p14:creationId xmlns:p14="http://schemas.microsoft.com/office/powerpoint/2010/main" val="486996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WASP Terminology</a:t>
            </a:r>
          </a:p>
        </p:txBody>
      </p:sp>
      <p:sp>
        <p:nvSpPr>
          <p:cNvPr id="7210" name="Line 42"/>
          <p:cNvSpPr>
            <a:spLocks noChangeShapeType="1"/>
          </p:cNvSpPr>
          <p:nvPr/>
        </p:nvSpPr>
        <p:spPr bwMode="auto">
          <a:xfrm>
            <a:off x="6324600" y="2057400"/>
            <a:ext cx="9144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211" name="Text Box 43"/>
          <p:cNvSpPr txBox="1">
            <a:spLocks noChangeArrowheads="1"/>
          </p:cNvSpPr>
          <p:nvPr/>
        </p:nvSpPr>
        <p:spPr bwMode="auto">
          <a:xfrm>
            <a:off x="7315201" y="1828800"/>
            <a:ext cx="1368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2400" dirty="0">
                <a:solidFill>
                  <a:schemeClr val="tx1"/>
                </a:solidFill>
                <a:latin typeface="Times New Roman" panose="02020603050405020304" pitchFamily="18" charset="0"/>
              </a:rPr>
              <a:t>Segments</a:t>
            </a:r>
          </a:p>
        </p:txBody>
      </p:sp>
      <p:grpSp>
        <p:nvGrpSpPr>
          <p:cNvPr id="2" name="Group 44"/>
          <p:cNvGrpSpPr>
            <a:grpSpLocks/>
          </p:cNvGrpSpPr>
          <p:nvPr/>
        </p:nvGrpSpPr>
        <p:grpSpPr bwMode="auto">
          <a:xfrm>
            <a:off x="4724401" y="3352801"/>
            <a:ext cx="5470525" cy="466725"/>
            <a:chOff x="2064" y="2160"/>
            <a:chExt cx="3446" cy="294"/>
          </a:xfrm>
        </p:grpSpPr>
        <p:sp>
          <p:nvSpPr>
            <p:cNvPr id="85020" name="Line 45"/>
            <p:cNvSpPr>
              <a:spLocks noChangeShapeType="1"/>
            </p:cNvSpPr>
            <p:nvPr/>
          </p:nvSpPr>
          <p:spPr bwMode="auto">
            <a:xfrm>
              <a:off x="2064" y="2256"/>
              <a:ext cx="96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5021" name="Text Box 46"/>
            <p:cNvSpPr txBox="1">
              <a:spLocks noChangeArrowheads="1"/>
            </p:cNvSpPr>
            <p:nvPr/>
          </p:nvSpPr>
          <p:spPr bwMode="auto">
            <a:xfrm>
              <a:off x="3076" y="2160"/>
              <a:ext cx="2434" cy="294"/>
            </a:xfrm>
            <a:prstGeom prst="rect">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defPPr>
                <a:defRPr lang="en-US"/>
              </a:defPPr>
            </a:lstStyle>
            <a:p>
              <a:r>
                <a:rPr lang="en-US" altLang="en-US"/>
                <a:t>Systems (i.e., State Variables)</a:t>
              </a:r>
            </a:p>
          </p:txBody>
        </p:sp>
      </p:grpSp>
      <p:sp>
        <p:nvSpPr>
          <p:cNvPr id="84998" name="Text Box 49"/>
          <p:cNvSpPr txBox="1">
            <a:spLocks noChangeArrowheads="1"/>
          </p:cNvSpPr>
          <p:nvPr/>
        </p:nvSpPr>
        <p:spPr bwMode="auto">
          <a:xfrm>
            <a:off x="3429000" y="3124200"/>
            <a:ext cx="1012828" cy="116955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en-US" sz="1000" b="1" dirty="0">
                <a:solidFill>
                  <a:schemeClr val="tx1"/>
                </a:solidFill>
                <a:latin typeface="Times New Roman" panose="02020603050405020304" pitchFamily="18" charset="0"/>
              </a:rPr>
              <a:t>NH3</a:t>
            </a:r>
          </a:p>
          <a:p>
            <a:pPr algn="ctr" eaLnBrk="1" hangingPunct="1">
              <a:spcBef>
                <a:spcPct val="0"/>
              </a:spcBef>
              <a:buFontTx/>
              <a:buNone/>
            </a:pPr>
            <a:r>
              <a:rPr lang="en-US" altLang="en-US" sz="1000" b="1" dirty="0">
                <a:solidFill>
                  <a:schemeClr val="tx1"/>
                </a:solidFill>
                <a:latin typeface="Times New Roman" panose="02020603050405020304" pitchFamily="18" charset="0"/>
              </a:rPr>
              <a:t>NO3</a:t>
            </a:r>
          </a:p>
          <a:p>
            <a:pPr algn="ctr" eaLnBrk="1" hangingPunct="1">
              <a:spcBef>
                <a:spcPct val="0"/>
              </a:spcBef>
              <a:buFontTx/>
              <a:buNone/>
            </a:pPr>
            <a:r>
              <a:rPr lang="en-US" altLang="en-US" sz="1000" b="1" dirty="0">
                <a:solidFill>
                  <a:schemeClr val="tx1"/>
                </a:solidFill>
                <a:latin typeface="Times New Roman" panose="02020603050405020304" pitchFamily="18" charset="0"/>
              </a:rPr>
              <a:t>DO</a:t>
            </a:r>
          </a:p>
          <a:p>
            <a:pPr algn="ctr" eaLnBrk="1" hangingPunct="1">
              <a:spcBef>
                <a:spcPct val="0"/>
              </a:spcBef>
              <a:buFontTx/>
              <a:buNone/>
            </a:pPr>
            <a:r>
              <a:rPr lang="en-US" altLang="en-US" sz="1000" b="1" dirty="0">
                <a:solidFill>
                  <a:schemeClr val="tx1"/>
                </a:solidFill>
                <a:latin typeface="Times New Roman" panose="02020603050405020304" pitchFamily="18" charset="0"/>
              </a:rPr>
              <a:t>BOD</a:t>
            </a:r>
          </a:p>
          <a:p>
            <a:pPr algn="ctr" eaLnBrk="1" hangingPunct="1">
              <a:spcBef>
                <a:spcPct val="0"/>
              </a:spcBef>
              <a:buFontTx/>
              <a:buNone/>
            </a:pPr>
            <a:r>
              <a:rPr lang="en-US" altLang="en-US" sz="1000" b="1" dirty="0" err="1">
                <a:solidFill>
                  <a:schemeClr val="tx1"/>
                </a:solidFill>
                <a:latin typeface="Times New Roman" panose="02020603050405020304" pitchFamily="18" charset="0"/>
              </a:rPr>
              <a:t>Chla</a:t>
            </a:r>
            <a:endParaRPr lang="en-US" altLang="en-US" sz="1000" b="1" dirty="0">
              <a:solidFill>
                <a:schemeClr val="tx1"/>
              </a:solidFill>
              <a:latin typeface="Times New Roman" panose="02020603050405020304" pitchFamily="18" charset="0"/>
            </a:endParaRPr>
          </a:p>
          <a:p>
            <a:pPr algn="ctr" eaLnBrk="1" hangingPunct="1">
              <a:spcBef>
                <a:spcPct val="0"/>
              </a:spcBef>
              <a:buFontTx/>
              <a:buNone/>
            </a:pPr>
            <a:r>
              <a:rPr lang="en-US" altLang="en-US" sz="1000" b="1" dirty="0">
                <a:solidFill>
                  <a:schemeClr val="tx1"/>
                </a:solidFill>
                <a:latin typeface="Times New Roman" panose="02020603050405020304" pitchFamily="18" charset="0"/>
              </a:rPr>
              <a:t>OPO4</a:t>
            </a:r>
          </a:p>
          <a:p>
            <a:pPr algn="ctr" eaLnBrk="1" hangingPunct="1">
              <a:spcBef>
                <a:spcPct val="0"/>
              </a:spcBef>
              <a:buFontTx/>
              <a:buNone/>
            </a:pPr>
            <a:r>
              <a:rPr lang="en-US" altLang="en-US" sz="1000" b="1" dirty="0">
                <a:solidFill>
                  <a:schemeClr val="tx1"/>
                </a:solidFill>
                <a:latin typeface="Times New Roman" panose="02020603050405020304" pitchFamily="18" charset="0"/>
              </a:rPr>
              <a:t>Etc.</a:t>
            </a:r>
          </a:p>
        </p:txBody>
      </p:sp>
      <p:grpSp>
        <p:nvGrpSpPr>
          <p:cNvPr id="3" name="Group 50"/>
          <p:cNvGrpSpPr>
            <a:grpSpLocks/>
          </p:cNvGrpSpPr>
          <p:nvPr/>
        </p:nvGrpSpPr>
        <p:grpSpPr bwMode="auto">
          <a:xfrm>
            <a:off x="7089776" y="3810000"/>
            <a:ext cx="2741613" cy="2495550"/>
            <a:chOff x="3506" y="2400"/>
            <a:chExt cx="1727" cy="1572"/>
          </a:xfrm>
        </p:grpSpPr>
        <p:grpSp>
          <p:nvGrpSpPr>
            <p:cNvPr id="85016" name="Group 51"/>
            <p:cNvGrpSpPr>
              <a:grpSpLocks/>
            </p:cNvGrpSpPr>
            <p:nvPr/>
          </p:nvGrpSpPr>
          <p:grpSpPr bwMode="auto">
            <a:xfrm>
              <a:off x="3509" y="2400"/>
              <a:ext cx="1709" cy="1572"/>
              <a:chOff x="3509" y="2400"/>
              <a:chExt cx="1709" cy="1572"/>
            </a:xfrm>
          </p:grpSpPr>
          <p:sp>
            <p:nvSpPr>
              <p:cNvPr id="85018" name="Line 52"/>
              <p:cNvSpPr>
                <a:spLocks noChangeShapeType="1"/>
              </p:cNvSpPr>
              <p:nvPr/>
            </p:nvSpPr>
            <p:spPr bwMode="auto">
              <a:xfrm>
                <a:off x="4272" y="2400"/>
                <a:ext cx="0" cy="72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5019" name="Text Box 53"/>
              <p:cNvSpPr txBox="1">
                <a:spLocks noChangeArrowheads="1"/>
              </p:cNvSpPr>
              <p:nvPr/>
            </p:nvSpPr>
            <p:spPr bwMode="auto">
              <a:xfrm>
                <a:off x="3509" y="3216"/>
                <a:ext cx="1709" cy="756"/>
              </a:xfrm>
              <a:prstGeom prst="rect">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defPPr>
                  <a:defRPr lang="en-US"/>
                </a:defPPr>
              </a:lstStyle>
              <a:p>
                <a:r>
                  <a:rPr lang="en-US" altLang="en-US"/>
                  <a:t>Calculated Variables</a:t>
                </a:r>
              </a:p>
              <a:p>
                <a:r>
                  <a:rPr lang="en-US" altLang="en-US"/>
                  <a:t>BOD Decay Rate</a:t>
                </a:r>
              </a:p>
              <a:p>
                <a:r>
                  <a:rPr lang="en-US" altLang="en-US"/>
                  <a:t>Growth Rate, etc.</a:t>
                </a:r>
              </a:p>
            </p:txBody>
          </p:sp>
        </p:grpSp>
        <p:sp>
          <p:nvSpPr>
            <p:cNvPr id="85017" name="Rectangle 54"/>
            <p:cNvSpPr>
              <a:spLocks noChangeArrowheads="1"/>
            </p:cNvSpPr>
            <p:nvPr/>
          </p:nvSpPr>
          <p:spPr bwMode="auto">
            <a:xfrm>
              <a:off x="3506" y="3218"/>
              <a:ext cx="1727" cy="288"/>
            </a:xfrm>
            <a:prstGeom prst="rect">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tLang="en-US"/>
            </a:p>
          </p:txBody>
        </p:sp>
      </p:grpSp>
      <p:grpSp>
        <p:nvGrpSpPr>
          <p:cNvPr id="85001" name="Group 5"/>
          <p:cNvGrpSpPr>
            <a:grpSpLocks/>
          </p:cNvGrpSpPr>
          <p:nvPr/>
        </p:nvGrpSpPr>
        <p:grpSpPr bwMode="auto">
          <a:xfrm>
            <a:off x="2514600" y="1679575"/>
            <a:ext cx="3665538" cy="755650"/>
            <a:chOff x="990600" y="1680210"/>
            <a:chExt cx="3666272" cy="754380"/>
          </a:xfrm>
        </p:grpSpPr>
        <p:grpSp>
          <p:nvGrpSpPr>
            <p:cNvPr id="85002" name="Group 4"/>
            <p:cNvGrpSpPr>
              <a:grpSpLocks/>
            </p:cNvGrpSpPr>
            <p:nvPr/>
          </p:nvGrpSpPr>
          <p:grpSpPr bwMode="auto">
            <a:xfrm>
              <a:off x="990600" y="1680210"/>
              <a:ext cx="1913321" cy="754380"/>
              <a:chOff x="1365250" y="1680210"/>
              <a:chExt cx="1913321" cy="754380"/>
            </a:xfrm>
          </p:grpSpPr>
          <p:sp>
            <p:nvSpPr>
              <p:cNvPr id="85010" name="Text Box 36"/>
              <p:cNvSpPr txBox="1">
                <a:spLocks noChangeArrowheads="1"/>
              </p:cNvSpPr>
              <p:nvPr/>
            </p:nvSpPr>
            <p:spPr bwMode="auto">
              <a:xfrm>
                <a:off x="1524000" y="1981200"/>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1600" dirty="0">
                    <a:solidFill>
                      <a:schemeClr val="tx1"/>
                    </a:solidFill>
                    <a:latin typeface="Times New Roman" panose="02020603050405020304" pitchFamily="18" charset="0"/>
                  </a:rPr>
                  <a:t>1</a:t>
                </a:r>
              </a:p>
            </p:txBody>
          </p:sp>
          <p:sp>
            <p:nvSpPr>
              <p:cNvPr id="85011" name="Text Box 37"/>
              <p:cNvSpPr txBox="1">
                <a:spLocks noChangeArrowheads="1"/>
              </p:cNvSpPr>
              <p:nvPr/>
            </p:nvSpPr>
            <p:spPr bwMode="auto">
              <a:xfrm>
                <a:off x="2163597" y="1968879"/>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600" dirty="0">
                    <a:solidFill>
                      <a:schemeClr val="tx1"/>
                    </a:solidFill>
                    <a:latin typeface="Times New Roman" panose="02020603050405020304" pitchFamily="18" charset="0"/>
                  </a:rPr>
                  <a:t>2</a:t>
                </a:r>
              </a:p>
            </p:txBody>
          </p:sp>
          <p:sp>
            <p:nvSpPr>
              <p:cNvPr id="85012" name="Text Box 38"/>
              <p:cNvSpPr txBox="1">
                <a:spLocks noChangeArrowheads="1"/>
              </p:cNvSpPr>
              <p:nvPr/>
            </p:nvSpPr>
            <p:spPr bwMode="auto">
              <a:xfrm>
                <a:off x="2692069" y="1968879"/>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600" dirty="0">
                    <a:solidFill>
                      <a:schemeClr val="tx1"/>
                    </a:solidFill>
                    <a:latin typeface="Times New Roman" panose="02020603050405020304" pitchFamily="18" charset="0"/>
                  </a:rPr>
                  <a:t>3</a:t>
                </a:r>
              </a:p>
            </p:txBody>
          </p:sp>
          <p:sp>
            <p:nvSpPr>
              <p:cNvPr id="4" name="Cube 3"/>
              <p:cNvSpPr/>
              <p:nvPr/>
            </p:nvSpPr>
            <p:spPr>
              <a:xfrm>
                <a:off x="1365250" y="1680210"/>
                <a:ext cx="768504" cy="754380"/>
              </a:xfrm>
              <a:prstGeom prst="cub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7" name="Cube 26"/>
              <p:cNvSpPr/>
              <p:nvPr/>
            </p:nvSpPr>
            <p:spPr>
              <a:xfrm>
                <a:off x="2510067" y="1680210"/>
                <a:ext cx="768504" cy="754380"/>
              </a:xfrm>
              <a:prstGeom prst="cub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8" name="Cube 27"/>
              <p:cNvSpPr/>
              <p:nvPr/>
            </p:nvSpPr>
            <p:spPr>
              <a:xfrm>
                <a:off x="1922575" y="1680210"/>
                <a:ext cx="768504" cy="754380"/>
              </a:xfrm>
              <a:prstGeom prst="cub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grpSp>
          <p:nvGrpSpPr>
            <p:cNvPr id="85003" name="Group 35"/>
            <p:cNvGrpSpPr>
              <a:grpSpLocks/>
            </p:cNvGrpSpPr>
            <p:nvPr/>
          </p:nvGrpSpPr>
          <p:grpSpPr bwMode="auto">
            <a:xfrm>
              <a:off x="2743200" y="1680210"/>
              <a:ext cx="1913672" cy="754380"/>
              <a:chOff x="1365250" y="1680210"/>
              <a:chExt cx="1913672" cy="754380"/>
            </a:xfrm>
          </p:grpSpPr>
          <p:sp>
            <p:nvSpPr>
              <p:cNvPr id="85004" name="Text Box 36"/>
              <p:cNvSpPr txBox="1">
                <a:spLocks noChangeArrowheads="1"/>
              </p:cNvSpPr>
              <p:nvPr/>
            </p:nvSpPr>
            <p:spPr bwMode="auto">
              <a:xfrm>
                <a:off x="1524000" y="1981200"/>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600" dirty="0">
                    <a:solidFill>
                      <a:schemeClr val="tx1"/>
                    </a:solidFill>
                    <a:latin typeface="Times New Roman" panose="02020603050405020304" pitchFamily="18" charset="0"/>
                  </a:rPr>
                  <a:t>4</a:t>
                </a:r>
              </a:p>
            </p:txBody>
          </p:sp>
          <p:sp>
            <p:nvSpPr>
              <p:cNvPr id="85005" name="Text Box 37"/>
              <p:cNvSpPr txBox="1">
                <a:spLocks noChangeArrowheads="1"/>
              </p:cNvSpPr>
              <p:nvPr/>
            </p:nvSpPr>
            <p:spPr bwMode="auto">
              <a:xfrm>
                <a:off x="2163597" y="1968879"/>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600" dirty="0">
                    <a:solidFill>
                      <a:schemeClr val="tx1"/>
                    </a:solidFill>
                    <a:latin typeface="Times New Roman" panose="02020603050405020304" pitchFamily="18" charset="0"/>
                  </a:rPr>
                  <a:t>5</a:t>
                </a:r>
              </a:p>
            </p:txBody>
          </p:sp>
          <p:sp>
            <p:nvSpPr>
              <p:cNvPr id="85006" name="Text Box 38"/>
              <p:cNvSpPr txBox="1">
                <a:spLocks noChangeArrowheads="1"/>
              </p:cNvSpPr>
              <p:nvPr/>
            </p:nvSpPr>
            <p:spPr bwMode="auto">
              <a:xfrm>
                <a:off x="2692069" y="1968879"/>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600" dirty="0">
                    <a:solidFill>
                      <a:schemeClr val="tx1"/>
                    </a:solidFill>
                    <a:latin typeface="Times New Roman" panose="02020603050405020304" pitchFamily="18" charset="0"/>
                  </a:rPr>
                  <a:t>6</a:t>
                </a:r>
              </a:p>
            </p:txBody>
          </p:sp>
          <p:sp>
            <p:nvSpPr>
              <p:cNvPr id="40" name="Cube 39"/>
              <p:cNvSpPr/>
              <p:nvPr/>
            </p:nvSpPr>
            <p:spPr>
              <a:xfrm>
                <a:off x="1365601" y="1680210"/>
                <a:ext cx="768504" cy="754380"/>
              </a:xfrm>
              <a:prstGeom prst="cub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41" name="Cube 40"/>
              <p:cNvSpPr/>
              <p:nvPr/>
            </p:nvSpPr>
            <p:spPr>
              <a:xfrm>
                <a:off x="2510418" y="1680210"/>
                <a:ext cx="768504" cy="754380"/>
              </a:xfrm>
              <a:prstGeom prst="cub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42" name="Cube 41"/>
              <p:cNvSpPr/>
              <p:nvPr/>
            </p:nvSpPr>
            <p:spPr>
              <a:xfrm>
                <a:off x="1922926" y="1680210"/>
                <a:ext cx="768504" cy="754380"/>
              </a:xfrm>
              <a:prstGeom prst="cub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grpSp>
    </p:spTree>
    <p:extLst>
      <p:ext uri="{BB962C8B-B14F-4D97-AF65-F5344CB8AC3E}">
        <p14:creationId xmlns:p14="http://schemas.microsoft.com/office/powerpoint/2010/main" val="42233094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56012" y="364284"/>
            <a:ext cx="6817659" cy="991441"/>
          </a:xfrm>
        </p:spPr>
        <p:txBody>
          <a:bodyPr/>
          <a:lstStyle/>
          <a:p>
            <a:pPr eaLnBrk="1" hangingPunct="1">
              <a:defRPr/>
            </a:pPr>
            <a:r>
              <a:rPr lang="en-US" sz="4000" dirty="0"/>
              <a:t>WASP Advantages and Features</a:t>
            </a:r>
          </a:p>
        </p:txBody>
      </p:sp>
      <p:sp>
        <p:nvSpPr>
          <p:cNvPr id="8195" name="Rectangle 3"/>
          <p:cNvSpPr>
            <a:spLocks noGrp="1" noChangeArrowheads="1"/>
          </p:cNvSpPr>
          <p:nvPr>
            <p:ph type="body" idx="1"/>
          </p:nvPr>
        </p:nvSpPr>
        <p:spPr>
          <a:xfrm>
            <a:off x="1317811" y="1355725"/>
            <a:ext cx="8229600" cy="4724400"/>
          </a:xfrm>
        </p:spPr>
        <p:txBody>
          <a:bodyPr>
            <a:normAutofit fontScale="92500"/>
          </a:bodyPr>
          <a:lstStyle/>
          <a:p>
            <a:pPr eaLnBrk="1" hangingPunct="1">
              <a:lnSpc>
                <a:spcPct val="90000"/>
              </a:lnSpc>
              <a:defRPr/>
            </a:pPr>
            <a:r>
              <a:rPr lang="en-US" sz="2400" dirty="0"/>
              <a:t>Network Flexibility</a:t>
            </a:r>
          </a:p>
          <a:p>
            <a:pPr lvl="1" eaLnBrk="1" hangingPunct="1">
              <a:lnSpc>
                <a:spcPct val="90000"/>
              </a:lnSpc>
              <a:defRPr/>
            </a:pPr>
            <a:r>
              <a:rPr lang="en-US" sz="2000" dirty="0"/>
              <a:t>Applicable to most water body types at some level of complexity</a:t>
            </a:r>
          </a:p>
          <a:p>
            <a:pPr eaLnBrk="1" hangingPunct="1">
              <a:lnSpc>
                <a:spcPct val="90000"/>
              </a:lnSpc>
              <a:defRPr/>
            </a:pPr>
            <a:r>
              <a:rPr lang="en-US" sz="2400" dirty="0"/>
              <a:t>Most Water Quality Problems</a:t>
            </a:r>
          </a:p>
          <a:p>
            <a:pPr lvl="1" eaLnBrk="1" hangingPunct="1">
              <a:lnSpc>
                <a:spcPct val="90000"/>
              </a:lnSpc>
              <a:defRPr/>
            </a:pPr>
            <a:r>
              <a:rPr lang="en-US" sz="2000" dirty="0"/>
              <a:t>Conventional Water Quality: DO, Eutrophication, Temperature</a:t>
            </a:r>
          </a:p>
          <a:p>
            <a:pPr lvl="1" eaLnBrk="1" hangingPunct="1">
              <a:lnSpc>
                <a:spcPct val="90000"/>
              </a:lnSpc>
              <a:defRPr/>
            </a:pPr>
            <a:r>
              <a:rPr lang="en-US" sz="2000" dirty="0"/>
              <a:t>Toxicant Fate: Organic Chemicals, Nano Materials, Simple Metals, Mercury</a:t>
            </a:r>
          </a:p>
          <a:p>
            <a:pPr eaLnBrk="1" hangingPunct="1">
              <a:lnSpc>
                <a:spcPct val="90000"/>
              </a:lnSpc>
              <a:defRPr/>
            </a:pPr>
            <a:r>
              <a:rPr lang="en-US" sz="2400" dirty="0"/>
              <a:t>Separation of Processes, which allows manipulation </a:t>
            </a:r>
          </a:p>
          <a:p>
            <a:pPr lvl="1" eaLnBrk="1" hangingPunct="1">
              <a:lnSpc>
                <a:spcPct val="90000"/>
              </a:lnSpc>
              <a:defRPr/>
            </a:pPr>
            <a:r>
              <a:rPr lang="en-US" sz="2000" dirty="0"/>
              <a:t>Transport</a:t>
            </a:r>
          </a:p>
          <a:p>
            <a:pPr lvl="1" eaLnBrk="1" hangingPunct="1">
              <a:lnSpc>
                <a:spcPct val="90000"/>
              </a:lnSpc>
              <a:defRPr/>
            </a:pPr>
            <a:r>
              <a:rPr lang="en-US" sz="2000" dirty="0"/>
              <a:t>Kinetics</a:t>
            </a:r>
          </a:p>
          <a:p>
            <a:pPr eaLnBrk="1" hangingPunct="1">
              <a:lnSpc>
                <a:spcPct val="90000"/>
              </a:lnSpc>
              <a:defRPr/>
            </a:pPr>
            <a:r>
              <a:rPr lang="en-US" sz="2400" dirty="0"/>
              <a:t>Ability to Access Data from Databases, Spreadsheets, other Models</a:t>
            </a:r>
          </a:p>
          <a:p>
            <a:pPr eaLnBrk="1" hangingPunct="1">
              <a:lnSpc>
                <a:spcPct val="90000"/>
              </a:lnSpc>
              <a:defRPr/>
            </a:pPr>
            <a:r>
              <a:rPr lang="en-US" sz="2400" dirty="0"/>
              <a:t>Three Solution Techniques</a:t>
            </a:r>
          </a:p>
          <a:p>
            <a:pPr lvl="1" eaLnBrk="1" hangingPunct="1">
              <a:lnSpc>
                <a:spcPct val="90000"/>
              </a:lnSpc>
              <a:defRPr/>
            </a:pPr>
            <a:r>
              <a:rPr lang="en-US" sz="2000" dirty="0"/>
              <a:t>Simple/Quick – Euler</a:t>
            </a:r>
          </a:p>
          <a:p>
            <a:pPr lvl="1" eaLnBrk="1" hangingPunct="1">
              <a:lnSpc>
                <a:spcPct val="90000"/>
              </a:lnSpc>
              <a:defRPr/>
            </a:pPr>
            <a:r>
              <a:rPr lang="en-US" sz="2000" dirty="0"/>
              <a:t>Complex/Flux Limiting – COSMIC</a:t>
            </a:r>
          </a:p>
          <a:p>
            <a:pPr lvl="1" eaLnBrk="1" hangingPunct="1">
              <a:lnSpc>
                <a:spcPct val="90000"/>
              </a:lnSpc>
              <a:defRPr/>
            </a:pPr>
            <a:r>
              <a:rPr lang="en-US" sz="2000" dirty="0"/>
              <a:t>Intermediate – </a:t>
            </a:r>
            <a:r>
              <a:rPr lang="en-US" sz="2000" dirty="0" err="1"/>
              <a:t>Runge-Kutta</a:t>
            </a:r>
            <a:endParaRPr lang="en-US" sz="2000" dirty="0"/>
          </a:p>
        </p:txBody>
      </p:sp>
    </p:spTree>
    <p:extLst>
      <p:ext uri="{BB962C8B-B14F-4D97-AF65-F5344CB8AC3E}">
        <p14:creationId xmlns:p14="http://schemas.microsoft.com/office/powerpoint/2010/main" val="211707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WASP Limitations</a:t>
            </a:r>
          </a:p>
        </p:txBody>
      </p:sp>
      <p:sp>
        <p:nvSpPr>
          <p:cNvPr id="22532" name="Rectangle 4"/>
          <p:cNvSpPr>
            <a:spLocks noGrp="1" noChangeArrowheads="1"/>
          </p:cNvSpPr>
          <p:nvPr>
            <p:ph type="body" idx="1"/>
          </p:nvPr>
        </p:nvSpPr>
        <p:spPr>
          <a:xfrm>
            <a:off x="1981200" y="1600200"/>
            <a:ext cx="8229600" cy="5029200"/>
          </a:xfrm>
        </p:spPr>
        <p:txBody>
          <a:bodyPr>
            <a:normAutofit/>
          </a:bodyPr>
          <a:lstStyle/>
          <a:p>
            <a:pPr eaLnBrk="1" hangingPunct="1">
              <a:lnSpc>
                <a:spcPct val="80000"/>
              </a:lnSpc>
              <a:defRPr/>
            </a:pPr>
            <a:r>
              <a:rPr lang="en-US" dirty="0"/>
              <a:t>Does not handle some variables and processes:</a:t>
            </a:r>
          </a:p>
          <a:p>
            <a:pPr lvl="1" eaLnBrk="1" hangingPunct="1">
              <a:lnSpc>
                <a:spcPct val="80000"/>
              </a:lnSpc>
              <a:defRPr/>
            </a:pPr>
            <a:r>
              <a:rPr lang="en-US" sz="2800" dirty="0"/>
              <a:t>Mixing zone processes</a:t>
            </a:r>
          </a:p>
          <a:p>
            <a:pPr lvl="1" eaLnBrk="1" hangingPunct="1">
              <a:lnSpc>
                <a:spcPct val="80000"/>
              </a:lnSpc>
              <a:defRPr/>
            </a:pPr>
            <a:r>
              <a:rPr lang="en-US" sz="2800" dirty="0"/>
              <a:t>Non aqueous phase liquids (e.g., oil spills)</a:t>
            </a:r>
          </a:p>
          <a:p>
            <a:pPr lvl="1" eaLnBrk="1" hangingPunct="1">
              <a:lnSpc>
                <a:spcPct val="80000"/>
              </a:lnSpc>
              <a:defRPr/>
            </a:pPr>
            <a:r>
              <a:rPr lang="en-US" sz="2800" dirty="0"/>
              <a:t>Metals speciation reactions (special module, META4, not part of general WASP release)</a:t>
            </a:r>
          </a:p>
        </p:txBody>
      </p:sp>
    </p:spTree>
    <p:extLst>
      <p:ext uri="{BB962C8B-B14F-4D97-AF65-F5344CB8AC3E}">
        <p14:creationId xmlns:p14="http://schemas.microsoft.com/office/powerpoint/2010/main" val="14210448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494949" y="0"/>
            <a:ext cx="10997967" cy="2697162"/>
          </a:xfrm>
        </p:spPr>
        <p:txBody>
          <a:bodyPr/>
          <a:lstStyle/>
          <a:p>
            <a:pPr eaLnBrk="1" hangingPunct="1">
              <a:defRPr/>
            </a:pPr>
            <a:r>
              <a:rPr lang="en-US" dirty="0">
                <a:ea typeface="+mj-ea"/>
              </a:rPr>
              <a:t>Development of Complexity in Water Quality Modeling Applications</a:t>
            </a:r>
          </a:p>
        </p:txBody>
      </p:sp>
      <p:grpSp>
        <p:nvGrpSpPr>
          <p:cNvPr id="95236" name="Group 4"/>
          <p:cNvGrpSpPr>
            <a:grpSpLocks/>
          </p:cNvGrpSpPr>
          <p:nvPr/>
        </p:nvGrpSpPr>
        <p:grpSpPr bwMode="auto">
          <a:xfrm>
            <a:off x="590434" y="3807392"/>
            <a:ext cx="3395663" cy="2063750"/>
            <a:chOff x="185" y="2983"/>
            <a:chExt cx="2139" cy="1300"/>
          </a:xfrm>
        </p:grpSpPr>
        <p:sp>
          <p:nvSpPr>
            <p:cNvPr id="95241" name="Text Box 5"/>
            <p:cNvSpPr txBox="1">
              <a:spLocks noChangeArrowheads="1"/>
            </p:cNvSpPr>
            <p:nvPr/>
          </p:nvSpPr>
          <p:spPr bwMode="auto">
            <a:xfrm>
              <a:off x="185" y="3995"/>
              <a:ext cx="213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50000"/>
                </a:spcBef>
                <a:buFontTx/>
                <a:buNone/>
              </a:pPr>
              <a:r>
                <a:rPr lang="en-US" altLang="en-US" sz="2400">
                  <a:solidFill>
                    <a:srgbClr val="FFFF00"/>
                  </a:solidFill>
                  <a:latin typeface="Times New Roman" panose="02020603050405020304" pitchFamily="18" charset="0"/>
                </a:rPr>
                <a:t>Dominic Di Toro</a:t>
              </a:r>
            </a:p>
          </p:txBody>
        </p:sp>
        <p:pic>
          <p:nvPicPr>
            <p:cNvPr id="952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 y="2983"/>
              <a:ext cx="840" cy="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Picture 2"/>
          <p:cNvPicPr>
            <a:picLocks noChangeAspect="1"/>
          </p:cNvPicPr>
          <p:nvPr/>
        </p:nvPicPr>
        <p:blipFill>
          <a:blip r:embed="rId4"/>
          <a:stretch>
            <a:fillRect/>
          </a:stretch>
        </p:blipFill>
        <p:spPr>
          <a:xfrm>
            <a:off x="7316527" y="2120339"/>
            <a:ext cx="2980828" cy="1814993"/>
          </a:xfrm>
          <a:prstGeom prst="rect">
            <a:avLst/>
          </a:prstGeom>
        </p:spPr>
      </p:pic>
      <p:pic>
        <p:nvPicPr>
          <p:cNvPr id="4" name="Picture 3"/>
          <p:cNvPicPr>
            <a:picLocks noChangeAspect="1"/>
          </p:cNvPicPr>
          <p:nvPr/>
        </p:nvPicPr>
        <p:blipFill>
          <a:blip r:embed="rId5"/>
          <a:stretch>
            <a:fillRect/>
          </a:stretch>
        </p:blipFill>
        <p:spPr>
          <a:xfrm>
            <a:off x="7316527" y="4137898"/>
            <a:ext cx="2980828" cy="2412502"/>
          </a:xfrm>
          <a:prstGeom prst="rect">
            <a:avLst/>
          </a:prstGeom>
        </p:spPr>
      </p:pic>
      <p:sp>
        <p:nvSpPr>
          <p:cNvPr id="5" name="Oval Callout 4"/>
          <p:cNvSpPr/>
          <p:nvPr/>
        </p:nvSpPr>
        <p:spPr>
          <a:xfrm>
            <a:off x="2288265" y="2300119"/>
            <a:ext cx="3592418" cy="1921669"/>
          </a:xfrm>
          <a:prstGeom prst="wedgeEllipseCallout">
            <a:avLst>
              <a:gd name="adj1" fmla="val -49002"/>
              <a:gd name="adj2" fmla="val 658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Water Quality Modeling is more like . . . .</a:t>
            </a:r>
          </a:p>
        </p:txBody>
      </p:sp>
    </p:spTree>
    <p:extLst>
      <p:ext uri="{BB962C8B-B14F-4D97-AF65-F5344CB8AC3E}">
        <p14:creationId xmlns:p14="http://schemas.microsoft.com/office/powerpoint/2010/main" val="4151203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WASP Modeling Framework</a:t>
            </a:r>
          </a:p>
        </p:txBody>
      </p:sp>
      <p:sp>
        <p:nvSpPr>
          <p:cNvPr id="3" name="Content Placeholder 2"/>
          <p:cNvSpPr>
            <a:spLocks noGrp="1"/>
          </p:cNvSpPr>
          <p:nvPr>
            <p:ph idx="1"/>
          </p:nvPr>
        </p:nvSpPr>
        <p:spPr/>
        <p:txBody>
          <a:bodyPr/>
          <a:lstStyle/>
          <a:p>
            <a:r>
              <a:rPr lang="en-US" dirty="0"/>
              <a:t>Does not Assume what you want to do</a:t>
            </a:r>
          </a:p>
          <a:p>
            <a:pPr lvl="1"/>
            <a:r>
              <a:rPr lang="en-US" dirty="0"/>
              <a:t>Select the Module (Eutrophication or Toxicants)</a:t>
            </a:r>
          </a:p>
          <a:p>
            <a:pPr lvl="1"/>
            <a:r>
              <a:rPr lang="en-US" dirty="0"/>
              <a:t>Select Module State Variables to meet the level of complexity</a:t>
            </a:r>
          </a:p>
          <a:p>
            <a:pPr lvl="2"/>
            <a:r>
              <a:rPr lang="en-US" dirty="0"/>
              <a:t>Simple First Order Decay </a:t>
            </a:r>
          </a:p>
          <a:p>
            <a:pPr lvl="2"/>
            <a:r>
              <a:rPr lang="en-US" dirty="0"/>
              <a:t>Streeter-Phelps</a:t>
            </a:r>
          </a:p>
          <a:p>
            <a:pPr lvl="1"/>
            <a:r>
              <a:rPr lang="en-US" dirty="0"/>
              <a:t>WASP does not require you to use everything</a:t>
            </a:r>
          </a:p>
        </p:txBody>
      </p:sp>
    </p:spTree>
    <p:extLst>
      <p:ext uri="{BB962C8B-B14F-4D97-AF65-F5344CB8AC3E}">
        <p14:creationId xmlns:p14="http://schemas.microsoft.com/office/powerpoint/2010/main" val="26333333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sz="3600"/>
              <a:t>WASP is a Variable Complexity Modeling System</a:t>
            </a:r>
          </a:p>
        </p:txBody>
      </p:sp>
      <p:sp>
        <p:nvSpPr>
          <p:cNvPr id="11267" name="Rectangle 3"/>
          <p:cNvSpPr>
            <a:spLocks noGrp="1" noChangeArrowheads="1"/>
          </p:cNvSpPr>
          <p:nvPr>
            <p:ph type="body" idx="1"/>
          </p:nvPr>
        </p:nvSpPr>
        <p:spPr/>
        <p:txBody>
          <a:bodyPr/>
          <a:lstStyle/>
          <a:p>
            <a:pPr eaLnBrk="1" hangingPunct="1">
              <a:defRPr/>
            </a:pPr>
            <a:r>
              <a:rPr lang="en-US">
                <a:ea typeface="+mn-ea"/>
              </a:rPr>
              <a:t>When building a water body model, adjust complexity to match the problem.</a:t>
            </a:r>
          </a:p>
          <a:p>
            <a:pPr lvl="1" eaLnBrk="1" hangingPunct="1">
              <a:defRPr/>
            </a:pPr>
            <a:r>
              <a:rPr lang="en-US"/>
              <a:t>More Complex Aquatic Systems</a:t>
            </a:r>
          </a:p>
          <a:p>
            <a:pPr lvl="1" eaLnBrk="1" hangingPunct="1">
              <a:defRPr/>
            </a:pPr>
            <a:r>
              <a:rPr lang="en-US"/>
              <a:t>More Complex Chemical Behavior</a:t>
            </a:r>
          </a:p>
          <a:p>
            <a:pPr lvl="1" eaLnBrk="1" hangingPunct="1">
              <a:defRPr/>
            </a:pPr>
            <a:r>
              <a:rPr lang="en-US"/>
              <a:t>More Complex Management Questions</a:t>
            </a:r>
          </a:p>
        </p:txBody>
      </p:sp>
    </p:spTree>
    <p:extLst>
      <p:ext uri="{BB962C8B-B14F-4D97-AF65-F5344CB8AC3E}">
        <p14:creationId xmlns:p14="http://schemas.microsoft.com/office/powerpoint/2010/main" val="29448088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Footer Placeholder 4"/>
          <p:cNvSpPr>
            <a:spLocks noGrp="1"/>
          </p:cNvSpPr>
          <p:nvPr>
            <p:ph type="ftr" sz="quarter" idx="4294967295"/>
          </p:nvPr>
        </p:nvSpPr>
        <p:spPr>
          <a:xfrm>
            <a:off x="4038600" y="6356350"/>
            <a:ext cx="41148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FontTx/>
              <a:buNone/>
            </a:pPr>
            <a:endParaRPr lang="en-US" altLang="en-US" sz="800"/>
          </a:p>
          <a:p>
            <a:pPr>
              <a:spcBef>
                <a:spcPct val="0"/>
              </a:spcBef>
              <a:buFontTx/>
              <a:buNone/>
            </a:pPr>
            <a:endParaRPr lang="en-US" altLang="en-US" sz="800"/>
          </a:p>
          <a:p>
            <a:pPr>
              <a:spcBef>
                <a:spcPct val="0"/>
              </a:spcBef>
              <a:buFontTx/>
              <a:buNone/>
            </a:pPr>
            <a:r>
              <a:rPr lang="en-US" altLang="en-US" sz="800"/>
              <a:t>WASP 7 Course</a:t>
            </a:r>
          </a:p>
        </p:txBody>
      </p:sp>
      <p:sp>
        <p:nvSpPr>
          <p:cNvPr id="2" name="Rectangle 2"/>
          <p:cNvSpPr>
            <a:spLocks noGrp="1" noChangeArrowheads="1"/>
          </p:cNvSpPr>
          <p:nvPr>
            <p:ph type="title"/>
          </p:nvPr>
        </p:nvSpPr>
        <p:spPr>
          <a:xfrm>
            <a:off x="1824318" y="106362"/>
            <a:ext cx="7884459" cy="1325563"/>
          </a:xfrm>
        </p:spPr>
        <p:txBody>
          <a:bodyPr>
            <a:normAutofit/>
          </a:bodyPr>
          <a:lstStyle/>
          <a:p>
            <a:pPr eaLnBrk="1" hangingPunct="1">
              <a:defRPr/>
            </a:pPr>
            <a:r>
              <a:rPr lang="en-US" sz="2800" dirty="0"/>
              <a:t>How Complex Should Final Computational Model Be?</a:t>
            </a:r>
          </a:p>
        </p:txBody>
      </p:sp>
      <p:sp>
        <p:nvSpPr>
          <p:cNvPr id="96259" name="Rectangle 3"/>
          <p:cNvSpPr>
            <a:spLocks noGrp="1" noChangeArrowheads="1"/>
          </p:cNvSpPr>
          <p:nvPr>
            <p:ph type="body" idx="1"/>
          </p:nvPr>
        </p:nvSpPr>
        <p:spPr>
          <a:xfrm>
            <a:off x="1510553" y="1075764"/>
            <a:ext cx="8664388" cy="5020235"/>
          </a:xfrm>
        </p:spPr>
        <p:txBody>
          <a:bodyPr/>
          <a:lstStyle/>
          <a:p>
            <a:pPr eaLnBrk="1" hangingPunct="1">
              <a:lnSpc>
                <a:spcPct val="90000"/>
              </a:lnSpc>
              <a:defRPr/>
            </a:pPr>
            <a:r>
              <a:rPr lang="en-US" sz="2400" dirty="0"/>
              <a:t>Proper model complexity is driven by:</a:t>
            </a:r>
          </a:p>
          <a:p>
            <a:pPr lvl="1" eaLnBrk="1" hangingPunct="1">
              <a:lnSpc>
                <a:spcPct val="90000"/>
              </a:lnSpc>
              <a:defRPr/>
            </a:pPr>
            <a:r>
              <a:rPr lang="en-US" sz="2000" dirty="0"/>
              <a:t>The complexity of the environmental system.</a:t>
            </a:r>
          </a:p>
          <a:p>
            <a:pPr lvl="1" eaLnBrk="1" hangingPunct="1">
              <a:lnSpc>
                <a:spcPct val="90000"/>
              </a:lnSpc>
              <a:defRPr/>
            </a:pPr>
            <a:r>
              <a:rPr lang="en-US" sz="2000" dirty="0"/>
              <a:t>The complexity of the pollutants of concern.</a:t>
            </a:r>
          </a:p>
          <a:p>
            <a:pPr lvl="1" eaLnBrk="1" hangingPunct="1">
              <a:lnSpc>
                <a:spcPct val="90000"/>
              </a:lnSpc>
              <a:defRPr/>
            </a:pPr>
            <a:r>
              <a:rPr lang="en-US" sz="2000" dirty="0"/>
              <a:t>The management questions and related need for accuracy.</a:t>
            </a:r>
          </a:p>
          <a:p>
            <a:pPr eaLnBrk="1" hangingPunct="1">
              <a:lnSpc>
                <a:spcPct val="90000"/>
              </a:lnSpc>
              <a:defRPr/>
            </a:pPr>
            <a:r>
              <a:rPr lang="en-US" sz="2400" dirty="0"/>
              <a:t>Consequences for overly simple model: </a:t>
            </a:r>
          </a:p>
          <a:p>
            <a:pPr lvl="1" eaLnBrk="1" hangingPunct="1">
              <a:lnSpc>
                <a:spcPct val="90000"/>
              </a:lnSpc>
              <a:defRPr/>
            </a:pPr>
            <a:r>
              <a:rPr lang="en-US" sz="2000" dirty="0"/>
              <a:t>Miss key processes and extrapolate inaccurately.  </a:t>
            </a:r>
          </a:p>
          <a:p>
            <a:pPr lvl="1" eaLnBrk="1" hangingPunct="1">
              <a:lnSpc>
                <a:spcPct val="90000"/>
              </a:lnSpc>
              <a:defRPr/>
            </a:pPr>
            <a:r>
              <a:rPr lang="en-US" sz="2000" dirty="0"/>
              <a:t>May not address relevant management questions.</a:t>
            </a:r>
          </a:p>
          <a:p>
            <a:pPr lvl="1" eaLnBrk="1" hangingPunct="1">
              <a:lnSpc>
                <a:spcPct val="90000"/>
              </a:lnSpc>
              <a:defRPr/>
            </a:pPr>
            <a:r>
              <a:rPr lang="en-US" sz="2000" dirty="0"/>
              <a:t>May not be defensible to adversarial review.</a:t>
            </a:r>
          </a:p>
          <a:p>
            <a:pPr lvl="1" eaLnBrk="1" hangingPunct="1">
              <a:lnSpc>
                <a:spcPct val="90000"/>
              </a:lnSpc>
              <a:defRPr/>
            </a:pPr>
            <a:r>
              <a:rPr lang="en-US" sz="2000" dirty="0"/>
              <a:t>Insufficiently adaptable to changing management requirements.</a:t>
            </a:r>
          </a:p>
          <a:p>
            <a:pPr eaLnBrk="1" hangingPunct="1">
              <a:lnSpc>
                <a:spcPct val="90000"/>
              </a:lnSpc>
              <a:defRPr/>
            </a:pPr>
            <a:r>
              <a:rPr lang="en-US" sz="2400" dirty="0"/>
              <a:t>Consequences for overly complex model: </a:t>
            </a:r>
          </a:p>
          <a:p>
            <a:pPr lvl="1" eaLnBrk="1" hangingPunct="1">
              <a:lnSpc>
                <a:spcPct val="90000"/>
              </a:lnSpc>
              <a:defRPr/>
            </a:pPr>
            <a:r>
              <a:rPr lang="en-US" sz="2000" dirty="0"/>
              <a:t>Adds unnecessary data collection and computational burdens.  </a:t>
            </a:r>
          </a:p>
          <a:p>
            <a:pPr lvl="1" eaLnBrk="1" hangingPunct="1">
              <a:lnSpc>
                <a:spcPct val="90000"/>
              </a:lnSpc>
              <a:defRPr/>
            </a:pPr>
            <a:r>
              <a:rPr lang="en-US" sz="2000" dirty="0"/>
              <a:t>Adds to uncertainty.</a:t>
            </a:r>
          </a:p>
          <a:p>
            <a:pPr lvl="1" eaLnBrk="1" hangingPunct="1">
              <a:lnSpc>
                <a:spcPct val="90000"/>
              </a:lnSpc>
              <a:defRPr/>
            </a:pPr>
            <a:r>
              <a:rPr lang="en-US" sz="2000" dirty="0"/>
              <a:t>Shifts focus away from problem solutions to endless analysis.</a:t>
            </a:r>
          </a:p>
        </p:txBody>
      </p:sp>
    </p:spTree>
    <p:extLst>
      <p:ext uri="{BB962C8B-B14F-4D97-AF65-F5344CB8AC3E}">
        <p14:creationId xmlns:p14="http://schemas.microsoft.com/office/powerpoint/2010/main" val="37566498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p:txBody>
          <a:bodyPr/>
          <a:lstStyle/>
          <a:p>
            <a:pPr eaLnBrk="1" hangingPunct="1">
              <a:defRPr/>
            </a:pPr>
            <a:r>
              <a:rPr lang="en-US">
                <a:ea typeface="+mj-ea"/>
              </a:rPr>
              <a:t>Goal of Model Complexity</a:t>
            </a:r>
          </a:p>
        </p:txBody>
      </p:sp>
      <p:grpSp>
        <p:nvGrpSpPr>
          <p:cNvPr id="99331" name="Group 3"/>
          <p:cNvGrpSpPr>
            <a:grpSpLocks/>
          </p:cNvGrpSpPr>
          <p:nvPr/>
        </p:nvGrpSpPr>
        <p:grpSpPr bwMode="auto">
          <a:xfrm>
            <a:off x="4044950" y="1577975"/>
            <a:ext cx="4489450" cy="5289494"/>
            <a:chOff x="1500" y="954"/>
            <a:chExt cx="2820" cy="3372"/>
          </a:xfrm>
        </p:grpSpPr>
        <p:grpSp>
          <p:nvGrpSpPr>
            <p:cNvPr id="99332" name="Group 4"/>
            <p:cNvGrpSpPr>
              <a:grpSpLocks/>
            </p:cNvGrpSpPr>
            <p:nvPr/>
          </p:nvGrpSpPr>
          <p:grpSpPr bwMode="auto">
            <a:xfrm>
              <a:off x="1500" y="2010"/>
              <a:ext cx="1620" cy="2316"/>
              <a:chOff x="624" y="2010"/>
              <a:chExt cx="1620" cy="2316"/>
            </a:xfrm>
          </p:grpSpPr>
          <p:pic>
            <p:nvPicPr>
              <p:cNvPr id="9933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 y="2010"/>
                <a:ext cx="1620" cy="2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5" name="Text Box 6"/>
              <p:cNvSpPr txBox="1">
                <a:spLocks noChangeArrowheads="1"/>
              </p:cNvSpPr>
              <p:nvPr/>
            </p:nvSpPr>
            <p:spPr bwMode="auto">
              <a:xfrm>
                <a:off x="720" y="4032"/>
                <a:ext cx="144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50000"/>
                  </a:spcBef>
                  <a:buFontTx/>
                  <a:buNone/>
                </a:pPr>
                <a:r>
                  <a:rPr lang="en-US" altLang="en-US" sz="2400">
                    <a:solidFill>
                      <a:srgbClr val="FFFF00"/>
                    </a:solidFill>
                  </a:rPr>
                  <a:t>Albert Einstein</a:t>
                </a:r>
              </a:p>
            </p:txBody>
          </p:sp>
        </p:grpSp>
        <p:sp>
          <p:nvSpPr>
            <p:cNvPr id="99333" name="AutoShape 7"/>
            <p:cNvSpPr>
              <a:spLocks noChangeArrowheads="1"/>
            </p:cNvSpPr>
            <p:nvPr/>
          </p:nvSpPr>
          <p:spPr bwMode="auto">
            <a:xfrm>
              <a:off x="2688" y="954"/>
              <a:ext cx="1632" cy="1392"/>
            </a:xfrm>
            <a:prstGeom prst="wedgeRoundRectCallout">
              <a:avLst>
                <a:gd name="adj1" fmla="val -57537"/>
                <a:gd name="adj2" fmla="val 61708"/>
                <a:gd name="adj3" fmla="val 16667"/>
              </a:avLst>
            </a:prstGeom>
            <a:solidFill>
              <a:srgbClr val="CCFFCC"/>
            </a:solidFill>
            <a:ln w="9525">
              <a:solidFill>
                <a:schemeClr val="tx1"/>
              </a:solidFill>
              <a:miter lim="800000"/>
              <a:headEnd/>
              <a:tailEnd/>
            </a:ln>
          </p:spPr>
          <p:txBody>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i="1" dirty="0"/>
                <a:t>“Make things as simple as possible, </a:t>
              </a:r>
            </a:p>
            <a:p>
              <a:pPr eaLnBrk="1" hangingPunct="1">
                <a:spcBef>
                  <a:spcPct val="0"/>
                </a:spcBef>
                <a:buFontTx/>
                <a:buNone/>
              </a:pPr>
              <a:r>
                <a:rPr lang="en-US" altLang="en-US" sz="2400" b="1" i="1" dirty="0"/>
                <a:t>but not any simpler.”</a:t>
              </a:r>
            </a:p>
            <a:p>
              <a:pPr algn="ctr" eaLnBrk="1" hangingPunct="1">
                <a:spcBef>
                  <a:spcPct val="0"/>
                </a:spcBef>
                <a:buFontTx/>
                <a:buNone/>
              </a:pPr>
              <a:endParaRPr lang="en-US" altLang="en-US" sz="2400" dirty="0">
                <a:solidFill>
                  <a:schemeClr val="tx1"/>
                </a:solidFill>
              </a:endParaRPr>
            </a:p>
          </p:txBody>
        </p:sp>
      </p:grpSp>
    </p:spTree>
    <p:extLst>
      <p:ext uri="{BB962C8B-B14F-4D97-AF65-F5344CB8AC3E}">
        <p14:creationId xmlns:p14="http://schemas.microsoft.com/office/powerpoint/2010/main" val="6524034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7"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3124201"/>
            <a:ext cx="3733800" cy="248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8"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a:spcBef>
                <a:spcPct val="0"/>
              </a:spcBef>
              <a:buFontTx/>
              <a:buNone/>
            </a:pPr>
            <a:endParaRPr lang="en-US" altLang="en-US" sz="800"/>
          </a:p>
          <a:p>
            <a:pPr>
              <a:spcBef>
                <a:spcPct val="0"/>
              </a:spcBef>
              <a:buFontTx/>
              <a:buNone/>
            </a:pPr>
            <a:endParaRPr lang="en-US" altLang="en-US" sz="800"/>
          </a:p>
          <a:p>
            <a:pPr>
              <a:spcBef>
                <a:spcPct val="0"/>
              </a:spcBef>
              <a:buFontTx/>
              <a:buNone/>
            </a:pPr>
            <a:r>
              <a:rPr lang="en-US" altLang="en-US" sz="800"/>
              <a:t>WASP 7 Course</a:t>
            </a:r>
          </a:p>
        </p:txBody>
      </p:sp>
      <p:sp>
        <p:nvSpPr>
          <p:cNvPr id="100356" name="Rectangle 4"/>
          <p:cNvSpPr>
            <a:spLocks noGrp="1" noChangeArrowheads="1"/>
          </p:cNvSpPr>
          <p:nvPr>
            <p:ph type="title"/>
          </p:nvPr>
        </p:nvSpPr>
        <p:spPr/>
        <p:txBody>
          <a:bodyPr/>
          <a:lstStyle/>
          <a:p>
            <a:pPr eaLnBrk="1" hangingPunct="1">
              <a:defRPr/>
            </a:pPr>
            <a:r>
              <a:rPr lang="en-US">
                <a:ea typeface="+mj-ea"/>
              </a:rPr>
              <a:t>A Final Word</a:t>
            </a:r>
          </a:p>
        </p:txBody>
      </p:sp>
      <p:sp>
        <p:nvSpPr>
          <p:cNvPr id="101380" name="AutoShape 11"/>
          <p:cNvSpPr>
            <a:spLocks noChangeArrowheads="1"/>
          </p:cNvSpPr>
          <p:nvPr/>
        </p:nvSpPr>
        <p:spPr bwMode="auto">
          <a:xfrm>
            <a:off x="6477000" y="1295401"/>
            <a:ext cx="2903538" cy="2182813"/>
          </a:xfrm>
          <a:prstGeom prst="wedgeRoundRectCallout">
            <a:avLst>
              <a:gd name="adj1" fmla="val -56727"/>
              <a:gd name="adj2" fmla="val 61708"/>
              <a:gd name="adj3" fmla="val 16667"/>
            </a:avLst>
          </a:prstGeom>
          <a:solidFill>
            <a:srgbClr val="CCFFCC"/>
          </a:solidFill>
          <a:ln w="9525">
            <a:solidFill>
              <a:schemeClr val="tx1"/>
            </a:solidFill>
            <a:miter lim="800000"/>
            <a:headEnd/>
            <a:tailEnd/>
          </a:ln>
        </p:spPr>
        <p:txBody>
          <a:bodyPr/>
          <a:lstStyle>
            <a:lvl1pPr>
              <a:spcBef>
                <a:spcPct val="20000"/>
              </a:spcBef>
              <a:buChar char="•"/>
              <a:defRPr sz="3200">
                <a:solidFill>
                  <a:schemeClr val="bg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bg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bg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400" b="1" i="1" dirty="0"/>
              <a:t>“Do what you love and love what you do, and you’ll never work again.”</a:t>
            </a:r>
          </a:p>
          <a:p>
            <a:pPr algn="ctr" eaLnBrk="1" hangingPunct="1">
              <a:spcBef>
                <a:spcPct val="0"/>
              </a:spcBef>
              <a:buFontTx/>
              <a:buNone/>
            </a:pPr>
            <a:endParaRPr lang="en-US" altLang="en-US" sz="2400" dirty="0">
              <a:solidFill>
                <a:schemeClr val="tx1"/>
              </a:solidFill>
            </a:endParaRPr>
          </a:p>
        </p:txBody>
      </p:sp>
    </p:spTree>
    <p:extLst>
      <p:ext uri="{BB962C8B-B14F-4D97-AF65-F5344CB8AC3E}">
        <p14:creationId xmlns:p14="http://schemas.microsoft.com/office/powerpoint/2010/main" val="11783365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WASP Video</a:t>
            </a:r>
          </a:p>
        </p:txBody>
      </p:sp>
      <p:pic>
        <p:nvPicPr>
          <p:cNvPr id="3" name="i-hiYgspDIE"/>
          <p:cNvPicPr>
            <a:picLocks noRot="1" noChangeAspect="1"/>
          </p:cNvPicPr>
          <p:nvPr>
            <a:videoFile r:link="rId1"/>
          </p:nvPr>
        </p:nvPicPr>
        <p:blipFill>
          <a:blip r:embed="rId3"/>
          <a:stretch>
            <a:fillRect/>
          </a:stretch>
        </p:blipFill>
        <p:spPr>
          <a:xfrm>
            <a:off x="2072779" y="1690688"/>
            <a:ext cx="8046441" cy="4526123"/>
          </a:xfrm>
          <a:prstGeom prst="rect">
            <a:avLst/>
          </a:prstGeom>
        </p:spPr>
      </p:pic>
    </p:spTree>
    <p:extLst>
      <p:ext uri="{BB962C8B-B14F-4D97-AF65-F5344CB8AC3E}">
        <p14:creationId xmlns:p14="http://schemas.microsoft.com/office/powerpoint/2010/main" val="1321258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defRPr/>
            </a:pPr>
            <a:r>
              <a:rPr lang="en-US">
                <a:ea typeface="+mj-ea"/>
              </a:rPr>
              <a:t>US EPA Disclaimer</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5825" y="2952750"/>
            <a:ext cx="2495550"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3" name="AutoShape 5"/>
          <p:cNvSpPr>
            <a:spLocks noChangeArrowheads="1"/>
          </p:cNvSpPr>
          <p:nvPr/>
        </p:nvSpPr>
        <p:spPr bwMode="auto">
          <a:xfrm>
            <a:off x="2590800" y="1447800"/>
            <a:ext cx="5410200" cy="2133600"/>
          </a:xfrm>
          <a:prstGeom prst="wedgeRoundRectCallout">
            <a:avLst>
              <a:gd name="adj1" fmla="val 77523"/>
              <a:gd name="adj2" fmla="val 34227"/>
              <a:gd name="adj3" fmla="val 16667"/>
            </a:avLst>
          </a:prstGeom>
          <a:solidFill>
            <a:schemeClr val="accent1"/>
          </a:solidFill>
          <a:ln w="9525">
            <a:solidFill>
              <a:schemeClr val="tx1"/>
            </a:solidFill>
            <a:miter lim="800000"/>
            <a:headEnd/>
            <a:tailEnd/>
          </a:ln>
          <a:effectLst/>
        </p:spPr>
        <p:txBody>
          <a:bodyPr/>
          <a:lstStyle/>
          <a:p>
            <a:pPr>
              <a:defRPr/>
            </a:pPr>
            <a:r>
              <a:rPr lang="en-US" sz="2400">
                <a:effectLst>
                  <a:outerShdw blurRad="38100" dist="38100" dir="2700000" algn="tl">
                    <a:srgbClr val="FFFFFF"/>
                  </a:outerShdw>
                </a:effectLst>
                <a:latin typeface="Arial" charset="0"/>
                <a:ea typeface="ＭＳ Ｐゴシック" pitchFamily="-84" charset="-128"/>
              </a:rPr>
              <a:t>Although this work was reviewed by EPA and approved for presentation, it may not necessarily reflect official Agency policy. </a:t>
            </a:r>
            <a:endParaRPr lang="en-US" sz="2400">
              <a:latin typeface="Arial" charset="0"/>
              <a:ea typeface="ＭＳ Ｐゴシック" pitchFamily="-84" charset="-128"/>
            </a:endParaRPr>
          </a:p>
        </p:txBody>
      </p:sp>
      <p:sp>
        <p:nvSpPr>
          <p:cNvPr id="99335" name="AutoShape 7"/>
          <p:cNvSpPr>
            <a:spLocks noChangeArrowheads="1"/>
          </p:cNvSpPr>
          <p:nvPr/>
        </p:nvSpPr>
        <p:spPr bwMode="auto">
          <a:xfrm>
            <a:off x="1828800" y="4191000"/>
            <a:ext cx="5410200" cy="1905000"/>
          </a:xfrm>
          <a:prstGeom prst="wedgeRoundRectCallout">
            <a:avLst>
              <a:gd name="adj1" fmla="val 80310"/>
              <a:gd name="adj2" fmla="val -72667"/>
              <a:gd name="adj3" fmla="val 16667"/>
            </a:avLst>
          </a:prstGeom>
          <a:solidFill>
            <a:schemeClr val="accent1"/>
          </a:solidFill>
          <a:ln w="9525">
            <a:solidFill>
              <a:schemeClr val="tx1"/>
            </a:solidFill>
            <a:miter lim="800000"/>
            <a:headEnd/>
            <a:tailEnd/>
          </a:ln>
          <a:effectLst/>
        </p:spPr>
        <p:txBody>
          <a:bodyPr/>
          <a:lstStyle/>
          <a:p>
            <a:pPr>
              <a:defRPr/>
            </a:pPr>
            <a:r>
              <a:rPr lang="en-US" sz="2400">
                <a:effectLst>
                  <a:outerShdw blurRad="38100" dist="38100" dir="2700000" algn="tl">
                    <a:srgbClr val="FFFFFF"/>
                  </a:outerShdw>
                </a:effectLst>
                <a:latin typeface="Arial" charset="0"/>
                <a:ea typeface="ＭＳ Ｐゴシック" pitchFamily="-84" charset="-128"/>
              </a:rPr>
              <a:t>Mention of trade names or commercial products does not constitute endorsement or recommendation for use. </a:t>
            </a:r>
          </a:p>
          <a:p>
            <a:pPr algn="ctr">
              <a:defRPr/>
            </a:pPr>
            <a:endParaRPr lang="en-US" sz="2400">
              <a:latin typeface="Arial" charset="0"/>
              <a:ea typeface="ＭＳ Ｐゴシック" pitchFamily="-84" charset="-128"/>
            </a:endParaRPr>
          </a:p>
        </p:txBody>
      </p:sp>
    </p:spTree>
    <p:extLst>
      <p:ext uri="{BB962C8B-B14F-4D97-AF65-F5344CB8AC3E}">
        <p14:creationId xmlns:p14="http://schemas.microsoft.com/office/powerpoint/2010/main" val="924590524"/>
      </p:ext>
    </p:extLst>
  </p:cSld>
  <p:clrMapOvr>
    <a:masterClrMapping/>
  </p:clrMapOvr>
  <p:transition advClick="0"/>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20833" r="-2" b="10901"/>
          <a:stretch/>
        </p:blipFill>
        <p:spPr>
          <a:xfrm>
            <a:off x="20" y="10"/>
            <a:ext cx="7534636" cy="6857990"/>
          </a:xfrm>
          <a:prstGeom prst="rect">
            <a:avLst/>
          </a:prstGeom>
        </p:spPr>
      </p:pic>
      <p:sp>
        <p:nvSpPr>
          <p:cNvPr id="2" name="Title 1"/>
          <p:cNvSpPr>
            <a:spLocks noGrp="1"/>
          </p:cNvSpPr>
          <p:nvPr>
            <p:ph type="title"/>
          </p:nvPr>
        </p:nvSpPr>
        <p:spPr>
          <a:xfrm>
            <a:off x="8153399" y="365125"/>
            <a:ext cx="3430605" cy="5530319"/>
          </a:xfrm>
        </p:spPr>
        <p:txBody>
          <a:bodyPr>
            <a:normAutofit/>
          </a:bodyPr>
          <a:lstStyle/>
          <a:p>
            <a:r>
              <a:rPr lang="en-US" dirty="0"/>
              <a:t>Questions ?</a:t>
            </a:r>
          </a:p>
        </p:txBody>
      </p:sp>
      <p:sp>
        <p:nvSpPr>
          <p:cNvPr id="4" name="TextBox 3"/>
          <p:cNvSpPr txBox="1"/>
          <p:nvPr/>
        </p:nvSpPr>
        <p:spPr>
          <a:xfrm>
            <a:off x="973122" y="5821959"/>
            <a:ext cx="5377344" cy="369332"/>
          </a:xfrm>
          <a:prstGeom prst="rect">
            <a:avLst/>
          </a:prstGeom>
          <a:noFill/>
        </p:spPr>
        <p:txBody>
          <a:bodyPr wrap="square" rtlCol="0">
            <a:spAutoFit/>
          </a:bodyPr>
          <a:lstStyle/>
          <a:p>
            <a:r>
              <a:rPr lang="en-US" dirty="0"/>
              <a:t>Alex Comer   Tim Wool    Bob Ambrose   James Martin</a:t>
            </a:r>
          </a:p>
        </p:txBody>
      </p:sp>
    </p:spTree>
    <p:extLst>
      <p:ext uri="{BB962C8B-B14F-4D97-AF65-F5344CB8AC3E}">
        <p14:creationId xmlns:p14="http://schemas.microsoft.com/office/powerpoint/2010/main" val="3929651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 Introductions</a:t>
            </a:r>
          </a:p>
        </p:txBody>
      </p:sp>
      <p:sp>
        <p:nvSpPr>
          <p:cNvPr id="3" name="Content Placeholder 2"/>
          <p:cNvSpPr>
            <a:spLocks noGrp="1"/>
          </p:cNvSpPr>
          <p:nvPr>
            <p:ph idx="1"/>
          </p:nvPr>
        </p:nvSpPr>
        <p:spPr/>
        <p:txBody>
          <a:bodyPr/>
          <a:lstStyle/>
          <a:p>
            <a:r>
              <a:rPr lang="en-US" dirty="0"/>
              <a:t>Who you are?</a:t>
            </a:r>
          </a:p>
          <a:p>
            <a:r>
              <a:rPr lang="en-US" dirty="0"/>
              <a:t>Who do you work for?</a:t>
            </a:r>
          </a:p>
          <a:p>
            <a:r>
              <a:rPr lang="en-US" dirty="0"/>
              <a:t>What do want to get from this class?</a:t>
            </a:r>
          </a:p>
          <a:p>
            <a:r>
              <a:rPr lang="en-US" dirty="0"/>
              <a:t>Do you have a particular project?</a:t>
            </a:r>
          </a:p>
        </p:txBody>
      </p:sp>
    </p:spTree>
    <p:extLst>
      <p:ext uri="{BB962C8B-B14F-4D97-AF65-F5344CB8AC3E}">
        <p14:creationId xmlns:p14="http://schemas.microsoft.com/office/powerpoint/2010/main" val="1957257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a:ea typeface="+mj-ea"/>
              </a:rPr>
              <a:t>Course Objectives</a:t>
            </a:r>
          </a:p>
        </p:txBody>
      </p:sp>
      <p:sp>
        <p:nvSpPr>
          <p:cNvPr id="81923" name="Rectangle 3"/>
          <p:cNvSpPr>
            <a:spLocks noGrp="1" noChangeArrowheads="1"/>
          </p:cNvSpPr>
          <p:nvPr>
            <p:ph type="body" idx="1"/>
          </p:nvPr>
        </p:nvSpPr>
        <p:spPr>
          <a:xfrm>
            <a:off x="1154243" y="1447801"/>
            <a:ext cx="9056557" cy="4503294"/>
          </a:xfrm>
        </p:spPr>
        <p:txBody>
          <a:bodyPr/>
          <a:lstStyle/>
          <a:p>
            <a:pPr eaLnBrk="1" hangingPunct="1">
              <a:lnSpc>
                <a:spcPct val="90000"/>
              </a:lnSpc>
              <a:defRPr/>
            </a:pPr>
            <a:r>
              <a:rPr lang="en-US" dirty="0"/>
              <a:t>Modeling Principles</a:t>
            </a:r>
          </a:p>
          <a:p>
            <a:pPr eaLnBrk="1" hangingPunct="1">
              <a:lnSpc>
                <a:spcPct val="90000"/>
              </a:lnSpc>
              <a:defRPr/>
            </a:pPr>
            <a:r>
              <a:rPr lang="en-US" dirty="0"/>
              <a:t>Modeling Theory</a:t>
            </a:r>
          </a:p>
          <a:p>
            <a:pPr lvl="1" eaLnBrk="1" hangingPunct="1">
              <a:lnSpc>
                <a:spcPct val="90000"/>
              </a:lnSpc>
              <a:defRPr/>
            </a:pPr>
            <a:r>
              <a:rPr lang="en-US" dirty="0"/>
              <a:t>Processes in WASP</a:t>
            </a:r>
          </a:p>
          <a:p>
            <a:pPr lvl="1" eaLnBrk="1" hangingPunct="1">
              <a:lnSpc>
                <a:spcPct val="90000"/>
              </a:lnSpc>
              <a:defRPr/>
            </a:pPr>
            <a:r>
              <a:rPr lang="en-US" dirty="0"/>
              <a:t>Limitations of process descriptions</a:t>
            </a:r>
          </a:p>
          <a:p>
            <a:pPr eaLnBrk="1" hangingPunct="1">
              <a:lnSpc>
                <a:spcPct val="90000"/>
              </a:lnSpc>
              <a:defRPr/>
            </a:pPr>
            <a:r>
              <a:rPr lang="en-US" dirty="0"/>
              <a:t>Modeling Practice</a:t>
            </a:r>
          </a:p>
          <a:p>
            <a:pPr lvl="1" eaLnBrk="1" hangingPunct="1">
              <a:lnSpc>
                <a:spcPct val="90000"/>
              </a:lnSpc>
              <a:defRPr/>
            </a:pPr>
            <a:r>
              <a:rPr lang="en-US" dirty="0"/>
              <a:t>Using  the WASP Interface</a:t>
            </a:r>
          </a:p>
          <a:p>
            <a:pPr lvl="1" eaLnBrk="1" hangingPunct="1">
              <a:lnSpc>
                <a:spcPct val="90000"/>
              </a:lnSpc>
              <a:defRPr/>
            </a:pPr>
            <a:r>
              <a:rPr lang="en-US" dirty="0"/>
              <a:t>Using WASP for real-world problems</a:t>
            </a:r>
          </a:p>
          <a:p>
            <a:pPr lvl="2" eaLnBrk="1" hangingPunct="1">
              <a:lnSpc>
                <a:spcPct val="90000"/>
              </a:lnSpc>
              <a:defRPr/>
            </a:pPr>
            <a:r>
              <a:rPr lang="en-US" dirty="0"/>
              <a:t>Case Study Applications of WASP</a:t>
            </a:r>
          </a:p>
          <a:p>
            <a:pPr lvl="2" eaLnBrk="1" hangingPunct="1">
              <a:lnSpc>
                <a:spcPct val="90000"/>
              </a:lnSpc>
              <a:defRPr/>
            </a:pPr>
            <a:r>
              <a:rPr lang="en-US" dirty="0"/>
              <a:t>Discussion of Data Needs</a:t>
            </a:r>
          </a:p>
          <a:p>
            <a:pPr eaLnBrk="1" hangingPunct="1">
              <a:lnSpc>
                <a:spcPct val="90000"/>
              </a:lnSpc>
              <a:defRPr/>
            </a:pPr>
            <a:endParaRPr lang="en-US" dirty="0"/>
          </a:p>
        </p:txBody>
      </p:sp>
    </p:spTree>
    <p:extLst>
      <p:ext uri="{BB962C8B-B14F-4D97-AF65-F5344CB8AC3E}">
        <p14:creationId xmlns:p14="http://schemas.microsoft.com/office/powerpoint/2010/main" val="3853912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a:t>
            </a:r>
          </a:p>
        </p:txBody>
      </p:sp>
      <p:sp>
        <p:nvSpPr>
          <p:cNvPr id="3" name="Content Placeholder 2"/>
          <p:cNvSpPr>
            <a:spLocks noGrp="1"/>
          </p:cNvSpPr>
          <p:nvPr>
            <p:ph idx="1"/>
          </p:nvPr>
        </p:nvSpPr>
        <p:spPr>
          <a:xfrm>
            <a:off x="1073670" y="1349115"/>
            <a:ext cx="10044659" cy="4542019"/>
          </a:xfrm>
        </p:spPr>
        <p:txBody>
          <a:bodyPr>
            <a:normAutofit fontScale="77500" lnSpcReduction="20000"/>
          </a:bodyPr>
          <a:lstStyle/>
          <a:p>
            <a:r>
              <a:rPr lang="en-US" dirty="0"/>
              <a:t>1970’s Developed by </a:t>
            </a:r>
            <a:r>
              <a:rPr lang="en-US" dirty="0" err="1"/>
              <a:t>HydroScience</a:t>
            </a:r>
            <a:r>
              <a:rPr lang="en-US" dirty="0"/>
              <a:t> </a:t>
            </a:r>
          </a:p>
          <a:p>
            <a:r>
              <a:rPr lang="en-US" dirty="0"/>
              <a:t>1983 Brought to EPA by Bob Ambrose</a:t>
            </a:r>
          </a:p>
          <a:p>
            <a:r>
              <a:rPr lang="en-US" dirty="0"/>
              <a:t>1985 Ported to IBM XT (MS DOS)</a:t>
            </a:r>
          </a:p>
          <a:p>
            <a:r>
              <a:rPr lang="en-US" dirty="0"/>
              <a:t>1994 WASP Graphical User Interface and Post Processor by </a:t>
            </a:r>
            <a:r>
              <a:rPr lang="en-US" dirty="0" err="1"/>
              <a:t>AScI</a:t>
            </a:r>
            <a:r>
              <a:rPr lang="en-US" dirty="0"/>
              <a:t> Corp</a:t>
            </a:r>
          </a:p>
          <a:p>
            <a:r>
              <a:rPr lang="en-US" dirty="0"/>
              <a:t>1999 Development of the Hydrodynamic Linkage API</a:t>
            </a:r>
          </a:p>
          <a:p>
            <a:r>
              <a:rPr lang="en-US" dirty="0"/>
              <a:t>2001 WASP 7 Released geared toward supporting TMDL Program</a:t>
            </a:r>
          </a:p>
          <a:p>
            <a:r>
              <a:rPr lang="en-US" dirty="0"/>
              <a:t>2001 to Current Numerous Upgrades to model</a:t>
            </a:r>
          </a:p>
          <a:p>
            <a:pPr lvl="1"/>
            <a:r>
              <a:rPr lang="en-US" dirty="0"/>
              <a:t>3 Algal Classes, 3 BOD Classes, Benthic Algae, Sediment Diagenesis, pH/Alkalinity, linkage tools, post processing</a:t>
            </a:r>
          </a:p>
          <a:p>
            <a:r>
              <a:rPr lang="en-US" dirty="0"/>
              <a:t>2016 WASP8</a:t>
            </a:r>
          </a:p>
          <a:p>
            <a:r>
              <a:rPr lang="en-US" dirty="0"/>
              <a:t>2017 WASP8.1</a:t>
            </a:r>
          </a:p>
          <a:p>
            <a:r>
              <a:rPr lang="en-US" dirty="0"/>
              <a:t>2019 WASP8.3</a:t>
            </a:r>
          </a:p>
          <a:p>
            <a:r>
              <a:rPr lang="en-US" dirty="0"/>
              <a:t>2023 WASP 8.41 </a:t>
            </a:r>
          </a:p>
        </p:txBody>
      </p:sp>
    </p:spTree>
    <p:extLst>
      <p:ext uri="{BB962C8B-B14F-4D97-AF65-F5344CB8AC3E}">
        <p14:creationId xmlns:p14="http://schemas.microsoft.com/office/powerpoint/2010/main" val="395998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WASP 8</a:t>
            </a:r>
          </a:p>
        </p:txBody>
      </p:sp>
      <p:sp>
        <p:nvSpPr>
          <p:cNvPr id="3" name="Content Placeholder 2"/>
          <p:cNvSpPr>
            <a:spLocks noGrp="1"/>
          </p:cNvSpPr>
          <p:nvPr>
            <p:ph idx="1"/>
          </p:nvPr>
        </p:nvSpPr>
        <p:spPr>
          <a:xfrm>
            <a:off x="943131" y="1435880"/>
            <a:ext cx="10044659" cy="4455253"/>
          </a:xfrm>
        </p:spPr>
        <p:txBody>
          <a:bodyPr>
            <a:normAutofit/>
          </a:bodyPr>
          <a:lstStyle/>
          <a:p>
            <a:r>
              <a:rPr lang="en-US" dirty="0"/>
              <a:t>Modernization of the User Interface</a:t>
            </a:r>
          </a:p>
          <a:p>
            <a:pPr lvl="1"/>
            <a:r>
              <a:rPr lang="en-US" dirty="0"/>
              <a:t>Developed using Open Source Environment</a:t>
            </a:r>
          </a:p>
          <a:p>
            <a:pPr lvl="1"/>
            <a:r>
              <a:rPr lang="en-US" dirty="0"/>
              <a:t>Improved Linkages to external database</a:t>
            </a:r>
          </a:p>
          <a:p>
            <a:pPr lvl="1"/>
            <a:r>
              <a:rPr lang="en-US" dirty="0"/>
              <a:t>Improved Efficiency</a:t>
            </a:r>
          </a:p>
          <a:p>
            <a:r>
              <a:rPr lang="en-US" dirty="0"/>
              <a:t>Model</a:t>
            </a:r>
          </a:p>
          <a:p>
            <a:pPr lvl="1"/>
            <a:r>
              <a:rPr lang="en-US" dirty="0"/>
              <a:t>Dynamic Allocation of Memory</a:t>
            </a:r>
          </a:p>
          <a:p>
            <a:pPr lvl="1"/>
            <a:r>
              <a:rPr lang="en-US" dirty="0"/>
              <a:t>User Controlled Variable Complexity</a:t>
            </a:r>
          </a:p>
          <a:p>
            <a:pPr lvl="1"/>
            <a:r>
              <a:rPr lang="en-US" dirty="0"/>
              <a:t>Improved Runtime Performance </a:t>
            </a:r>
          </a:p>
          <a:p>
            <a:pPr lvl="1"/>
            <a:r>
              <a:rPr lang="en-US" dirty="0"/>
              <a:t>Improved Post Processing Performance</a:t>
            </a:r>
          </a:p>
        </p:txBody>
      </p:sp>
    </p:spTree>
    <p:extLst>
      <p:ext uri="{BB962C8B-B14F-4D97-AF65-F5344CB8AC3E}">
        <p14:creationId xmlns:p14="http://schemas.microsoft.com/office/powerpoint/2010/main" val="3285813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01310AD8-DB58-4F83-8961-86D42ECBC269}">
  <ds:schemaRefs>
    <ds:schemaRef ds:uri="ESRI.ArcGIS.Mapping.OfficeIntegration.PowerPointInfo"/>
  </ds:schemaRefs>
</ds:datastoreItem>
</file>

<file path=customXml/itemProps10.xml><?xml version="1.0" encoding="utf-8"?>
<ds:datastoreItem xmlns:ds="http://schemas.openxmlformats.org/officeDocument/2006/customXml" ds:itemID="{3E9D2968-6450-4AEE-BABF-B0F5BC1E3953}">
  <ds:schemaRefs>
    <ds:schemaRef ds:uri="ESRI.ArcGIS.Mapping.OfficeIntegration.PowerPointInfo"/>
  </ds:schemaRefs>
</ds:datastoreItem>
</file>

<file path=customXml/itemProps11.xml><?xml version="1.0" encoding="utf-8"?>
<ds:datastoreItem xmlns:ds="http://schemas.openxmlformats.org/officeDocument/2006/customXml" ds:itemID="{9B2727DC-9DE4-4769-892C-37123622EA9B}">
  <ds:schemaRefs>
    <ds:schemaRef ds:uri="ESRI.ArcGIS.Mapping.OfficeIntegration.PowerPointInfo"/>
  </ds:schemaRefs>
</ds:datastoreItem>
</file>

<file path=customXml/itemProps12.xml><?xml version="1.0" encoding="utf-8"?>
<ds:datastoreItem xmlns:ds="http://schemas.openxmlformats.org/officeDocument/2006/customXml" ds:itemID="{701ADBE7-5071-4324-B005-235ADECAC421}">
  <ds:schemaRefs>
    <ds:schemaRef ds:uri="ESRI.ArcGIS.Mapping.OfficeIntegration.PowerPointInfo"/>
  </ds:schemaRefs>
</ds:datastoreItem>
</file>

<file path=customXml/itemProps13.xml><?xml version="1.0" encoding="utf-8"?>
<ds:datastoreItem xmlns:ds="http://schemas.openxmlformats.org/officeDocument/2006/customXml" ds:itemID="{1EC01A4B-3BF0-4123-9507-0FB99E5AFDE6}">
  <ds:schemaRefs>
    <ds:schemaRef ds:uri="ESRI.ArcGIS.Mapping.OfficeIntegration.PowerPointInfo"/>
  </ds:schemaRefs>
</ds:datastoreItem>
</file>

<file path=customXml/itemProps2.xml><?xml version="1.0" encoding="utf-8"?>
<ds:datastoreItem xmlns:ds="http://schemas.openxmlformats.org/officeDocument/2006/customXml" ds:itemID="{24C904F4-4833-47F4-96D2-76108A94904A}">
  <ds:schemaRefs>
    <ds:schemaRef ds:uri="ESRI.ArcGIS.Mapping.OfficeIntegration.PowerPointInfo"/>
  </ds:schemaRefs>
</ds:datastoreItem>
</file>

<file path=customXml/itemProps3.xml><?xml version="1.0" encoding="utf-8"?>
<ds:datastoreItem xmlns:ds="http://schemas.openxmlformats.org/officeDocument/2006/customXml" ds:itemID="{39D9F295-4231-40D1-BDAC-EFA84F63E614}">
  <ds:schemaRefs>
    <ds:schemaRef ds:uri="ESRI.ArcGIS.Mapping.OfficeIntegration.PowerPointInfo"/>
  </ds:schemaRefs>
</ds:datastoreItem>
</file>

<file path=customXml/itemProps4.xml><?xml version="1.0" encoding="utf-8"?>
<ds:datastoreItem xmlns:ds="http://schemas.openxmlformats.org/officeDocument/2006/customXml" ds:itemID="{C0A4387C-C4EE-4696-8242-86E9BA491BB1}">
  <ds:schemaRefs>
    <ds:schemaRef ds:uri="ESRI.ArcGIS.Mapping.OfficeIntegration.PowerPointInfo"/>
  </ds:schemaRefs>
</ds:datastoreItem>
</file>

<file path=customXml/itemProps5.xml><?xml version="1.0" encoding="utf-8"?>
<ds:datastoreItem xmlns:ds="http://schemas.openxmlformats.org/officeDocument/2006/customXml" ds:itemID="{77A33B43-C009-49CA-93F4-D09902C96C0E}">
  <ds:schemaRefs>
    <ds:schemaRef ds:uri="ESRI.ArcGIS.Mapping.OfficeIntegration.PowerPointInfo"/>
  </ds:schemaRefs>
</ds:datastoreItem>
</file>

<file path=customXml/itemProps6.xml><?xml version="1.0" encoding="utf-8"?>
<ds:datastoreItem xmlns:ds="http://schemas.openxmlformats.org/officeDocument/2006/customXml" ds:itemID="{2A0D2403-D9F6-4010-BC5C-4FF33EC61058}">
  <ds:schemaRefs>
    <ds:schemaRef ds:uri="ESRI.ArcGIS.Mapping.OfficeIntegration.PowerPointInfo"/>
  </ds:schemaRefs>
</ds:datastoreItem>
</file>

<file path=customXml/itemProps7.xml><?xml version="1.0" encoding="utf-8"?>
<ds:datastoreItem xmlns:ds="http://schemas.openxmlformats.org/officeDocument/2006/customXml" ds:itemID="{06453F1E-8EE8-454B-AD68-8B38F0F77EB2}">
  <ds:schemaRefs>
    <ds:schemaRef ds:uri="ESRI.ArcGIS.Mapping.OfficeIntegration.PowerPointInfo"/>
  </ds:schemaRefs>
</ds:datastoreItem>
</file>

<file path=customXml/itemProps8.xml><?xml version="1.0" encoding="utf-8"?>
<ds:datastoreItem xmlns:ds="http://schemas.openxmlformats.org/officeDocument/2006/customXml" ds:itemID="{23FE1981-679B-4716-B7DD-2623BE37FA23}">
  <ds:schemaRefs>
    <ds:schemaRef ds:uri="ESRI.ArcGIS.Mapping.OfficeIntegration.PowerPointInfo"/>
  </ds:schemaRefs>
</ds:datastoreItem>
</file>

<file path=customXml/itemProps9.xml><?xml version="1.0" encoding="utf-8"?>
<ds:datastoreItem xmlns:ds="http://schemas.openxmlformats.org/officeDocument/2006/customXml" ds:itemID="{8A1C43C7-546F-4B3E-A7D6-C766EBA60ABA}">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1276</TotalTime>
  <Words>1721</Words>
  <Application>Microsoft Office PowerPoint</Application>
  <PresentationFormat>Widescreen</PresentationFormat>
  <Paragraphs>425</Paragraphs>
  <Slides>50</Slides>
  <Notes>34</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50</vt:i4>
      </vt:variant>
    </vt:vector>
  </HeadingPairs>
  <TitlesOfParts>
    <vt:vector size="60" baseType="lpstr">
      <vt:lpstr>Arial</vt:lpstr>
      <vt:lpstr>Calibri</vt:lpstr>
      <vt:lpstr>Calibri Light</vt:lpstr>
      <vt:lpstr>Cambria Math</vt:lpstr>
      <vt:lpstr>Symbol</vt:lpstr>
      <vt:lpstr>Tahoma</vt:lpstr>
      <vt:lpstr>Times New Roman</vt:lpstr>
      <vt:lpstr>Wingdings</vt:lpstr>
      <vt:lpstr>Wingdings 3</vt:lpstr>
      <vt:lpstr>Office Theme</vt:lpstr>
      <vt:lpstr>PowerPoint Presentation</vt:lpstr>
      <vt:lpstr>Introduction to the Water Quality Analysis Modeling System</vt:lpstr>
      <vt:lpstr>Logistics</vt:lpstr>
      <vt:lpstr>Introductions</vt:lpstr>
      <vt:lpstr>US EPA Disclaimer</vt:lpstr>
      <vt:lpstr>Class Introductions</vt:lpstr>
      <vt:lpstr>Course Objectives</vt:lpstr>
      <vt:lpstr>History</vt:lpstr>
      <vt:lpstr>WASP 8</vt:lpstr>
      <vt:lpstr>WASP 8</vt:lpstr>
      <vt:lpstr>Let’s Refresh </vt:lpstr>
      <vt:lpstr>Let’s Take a Step Back</vt:lpstr>
      <vt:lpstr>Utility of Models</vt:lpstr>
      <vt:lpstr>Model Principles</vt:lpstr>
      <vt:lpstr>Mass and Concentration</vt:lpstr>
      <vt:lpstr>PowerPoint Presentation</vt:lpstr>
      <vt:lpstr>PowerPoint Presentation</vt:lpstr>
      <vt:lpstr>PowerPoint Presentation</vt:lpstr>
      <vt:lpstr>PowerPoint Presentation</vt:lpstr>
      <vt:lpstr>PowerPoint Presentation</vt:lpstr>
      <vt:lpstr>Model Approaches</vt:lpstr>
      <vt:lpstr>PowerPoint Presentation</vt:lpstr>
      <vt:lpstr>Multiple Regression</vt:lpstr>
      <vt:lpstr>PowerPoint Presentation</vt:lpstr>
      <vt:lpstr>Bayesian Analysis</vt:lpstr>
      <vt:lpstr>Statistical -- Regression</vt:lpstr>
      <vt:lpstr>Model Approaches</vt:lpstr>
      <vt:lpstr>Mechanistic Models</vt:lpstr>
      <vt:lpstr>PowerPoint Presentation</vt:lpstr>
      <vt:lpstr>PowerPoint Presentation</vt:lpstr>
      <vt:lpstr>PowerPoint Presentation</vt:lpstr>
      <vt:lpstr>Utility of Mechanistic Models</vt:lpstr>
      <vt:lpstr>Using Mechanistic Models for TMDL</vt:lpstr>
      <vt:lpstr>Mechanistic Modeling</vt:lpstr>
      <vt:lpstr>Introduction to WASP</vt:lpstr>
      <vt:lpstr>PowerPoint Presentation</vt:lpstr>
      <vt:lpstr>Box Model Approach</vt:lpstr>
      <vt:lpstr>WASP8 Water Quality Modules</vt:lpstr>
      <vt:lpstr>WASP Structure</vt:lpstr>
      <vt:lpstr>WASP Terminology</vt:lpstr>
      <vt:lpstr>WASP Advantages and Features</vt:lpstr>
      <vt:lpstr>WASP Limitations</vt:lpstr>
      <vt:lpstr>Development of Complexity in Water Quality Modeling Applications</vt:lpstr>
      <vt:lpstr>WASP Modeling Framework</vt:lpstr>
      <vt:lpstr>WASP is a Variable Complexity Modeling System</vt:lpstr>
      <vt:lpstr>How Complex Should Final Computational Model Be?</vt:lpstr>
      <vt:lpstr>Goal of Model Complexity</vt:lpstr>
      <vt:lpstr>A Final Word</vt:lpstr>
      <vt:lpstr>Introduction to WASP Video</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Wool, Tim</dc:creator>
  <cp:lastModifiedBy>Tim Wool</cp:lastModifiedBy>
  <cp:revision>34</cp:revision>
  <dcterms:created xsi:type="dcterms:W3CDTF">2016-07-21T12:20:51Z</dcterms:created>
  <dcterms:modified xsi:type="dcterms:W3CDTF">2023-08-03T13:46:02Z</dcterms:modified>
</cp:coreProperties>
</file>