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1"/>
  </p:notesMasterIdLst>
  <p:handoutMasterIdLst>
    <p:handoutMasterId r:id="rId32"/>
  </p:handoutMasterIdLst>
  <p:sldIdLst>
    <p:sldId id="493" r:id="rId2"/>
    <p:sldId id="494" r:id="rId3"/>
    <p:sldId id="621" r:id="rId4"/>
    <p:sldId id="630" r:id="rId5"/>
    <p:sldId id="586" r:id="rId6"/>
    <p:sldId id="588" r:id="rId7"/>
    <p:sldId id="598" r:id="rId8"/>
    <p:sldId id="600" r:id="rId9"/>
    <p:sldId id="590" r:id="rId10"/>
    <p:sldId id="592" r:id="rId11"/>
    <p:sldId id="599" r:id="rId12"/>
    <p:sldId id="593" r:id="rId13"/>
    <p:sldId id="632" r:id="rId14"/>
    <p:sldId id="631" r:id="rId15"/>
    <p:sldId id="623" r:id="rId16"/>
    <p:sldId id="625" r:id="rId17"/>
    <p:sldId id="594" r:id="rId18"/>
    <p:sldId id="596" r:id="rId19"/>
    <p:sldId id="602" r:id="rId20"/>
    <p:sldId id="609" r:id="rId21"/>
    <p:sldId id="610" r:id="rId22"/>
    <p:sldId id="611" r:id="rId23"/>
    <p:sldId id="612" r:id="rId24"/>
    <p:sldId id="613" r:id="rId25"/>
    <p:sldId id="614" r:id="rId26"/>
    <p:sldId id="629" r:id="rId27"/>
    <p:sldId id="618" r:id="rId28"/>
    <p:sldId id="619" r:id="rId29"/>
    <p:sldId id="597" r:id="rId30"/>
  </p:sldIdLst>
  <p:sldSz cx="12188825" cy="6858000"/>
  <p:notesSz cx="6881813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588" autoAdjust="0"/>
    <p:restoredTop sz="86323" autoAdjust="0"/>
  </p:normalViewPr>
  <p:slideViewPr>
    <p:cSldViewPr>
      <p:cViewPr>
        <p:scale>
          <a:sx n="75" d="100"/>
          <a:sy n="75" d="100"/>
        </p:scale>
        <p:origin x="-504" y="-72"/>
      </p:cViewPr>
      <p:guideLst>
        <p:guide orient="horz" pos="2160"/>
        <p:guide pos="3839"/>
      </p:guideLst>
    </p:cSldViewPr>
  </p:slideViewPr>
  <p:outlineViewPr>
    <p:cViewPr>
      <p:scale>
        <a:sx n="33" d="100"/>
        <a:sy n="33" d="100"/>
      </p:scale>
      <p:origin x="0" y="198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98103" y="1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r">
              <a:defRPr sz="1200"/>
            </a:lvl1pPr>
          </a:lstStyle>
          <a:p>
            <a:fld id="{ACD2FAA1-C49B-4433-901B-25584A0819EC}" type="datetimeFigureOut">
              <a:rPr lang="en-US" smtClean="0"/>
              <a:t>9/20/2017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8829967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98103" y="8829967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r">
              <a:defRPr sz="1200"/>
            </a:lvl1pPr>
          </a:lstStyle>
          <a:p>
            <a:fld id="{2F12389F-B17A-4658-9125-83D5E2F513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583863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98103" y="1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r">
              <a:defRPr sz="1200"/>
            </a:lvl1pPr>
          </a:lstStyle>
          <a:p>
            <a:fld id="{5DE9600D-FB41-4FAE-B079-FA0DCCFE0651}" type="datetimeFigureOut">
              <a:rPr lang="en-US" smtClean="0"/>
              <a:t>9/20/2017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44488" y="696913"/>
            <a:ext cx="6194425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46" tIns="46223" rIns="92446" bIns="46223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8182" y="4415791"/>
            <a:ext cx="5505450" cy="4183380"/>
          </a:xfrm>
          <a:prstGeom prst="rect">
            <a:avLst/>
          </a:prstGeom>
        </p:spPr>
        <p:txBody>
          <a:bodyPr vert="horz" lIns="92446" tIns="46223" rIns="92446" bIns="46223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829967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98103" y="8829967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r">
              <a:defRPr sz="1200"/>
            </a:lvl1pPr>
          </a:lstStyle>
          <a:p>
            <a:fld id="{3EF1EE6D-1195-4AD0-8070-45CC9A68E7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53596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44488" y="696913"/>
            <a:ext cx="6194425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F1EE6D-1195-4AD0-8070-45CC9A68E75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383634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44488" y="696913"/>
            <a:ext cx="6194425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F1EE6D-1195-4AD0-8070-45CC9A68E753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383634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44488" y="696913"/>
            <a:ext cx="6194425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F1EE6D-1195-4AD0-8070-45CC9A68E753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383634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44488" y="696913"/>
            <a:ext cx="6194425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F1EE6D-1195-4AD0-8070-45CC9A68E753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383634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44488" y="696913"/>
            <a:ext cx="6194425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F1EE6D-1195-4AD0-8070-45CC9A68E753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383634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44488" y="696913"/>
            <a:ext cx="6194425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F1EE6D-1195-4AD0-8070-45CC9A68E753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383634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44488" y="696913"/>
            <a:ext cx="6194425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F1EE6D-1195-4AD0-8070-45CC9A68E753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383634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44488" y="696913"/>
            <a:ext cx="6194425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F1EE6D-1195-4AD0-8070-45CC9A68E753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383634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44488" y="696913"/>
            <a:ext cx="6194425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F1EE6D-1195-4AD0-8070-45CC9A68E753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383634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44488" y="696913"/>
            <a:ext cx="6194425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F1EE6D-1195-4AD0-8070-45CC9A68E753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383634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44488" y="696913"/>
            <a:ext cx="6194425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F1EE6D-1195-4AD0-8070-45CC9A68E753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38363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44488" y="696913"/>
            <a:ext cx="6194425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F1EE6D-1195-4AD0-8070-45CC9A68E75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383634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44488" y="696913"/>
            <a:ext cx="6194425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F1EE6D-1195-4AD0-8070-45CC9A68E753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383634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44488" y="696913"/>
            <a:ext cx="6194425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F1EE6D-1195-4AD0-8070-45CC9A68E753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383634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44488" y="696913"/>
            <a:ext cx="6194425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F1EE6D-1195-4AD0-8070-45CC9A68E753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383634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44488" y="696913"/>
            <a:ext cx="6194425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F1EE6D-1195-4AD0-8070-45CC9A68E753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383634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44488" y="696913"/>
            <a:ext cx="6194425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F1EE6D-1195-4AD0-8070-45CC9A68E753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383634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44488" y="696913"/>
            <a:ext cx="6194425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F1EE6D-1195-4AD0-8070-45CC9A68E753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383634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44488" y="696913"/>
            <a:ext cx="6194425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F1EE6D-1195-4AD0-8070-45CC9A68E753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3836346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44488" y="696913"/>
            <a:ext cx="6194425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F1EE6D-1195-4AD0-8070-45CC9A68E753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3836346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44488" y="696913"/>
            <a:ext cx="6194425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F1EE6D-1195-4AD0-8070-45CC9A68E753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38363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44488" y="696913"/>
            <a:ext cx="6194425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F1EE6D-1195-4AD0-8070-45CC9A68E75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38363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44488" y="696913"/>
            <a:ext cx="6194425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F1EE6D-1195-4AD0-8070-45CC9A68E753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383634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44488" y="696913"/>
            <a:ext cx="6194425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F1EE6D-1195-4AD0-8070-45CC9A68E753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383634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44488" y="696913"/>
            <a:ext cx="6194425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F1EE6D-1195-4AD0-8070-45CC9A68E753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38363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44488" y="696913"/>
            <a:ext cx="6194425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F1EE6D-1195-4AD0-8070-45CC9A68E753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383634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44488" y="696913"/>
            <a:ext cx="6194425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F1EE6D-1195-4AD0-8070-45CC9A68E753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383634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44488" y="696913"/>
            <a:ext cx="6194425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F1EE6D-1195-4AD0-8070-45CC9A68E753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38363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3603" y="1122363"/>
            <a:ext cx="9141619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3603" y="3602038"/>
            <a:ext cx="9141619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69AF0-7EF7-4F2B-BD3F-078C33E668B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9/20/2017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D2DD2-AA50-46E7-BE01-D86D3BDC791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9376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69AF0-7EF7-4F2B-BD3F-078C33E668B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9/20/2017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D2DD2-AA50-46E7-BE01-D86D3BDC791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49891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2628" y="365125"/>
            <a:ext cx="262821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7982" y="365125"/>
            <a:ext cx="7732286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69AF0-7EF7-4F2B-BD3F-078C33E668B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9/20/2017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D2DD2-AA50-46E7-BE01-D86D3BDC791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91611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69AF0-7EF7-4F2B-BD3F-078C33E668B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9/20/2017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D2DD2-AA50-46E7-BE01-D86D3BDC791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14163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633" y="1709739"/>
            <a:ext cx="10512862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633" y="4589464"/>
            <a:ext cx="10512862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69AF0-7EF7-4F2B-BD3F-078C33E668B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9/20/2017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D2DD2-AA50-46E7-BE01-D86D3BDC791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44002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7982" y="1825625"/>
            <a:ext cx="5180251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0592" y="1825625"/>
            <a:ext cx="5180251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69AF0-7EF7-4F2B-BD3F-078C33E668B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9/20/2017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D2DD2-AA50-46E7-BE01-D86D3BDC791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43172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569" y="365126"/>
            <a:ext cx="10512862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570" y="1681163"/>
            <a:ext cx="5156444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570" y="2505075"/>
            <a:ext cx="5156444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0593" y="1681163"/>
            <a:ext cx="518183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0593" y="2505075"/>
            <a:ext cx="518183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69AF0-7EF7-4F2B-BD3F-078C33E668B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9/20/2017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D2DD2-AA50-46E7-BE01-D86D3BDC791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72197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69AF0-7EF7-4F2B-BD3F-078C33E668B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9/20/2017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D2DD2-AA50-46E7-BE01-D86D3BDC791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08832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69AF0-7EF7-4F2B-BD3F-078C33E668B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9/20/2017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D2DD2-AA50-46E7-BE01-D86D3BDC791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1162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570" y="457200"/>
            <a:ext cx="393121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838" y="987426"/>
            <a:ext cx="617059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570" y="2057400"/>
            <a:ext cx="393121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69AF0-7EF7-4F2B-BD3F-078C33E668B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9/20/2017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D2DD2-AA50-46E7-BE01-D86D3BDC791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80904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570" y="457200"/>
            <a:ext cx="393121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838" y="987426"/>
            <a:ext cx="6170593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570" y="2057400"/>
            <a:ext cx="393121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69AF0-7EF7-4F2B-BD3F-078C33E668B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9/20/2017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D2DD2-AA50-46E7-BE01-D86D3BDC791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60080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 Single Corner Rectangle 7"/>
          <p:cNvSpPr/>
          <p:nvPr userDrawn="1"/>
        </p:nvSpPr>
        <p:spPr>
          <a:xfrm>
            <a:off x="837982" y="365126"/>
            <a:ext cx="10512861" cy="5811838"/>
          </a:xfrm>
          <a:prstGeom prst="round1Rect">
            <a:avLst/>
          </a:prstGeom>
          <a:gradFill flip="none" rotWithShape="1">
            <a:gsLst>
              <a:gs pos="19000">
                <a:schemeClr val="accent5">
                  <a:lumMod val="67000"/>
                </a:schemeClr>
              </a:gs>
              <a:gs pos="60000">
                <a:srgbClr val="002060"/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7982" y="365126"/>
            <a:ext cx="1051286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7982" y="1825625"/>
            <a:ext cx="10512862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7982" y="6356351"/>
            <a:ext cx="27424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269AF0-7EF7-4F2B-BD3F-078C33E668B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9/20/2017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7549" y="6356351"/>
            <a:ext cx="411372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WASP Course Materials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08357" y="6356351"/>
            <a:ext cx="27424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4D2DD2-AA50-46E7-BE01-D86D3BDC791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12407" y="571363"/>
            <a:ext cx="912848" cy="9130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06795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FFFF00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bg1">
              <a:lumMod val="95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FFFF00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FFFF00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FFFF00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FFFF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TextBox 1"/>
          <p:cNvSpPr txBox="1">
            <a:spLocks noChangeArrowheads="1"/>
          </p:cNvSpPr>
          <p:nvPr/>
        </p:nvSpPr>
        <p:spPr bwMode="auto">
          <a:xfrm>
            <a:off x="1370012" y="1870230"/>
            <a:ext cx="8991600" cy="37709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lnSpc>
                <a:spcPct val="114000"/>
              </a:lnSpc>
              <a:buFontTx/>
              <a:buNone/>
            </a:pPr>
            <a:r>
              <a:rPr lang="en-US" altLang="en-US" sz="4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Volatilization</a:t>
            </a:r>
          </a:p>
          <a:p>
            <a:pPr algn="ctr" eaLnBrk="1" hangingPunct="1">
              <a:lnSpc>
                <a:spcPct val="114000"/>
              </a:lnSpc>
              <a:buFontTx/>
              <a:buNone/>
            </a:pPr>
            <a:endParaRPr lang="en-US" altLang="en-US" sz="4800" b="1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buFontTx/>
              <a:buNone/>
            </a:pPr>
            <a:r>
              <a:rPr lang="en-US" altLang="en-US" dirty="0" smtClean="0">
                <a:solidFill>
                  <a:schemeClr val="bg1"/>
                </a:solidFill>
              </a:rPr>
              <a:t>                                                           </a:t>
            </a:r>
          </a:p>
          <a:p>
            <a:pPr algn="ctr" eaLnBrk="1" hangingPunct="1">
              <a:buFontTx/>
              <a:buNone/>
            </a:pPr>
            <a:r>
              <a:rPr lang="en-US" altLang="en-US" dirty="0">
                <a:solidFill>
                  <a:schemeClr val="bg1"/>
                </a:solidFill>
              </a:rPr>
              <a:t> </a:t>
            </a:r>
            <a:r>
              <a:rPr lang="en-US" altLang="en-US" dirty="0" smtClean="0">
                <a:solidFill>
                  <a:schemeClr val="bg1"/>
                </a:solidFill>
              </a:rPr>
              <a:t>                                                             </a:t>
            </a:r>
            <a:r>
              <a:rPr lang="en-US" altLang="en-US" sz="3600" b="1" dirty="0" smtClean="0">
                <a:solidFill>
                  <a:schemeClr val="bg1"/>
                </a:solidFill>
              </a:rPr>
              <a:t>Yanlai Han</a:t>
            </a:r>
          </a:p>
          <a:p>
            <a:pPr algn="ctr" eaLnBrk="1" hangingPunct="1">
              <a:buFontTx/>
              <a:buNone/>
            </a:pPr>
            <a:r>
              <a:rPr lang="en-US" altLang="en-US" b="1" dirty="0" smtClean="0">
                <a:solidFill>
                  <a:schemeClr val="bg1"/>
                </a:solidFill>
              </a:rPr>
              <a:t>                                                             09-20-2017</a:t>
            </a:r>
            <a:endParaRPr lang="en-US" altLang="en-US" b="1" dirty="0">
              <a:solidFill>
                <a:schemeClr val="bg1"/>
              </a:solidFill>
            </a:endParaRPr>
          </a:p>
        </p:txBody>
      </p:sp>
      <p:sp>
        <p:nvSpPr>
          <p:cNvPr id="3076" name="Slide Number Placeholder 2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C577023F-B286-4412-AA9A-A8893B687FBE}" type="slidenum">
              <a:rPr lang="en-US" altLang="en-US" sz="1200" smtClean="0">
                <a:solidFill>
                  <a:srgbClr val="898989"/>
                </a:solidFill>
                <a:latin typeface="Arial" charset="0"/>
              </a:rPr>
              <a:pPr eaLnBrk="1" hangingPunct="1">
                <a:spcBef>
                  <a:spcPct val="0"/>
                </a:spcBef>
                <a:buFontTx/>
                <a:buNone/>
              </a:pPr>
              <a:t>1</a:t>
            </a:fld>
            <a:endParaRPr lang="en-US" altLang="en-US" sz="1200" smtClean="0">
              <a:solidFill>
                <a:srgbClr val="898989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4834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7868" y="381000"/>
            <a:ext cx="10969943" cy="884238"/>
          </a:xfrm>
        </p:spPr>
        <p:txBody>
          <a:bodyPr>
            <a:noAutofit/>
          </a:bodyPr>
          <a:lstStyle/>
          <a:p>
            <a:pPr algn="ctr"/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Volatilization Calculation Routines in WASP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7612" y="1295400"/>
            <a:ext cx="9982200" cy="4648200"/>
          </a:xfrm>
        </p:spPr>
        <p:txBody>
          <a:bodyPr>
            <a:noAutofit/>
          </a:bodyPr>
          <a:lstStyle/>
          <a:p>
            <a:pPr marL="91440" indent="-18288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AutoNum type="arabicPeriod"/>
            </a:pPr>
            <a:r>
              <a:rPr lang="en-US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When volatilization is driven by water flow, volatilization calculation routines are based on the values of water flow rate (v) and depth (D) that users input into the </a:t>
            </a:r>
            <a:r>
              <a:rPr lang="en-US" sz="2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WASP8</a:t>
            </a:r>
            <a:r>
              <a:rPr lang="en-US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274320" indent="-18288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Routine 1: O’Connor-</a:t>
            </a:r>
            <a:r>
              <a:rPr lang="en-US" sz="20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Dobbines</a:t>
            </a:r>
            <a:r>
              <a:rPr lang="en-US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Equation</a:t>
            </a:r>
          </a:p>
          <a:p>
            <a:pPr marL="274320" indent="-18288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Routine 2: Churchill Equation</a:t>
            </a:r>
          </a:p>
          <a:p>
            <a:pPr marL="274320" indent="-18288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Routine 3: </a:t>
            </a:r>
            <a:r>
              <a:rPr lang="en-US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Owens Equation</a:t>
            </a:r>
            <a:endParaRPr lang="en-US" sz="20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274320" indent="-18288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endParaRPr lang="en-US" sz="1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182880" indent="-182880">
              <a:lnSpc>
                <a:spcPct val="114000"/>
              </a:lnSpc>
              <a:spcBef>
                <a:spcPts val="0"/>
              </a:spcBef>
              <a:spcAft>
                <a:spcPts val="1200"/>
              </a:spcAft>
            </a:pPr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729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7868" y="381000"/>
            <a:ext cx="10969943" cy="884238"/>
          </a:xfrm>
        </p:spPr>
        <p:txBody>
          <a:bodyPr>
            <a:noAutofit/>
          </a:bodyPr>
          <a:lstStyle/>
          <a:p>
            <a:pPr algn="ctr"/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Volatilization Driven by Water Flow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84524" y="1295400"/>
            <a:ext cx="5410200" cy="48176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Rectangle 6"/>
          <p:cNvSpPr/>
          <p:nvPr/>
        </p:nvSpPr>
        <p:spPr>
          <a:xfrm>
            <a:off x="4418012" y="1524000"/>
            <a:ext cx="1295400" cy="228600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475412" y="4495800"/>
            <a:ext cx="1295400" cy="228600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6856412" y="2514600"/>
            <a:ext cx="914400" cy="457200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7541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9412" y="487362"/>
            <a:ext cx="10969943" cy="884238"/>
          </a:xfrm>
        </p:spPr>
        <p:txBody>
          <a:bodyPr>
            <a:noAutofit/>
          </a:bodyPr>
          <a:lstStyle/>
          <a:p>
            <a:pPr algn="ctr"/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Volatilization Calculation Routines in WASP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7612" y="1676400"/>
            <a:ext cx="9982200" cy="2743200"/>
          </a:xfrm>
        </p:spPr>
        <p:txBody>
          <a:bodyPr>
            <a:noAutofit/>
          </a:bodyPr>
          <a:lstStyle/>
          <a:p>
            <a:pPr marL="0" indent="0">
              <a:lnSpc>
                <a:spcPct val="20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US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2. When volatilization is </a:t>
            </a:r>
            <a:r>
              <a:rPr lang="en-US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driven by </a:t>
            </a:r>
            <a:r>
              <a:rPr lang="en-US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wind, </a:t>
            </a:r>
            <a:r>
              <a:rPr lang="en-US" sz="240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WASP8</a:t>
            </a:r>
            <a:r>
              <a:rPr lang="en-US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has two </a:t>
            </a:r>
            <a:r>
              <a:rPr lang="en-US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options </a:t>
            </a:r>
          </a:p>
          <a:p>
            <a:pPr marL="434340" indent="-342900">
              <a:lnSpc>
                <a:spcPct val="20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2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Option 1: </a:t>
            </a:r>
            <a:r>
              <a:rPr lang="en-US" sz="2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O’Connor Volatilization Equation (Default) </a:t>
            </a:r>
          </a:p>
          <a:p>
            <a:pPr marL="434340" indent="-342900">
              <a:lnSpc>
                <a:spcPct val="20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2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Option </a:t>
            </a:r>
            <a:r>
              <a:rPr lang="en-US" sz="2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2: MacKay Volatilization Equation </a:t>
            </a:r>
          </a:p>
          <a:p>
            <a:pPr marL="0" indent="0">
              <a:lnSpc>
                <a:spcPct val="114000"/>
              </a:lnSpc>
              <a:spcBef>
                <a:spcPts val="0"/>
              </a:spcBef>
              <a:spcAft>
                <a:spcPts val="1200"/>
              </a:spcAft>
              <a:buNone/>
            </a:pPr>
            <a:endParaRPr lang="en-US" sz="2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182880" indent="-182880">
              <a:lnSpc>
                <a:spcPct val="114000"/>
              </a:lnSpc>
              <a:spcBef>
                <a:spcPts val="0"/>
              </a:spcBef>
              <a:spcAft>
                <a:spcPts val="1200"/>
              </a:spcAft>
            </a:pPr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1776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7868" y="563562"/>
            <a:ext cx="10969943" cy="884238"/>
          </a:xfrm>
        </p:spPr>
        <p:txBody>
          <a:bodyPr>
            <a:noAutofit/>
          </a:bodyPr>
          <a:lstStyle/>
          <a:p>
            <a:pPr algn="ctr"/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Volatilization Example 1 – No Water Flow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7612" y="1600200"/>
            <a:ext cx="9982200" cy="4114800"/>
          </a:xfrm>
        </p:spPr>
        <p:txBody>
          <a:bodyPr>
            <a:noAutofit/>
          </a:bodyPr>
          <a:lstStyle/>
          <a:p>
            <a:pPr marL="457200" indent="-457200">
              <a:lnSpc>
                <a:spcPct val="114000"/>
              </a:lnSpc>
              <a:spcBef>
                <a:spcPts val="0"/>
              </a:spcBef>
              <a:spcAft>
                <a:spcPts val="1200"/>
              </a:spcAft>
              <a:buAutoNum type="arabicPeriod"/>
            </a:pPr>
            <a:r>
              <a:rPr lang="en-US" sz="240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2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etrachloroethene</a:t>
            </a:r>
            <a:r>
              <a:rPr lang="en-US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sz="2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PCE</a:t>
            </a:r>
            <a:r>
              <a:rPr lang="en-US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) and </a:t>
            </a:r>
            <a:r>
              <a:rPr lang="en-US" sz="2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trichloroethene</a:t>
            </a:r>
            <a:r>
              <a:rPr lang="en-US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sz="2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TCE</a:t>
            </a:r>
            <a:r>
              <a:rPr lang="en-US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) volatilization processes in a lake is driven by wind. In this example, don’t consider the chemical reaction.</a:t>
            </a:r>
          </a:p>
          <a:p>
            <a:pPr marL="457200" indent="-457200">
              <a:lnSpc>
                <a:spcPct val="114000"/>
              </a:lnSpc>
              <a:spcBef>
                <a:spcPts val="0"/>
              </a:spcBef>
              <a:spcAft>
                <a:spcPts val="1200"/>
              </a:spcAft>
              <a:buAutoNum type="arabicPeriod"/>
            </a:pPr>
            <a:r>
              <a:rPr lang="en-US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Firstly users need to establish the simple lake model in </a:t>
            </a:r>
            <a:r>
              <a:rPr lang="en-US" sz="2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WASP8</a:t>
            </a:r>
            <a:r>
              <a:rPr lang="en-US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 After creating lake model, users can create volatilization model. </a:t>
            </a:r>
            <a:endParaRPr lang="en-US" sz="2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182880" indent="-182880">
              <a:lnSpc>
                <a:spcPct val="114000"/>
              </a:lnSpc>
              <a:spcBef>
                <a:spcPts val="0"/>
              </a:spcBef>
              <a:spcAft>
                <a:spcPts val="1200"/>
              </a:spcAft>
            </a:pPr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0079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7868" y="381000"/>
            <a:ext cx="10969943" cy="884238"/>
          </a:xfrm>
        </p:spPr>
        <p:txBody>
          <a:bodyPr>
            <a:noAutofit/>
          </a:bodyPr>
          <a:lstStyle/>
          <a:p>
            <a:pPr algn="ctr"/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Result: Option 1 </a:t>
            </a:r>
            <a:r>
              <a:rPr lang="en-US" sz="3200" b="1" dirty="0" err="1" smtClean="0">
                <a:latin typeface="Times New Roman" pitchFamily="18" charset="0"/>
                <a:cs typeface="Times New Roman" pitchFamily="18" charset="0"/>
              </a:rPr>
              <a:t>vs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 Option 2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1217612" y="990600"/>
                <a:ext cx="9982200" cy="4648200"/>
              </a:xfrm>
            </p:spPr>
            <p:txBody>
              <a:bodyPr>
                <a:noAutofit/>
              </a:bodyPr>
              <a:lstStyle/>
              <a:p>
                <a:pPr marL="0" indent="0">
                  <a:lnSpc>
                    <a:spcPct val="150000"/>
                  </a:lnSpc>
                  <a:spcBef>
                    <a:spcPts val="0"/>
                  </a:spcBef>
                  <a:spcAft>
                    <a:spcPts val="1200"/>
                  </a:spcAft>
                  <a:buNone/>
                </a:pPr>
                <a:r>
                  <a:rPr lang="en-US" sz="2400" b="1" dirty="0" smtClean="0">
                    <a:solidFill>
                      <a:schemeClr val="bg1"/>
                    </a:solidFill>
                    <a:cs typeface="Times New Roman" pitchFamily="18" charset="0"/>
                  </a:rPr>
                  <a:t>     Equation: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b="1" i="1">
                            <a:solidFill>
                              <a:schemeClr val="bg1"/>
                            </a:solidFill>
                            <a:latin typeface="Cambria Math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a:rPr lang="en-US" sz="2400" b="1" i="1">
                            <a:solidFill>
                              <a:schemeClr val="bg1"/>
                            </a:solidFill>
                            <a:latin typeface="Cambria Math"/>
                            <a:cs typeface="Times New Roman" pitchFamily="18" charset="0"/>
                          </a:rPr>
                          <m:t>𝟏</m:t>
                        </m:r>
                      </m:num>
                      <m:den>
                        <m:sSub>
                          <m:sSubPr>
                            <m:ctrlPr>
                              <a:rPr lang="en-US" sz="2400" b="1" i="1">
                                <a:solidFill>
                                  <a:schemeClr val="bg1"/>
                                </a:solidFill>
                                <a:latin typeface="Cambria Math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2400" b="1" i="1">
                                <a:solidFill>
                                  <a:schemeClr val="bg1"/>
                                </a:solidFill>
                                <a:latin typeface="Cambria Math"/>
                                <a:cs typeface="Times New Roman" pitchFamily="18" charset="0"/>
                              </a:rPr>
                              <m:t>𝑲</m:t>
                            </m:r>
                          </m:e>
                          <m:sub>
                            <m:r>
                              <a:rPr lang="en-US" sz="2400" b="1" i="1">
                                <a:solidFill>
                                  <a:schemeClr val="bg1"/>
                                </a:solidFill>
                                <a:latin typeface="Cambria Math"/>
                                <a:cs typeface="Times New Roman" pitchFamily="18" charset="0"/>
                              </a:rPr>
                              <m:t>𝑳</m:t>
                            </m:r>
                          </m:sub>
                        </m:sSub>
                      </m:den>
                    </m:f>
                    <m:r>
                      <a:rPr lang="en-US" sz="2400" b="1" i="1">
                        <a:solidFill>
                          <a:schemeClr val="bg1"/>
                        </a:solidFill>
                        <a:latin typeface="Cambria Math"/>
                        <a:cs typeface="Times New Roman" pitchFamily="18" charset="0"/>
                      </a:rPr>
                      <m:t>= </m:t>
                    </m:r>
                    <m:f>
                      <m:fPr>
                        <m:ctrlPr>
                          <a:rPr lang="en-US" sz="2400" b="1" i="1">
                            <a:solidFill>
                              <a:schemeClr val="bg1"/>
                            </a:solidFill>
                            <a:latin typeface="Cambria Math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a:rPr lang="en-US" sz="2400" b="1" i="1">
                            <a:solidFill>
                              <a:schemeClr val="bg1"/>
                            </a:solidFill>
                            <a:latin typeface="Cambria Math"/>
                            <a:cs typeface="Times New Roman" pitchFamily="18" charset="0"/>
                          </a:rPr>
                          <m:t>𝟏</m:t>
                        </m:r>
                      </m:num>
                      <m:den>
                        <m:sSub>
                          <m:sSubPr>
                            <m:ctrlPr>
                              <a:rPr lang="en-US" sz="2400" b="1" i="1">
                                <a:solidFill>
                                  <a:schemeClr val="bg1"/>
                                </a:solidFill>
                                <a:latin typeface="Cambria Math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2400" b="1" i="1">
                                <a:solidFill>
                                  <a:schemeClr val="bg1"/>
                                </a:solidFill>
                                <a:latin typeface="Cambria Math"/>
                                <a:cs typeface="Times New Roman" pitchFamily="18" charset="0"/>
                              </a:rPr>
                              <m:t>𝑲</m:t>
                            </m:r>
                          </m:e>
                          <m:sub>
                            <m:r>
                              <a:rPr lang="en-US" sz="2400" b="1" i="1">
                                <a:solidFill>
                                  <a:schemeClr val="bg1"/>
                                </a:solidFill>
                                <a:latin typeface="Cambria Math"/>
                                <a:cs typeface="Times New Roman" pitchFamily="18" charset="0"/>
                              </a:rPr>
                              <m:t>𝑳</m:t>
                            </m:r>
                            <m:r>
                              <a:rPr lang="en-US" sz="2400" b="1" i="1">
                                <a:solidFill>
                                  <a:schemeClr val="bg1"/>
                                </a:solidFill>
                                <a:latin typeface="Cambria Math"/>
                                <a:cs typeface="Times New Roman" pitchFamily="18" charset="0"/>
                              </a:rPr>
                              <m:t>_</m:t>
                            </m:r>
                            <m:r>
                              <a:rPr lang="en-US" sz="2400" b="1" i="1">
                                <a:solidFill>
                                  <a:schemeClr val="bg1"/>
                                </a:solidFill>
                                <a:latin typeface="Cambria Math"/>
                                <a:cs typeface="Times New Roman" pitchFamily="18" charset="0"/>
                              </a:rPr>
                              <m:t>𝒘𝒂𝒕𝒆𝒓</m:t>
                            </m:r>
                          </m:sub>
                        </m:sSub>
                      </m:den>
                    </m:f>
                    <m:r>
                      <a:rPr lang="en-US" sz="2400" b="1" i="1">
                        <a:solidFill>
                          <a:schemeClr val="bg1"/>
                        </a:solidFill>
                        <a:latin typeface="Cambria Math"/>
                        <a:cs typeface="Times New Roman" pitchFamily="18" charset="0"/>
                      </a:rPr>
                      <m:t>+ </m:t>
                    </m:r>
                    <m:f>
                      <m:fPr>
                        <m:ctrlPr>
                          <a:rPr lang="en-US" sz="2400" b="1" i="1">
                            <a:solidFill>
                              <a:schemeClr val="bg1"/>
                            </a:solidFill>
                            <a:latin typeface="Cambria Math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a:rPr lang="en-US" sz="2400" b="1" i="1">
                            <a:solidFill>
                              <a:schemeClr val="bg1"/>
                            </a:solidFill>
                            <a:latin typeface="Cambria Math"/>
                            <a:cs typeface="Times New Roman" pitchFamily="18" charset="0"/>
                          </a:rPr>
                          <m:t>𝟏</m:t>
                        </m:r>
                      </m:num>
                      <m:den>
                        <m:sSub>
                          <m:sSubPr>
                            <m:ctrlPr>
                              <a:rPr lang="en-US" sz="2400" b="1" i="1">
                                <a:solidFill>
                                  <a:schemeClr val="bg1"/>
                                </a:solidFill>
                                <a:latin typeface="Cambria Math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2400" b="1" i="1">
                                <a:solidFill>
                                  <a:schemeClr val="bg1"/>
                                </a:solidFill>
                                <a:latin typeface="Cambria Math"/>
                                <a:cs typeface="Times New Roman" pitchFamily="18" charset="0"/>
                              </a:rPr>
                              <m:t>𝑲</m:t>
                            </m:r>
                          </m:e>
                          <m:sub>
                            <m:r>
                              <a:rPr lang="en-US" sz="2400" b="1" i="1">
                                <a:solidFill>
                                  <a:schemeClr val="bg1"/>
                                </a:solidFill>
                                <a:latin typeface="Cambria Math"/>
                                <a:cs typeface="Times New Roman" pitchFamily="18" charset="0"/>
                              </a:rPr>
                              <m:t>𝑳</m:t>
                            </m:r>
                            <m:r>
                              <a:rPr lang="en-US" sz="2400" b="1" i="1">
                                <a:solidFill>
                                  <a:schemeClr val="bg1"/>
                                </a:solidFill>
                                <a:latin typeface="Cambria Math"/>
                                <a:cs typeface="Times New Roman" pitchFamily="18" charset="0"/>
                              </a:rPr>
                              <m:t>_</m:t>
                            </m:r>
                            <m:r>
                              <a:rPr lang="en-US" sz="2400" b="1" i="1">
                                <a:solidFill>
                                  <a:schemeClr val="bg1"/>
                                </a:solidFill>
                                <a:latin typeface="Cambria Math"/>
                                <a:cs typeface="Times New Roman" pitchFamily="18" charset="0"/>
                              </a:rPr>
                              <m:t>𝒂𝒊𝒓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sz="2400" b="1" i="1" dirty="0" smtClean="0">
                    <a:solidFill>
                      <a:schemeClr val="bg1"/>
                    </a:solidFill>
                    <a:latin typeface="Cambria Math"/>
                    <a:cs typeface="Times New Roman" pitchFamily="18" charset="0"/>
                  </a:rPr>
                  <a:t>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1" i="1" smtClean="0">
                            <a:solidFill>
                              <a:schemeClr val="bg1"/>
                            </a:solidFill>
                            <a:latin typeface="Cambria Math"/>
                            <a:cs typeface="Times New Roman" pitchFamily="18" charset="0"/>
                          </a:rPr>
                        </m:ctrlPr>
                      </m:sSubPr>
                      <m:e>
                        <m:r>
                          <a:rPr lang="en-US" sz="2000" b="1" i="1">
                            <a:solidFill>
                              <a:schemeClr val="bg1"/>
                            </a:solidFill>
                            <a:latin typeface="Cambria Math"/>
                            <a:cs typeface="Times New Roman" pitchFamily="18" charset="0"/>
                          </a:rPr>
                          <m:t>𝑲</m:t>
                        </m:r>
                      </m:e>
                      <m:sub>
                        <m:r>
                          <a:rPr lang="en-US" sz="2000" b="1" i="1">
                            <a:solidFill>
                              <a:schemeClr val="bg1"/>
                            </a:solidFill>
                            <a:latin typeface="Cambria Math"/>
                            <a:cs typeface="Times New Roman" pitchFamily="18" charset="0"/>
                          </a:rPr>
                          <m:t>𝑳𝑨</m:t>
                        </m:r>
                      </m:sub>
                    </m:sSub>
                    <m:r>
                      <a:rPr lang="en-US" sz="2000" b="1" i="1">
                        <a:solidFill>
                          <a:schemeClr val="bg1"/>
                        </a:solidFill>
                        <a:latin typeface="Cambria Math"/>
                        <a:cs typeface="Times New Roman" pitchFamily="18" charset="0"/>
                      </a:rPr>
                      <m:t>= </m:t>
                    </m:r>
                    <m:f>
                      <m:fPr>
                        <m:ctrlPr>
                          <a:rPr lang="en-US" sz="2000" b="1" i="1">
                            <a:solidFill>
                              <a:schemeClr val="bg1"/>
                            </a:solidFill>
                            <a:latin typeface="Cambria Math"/>
                            <a:cs typeface="Times New Roman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000" b="1" i="1">
                                <a:solidFill>
                                  <a:schemeClr val="bg1"/>
                                </a:solidFill>
                                <a:latin typeface="Cambria Math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2000" b="1" i="1">
                                <a:solidFill>
                                  <a:schemeClr val="bg1"/>
                                </a:solidFill>
                                <a:latin typeface="Cambria Math"/>
                                <a:cs typeface="Times New Roman" pitchFamily="18" charset="0"/>
                              </a:rPr>
                              <m:t>𝑲</m:t>
                            </m:r>
                          </m:e>
                          <m:sub>
                            <m:r>
                              <a:rPr lang="en-US" sz="2000" b="1" i="1">
                                <a:solidFill>
                                  <a:schemeClr val="bg1"/>
                                </a:solidFill>
                                <a:latin typeface="Cambria Math"/>
                                <a:cs typeface="Times New Roman" pitchFamily="18" charset="0"/>
                              </a:rPr>
                              <m:t>𝑳</m:t>
                            </m:r>
                          </m:sub>
                        </m:sSub>
                      </m:num>
                      <m:den>
                        <m:r>
                          <a:rPr lang="en-US" sz="2000" b="1" i="1">
                            <a:solidFill>
                              <a:schemeClr val="bg1"/>
                            </a:solidFill>
                            <a:latin typeface="Cambria Math"/>
                            <a:cs typeface="Times New Roman" pitchFamily="18" charset="0"/>
                          </a:rPr>
                          <m:t>𝑫</m:t>
                        </m:r>
                      </m:den>
                    </m:f>
                    <m:sSup>
                      <m:sSupPr>
                        <m:ctrlPr>
                          <a:rPr lang="en-US" sz="2000" b="1" i="1">
                            <a:solidFill>
                              <a:schemeClr val="bg1"/>
                            </a:solidFill>
                            <a:latin typeface="Cambria Math"/>
                            <a:cs typeface="Times New Roman" pitchFamily="18" charset="0"/>
                          </a:rPr>
                        </m:ctrlPr>
                      </m:sSupPr>
                      <m:e>
                        <m:r>
                          <a:rPr lang="en-US" sz="2000" b="1" i="1">
                            <a:solidFill>
                              <a:schemeClr val="bg1"/>
                            </a:solidFill>
                            <a:latin typeface="Cambria Math"/>
                            <a:cs typeface="Times New Roman" pitchFamily="18" charset="0"/>
                          </a:rPr>
                          <m:t>[</m:t>
                        </m:r>
                        <m:r>
                          <a:rPr lang="el-GR" sz="2000" b="1" i="1">
                            <a:solidFill>
                              <a:schemeClr val="bg1"/>
                            </a:solidFill>
                            <a:latin typeface="Cambria Math"/>
                            <a:cs typeface="Times New Roman" pitchFamily="18" charset="0"/>
                          </a:rPr>
                          <m:t>𝜽</m:t>
                        </m:r>
                      </m:e>
                      <m:sup>
                        <m:r>
                          <a:rPr lang="en-US" sz="2000" b="1" i="1">
                            <a:solidFill>
                              <a:schemeClr val="bg1"/>
                            </a:solidFill>
                            <a:latin typeface="Cambria Math"/>
                            <a:cs typeface="Times New Roman" pitchFamily="18" charset="0"/>
                          </a:rPr>
                          <m:t>(</m:t>
                        </m:r>
                        <m:sSub>
                          <m:sSubPr>
                            <m:ctrlPr>
                              <a:rPr lang="en-US" sz="2000" b="1" i="1">
                                <a:solidFill>
                                  <a:schemeClr val="bg1"/>
                                </a:solidFill>
                                <a:latin typeface="Cambria Math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2000" b="1" i="1">
                                <a:solidFill>
                                  <a:schemeClr val="bg1"/>
                                </a:solidFill>
                                <a:latin typeface="Cambria Math"/>
                                <a:cs typeface="Times New Roman" pitchFamily="18" charset="0"/>
                              </a:rPr>
                              <m:t>𝑻</m:t>
                            </m:r>
                          </m:e>
                          <m:sub>
                            <m:r>
                              <a:rPr lang="en-US" sz="2000" b="1" i="1">
                                <a:solidFill>
                                  <a:schemeClr val="bg1"/>
                                </a:solidFill>
                                <a:latin typeface="Cambria Math"/>
                                <a:cs typeface="Times New Roman" pitchFamily="18" charset="0"/>
                              </a:rPr>
                              <m:t>𝒘</m:t>
                            </m:r>
                          </m:sub>
                        </m:sSub>
                        <m:r>
                          <a:rPr lang="en-US" sz="2000" b="1" i="1">
                            <a:solidFill>
                              <a:schemeClr val="bg1"/>
                            </a:solidFill>
                            <a:latin typeface="Cambria Math"/>
                            <a:cs typeface="Times New Roman" pitchFamily="18" charset="0"/>
                          </a:rPr>
                          <m:t>−</m:t>
                        </m:r>
                        <m:r>
                          <a:rPr lang="en-US" sz="2000" b="1" i="1">
                            <a:solidFill>
                              <a:schemeClr val="bg1"/>
                            </a:solidFill>
                            <a:latin typeface="Cambria Math"/>
                            <a:cs typeface="Times New Roman" pitchFamily="18" charset="0"/>
                          </a:rPr>
                          <m:t>𝟐𝟎</m:t>
                        </m:r>
                        <m:r>
                          <a:rPr lang="en-US" sz="2000" b="1" i="1">
                            <a:solidFill>
                              <a:schemeClr val="bg1"/>
                            </a:solidFill>
                            <a:latin typeface="Cambria Math"/>
                            <a:cs typeface="Times New Roman" pitchFamily="18" charset="0"/>
                          </a:rPr>
                          <m:t>)</m:t>
                        </m:r>
                      </m:sup>
                    </m:sSup>
                  </m:oMath>
                </a14:m>
                <a:r>
                  <a:rPr lang="en-US" sz="2000" b="1" dirty="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rPr>
                  <a:t>]  </a:t>
                </a:r>
              </a:p>
              <a:p>
                <a:pPr marL="182880" indent="-182880">
                  <a:lnSpc>
                    <a:spcPct val="114000"/>
                  </a:lnSpc>
                  <a:spcBef>
                    <a:spcPts val="0"/>
                  </a:spcBef>
                  <a:spcAft>
                    <a:spcPts val="1200"/>
                  </a:spcAft>
                </a:pPr>
                <a:endParaRPr lang="en-US" sz="2400" b="1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 marL="0" indent="0">
                  <a:buNone/>
                </a:pPr>
                <a:endParaRPr lang="en-US" sz="2400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endParaRPr lang="en-US" sz="24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217612" y="990600"/>
                <a:ext cx="9982200" cy="4648200"/>
              </a:xfr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14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5999303"/>
              </p:ext>
            </p:extLst>
          </p:nvPr>
        </p:nvGraphicFramePr>
        <p:xfrm>
          <a:off x="1522412" y="2514600"/>
          <a:ext cx="9372600" cy="297180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697400"/>
                <a:gridCol w="1918800"/>
                <a:gridCol w="1845000"/>
                <a:gridCol w="1918800"/>
                <a:gridCol w="1992600"/>
              </a:tblGrid>
              <a:tr h="658229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u="none" strike="noStrike" dirty="0">
                          <a:effectLst/>
                        </a:rPr>
                        <a:t> 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2000" b="1" u="none" strike="noStrike" dirty="0">
                          <a:effectLst/>
                        </a:rPr>
                        <a:t>Wind = </a:t>
                      </a:r>
                      <a:r>
                        <a:rPr lang="en-US" sz="2000" b="1" u="none" strike="noStrike" dirty="0" smtClean="0">
                          <a:effectLst/>
                        </a:rPr>
                        <a:t>5 m/s , </a:t>
                      </a:r>
                      <a:r>
                        <a:rPr lang="en-US" sz="2000" b="1" u="none" strike="noStrike" dirty="0">
                          <a:effectLst/>
                        </a:rPr>
                        <a:t>water flow = </a:t>
                      </a:r>
                      <a:r>
                        <a:rPr lang="en-US" sz="2000" b="1" u="none" strike="noStrike" dirty="0" smtClean="0">
                          <a:effectLst/>
                        </a:rPr>
                        <a:t>0</a:t>
                      </a:r>
                    </a:p>
                    <a:p>
                      <a:pPr algn="l" fontAlgn="b"/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depth</a:t>
                      </a:r>
                      <a:r>
                        <a:rPr lang="en-US" sz="20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= 5 m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2000" b="1" u="none" strike="noStrike" dirty="0">
                          <a:effectLst/>
                        </a:rPr>
                        <a:t>Wind = </a:t>
                      </a:r>
                      <a:r>
                        <a:rPr lang="en-US" sz="2000" b="1" u="none" strike="noStrike" dirty="0" smtClean="0">
                          <a:effectLst/>
                        </a:rPr>
                        <a:t>15 m/s , </a:t>
                      </a:r>
                      <a:r>
                        <a:rPr lang="en-US" sz="2000" b="1" u="none" strike="noStrike" dirty="0">
                          <a:effectLst/>
                        </a:rPr>
                        <a:t>water flow = </a:t>
                      </a:r>
                      <a:r>
                        <a:rPr lang="en-US" sz="2000" b="1" u="none" strike="noStrike" dirty="0" smtClean="0">
                          <a:effectLst/>
                        </a:rPr>
                        <a:t>0</a:t>
                      </a:r>
                    </a:p>
                    <a:p>
                      <a:pPr algn="l" fontAlgn="b"/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depth</a:t>
                      </a:r>
                      <a:r>
                        <a:rPr lang="en-US" sz="20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= 5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99953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u="none" strike="noStrike" dirty="0">
                          <a:effectLst/>
                        </a:rPr>
                        <a:t> 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u="none" strike="noStrike" dirty="0">
                          <a:effectLst/>
                        </a:rPr>
                        <a:t>Option 1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u="none" strike="noStrike">
                          <a:effectLst/>
                        </a:rPr>
                        <a:t>Option 2</a:t>
                      </a:r>
                      <a:endParaRPr lang="en-US" sz="2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u="none" strike="noStrike" dirty="0">
                          <a:effectLst/>
                        </a:rPr>
                        <a:t>Option 1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u="none" strike="noStrike">
                          <a:effectLst/>
                        </a:rPr>
                        <a:t>Option 2</a:t>
                      </a:r>
                      <a:endParaRPr lang="en-US" sz="2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9943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u="none" strike="noStrike" dirty="0" err="1" smtClean="0">
                          <a:effectLst/>
                        </a:rPr>
                        <a:t>K</a:t>
                      </a:r>
                      <a:r>
                        <a:rPr lang="en-US" sz="2000" b="1" u="none" strike="noStrike" baseline="-25000" dirty="0" err="1" smtClean="0">
                          <a:effectLst/>
                        </a:rPr>
                        <a:t>L_water</a:t>
                      </a:r>
                      <a:r>
                        <a:rPr lang="en-US" sz="2000" b="1" u="none" strike="noStrike" baseline="-25000" dirty="0" smtClean="0">
                          <a:effectLst/>
                        </a:rPr>
                        <a:t> </a:t>
                      </a:r>
                      <a:r>
                        <a:rPr lang="en-US" sz="2000" b="1" u="none" strike="noStrike" baseline="0" dirty="0" smtClean="0">
                          <a:effectLst/>
                        </a:rPr>
                        <a:t>(m/d)</a:t>
                      </a:r>
                      <a:endParaRPr lang="en-US" sz="2000" b="1" i="0" u="none" strike="noStrike" baseline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u="none" strike="noStrike" dirty="0" smtClean="0">
                          <a:effectLst/>
                        </a:rPr>
                        <a:t>0.77  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u="none" strike="noStrike" dirty="0" smtClean="0">
                          <a:effectLst/>
                        </a:rPr>
                        <a:t>0.66  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u="none" strike="noStrike" dirty="0" smtClean="0">
                          <a:effectLst/>
                        </a:rPr>
                        <a:t>2.30 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u="none" strike="noStrike" dirty="0" smtClean="0">
                          <a:effectLst/>
                        </a:rPr>
                        <a:t>5.14  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9943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u="none" strike="noStrike" dirty="0" err="1" smtClean="0">
                          <a:effectLst/>
                        </a:rPr>
                        <a:t>K</a:t>
                      </a:r>
                      <a:r>
                        <a:rPr lang="en-US" sz="2000" b="1" u="none" strike="noStrike" baseline="-25000" dirty="0" err="1" smtClean="0">
                          <a:effectLst/>
                        </a:rPr>
                        <a:t>L_air</a:t>
                      </a:r>
                      <a:r>
                        <a:rPr lang="en-US" sz="2000" b="1" u="none" strike="noStrike" baseline="-25000" dirty="0" smtClean="0">
                          <a:effectLst/>
                        </a:rPr>
                        <a:t> </a:t>
                      </a:r>
                      <a:r>
                        <a:rPr lang="en-US" sz="2000" b="1" u="none" strike="noStrike" baseline="0" dirty="0" smtClean="0">
                          <a:effectLst/>
                        </a:rPr>
                        <a:t>(m/d)</a:t>
                      </a:r>
                      <a:endParaRPr lang="en-US" sz="2000" b="1" i="0" u="none" strike="noStrike" baseline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u="none" strike="noStrike" dirty="0" smtClean="0">
                          <a:effectLst/>
                        </a:rPr>
                        <a:t>3781.57  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u="none" strike="noStrike" dirty="0" smtClean="0">
                          <a:effectLst/>
                        </a:rPr>
                        <a:t>32687.06  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u="none" strike="noStrike" dirty="0" smtClean="0">
                          <a:effectLst/>
                        </a:rPr>
                        <a:t>3781.57  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u="none" strike="noStrike" dirty="0" smtClean="0">
                          <a:effectLst/>
                        </a:rPr>
                        <a:t>32728.42  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3790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u="none" strike="noStrike" dirty="0" smtClean="0">
                          <a:effectLst/>
                        </a:rPr>
                        <a:t>K</a:t>
                      </a:r>
                      <a:r>
                        <a:rPr lang="en-US" sz="2000" b="1" u="none" strike="noStrike" baseline="-25000" dirty="0" smtClean="0">
                          <a:effectLst/>
                        </a:rPr>
                        <a:t>L</a:t>
                      </a:r>
                      <a:r>
                        <a:rPr lang="en-US" sz="2000" b="1" u="none" strike="noStrike" baseline="0" dirty="0" smtClean="0">
                          <a:effectLst/>
                        </a:rPr>
                        <a:t> (m/d)</a:t>
                      </a:r>
                      <a:endParaRPr lang="en-US" sz="2000" b="1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u="none" strike="noStrike" dirty="0" smtClean="0">
                          <a:effectLst/>
                        </a:rPr>
                        <a:t>0.77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u="none" strike="noStrike" dirty="0" smtClean="0">
                          <a:effectLst/>
                        </a:rPr>
                        <a:t>0.66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u="none" strike="noStrike" dirty="0" smtClean="0">
                          <a:effectLst/>
                        </a:rPr>
                        <a:t>2.30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u="none" strike="noStrike" dirty="0" smtClean="0">
                          <a:effectLst/>
                        </a:rPr>
                        <a:t>5.14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9943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u="none" strike="noStrike" dirty="0" err="1" smtClean="0">
                          <a:effectLst/>
                        </a:rPr>
                        <a:t>K</a:t>
                      </a:r>
                      <a:r>
                        <a:rPr lang="en-US" sz="2000" b="1" u="none" strike="noStrike" baseline="-25000" dirty="0" err="1" smtClean="0">
                          <a:effectLst/>
                        </a:rPr>
                        <a:t>LA</a:t>
                      </a:r>
                      <a:r>
                        <a:rPr lang="en-US" sz="2000" b="1" u="none" strike="noStrike" baseline="-25000" dirty="0" smtClean="0">
                          <a:effectLst/>
                        </a:rPr>
                        <a:t> </a:t>
                      </a:r>
                      <a:r>
                        <a:rPr lang="en-US" sz="2000" b="1" u="none" strike="noStrike" baseline="0" dirty="0" smtClean="0">
                          <a:effectLst/>
                        </a:rPr>
                        <a:t>(d</a:t>
                      </a:r>
                      <a:r>
                        <a:rPr lang="en-US" sz="2000" b="1" u="none" strike="noStrike" baseline="30000" dirty="0" smtClean="0">
                          <a:effectLst/>
                        </a:rPr>
                        <a:t>-1</a:t>
                      </a:r>
                      <a:r>
                        <a:rPr lang="en-US" sz="2000" b="1" u="none" strike="noStrike" baseline="0" dirty="0" smtClean="0">
                          <a:effectLst/>
                        </a:rPr>
                        <a:t>)</a:t>
                      </a:r>
                      <a:endParaRPr lang="en-US" sz="2000" b="1" i="0" u="none" strike="noStrike" baseline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u="none" strike="noStrike" dirty="0" smtClean="0">
                          <a:effectLst/>
                        </a:rPr>
                        <a:t>0.15  </a:t>
                      </a:r>
                      <a:endParaRPr lang="en-US" sz="2000" b="1" i="0" u="none" strike="noStrike" baseline="3000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u="none" strike="noStrike" dirty="0" smtClean="0">
                          <a:effectLst/>
                        </a:rPr>
                        <a:t>0.13  </a:t>
                      </a:r>
                      <a:endParaRPr lang="en-US" sz="2000" b="1" i="0" u="none" strike="noStrike" baseline="3000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u="none" strike="noStrike" dirty="0" smtClean="0">
                          <a:effectLst/>
                        </a:rPr>
                        <a:t>0.46  </a:t>
                      </a:r>
                      <a:endParaRPr lang="en-US" sz="2000" b="1" i="0" u="none" strike="noStrike" baseline="3000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u="none" strike="noStrike" dirty="0" smtClean="0">
                          <a:effectLst/>
                        </a:rPr>
                        <a:t>1.02  </a:t>
                      </a:r>
                      <a:endParaRPr lang="en-US" sz="2000" b="1" i="0" u="none" strike="noStrike" baseline="3000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  <p:sp>
        <p:nvSpPr>
          <p:cNvPr id="6" name="Rectangle 5"/>
          <p:cNvSpPr/>
          <p:nvPr/>
        </p:nvSpPr>
        <p:spPr>
          <a:xfrm>
            <a:off x="1293812" y="3581400"/>
            <a:ext cx="9753600" cy="533400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293812" y="4572000"/>
            <a:ext cx="9753600" cy="533400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86037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3212" y="381000"/>
            <a:ext cx="10969943" cy="884238"/>
          </a:xfrm>
        </p:spPr>
        <p:txBody>
          <a:bodyPr>
            <a:noAutofit/>
          </a:bodyPr>
          <a:lstStyle/>
          <a:p>
            <a:pPr algn="ctr"/>
            <a:r>
              <a:rPr lang="en-US" sz="3200" b="1" dirty="0" err="1" smtClean="0">
                <a:latin typeface="Times New Roman" pitchFamily="18" charset="0"/>
                <a:cs typeface="Times New Roman" pitchFamily="18" charset="0"/>
              </a:rPr>
              <a:t>PCE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 Concentration in Pond When Wind = 5 m/s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15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2412" y="1231900"/>
            <a:ext cx="8610600" cy="478926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656012" y="3426477"/>
            <a:ext cx="173695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Wind Option 1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360612" y="4876800"/>
            <a:ext cx="173695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Wind Option 2</a:t>
            </a:r>
            <a:endParaRPr lang="en-US" sz="2000" b="1" dirty="0"/>
          </a:p>
        </p:txBody>
      </p:sp>
      <p:cxnSp>
        <p:nvCxnSpPr>
          <p:cNvPr id="11" name="Straight Arrow Connector 10"/>
          <p:cNvCxnSpPr/>
          <p:nvPr/>
        </p:nvCxnSpPr>
        <p:spPr>
          <a:xfrm flipH="1">
            <a:off x="3351212" y="3733800"/>
            <a:ext cx="381001" cy="364413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V="1">
            <a:off x="3122612" y="4572000"/>
            <a:ext cx="419100" cy="38100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2246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7012" y="381000"/>
            <a:ext cx="10969943" cy="884238"/>
          </a:xfrm>
        </p:spPr>
        <p:txBody>
          <a:bodyPr>
            <a:noAutofit/>
          </a:bodyPr>
          <a:lstStyle/>
          <a:p>
            <a:pPr algn="ctr"/>
            <a:r>
              <a:rPr lang="en-US" sz="3200" b="1" dirty="0" err="1" smtClean="0">
                <a:latin typeface="Times New Roman" pitchFamily="18" charset="0"/>
                <a:cs typeface="Times New Roman" pitchFamily="18" charset="0"/>
              </a:rPr>
              <a:t>PCE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 Concentration in Pond When Wind = 15 m/s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16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1012" y="1219200"/>
            <a:ext cx="8001000" cy="486011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318839" y="4800600"/>
            <a:ext cx="110857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Wind </a:t>
            </a:r>
          </a:p>
          <a:p>
            <a:r>
              <a:rPr lang="en-US" sz="2000" b="1" dirty="0" smtClean="0">
                <a:solidFill>
                  <a:srgbClr val="FF0000"/>
                </a:solidFill>
              </a:rPr>
              <a:t>Option 1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503612" y="3674655"/>
            <a:ext cx="173695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Wind Option 2</a:t>
            </a:r>
            <a:endParaRPr lang="en-US" sz="2000" b="1" dirty="0"/>
          </a:p>
        </p:txBody>
      </p:sp>
      <p:cxnSp>
        <p:nvCxnSpPr>
          <p:cNvPr id="9" name="Straight Arrow Connector 8"/>
          <p:cNvCxnSpPr/>
          <p:nvPr/>
        </p:nvCxnSpPr>
        <p:spPr>
          <a:xfrm flipH="1">
            <a:off x="3503612" y="4038600"/>
            <a:ext cx="381000" cy="497235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4112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7868" y="457200"/>
            <a:ext cx="10969943" cy="884238"/>
          </a:xfrm>
        </p:spPr>
        <p:txBody>
          <a:bodyPr>
            <a:noAutofit/>
          </a:bodyPr>
          <a:lstStyle/>
          <a:p>
            <a:pPr algn="ctr"/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Volatilization Summary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7612" y="1447800"/>
            <a:ext cx="9982200" cy="4648200"/>
          </a:xfrm>
        </p:spPr>
        <p:txBody>
          <a:bodyPr>
            <a:noAutofit/>
          </a:bodyPr>
          <a:lstStyle/>
          <a:p>
            <a:pPr marL="457200" indent="-45720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AutoNum type="arabicPeriod"/>
            </a:pPr>
            <a:r>
              <a:rPr lang="en-US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Choose driving force for volatilization (water flow or wind). </a:t>
            </a:r>
          </a:p>
          <a:p>
            <a:pPr marL="457200" indent="-45720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AutoNum type="arabicPeriod"/>
            </a:pPr>
            <a:r>
              <a:rPr lang="en-US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If driving force is water flow, </a:t>
            </a:r>
            <a:r>
              <a:rPr lang="en-US" sz="2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WASP8</a:t>
            </a:r>
            <a:r>
              <a:rPr lang="en-US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can choose right calculation routine based on the surface water system parameters that users input into </a:t>
            </a:r>
            <a:r>
              <a:rPr lang="en-US" sz="2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WASP8</a:t>
            </a:r>
            <a:r>
              <a:rPr lang="en-US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457200" indent="-45720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AutoNum type="arabicPeriod"/>
            </a:pPr>
            <a:r>
              <a:rPr lang="en-US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When users input wind data into </a:t>
            </a:r>
            <a:r>
              <a:rPr lang="en-US" sz="2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WASP8</a:t>
            </a:r>
            <a:r>
              <a:rPr lang="en-US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WASP8</a:t>
            </a:r>
            <a:r>
              <a:rPr lang="en-US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automatically considers wind influence on volatilization process.  </a:t>
            </a:r>
            <a:endParaRPr lang="en-US" sz="2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182880" indent="-182880">
              <a:lnSpc>
                <a:spcPct val="114000"/>
              </a:lnSpc>
              <a:spcBef>
                <a:spcPts val="0"/>
              </a:spcBef>
              <a:spcAft>
                <a:spcPts val="1200"/>
              </a:spcAft>
            </a:pPr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9288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669" y="533400"/>
            <a:ext cx="10969943" cy="884238"/>
          </a:xfrm>
        </p:spPr>
        <p:txBody>
          <a:bodyPr>
            <a:noAutofit/>
          </a:bodyPr>
          <a:lstStyle/>
          <a:p>
            <a:pPr algn="ctr"/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Example 1 – No Water Flow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7612" y="1524000"/>
            <a:ext cx="9982200" cy="4114800"/>
          </a:xfrm>
        </p:spPr>
        <p:txBody>
          <a:bodyPr>
            <a:noAutofit/>
          </a:bodyPr>
          <a:lstStyle/>
          <a:p>
            <a:pPr marL="457200" indent="-457200">
              <a:lnSpc>
                <a:spcPct val="114000"/>
              </a:lnSpc>
              <a:spcBef>
                <a:spcPts val="0"/>
              </a:spcBef>
              <a:spcAft>
                <a:spcPts val="1200"/>
              </a:spcAft>
              <a:buAutoNum type="arabicPeriod"/>
            </a:pPr>
            <a:r>
              <a:rPr lang="en-US" sz="2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Tetrachloroethene</a:t>
            </a:r>
            <a:r>
              <a:rPr lang="en-US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sz="2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PCE</a:t>
            </a:r>
            <a:r>
              <a:rPr lang="en-US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) and </a:t>
            </a:r>
            <a:r>
              <a:rPr lang="en-US" sz="2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trichloroethene</a:t>
            </a:r>
            <a:r>
              <a:rPr lang="en-US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sz="2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TCE</a:t>
            </a:r>
            <a:r>
              <a:rPr lang="en-US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) volatilization processes in a simple lake is driven by wind. In this example, don’t consider the chemical reaction.</a:t>
            </a:r>
          </a:p>
          <a:p>
            <a:pPr marL="457200" indent="-457200">
              <a:lnSpc>
                <a:spcPct val="114000"/>
              </a:lnSpc>
              <a:spcBef>
                <a:spcPts val="0"/>
              </a:spcBef>
              <a:spcAft>
                <a:spcPts val="1200"/>
              </a:spcAft>
              <a:buAutoNum type="arabicPeriod"/>
            </a:pPr>
            <a:r>
              <a:rPr lang="en-US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Firstly users need to establish the pond model in </a:t>
            </a:r>
            <a:r>
              <a:rPr lang="en-US" sz="2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WASP8</a:t>
            </a:r>
            <a:r>
              <a:rPr lang="en-US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 After creating lake model, users can establish volatilization model. </a:t>
            </a:r>
            <a:endParaRPr lang="en-US" sz="2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182880" indent="-182880">
              <a:lnSpc>
                <a:spcPct val="114000"/>
              </a:lnSpc>
              <a:spcBef>
                <a:spcPts val="0"/>
              </a:spcBef>
              <a:spcAft>
                <a:spcPts val="1200"/>
              </a:spcAft>
            </a:pPr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0306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7868" y="563562"/>
            <a:ext cx="10969943" cy="884238"/>
          </a:xfrm>
        </p:spPr>
        <p:txBody>
          <a:bodyPr>
            <a:noAutofit/>
          </a:bodyPr>
          <a:lstStyle/>
          <a:p>
            <a:pPr algn="ctr"/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Create chemical state variables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19</a:t>
            </a:fld>
            <a:endParaRPr lang="en-US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1012" y="1569197"/>
            <a:ext cx="8686800" cy="4526803"/>
          </a:xfrm>
        </p:spPr>
      </p:pic>
    </p:spTree>
    <p:extLst>
      <p:ext uri="{BB962C8B-B14F-4D97-AF65-F5344CB8AC3E}">
        <p14:creationId xmlns:p14="http://schemas.microsoft.com/office/powerpoint/2010/main" val="2217264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7868" y="609600"/>
            <a:ext cx="10969943" cy="884238"/>
          </a:xfrm>
        </p:spPr>
        <p:txBody>
          <a:bodyPr>
            <a:noAutofit/>
          </a:bodyPr>
          <a:lstStyle/>
          <a:p>
            <a:pPr algn="ctr"/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Introduction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7612" y="1828800"/>
            <a:ext cx="9422076" cy="4648200"/>
          </a:xfrm>
        </p:spPr>
        <p:txBody>
          <a:bodyPr>
            <a:noAutofit/>
          </a:bodyPr>
          <a:lstStyle/>
          <a:p>
            <a:pPr marL="182880" indent="-18288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Volatilization process in </a:t>
            </a:r>
            <a:r>
              <a:rPr lang="en-US" sz="2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WASP8</a:t>
            </a:r>
            <a:r>
              <a:rPr lang="en-US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182880" indent="-18288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Programmed based on Two-Film Mass Transport Theory</a:t>
            </a:r>
          </a:p>
          <a:p>
            <a:pPr marL="182880" indent="-18288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Two driving forces for volatilization: Water flow and wind</a:t>
            </a:r>
          </a:p>
          <a:p>
            <a:pPr marL="182880" indent="-18288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Examples</a:t>
            </a:r>
            <a:endParaRPr lang="en-US" sz="2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182880" indent="-182880">
              <a:lnSpc>
                <a:spcPct val="114000"/>
              </a:lnSpc>
              <a:spcBef>
                <a:spcPts val="0"/>
              </a:spcBef>
              <a:spcAft>
                <a:spcPts val="1200"/>
              </a:spcAft>
            </a:pPr>
            <a:endParaRPr lang="en-US" sz="24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182880" indent="-182880">
              <a:lnSpc>
                <a:spcPct val="114000"/>
              </a:lnSpc>
              <a:spcBef>
                <a:spcPts val="0"/>
              </a:spcBef>
              <a:spcAft>
                <a:spcPts val="1200"/>
              </a:spcAft>
            </a:pPr>
            <a:endParaRPr lang="en-US" sz="24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14000"/>
              </a:lnSpc>
              <a:spcBef>
                <a:spcPts val="0"/>
              </a:spcBef>
              <a:spcAft>
                <a:spcPts val="1200"/>
              </a:spcAft>
              <a:buNone/>
            </a:pPr>
            <a:endParaRPr lang="en-US" sz="2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182880" indent="-182880">
              <a:lnSpc>
                <a:spcPct val="114000"/>
              </a:lnSpc>
              <a:spcBef>
                <a:spcPts val="0"/>
              </a:spcBef>
              <a:spcAft>
                <a:spcPts val="1200"/>
              </a:spcAft>
            </a:pPr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8647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7868" y="563562"/>
            <a:ext cx="10969943" cy="884238"/>
          </a:xfrm>
        </p:spPr>
        <p:txBody>
          <a:bodyPr>
            <a:noAutofit/>
          </a:bodyPr>
          <a:lstStyle/>
          <a:p>
            <a:pPr algn="ctr"/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Create a simple lake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20</a:t>
            </a:fld>
            <a:endParaRPr lang="en-US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8612" y="1524000"/>
            <a:ext cx="8610600" cy="4419600"/>
          </a:xfrm>
        </p:spPr>
      </p:pic>
    </p:spTree>
    <p:extLst>
      <p:ext uri="{BB962C8B-B14F-4D97-AF65-F5344CB8AC3E}">
        <p14:creationId xmlns:p14="http://schemas.microsoft.com/office/powerpoint/2010/main" val="2426071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7868" y="563562"/>
            <a:ext cx="10969943" cy="884238"/>
          </a:xfrm>
        </p:spPr>
        <p:txBody>
          <a:bodyPr>
            <a:noAutofit/>
          </a:bodyPr>
          <a:lstStyle/>
          <a:p>
            <a:pPr algn="ctr"/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Initial conditions for lake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21</a:t>
            </a:fld>
            <a:endParaRPr lang="en-US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4812" y="1464281"/>
            <a:ext cx="9067800" cy="4479319"/>
          </a:xfrm>
        </p:spPr>
      </p:pic>
    </p:spTree>
    <p:extLst>
      <p:ext uri="{BB962C8B-B14F-4D97-AF65-F5344CB8AC3E}">
        <p14:creationId xmlns:p14="http://schemas.microsoft.com/office/powerpoint/2010/main" val="2426071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7868" y="563562"/>
            <a:ext cx="10969943" cy="884238"/>
          </a:xfrm>
        </p:spPr>
        <p:txBody>
          <a:bodyPr>
            <a:noAutofit/>
          </a:bodyPr>
          <a:lstStyle/>
          <a:p>
            <a:pPr algn="ctr"/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Lake geometry information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22</a:t>
            </a:fld>
            <a:endParaRPr lang="en-US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4812" y="1524000"/>
            <a:ext cx="8686800" cy="4572000"/>
          </a:xfrm>
        </p:spPr>
      </p:pic>
    </p:spTree>
    <p:extLst>
      <p:ext uri="{BB962C8B-B14F-4D97-AF65-F5344CB8AC3E}">
        <p14:creationId xmlns:p14="http://schemas.microsoft.com/office/powerpoint/2010/main" val="2426071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7868" y="563562"/>
            <a:ext cx="10969943" cy="884238"/>
          </a:xfrm>
        </p:spPr>
        <p:txBody>
          <a:bodyPr>
            <a:noAutofit/>
          </a:bodyPr>
          <a:lstStyle/>
          <a:p>
            <a:pPr algn="ctr"/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Define boundary and flow (no flow condition)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23</a:t>
            </a:fld>
            <a:endParaRPr lang="en-US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612" y="1371600"/>
            <a:ext cx="7848600" cy="4620493"/>
          </a:xfrm>
        </p:spPr>
      </p:pic>
    </p:spTree>
    <p:extLst>
      <p:ext uri="{BB962C8B-B14F-4D97-AF65-F5344CB8AC3E}">
        <p14:creationId xmlns:p14="http://schemas.microsoft.com/office/powerpoint/2010/main" val="2426071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7868" y="563562"/>
            <a:ext cx="10969943" cy="884238"/>
          </a:xfrm>
        </p:spPr>
        <p:txBody>
          <a:bodyPr>
            <a:noAutofit/>
          </a:bodyPr>
          <a:lstStyle/>
          <a:p>
            <a:pPr algn="ctr"/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Input parameters for volatilization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24</a:t>
            </a:fld>
            <a:endParaRPr lang="en-US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612" y="1447800"/>
            <a:ext cx="7794250" cy="4495800"/>
          </a:xfrm>
        </p:spPr>
      </p:pic>
      <p:sp>
        <p:nvSpPr>
          <p:cNvPr id="7" name="Rectangle 6"/>
          <p:cNvSpPr/>
          <p:nvPr/>
        </p:nvSpPr>
        <p:spPr>
          <a:xfrm>
            <a:off x="3122612" y="3048000"/>
            <a:ext cx="5638800" cy="533400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3198812" y="4343400"/>
            <a:ext cx="5638800" cy="304800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1790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0812" y="533400"/>
            <a:ext cx="10969943" cy="884238"/>
          </a:xfrm>
        </p:spPr>
        <p:txBody>
          <a:bodyPr>
            <a:noAutofit/>
          </a:bodyPr>
          <a:lstStyle/>
          <a:p>
            <a:pPr algn="ctr"/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Input daily average wind speed in Time Function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25</a:t>
            </a:fld>
            <a:endParaRPr lang="en-US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3412" y="1415616"/>
            <a:ext cx="8305800" cy="4604184"/>
          </a:xfrm>
        </p:spPr>
      </p:pic>
    </p:spTree>
    <p:extLst>
      <p:ext uri="{BB962C8B-B14F-4D97-AF65-F5344CB8AC3E}">
        <p14:creationId xmlns:p14="http://schemas.microsoft.com/office/powerpoint/2010/main" val="2961790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0812" y="533400"/>
            <a:ext cx="10969943" cy="884238"/>
          </a:xfrm>
        </p:spPr>
        <p:txBody>
          <a:bodyPr>
            <a:noAutofit/>
          </a:bodyPr>
          <a:lstStyle/>
          <a:p>
            <a:pPr algn="ctr"/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Turn on Time Function in Environmental Group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26</a:t>
            </a:fld>
            <a:endParaRPr lang="en-US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6494" y="1295400"/>
            <a:ext cx="8131718" cy="4724400"/>
          </a:xfrm>
        </p:spPr>
      </p:pic>
      <p:sp>
        <p:nvSpPr>
          <p:cNvPr id="7" name="Rectangle 6"/>
          <p:cNvSpPr/>
          <p:nvPr/>
        </p:nvSpPr>
        <p:spPr>
          <a:xfrm>
            <a:off x="2513012" y="3200400"/>
            <a:ext cx="5638800" cy="381000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065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7868" y="563562"/>
            <a:ext cx="10969943" cy="884238"/>
          </a:xfrm>
        </p:spPr>
        <p:txBody>
          <a:bodyPr>
            <a:noAutofit/>
          </a:bodyPr>
          <a:lstStyle/>
          <a:p>
            <a:pPr algn="ctr"/>
            <a:r>
              <a:rPr lang="en-US" sz="3200" b="1" dirty="0" err="1" smtClean="0">
                <a:latin typeface="Times New Roman" pitchFamily="18" charset="0"/>
                <a:cs typeface="Times New Roman" pitchFamily="18" charset="0"/>
              </a:rPr>
              <a:t>PCE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 concentration in Pond (Option 1 </a:t>
            </a:r>
            <a:r>
              <a:rPr lang="en-US" sz="3200" b="1" dirty="0" err="1" smtClean="0">
                <a:latin typeface="Times New Roman" pitchFamily="18" charset="0"/>
                <a:cs typeface="Times New Roman" pitchFamily="18" charset="0"/>
              </a:rPr>
              <a:t>vs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 2)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27</a:t>
            </a:fld>
            <a:endParaRPr lang="en-US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612" y="1295400"/>
            <a:ext cx="7848600" cy="4561441"/>
          </a:xfrm>
        </p:spPr>
      </p:pic>
      <p:sp>
        <p:nvSpPr>
          <p:cNvPr id="9" name="TextBox 8"/>
          <p:cNvSpPr txBox="1"/>
          <p:nvPr/>
        </p:nvSpPr>
        <p:spPr>
          <a:xfrm>
            <a:off x="3045058" y="2895600"/>
            <a:ext cx="15495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Wind option 2</a:t>
            </a:r>
            <a:endParaRPr lang="en-US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2816458" y="4876800"/>
            <a:ext cx="15495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Wind option 1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962606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7868" y="563562"/>
            <a:ext cx="10969943" cy="884238"/>
          </a:xfrm>
        </p:spPr>
        <p:txBody>
          <a:bodyPr>
            <a:noAutofit/>
          </a:bodyPr>
          <a:lstStyle/>
          <a:p>
            <a:pPr algn="ctr"/>
            <a:r>
              <a:rPr lang="en-US" sz="3200" b="1" dirty="0" err="1" smtClean="0">
                <a:latin typeface="Times New Roman" pitchFamily="18" charset="0"/>
                <a:cs typeface="Times New Roman" pitchFamily="18" charset="0"/>
              </a:rPr>
              <a:t>TCE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 concentration in Pond (Option 1 </a:t>
            </a:r>
            <a:r>
              <a:rPr lang="en-US" sz="3200" b="1" dirty="0" err="1" smtClean="0">
                <a:latin typeface="Times New Roman" pitchFamily="18" charset="0"/>
                <a:cs typeface="Times New Roman" pitchFamily="18" charset="0"/>
              </a:rPr>
              <a:t>vs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 2)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28</a:t>
            </a:fld>
            <a:endParaRPr lang="en-US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612" y="1371599"/>
            <a:ext cx="7848600" cy="4591149"/>
          </a:xfrm>
        </p:spPr>
      </p:pic>
      <p:sp>
        <p:nvSpPr>
          <p:cNvPr id="7" name="TextBox 6"/>
          <p:cNvSpPr txBox="1"/>
          <p:nvPr/>
        </p:nvSpPr>
        <p:spPr>
          <a:xfrm>
            <a:off x="3045058" y="3135868"/>
            <a:ext cx="15495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Wind option 2</a:t>
            </a:r>
            <a:endParaRPr lang="en-US" b="1" dirty="0"/>
          </a:p>
        </p:txBody>
      </p:sp>
      <p:sp>
        <p:nvSpPr>
          <p:cNvPr id="8" name="TextBox 7"/>
          <p:cNvSpPr txBox="1"/>
          <p:nvPr/>
        </p:nvSpPr>
        <p:spPr>
          <a:xfrm>
            <a:off x="2716085" y="4964668"/>
            <a:ext cx="15495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Wind option 1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440802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7868" y="609600"/>
            <a:ext cx="10969943" cy="884238"/>
          </a:xfrm>
        </p:spPr>
        <p:txBody>
          <a:bodyPr>
            <a:noAutofit/>
          </a:bodyPr>
          <a:lstStyle/>
          <a:p>
            <a:pPr algn="ctr"/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Example 2 – Water Flow and Wind </a:t>
            </a:r>
            <a:endParaRPr lang="en-US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1412" y="1600200"/>
            <a:ext cx="9982200" cy="4114800"/>
          </a:xfrm>
        </p:spPr>
        <p:txBody>
          <a:bodyPr>
            <a:noAutofit/>
          </a:bodyPr>
          <a:lstStyle/>
          <a:p>
            <a:pPr marL="457200" indent="-457200">
              <a:lnSpc>
                <a:spcPct val="114000"/>
              </a:lnSpc>
              <a:spcBef>
                <a:spcPts val="0"/>
              </a:spcBef>
              <a:spcAft>
                <a:spcPts val="1200"/>
              </a:spcAft>
              <a:buAutoNum type="arabicPeriod"/>
            </a:pPr>
            <a:r>
              <a:rPr lang="en-US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This example </a:t>
            </a:r>
            <a:r>
              <a:rPr lang="en-US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shows how to build </a:t>
            </a:r>
            <a:r>
              <a:rPr lang="en-US" sz="2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tetrachloroethene</a:t>
            </a:r>
            <a:r>
              <a:rPr lang="en-US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40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PCE</a:t>
            </a:r>
            <a:r>
              <a:rPr lang="en-US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) and </a:t>
            </a:r>
            <a:r>
              <a:rPr lang="en-US" sz="240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trichloroethene</a:t>
            </a:r>
            <a:r>
              <a:rPr lang="en-US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sz="240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TCE</a:t>
            </a:r>
            <a:r>
              <a:rPr lang="en-US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) volatilization processes </a:t>
            </a:r>
            <a:r>
              <a:rPr lang="en-US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in one river segment with water flows based on previous example.   </a:t>
            </a:r>
          </a:p>
          <a:p>
            <a:pPr marL="457200" indent="-457200">
              <a:lnSpc>
                <a:spcPct val="114000"/>
              </a:lnSpc>
              <a:spcBef>
                <a:spcPts val="0"/>
              </a:spcBef>
              <a:spcAft>
                <a:spcPts val="1200"/>
              </a:spcAft>
              <a:buAutoNum type="arabicPeriod"/>
            </a:pPr>
            <a:r>
              <a:rPr lang="en-US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Users need to add water flow based on previous </a:t>
            </a:r>
            <a:r>
              <a:rPr lang="en-US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model (v = 5 m/s).</a:t>
            </a:r>
            <a:endParaRPr lang="en-US" sz="24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lnSpc>
                <a:spcPct val="114000"/>
              </a:lnSpc>
              <a:spcBef>
                <a:spcPts val="0"/>
              </a:spcBef>
              <a:spcAft>
                <a:spcPts val="1200"/>
              </a:spcAft>
              <a:buAutoNum type="arabicPeriod"/>
            </a:pPr>
            <a:r>
              <a:rPr lang="en-US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Compare wind option 1 and 2 on volatilization results. </a:t>
            </a:r>
          </a:p>
          <a:p>
            <a:pPr marL="0" indent="0">
              <a:lnSpc>
                <a:spcPct val="114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0" indent="0"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0190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7868" y="609600"/>
            <a:ext cx="10969943" cy="884238"/>
          </a:xfrm>
        </p:spPr>
        <p:txBody>
          <a:bodyPr>
            <a:noAutofit/>
          </a:bodyPr>
          <a:lstStyle/>
          <a:p>
            <a:pPr algn="ctr"/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Two Films Theory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51212" y="1511299"/>
            <a:ext cx="5538956" cy="45824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824346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7868" y="381000"/>
            <a:ext cx="10969943" cy="884238"/>
          </a:xfrm>
        </p:spPr>
        <p:txBody>
          <a:bodyPr>
            <a:noAutofit/>
          </a:bodyPr>
          <a:lstStyle/>
          <a:p>
            <a:pPr algn="ctr"/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Volatilization Theory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1217612" y="1143000"/>
                <a:ext cx="9422076" cy="4648200"/>
              </a:xfrm>
            </p:spPr>
            <p:txBody>
              <a:bodyPr>
                <a:noAutofit/>
              </a:bodyPr>
              <a:lstStyle/>
              <a:p>
                <a:pPr marL="45720" indent="0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None/>
                </a:pPr>
                <a:r>
                  <a:rPr lang="en-US" sz="2000" b="1" dirty="0" smtClean="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rPr>
                  <a:t>1. Volatilization process is expressed as </a:t>
                </a:r>
              </a:p>
              <a:p>
                <a:pPr marL="0" indent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None/>
                </a:pPr>
                <a:r>
                  <a:rPr lang="en-US" sz="2000" b="1" dirty="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b="1" i="1" smtClean="0">
                            <a:solidFill>
                              <a:schemeClr val="bg1"/>
                            </a:solidFill>
                            <a:latin typeface="Cambria Math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a:rPr lang="en-US" sz="2000" b="1" i="1" smtClean="0">
                            <a:solidFill>
                              <a:schemeClr val="bg1"/>
                            </a:solidFill>
                            <a:latin typeface="Cambria Math"/>
                            <a:cs typeface="Times New Roman" pitchFamily="18" charset="0"/>
                          </a:rPr>
                          <m:t>𝒅𝑪</m:t>
                        </m:r>
                      </m:num>
                      <m:den>
                        <m:r>
                          <a:rPr lang="en-US" sz="2000" b="1" i="1" smtClean="0">
                            <a:solidFill>
                              <a:schemeClr val="bg1"/>
                            </a:solidFill>
                            <a:latin typeface="Cambria Math"/>
                            <a:cs typeface="Times New Roman" pitchFamily="18" charset="0"/>
                          </a:rPr>
                          <m:t>𝒅𝒕</m:t>
                        </m:r>
                      </m:den>
                    </m:f>
                    <m:r>
                      <a:rPr lang="en-US" sz="2000" b="1" i="1" smtClean="0">
                        <a:solidFill>
                          <a:schemeClr val="bg1"/>
                        </a:solidFill>
                        <a:latin typeface="Cambria Math"/>
                        <a:cs typeface="Times New Roman" pitchFamily="18" charset="0"/>
                      </a:rPr>
                      <m:t>=</m:t>
                    </m:r>
                    <m:sSub>
                      <m:sSubPr>
                        <m:ctrlPr>
                          <a:rPr lang="en-US" sz="2000" b="1" i="1" smtClean="0">
                            <a:solidFill>
                              <a:schemeClr val="bg1"/>
                            </a:solidFill>
                            <a:latin typeface="Cambria Math"/>
                            <a:cs typeface="Times New Roman" pitchFamily="18" charset="0"/>
                          </a:rPr>
                        </m:ctrlPr>
                      </m:sSubPr>
                      <m:e>
                        <m:r>
                          <a:rPr lang="en-US" sz="2000" b="1" i="1" smtClean="0">
                            <a:solidFill>
                              <a:schemeClr val="bg1"/>
                            </a:solidFill>
                            <a:latin typeface="Cambria Math"/>
                            <a:cs typeface="Times New Roman" pitchFamily="18" charset="0"/>
                          </a:rPr>
                          <m:t>𝑲</m:t>
                        </m:r>
                      </m:e>
                      <m:sub>
                        <m:r>
                          <a:rPr lang="en-US" sz="2000" b="1" i="1" smtClean="0">
                            <a:solidFill>
                              <a:schemeClr val="bg1"/>
                            </a:solidFill>
                            <a:latin typeface="Cambria Math"/>
                            <a:cs typeface="Times New Roman" pitchFamily="18" charset="0"/>
                          </a:rPr>
                          <m:t>𝑳𝑨</m:t>
                        </m:r>
                      </m:sub>
                    </m:sSub>
                    <m:d>
                      <m:dPr>
                        <m:ctrlPr>
                          <a:rPr lang="en-US" sz="2000" b="1" i="1" smtClean="0">
                            <a:solidFill>
                              <a:schemeClr val="bg1"/>
                            </a:solidFill>
                            <a:latin typeface="Cambria Math"/>
                            <a:cs typeface="Times New Roman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000" b="1" i="1" smtClean="0">
                                <a:solidFill>
                                  <a:schemeClr val="bg1"/>
                                </a:solidFill>
                                <a:latin typeface="Cambria Math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2000" b="1" i="1" smtClean="0">
                                <a:solidFill>
                                  <a:schemeClr val="bg1"/>
                                </a:solidFill>
                                <a:latin typeface="Cambria Math"/>
                                <a:cs typeface="Times New Roman" pitchFamily="18" charset="0"/>
                              </a:rPr>
                              <m:t>𝑪</m:t>
                            </m:r>
                          </m:e>
                          <m:sub>
                            <m:r>
                              <a:rPr lang="en-US" sz="2000" b="1" i="1" smtClean="0">
                                <a:solidFill>
                                  <a:schemeClr val="bg1"/>
                                </a:solidFill>
                                <a:latin typeface="Cambria Math"/>
                                <a:cs typeface="Times New Roman" pitchFamily="18" charset="0"/>
                              </a:rPr>
                              <m:t>𝒅𝒊𝒔𝒔</m:t>
                            </m:r>
                          </m:sub>
                        </m:sSub>
                        <m:r>
                          <a:rPr lang="en-US" sz="2000" b="1" i="1" smtClean="0">
                            <a:solidFill>
                              <a:schemeClr val="bg1"/>
                            </a:solidFill>
                            <a:latin typeface="Cambria Math"/>
                            <a:cs typeface="Times New Roman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en-US" sz="2000" b="1" i="1" smtClean="0">
                                <a:solidFill>
                                  <a:schemeClr val="bg1"/>
                                </a:solidFill>
                                <a:latin typeface="Cambria Math"/>
                                <a:cs typeface="Times New Roman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sz="2000" b="1" i="1" smtClean="0">
                                    <a:solidFill>
                                      <a:schemeClr val="bg1"/>
                                    </a:solidFill>
                                    <a:latin typeface="Cambria Math"/>
                                    <a:cs typeface="Times New Roman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b="1" i="1" smtClean="0">
                                    <a:solidFill>
                                      <a:schemeClr val="bg1"/>
                                    </a:solidFill>
                                    <a:latin typeface="Cambria Math"/>
                                    <a:cs typeface="Times New Roman" pitchFamily="18" charset="0"/>
                                  </a:rPr>
                                  <m:t>𝑪</m:t>
                                </m:r>
                              </m:e>
                              <m:sub>
                                <m:r>
                                  <a:rPr lang="en-US" sz="2000" b="1" i="1" smtClean="0">
                                    <a:solidFill>
                                      <a:schemeClr val="bg1"/>
                                    </a:solidFill>
                                    <a:latin typeface="Cambria Math"/>
                                    <a:cs typeface="Times New Roman" pitchFamily="18" charset="0"/>
                                  </a:rPr>
                                  <m:t>𝒂𝒊𝒓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US" sz="2000" b="1" i="1" smtClean="0">
                                    <a:solidFill>
                                      <a:schemeClr val="bg1"/>
                                    </a:solidFill>
                                    <a:latin typeface="Cambria Math"/>
                                    <a:cs typeface="Times New Roman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b="1" i="1" smtClean="0">
                                    <a:solidFill>
                                      <a:schemeClr val="bg1"/>
                                    </a:solidFill>
                                    <a:latin typeface="Cambria Math"/>
                                    <a:cs typeface="Times New Roman" pitchFamily="18" charset="0"/>
                                  </a:rPr>
                                  <m:t>𝑲</m:t>
                                </m:r>
                              </m:e>
                              <m:sub>
                                <m:r>
                                  <a:rPr lang="en-US" sz="2000" b="1" i="1" smtClean="0">
                                    <a:solidFill>
                                      <a:schemeClr val="bg1"/>
                                    </a:solidFill>
                                    <a:latin typeface="Cambria Math"/>
                                    <a:cs typeface="Times New Roman" pitchFamily="18" charset="0"/>
                                  </a:rPr>
                                  <m:t>𝒂𝒘</m:t>
                                </m:r>
                              </m:sub>
                            </m:sSub>
                          </m:den>
                        </m:f>
                      </m:e>
                    </m:d>
                  </m:oMath>
                </a14:m>
                <a:endParaRPr lang="en-US" sz="2000" b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endParaRPr>
              </a:p>
              <a:p>
                <a:pPr marL="0" indent="0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None/>
                </a:pPr>
                <a:r>
                  <a:rPr lang="en-US" sz="2000" b="1" dirty="0" smtClean="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rPr>
                  <a:t>     where K</a:t>
                </a:r>
                <a:r>
                  <a:rPr lang="en-US" sz="2000" b="1" baseline="-25000" dirty="0" smtClean="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rPr>
                  <a:t>LA</a:t>
                </a:r>
                <a:r>
                  <a:rPr lang="en-US" sz="2000" b="1" dirty="0" smtClean="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rPr>
                  <a:t> is mass transfer coefficient from water to air (d</a:t>
                </a:r>
                <a:r>
                  <a:rPr lang="en-US" sz="2000" b="1" baseline="30000" dirty="0" smtClean="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rPr>
                  <a:t>-1</a:t>
                </a:r>
                <a:r>
                  <a:rPr lang="en-US" sz="2000" b="1" dirty="0" smtClean="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rPr>
                  <a:t>)</a:t>
                </a:r>
              </a:p>
              <a:p>
                <a:pPr marL="0" indent="0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None/>
                </a:pPr>
                <a:r>
                  <a:rPr lang="en-US" sz="2000" b="1" dirty="0" smtClean="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rPr>
                  <a:t>     C</a:t>
                </a:r>
                <a:r>
                  <a:rPr lang="en-US" sz="2000" b="1" baseline="-25000" dirty="0" smtClean="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rPr>
                  <a:t>diss</a:t>
                </a:r>
                <a:r>
                  <a:rPr lang="en-US" sz="2000" b="1" dirty="0" smtClean="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rPr>
                  <a:t> is dissolved chemical concentration in aqueous (mg/L)</a:t>
                </a:r>
              </a:p>
              <a:p>
                <a:pPr marL="0" indent="0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None/>
                </a:pPr>
                <a:r>
                  <a:rPr lang="en-US" sz="2000" b="1" dirty="0" smtClean="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rPr>
                  <a:t>     </a:t>
                </a:r>
                <a:r>
                  <a:rPr lang="en-US" sz="2000" b="1" dirty="0" err="1" smtClean="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rPr>
                  <a:t>C</a:t>
                </a:r>
                <a:r>
                  <a:rPr lang="en-US" sz="2000" b="1" baseline="-25000" dirty="0" err="1" smtClean="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rPr>
                  <a:t>air</a:t>
                </a:r>
                <a:r>
                  <a:rPr lang="en-US" sz="2000" b="1" dirty="0" smtClean="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rPr>
                  <a:t> is chemical concentration in air (mg/L)</a:t>
                </a:r>
              </a:p>
              <a:p>
                <a:pPr marL="0" indent="0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None/>
                </a:pPr>
                <a:r>
                  <a:rPr lang="en-US" sz="2000" b="1" dirty="0" smtClean="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rPr>
                  <a:t>     K</a:t>
                </a:r>
                <a:r>
                  <a:rPr lang="en-US" sz="2000" b="1" baseline="-25000" dirty="0" smtClean="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rPr>
                  <a:t>aw</a:t>
                </a:r>
                <a:r>
                  <a:rPr lang="en-US" sz="2000" b="1" dirty="0" smtClean="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rPr>
                  <a:t> is air-water partition coefficient (dimensionless).</a:t>
                </a:r>
              </a:p>
              <a:p>
                <a:pPr marL="45720" indent="0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None/>
                </a:pPr>
                <a:r>
                  <a:rPr lang="en-US" sz="2000" b="1" dirty="0" smtClean="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rPr>
                  <a:t>2. K</a:t>
                </a:r>
                <a:r>
                  <a:rPr lang="en-US" sz="2000" b="1" baseline="-25000" dirty="0" smtClean="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rPr>
                  <a:t>aw</a:t>
                </a:r>
                <a:r>
                  <a:rPr lang="en-US" sz="2000" b="1" dirty="0" smtClean="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rPr>
                  <a:t> is expressed as </a:t>
                </a:r>
              </a:p>
              <a:p>
                <a:pPr marL="45720" indent="0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1" i="1" smtClean="0">
                              <a:solidFill>
                                <a:schemeClr val="bg1"/>
                              </a:solidFill>
                              <a:latin typeface="Cambria Math"/>
                              <a:cs typeface="Times New Roman" pitchFamily="18" charset="0"/>
                            </a:rPr>
                          </m:ctrlPr>
                        </m:sSubPr>
                        <m:e>
                          <m:r>
                            <a:rPr lang="en-US" sz="2000" b="1" i="1" smtClean="0">
                              <a:solidFill>
                                <a:schemeClr val="bg1"/>
                              </a:solidFill>
                              <a:latin typeface="Cambria Math"/>
                              <a:cs typeface="Times New Roman" pitchFamily="18" charset="0"/>
                            </a:rPr>
                            <m:t>𝑲</m:t>
                          </m:r>
                        </m:e>
                        <m:sub>
                          <m:r>
                            <a:rPr lang="en-US" sz="2000" b="1" i="1" smtClean="0">
                              <a:solidFill>
                                <a:schemeClr val="bg1"/>
                              </a:solidFill>
                              <a:latin typeface="Cambria Math"/>
                              <a:cs typeface="Times New Roman" pitchFamily="18" charset="0"/>
                            </a:rPr>
                            <m:t>𝒂𝒘</m:t>
                          </m:r>
                        </m:sub>
                      </m:sSub>
                      <m:r>
                        <a:rPr lang="en-US" sz="2000" b="1" i="1" smtClean="0">
                          <a:solidFill>
                            <a:schemeClr val="bg1"/>
                          </a:solidFill>
                          <a:latin typeface="Cambria Math"/>
                          <a:cs typeface="Times New Roman" pitchFamily="18" charset="0"/>
                        </a:rPr>
                        <m:t>= </m:t>
                      </m:r>
                      <m:f>
                        <m:fPr>
                          <m:ctrlPr>
                            <a:rPr lang="en-US" sz="2000" b="1" i="1" smtClean="0">
                              <a:solidFill>
                                <a:schemeClr val="bg1"/>
                              </a:solidFill>
                              <a:latin typeface="Cambria Math"/>
                              <a:cs typeface="Times New Roman" pitchFamily="18" charset="0"/>
                            </a:rPr>
                          </m:ctrlPr>
                        </m:fPr>
                        <m:num>
                          <m:r>
                            <a:rPr lang="en-US" sz="2000" b="1" i="1" smtClean="0">
                              <a:solidFill>
                                <a:schemeClr val="bg1"/>
                              </a:solidFill>
                              <a:latin typeface="Cambria Math"/>
                              <a:cs typeface="Times New Roman" pitchFamily="18" charset="0"/>
                            </a:rPr>
                            <m:t>𝑯</m:t>
                          </m:r>
                        </m:num>
                        <m:den>
                          <m:r>
                            <a:rPr lang="en-US" sz="2000" b="1" i="1" smtClean="0">
                              <a:solidFill>
                                <a:schemeClr val="bg1"/>
                              </a:solidFill>
                              <a:latin typeface="Cambria Math"/>
                              <a:cs typeface="Times New Roman" pitchFamily="18" charset="0"/>
                            </a:rPr>
                            <m:t>𝑹</m:t>
                          </m:r>
                          <m:sSub>
                            <m:sSubPr>
                              <m:ctrlPr>
                                <a:rPr lang="en-US" sz="2000" b="1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  <a:cs typeface="Times New Roman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1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  <a:cs typeface="Times New Roman" pitchFamily="18" charset="0"/>
                                </a:rPr>
                                <m:t>𝑻</m:t>
                              </m:r>
                            </m:e>
                            <m:sub>
                              <m:r>
                                <a:rPr lang="en-US" sz="2000" b="1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  <a:cs typeface="Times New Roman" pitchFamily="18" charset="0"/>
                                </a:rPr>
                                <m:t>𝒌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sz="2000" b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endParaRPr>
              </a:p>
              <a:p>
                <a:pPr marL="0" indent="0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None/>
                </a:pPr>
                <a:r>
                  <a:rPr lang="en-US" sz="2000" b="1" dirty="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sz="2000" b="1" dirty="0" smtClean="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rPr>
                  <a:t>    where </a:t>
                </a:r>
                <a:r>
                  <a:rPr lang="en-US" sz="2000" b="1" dirty="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rPr>
                  <a:t>H is henry’s law constant (</a:t>
                </a:r>
                <a:r>
                  <a:rPr lang="en-US" sz="2000" b="1" dirty="0" err="1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rPr>
                  <a:t>atm</a:t>
                </a:r>
                <a:r>
                  <a:rPr lang="en-US" sz="2000" b="1" dirty="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rPr>
                  <a:t>/M), R is ideal gas constant (</a:t>
                </a:r>
                <a:r>
                  <a:rPr lang="en-US" sz="2000" b="1" dirty="0" err="1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rPr>
                  <a:t>atm</a:t>
                </a:r>
                <a:r>
                  <a:rPr lang="en-US" sz="2000" b="1" dirty="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rPr>
                  <a:t>/(M-K)), T</a:t>
                </a:r>
                <a:r>
                  <a:rPr lang="en-US" sz="2000" b="1" baseline="-25000" dirty="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rPr>
                  <a:t>k</a:t>
                </a:r>
                <a:r>
                  <a:rPr lang="en-US" sz="2000" b="1" dirty="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endParaRPr lang="en-US" sz="2000" b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endParaRPr>
              </a:p>
              <a:p>
                <a:pPr marL="0" indent="0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None/>
                </a:pPr>
                <a:r>
                  <a:rPr lang="en-US" sz="2000" b="1" dirty="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sz="2000" b="1" dirty="0" smtClean="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rPr>
                  <a:t>    is </a:t>
                </a:r>
                <a:r>
                  <a:rPr lang="en-US" sz="2000" b="1" dirty="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rPr>
                  <a:t>temperature (K). </a:t>
                </a:r>
              </a:p>
              <a:p>
                <a:pPr marL="182880" indent="-182880">
                  <a:lnSpc>
                    <a:spcPct val="114000"/>
                  </a:lnSpc>
                  <a:spcBef>
                    <a:spcPts val="0"/>
                  </a:spcBef>
                  <a:spcAft>
                    <a:spcPts val="1200"/>
                  </a:spcAft>
                </a:pPr>
                <a:endParaRPr lang="en-US" sz="2000" b="1" dirty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endParaRPr>
              </a:p>
              <a:p>
                <a:pPr marL="182880" indent="-182880">
                  <a:lnSpc>
                    <a:spcPct val="114000"/>
                  </a:lnSpc>
                  <a:spcBef>
                    <a:spcPts val="0"/>
                  </a:spcBef>
                  <a:spcAft>
                    <a:spcPts val="1200"/>
                  </a:spcAft>
                </a:pPr>
                <a:endParaRPr lang="en-US" sz="2400" b="1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 marL="0" indent="0">
                  <a:buNone/>
                </a:pPr>
                <a:endParaRPr lang="en-US" sz="2400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endParaRPr lang="en-US" sz="24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217612" y="1143000"/>
                <a:ext cx="9422076" cy="4648200"/>
              </a:xfrm>
              <a:blipFill rotWithShape="1">
                <a:blip r:embed="rId3"/>
                <a:stretch>
                  <a:fillRect l="-259" t="-787" b="-1076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602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7868" y="381000"/>
            <a:ext cx="10969943" cy="884238"/>
          </a:xfrm>
        </p:spPr>
        <p:txBody>
          <a:bodyPr>
            <a:noAutofit/>
          </a:bodyPr>
          <a:lstStyle/>
          <a:p>
            <a:pPr algn="ctr"/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Volatilization Theory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1217612" y="1143000"/>
                <a:ext cx="9422076" cy="4648200"/>
              </a:xfrm>
            </p:spPr>
            <p:txBody>
              <a:bodyPr>
                <a:noAutofit/>
              </a:bodyPr>
              <a:lstStyle/>
              <a:p>
                <a:pPr marL="45720" indent="0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None/>
                </a:pPr>
                <a:r>
                  <a:rPr lang="en-US" sz="2000" b="1" dirty="0" smtClean="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rPr>
                  <a:t>1. Volatilization process is expressed as </a:t>
                </a:r>
              </a:p>
              <a:p>
                <a:pPr marL="0" indent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None/>
                </a:pPr>
                <a:r>
                  <a:rPr lang="en-US" sz="2000" b="1" dirty="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b="1" i="1" smtClean="0">
                            <a:solidFill>
                              <a:schemeClr val="bg1"/>
                            </a:solidFill>
                            <a:latin typeface="Cambria Math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a:rPr lang="en-US" sz="2000" b="1" i="1" smtClean="0">
                            <a:solidFill>
                              <a:schemeClr val="bg1"/>
                            </a:solidFill>
                            <a:latin typeface="Cambria Math"/>
                            <a:cs typeface="Times New Roman" pitchFamily="18" charset="0"/>
                          </a:rPr>
                          <m:t>𝒅𝑪</m:t>
                        </m:r>
                      </m:num>
                      <m:den>
                        <m:r>
                          <a:rPr lang="en-US" sz="2000" b="1" i="1" smtClean="0">
                            <a:solidFill>
                              <a:schemeClr val="bg1"/>
                            </a:solidFill>
                            <a:latin typeface="Cambria Math"/>
                            <a:cs typeface="Times New Roman" pitchFamily="18" charset="0"/>
                          </a:rPr>
                          <m:t>𝒅𝒕</m:t>
                        </m:r>
                      </m:den>
                    </m:f>
                    <m:r>
                      <a:rPr lang="en-US" sz="2000" b="1" i="1" smtClean="0">
                        <a:solidFill>
                          <a:schemeClr val="bg1"/>
                        </a:solidFill>
                        <a:latin typeface="Cambria Math"/>
                        <a:cs typeface="Times New Roman" pitchFamily="18" charset="0"/>
                      </a:rPr>
                      <m:t>=</m:t>
                    </m:r>
                    <m:sSub>
                      <m:sSubPr>
                        <m:ctrlPr>
                          <a:rPr lang="en-US" sz="2000" b="1" i="1" smtClean="0">
                            <a:solidFill>
                              <a:schemeClr val="bg1"/>
                            </a:solidFill>
                            <a:latin typeface="Cambria Math"/>
                            <a:cs typeface="Times New Roman" pitchFamily="18" charset="0"/>
                          </a:rPr>
                        </m:ctrlPr>
                      </m:sSubPr>
                      <m:e>
                        <m:r>
                          <a:rPr lang="en-US" sz="2000" b="1" i="1" smtClean="0">
                            <a:solidFill>
                              <a:schemeClr val="bg1"/>
                            </a:solidFill>
                            <a:latin typeface="Cambria Math"/>
                            <a:cs typeface="Times New Roman" pitchFamily="18" charset="0"/>
                          </a:rPr>
                          <m:t>𝑲</m:t>
                        </m:r>
                      </m:e>
                      <m:sub>
                        <m:r>
                          <a:rPr lang="en-US" sz="2000" b="1" i="1" smtClean="0">
                            <a:solidFill>
                              <a:schemeClr val="bg1"/>
                            </a:solidFill>
                            <a:latin typeface="Cambria Math"/>
                            <a:cs typeface="Times New Roman" pitchFamily="18" charset="0"/>
                          </a:rPr>
                          <m:t>𝑳𝑨</m:t>
                        </m:r>
                      </m:sub>
                    </m:sSub>
                    <m:d>
                      <m:dPr>
                        <m:ctrlPr>
                          <a:rPr lang="en-US" sz="2000" b="1" i="1" smtClean="0">
                            <a:solidFill>
                              <a:schemeClr val="bg1"/>
                            </a:solidFill>
                            <a:latin typeface="Cambria Math"/>
                            <a:cs typeface="Times New Roman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000" b="1" i="1" smtClean="0">
                                <a:solidFill>
                                  <a:schemeClr val="bg1"/>
                                </a:solidFill>
                                <a:latin typeface="Cambria Math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2000" b="1" i="1" smtClean="0">
                                <a:solidFill>
                                  <a:schemeClr val="bg1"/>
                                </a:solidFill>
                                <a:latin typeface="Cambria Math"/>
                                <a:cs typeface="Times New Roman" pitchFamily="18" charset="0"/>
                              </a:rPr>
                              <m:t>𝑪</m:t>
                            </m:r>
                          </m:e>
                          <m:sub>
                            <m:r>
                              <a:rPr lang="en-US" sz="2000" b="1" i="1" smtClean="0">
                                <a:solidFill>
                                  <a:schemeClr val="bg1"/>
                                </a:solidFill>
                                <a:latin typeface="Cambria Math"/>
                                <a:cs typeface="Times New Roman" pitchFamily="18" charset="0"/>
                              </a:rPr>
                              <m:t>𝒅𝒊𝒔𝒔</m:t>
                            </m:r>
                          </m:sub>
                        </m:sSub>
                        <m:r>
                          <a:rPr lang="en-US" sz="2000" b="1" i="1" smtClean="0">
                            <a:solidFill>
                              <a:schemeClr val="bg1"/>
                            </a:solidFill>
                            <a:latin typeface="Cambria Math"/>
                            <a:cs typeface="Times New Roman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en-US" sz="2000" b="1" i="1" smtClean="0">
                                <a:solidFill>
                                  <a:schemeClr val="bg1"/>
                                </a:solidFill>
                                <a:latin typeface="Cambria Math"/>
                                <a:cs typeface="Times New Roman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sz="2000" b="1" i="1" smtClean="0">
                                    <a:solidFill>
                                      <a:schemeClr val="bg1"/>
                                    </a:solidFill>
                                    <a:latin typeface="Cambria Math"/>
                                    <a:cs typeface="Times New Roman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b="1" i="1" smtClean="0">
                                    <a:solidFill>
                                      <a:schemeClr val="bg1"/>
                                    </a:solidFill>
                                    <a:latin typeface="Cambria Math"/>
                                    <a:cs typeface="Times New Roman" pitchFamily="18" charset="0"/>
                                  </a:rPr>
                                  <m:t>𝑪</m:t>
                                </m:r>
                              </m:e>
                              <m:sub>
                                <m:r>
                                  <a:rPr lang="en-US" sz="2000" b="1" i="1" smtClean="0">
                                    <a:solidFill>
                                      <a:schemeClr val="bg1"/>
                                    </a:solidFill>
                                    <a:latin typeface="Cambria Math"/>
                                    <a:cs typeface="Times New Roman" pitchFamily="18" charset="0"/>
                                  </a:rPr>
                                  <m:t>𝒂𝒊𝒓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US" sz="2000" b="1" i="1" smtClean="0">
                                    <a:solidFill>
                                      <a:schemeClr val="bg1"/>
                                    </a:solidFill>
                                    <a:latin typeface="Cambria Math"/>
                                    <a:cs typeface="Times New Roman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b="1" i="1" smtClean="0">
                                    <a:solidFill>
                                      <a:schemeClr val="bg1"/>
                                    </a:solidFill>
                                    <a:latin typeface="Cambria Math"/>
                                    <a:cs typeface="Times New Roman" pitchFamily="18" charset="0"/>
                                  </a:rPr>
                                  <m:t>𝑲</m:t>
                                </m:r>
                              </m:e>
                              <m:sub>
                                <m:r>
                                  <a:rPr lang="en-US" sz="2000" b="1" i="1" smtClean="0">
                                    <a:solidFill>
                                      <a:schemeClr val="bg1"/>
                                    </a:solidFill>
                                    <a:latin typeface="Cambria Math"/>
                                    <a:cs typeface="Times New Roman" pitchFamily="18" charset="0"/>
                                  </a:rPr>
                                  <m:t>𝒂𝒘</m:t>
                                </m:r>
                              </m:sub>
                            </m:sSub>
                          </m:den>
                        </m:f>
                      </m:e>
                    </m:d>
                  </m:oMath>
                </a14:m>
                <a:endParaRPr lang="en-US" sz="2000" b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endParaRPr>
              </a:p>
              <a:p>
                <a:pPr marL="0" indent="0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None/>
                </a:pPr>
                <a:r>
                  <a:rPr lang="en-US" sz="2000" b="1" dirty="0" smtClean="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rPr>
                  <a:t>     where K</a:t>
                </a:r>
                <a:r>
                  <a:rPr lang="en-US" sz="2000" b="1" baseline="-25000" dirty="0" smtClean="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rPr>
                  <a:t>LA</a:t>
                </a:r>
                <a:r>
                  <a:rPr lang="en-US" sz="2000" b="1" dirty="0" smtClean="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rPr>
                  <a:t> is mass transfer coefficient from water to air (d</a:t>
                </a:r>
                <a:r>
                  <a:rPr lang="en-US" sz="2000" b="1" baseline="30000" dirty="0" smtClean="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rPr>
                  <a:t>-1</a:t>
                </a:r>
                <a:r>
                  <a:rPr lang="en-US" sz="2000" b="1" dirty="0" smtClean="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rPr>
                  <a:t>)</a:t>
                </a:r>
              </a:p>
              <a:p>
                <a:pPr marL="0" indent="0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None/>
                </a:pPr>
                <a:r>
                  <a:rPr lang="en-US" sz="2000" b="1" dirty="0" smtClean="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rPr>
                  <a:t>     C</a:t>
                </a:r>
                <a:r>
                  <a:rPr lang="en-US" sz="2000" b="1" baseline="-25000" dirty="0" smtClean="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rPr>
                  <a:t>diss</a:t>
                </a:r>
                <a:r>
                  <a:rPr lang="en-US" sz="2000" b="1" dirty="0" smtClean="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rPr>
                  <a:t> is dissolved chemical concentration in aqueous (mg/L)</a:t>
                </a:r>
              </a:p>
              <a:p>
                <a:pPr marL="0" indent="0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None/>
                </a:pPr>
                <a:r>
                  <a:rPr lang="en-US" sz="2000" b="1" dirty="0" smtClean="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rPr>
                  <a:t>     </a:t>
                </a:r>
                <a:r>
                  <a:rPr lang="en-US" sz="2000" b="1" dirty="0" err="1" smtClean="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rPr>
                  <a:t>C</a:t>
                </a:r>
                <a:r>
                  <a:rPr lang="en-US" sz="2000" b="1" baseline="-25000" dirty="0" err="1" smtClean="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rPr>
                  <a:t>air</a:t>
                </a:r>
                <a:r>
                  <a:rPr lang="en-US" sz="2000" b="1" dirty="0" smtClean="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rPr>
                  <a:t> is chemical concentration in air (mg/L)</a:t>
                </a:r>
              </a:p>
              <a:p>
                <a:pPr marL="0" indent="0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None/>
                </a:pPr>
                <a:r>
                  <a:rPr lang="en-US" sz="2000" b="1" dirty="0" smtClean="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rPr>
                  <a:t>     K</a:t>
                </a:r>
                <a:r>
                  <a:rPr lang="en-US" sz="2000" b="1" baseline="-25000" dirty="0" smtClean="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rPr>
                  <a:t>aw</a:t>
                </a:r>
                <a:r>
                  <a:rPr lang="en-US" sz="2000" b="1" dirty="0" smtClean="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rPr>
                  <a:t> is air-water partition coefficient (dimensionless).</a:t>
                </a:r>
              </a:p>
              <a:p>
                <a:pPr marL="45720" indent="0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None/>
                </a:pPr>
                <a:r>
                  <a:rPr lang="en-US" sz="2000" b="1" dirty="0" smtClean="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rPr>
                  <a:t>2. K</a:t>
                </a:r>
                <a:r>
                  <a:rPr lang="en-US" sz="2000" b="1" baseline="-25000" dirty="0" smtClean="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rPr>
                  <a:t>aw</a:t>
                </a:r>
                <a:r>
                  <a:rPr lang="en-US" sz="2000" b="1" dirty="0" smtClean="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rPr>
                  <a:t> is expressed as </a:t>
                </a:r>
              </a:p>
              <a:p>
                <a:pPr marL="45720" indent="0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1" i="1" smtClean="0">
                              <a:solidFill>
                                <a:schemeClr val="bg1"/>
                              </a:solidFill>
                              <a:latin typeface="Cambria Math"/>
                              <a:cs typeface="Times New Roman" pitchFamily="18" charset="0"/>
                            </a:rPr>
                          </m:ctrlPr>
                        </m:sSubPr>
                        <m:e>
                          <m:r>
                            <a:rPr lang="en-US" sz="2000" b="1" i="1" smtClean="0">
                              <a:solidFill>
                                <a:schemeClr val="bg1"/>
                              </a:solidFill>
                              <a:latin typeface="Cambria Math"/>
                              <a:cs typeface="Times New Roman" pitchFamily="18" charset="0"/>
                            </a:rPr>
                            <m:t>𝑲</m:t>
                          </m:r>
                        </m:e>
                        <m:sub>
                          <m:r>
                            <a:rPr lang="en-US" sz="2000" b="1" i="1" smtClean="0">
                              <a:solidFill>
                                <a:schemeClr val="bg1"/>
                              </a:solidFill>
                              <a:latin typeface="Cambria Math"/>
                              <a:cs typeface="Times New Roman" pitchFamily="18" charset="0"/>
                            </a:rPr>
                            <m:t>𝒂𝒘</m:t>
                          </m:r>
                        </m:sub>
                      </m:sSub>
                      <m:r>
                        <a:rPr lang="en-US" sz="2000" b="1" i="1" smtClean="0">
                          <a:solidFill>
                            <a:schemeClr val="bg1"/>
                          </a:solidFill>
                          <a:latin typeface="Cambria Math"/>
                          <a:cs typeface="Times New Roman" pitchFamily="18" charset="0"/>
                        </a:rPr>
                        <m:t>= </m:t>
                      </m:r>
                      <m:f>
                        <m:fPr>
                          <m:ctrlPr>
                            <a:rPr lang="en-US" sz="2000" b="1" i="1" smtClean="0">
                              <a:solidFill>
                                <a:schemeClr val="bg1"/>
                              </a:solidFill>
                              <a:latin typeface="Cambria Math"/>
                              <a:cs typeface="Times New Roman" pitchFamily="18" charset="0"/>
                            </a:rPr>
                          </m:ctrlPr>
                        </m:fPr>
                        <m:num>
                          <m:r>
                            <a:rPr lang="en-US" sz="2000" b="1" i="1" smtClean="0">
                              <a:solidFill>
                                <a:schemeClr val="bg1"/>
                              </a:solidFill>
                              <a:latin typeface="Cambria Math"/>
                              <a:cs typeface="Times New Roman" pitchFamily="18" charset="0"/>
                            </a:rPr>
                            <m:t>𝑯</m:t>
                          </m:r>
                        </m:num>
                        <m:den>
                          <m:r>
                            <a:rPr lang="en-US" sz="2000" b="1" i="1" smtClean="0">
                              <a:solidFill>
                                <a:schemeClr val="bg1"/>
                              </a:solidFill>
                              <a:latin typeface="Cambria Math"/>
                              <a:cs typeface="Times New Roman" pitchFamily="18" charset="0"/>
                            </a:rPr>
                            <m:t>𝑹</m:t>
                          </m:r>
                          <m:sSub>
                            <m:sSubPr>
                              <m:ctrlPr>
                                <a:rPr lang="en-US" sz="2000" b="1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  <a:cs typeface="Times New Roman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1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  <a:cs typeface="Times New Roman" pitchFamily="18" charset="0"/>
                                </a:rPr>
                                <m:t>𝑻</m:t>
                              </m:r>
                            </m:e>
                            <m:sub>
                              <m:r>
                                <a:rPr lang="en-US" sz="2000" b="1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  <a:cs typeface="Times New Roman" pitchFamily="18" charset="0"/>
                                </a:rPr>
                                <m:t>𝒌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sz="2000" b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endParaRPr>
              </a:p>
              <a:p>
                <a:pPr marL="0" indent="0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None/>
                </a:pPr>
                <a:r>
                  <a:rPr lang="en-US" sz="2000" b="1" dirty="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sz="2000" b="1" dirty="0" smtClean="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rPr>
                  <a:t>    where </a:t>
                </a:r>
                <a:r>
                  <a:rPr lang="en-US" sz="2000" b="1" dirty="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rPr>
                  <a:t>H is henry’s law constant (</a:t>
                </a:r>
                <a:r>
                  <a:rPr lang="en-US" sz="2000" b="1" dirty="0" err="1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rPr>
                  <a:t>atm</a:t>
                </a:r>
                <a:r>
                  <a:rPr lang="en-US" sz="2000" b="1" dirty="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rPr>
                  <a:t>/M), R is ideal gas constant (</a:t>
                </a:r>
                <a:r>
                  <a:rPr lang="en-US" sz="2000" b="1" dirty="0" err="1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rPr>
                  <a:t>atm</a:t>
                </a:r>
                <a:r>
                  <a:rPr lang="en-US" sz="2000" b="1" dirty="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rPr>
                  <a:t>/(M-K)), T</a:t>
                </a:r>
                <a:r>
                  <a:rPr lang="en-US" sz="2000" b="1" baseline="-25000" dirty="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rPr>
                  <a:t>k</a:t>
                </a:r>
                <a:r>
                  <a:rPr lang="en-US" sz="2000" b="1" dirty="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endParaRPr lang="en-US" sz="2000" b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endParaRPr>
              </a:p>
              <a:p>
                <a:pPr marL="0" indent="0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None/>
                </a:pPr>
                <a:r>
                  <a:rPr lang="en-US" sz="2000" b="1" dirty="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sz="2000" b="1" dirty="0" smtClean="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rPr>
                  <a:t>    is </a:t>
                </a:r>
                <a:r>
                  <a:rPr lang="en-US" sz="2000" b="1" dirty="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rPr>
                  <a:t>temperature (K). </a:t>
                </a:r>
              </a:p>
              <a:p>
                <a:pPr marL="182880" indent="-182880">
                  <a:lnSpc>
                    <a:spcPct val="114000"/>
                  </a:lnSpc>
                  <a:spcBef>
                    <a:spcPts val="0"/>
                  </a:spcBef>
                  <a:spcAft>
                    <a:spcPts val="1200"/>
                  </a:spcAft>
                </a:pPr>
                <a:endParaRPr lang="en-US" sz="2000" b="1" dirty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endParaRPr>
              </a:p>
              <a:p>
                <a:pPr marL="182880" indent="-182880">
                  <a:lnSpc>
                    <a:spcPct val="114000"/>
                  </a:lnSpc>
                  <a:spcBef>
                    <a:spcPts val="0"/>
                  </a:spcBef>
                  <a:spcAft>
                    <a:spcPts val="1200"/>
                  </a:spcAft>
                </a:pPr>
                <a:endParaRPr lang="en-US" sz="2400" b="1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 marL="0" indent="0">
                  <a:buNone/>
                </a:pPr>
                <a:endParaRPr lang="en-US" sz="2400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endParaRPr lang="en-US" sz="24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217612" y="1143000"/>
                <a:ext cx="9422076" cy="4648200"/>
              </a:xfrm>
              <a:blipFill rotWithShape="1">
                <a:blip r:embed="rId3"/>
                <a:stretch>
                  <a:fillRect l="-259" t="-787" b="-1076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5166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7868" y="609600"/>
            <a:ext cx="10969943" cy="884238"/>
          </a:xfrm>
        </p:spPr>
        <p:txBody>
          <a:bodyPr>
            <a:noAutofit/>
          </a:bodyPr>
          <a:lstStyle/>
          <a:p>
            <a:pPr algn="ctr"/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Volatilization Theory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1217612" y="1600200"/>
                <a:ext cx="9982200" cy="2743200"/>
              </a:xfrm>
            </p:spPr>
            <p:txBody>
              <a:bodyPr>
                <a:noAutofit/>
              </a:bodyPr>
              <a:lstStyle/>
              <a:p>
                <a:pPr marL="45720" indent="0">
                  <a:lnSpc>
                    <a:spcPct val="114000"/>
                  </a:lnSpc>
                  <a:spcBef>
                    <a:spcPts val="0"/>
                  </a:spcBef>
                  <a:spcAft>
                    <a:spcPts val="1200"/>
                  </a:spcAft>
                  <a:buNone/>
                </a:pPr>
                <a:r>
                  <a:rPr lang="en-US" sz="2000" b="1" dirty="0" smtClean="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rPr>
                  <a:t>3. K</a:t>
                </a:r>
                <a:r>
                  <a:rPr lang="en-US" sz="2000" b="1" baseline="-25000" dirty="0" smtClean="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rPr>
                  <a:t>LA</a:t>
                </a:r>
                <a:r>
                  <a:rPr lang="en-US" sz="2000" b="1" dirty="0" smtClean="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rPr>
                  <a:t> is mass transfer coefficient from water to air (d</a:t>
                </a:r>
                <a:r>
                  <a:rPr lang="en-US" sz="2000" b="1" baseline="30000" dirty="0" smtClean="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rPr>
                  <a:t>-1</a:t>
                </a:r>
                <a:r>
                  <a:rPr lang="en-US" sz="2000" b="1" dirty="0" smtClean="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rPr>
                  <a:t>)</a:t>
                </a:r>
              </a:p>
              <a:p>
                <a:pPr marL="45720" indent="0">
                  <a:lnSpc>
                    <a:spcPct val="114000"/>
                  </a:lnSpc>
                  <a:spcBef>
                    <a:spcPts val="0"/>
                  </a:spcBef>
                  <a:spcAft>
                    <a:spcPts val="1200"/>
                  </a:spcAft>
                  <a:buNone/>
                </a:pPr>
                <a:r>
                  <a:rPr lang="en-US" sz="2000" b="1" dirty="0" smtClean="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rPr>
                  <a:t>                                                    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1" i="1" smtClean="0">
                            <a:solidFill>
                              <a:schemeClr val="bg1"/>
                            </a:solidFill>
                            <a:latin typeface="Cambria Math"/>
                            <a:cs typeface="Times New Roman" pitchFamily="18" charset="0"/>
                          </a:rPr>
                        </m:ctrlPr>
                      </m:sSubPr>
                      <m:e>
                        <m:r>
                          <a:rPr lang="en-US" sz="2000" b="1" i="1" smtClean="0">
                            <a:solidFill>
                              <a:schemeClr val="bg1"/>
                            </a:solidFill>
                            <a:latin typeface="Cambria Math"/>
                            <a:cs typeface="Times New Roman" pitchFamily="18" charset="0"/>
                          </a:rPr>
                          <m:t>𝑲</m:t>
                        </m:r>
                      </m:e>
                      <m:sub>
                        <m:r>
                          <a:rPr lang="en-US" sz="2000" b="1" i="1" smtClean="0">
                            <a:solidFill>
                              <a:schemeClr val="bg1"/>
                            </a:solidFill>
                            <a:latin typeface="Cambria Math"/>
                            <a:cs typeface="Times New Roman" pitchFamily="18" charset="0"/>
                          </a:rPr>
                          <m:t>𝑳𝑨</m:t>
                        </m:r>
                      </m:sub>
                    </m:sSub>
                    <m:r>
                      <a:rPr lang="en-US" sz="2000" b="1" i="1" smtClean="0">
                        <a:solidFill>
                          <a:schemeClr val="bg1"/>
                        </a:solidFill>
                        <a:latin typeface="Cambria Math"/>
                        <a:cs typeface="Times New Roman" pitchFamily="18" charset="0"/>
                      </a:rPr>
                      <m:t>= </m:t>
                    </m:r>
                    <m:f>
                      <m:fPr>
                        <m:ctrlPr>
                          <a:rPr lang="en-US" sz="2000" b="1" i="1" smtClean="0">
                            <a:solidFill>
                              <a:schemeClr val="bg1"/>
                            </a:solidFill>
                            <a:latin typeface="Cambria Math"/>
                            <a:cs typeface="Times New Roman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000" b="1" i="1" smtClean="0">
                                <a:solidFill>
                                  <a:schemeClr val="bg1"/>
                                </a:solidFill>
                                <a:latin typeface="Cambria Math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2000" b="1" i="1" smtClean="0">
                                <a:solidFill>
                                  <a:schemeClr val="bg1"/>
                                </a:solidFill>
                                <a:latin typeface="Cambria Math"/>
                                <a:cs typeface="Times New Roman" pitchFamily="18" charset="0"/>
                              </a:rPr>
                              <m:t>𝑲</m:t>
                            </m:r>
                          </m:e>
                          <m:sub>
                            <m:r>
                              <a:rPr lang="en-US" sz="2000" b="1" i="1" smtClean="0">
                                <a:solidFill>
                                  <a:schemeClr val="bg1"/>
                                </a:solidFill>
                                <a:latin typeface="Cambria Math"/>
                                <a:cs typeface="Times New Roman" pitchFamily="18" charset="0"/>
                              </a:rPr>
                              <m:t>𝑳</m:t>
                            </m:r>
                          </m:sub>
                        </m:sSub>
                      </m:num>
                      <m:den>
                        <m:r>
                          <a:rPr lang="en-US" sz="2000" b="1" i="1" smtClean="0">
                            <a:solidFill>
                              <a:schemeClr val="bg1"/>
                            </a:solidFill>
                            <a:latin typeface="Cambria Math"/>
                            <a:cs typeface="Times New Roman" pitchFamily="18" charset="0"/>
                          </a:rPr>
                          <m:t>𝑫</m:t>
                        </m:r>
                      </m:den>
                    </m:f>
                    <m:sSup>
                      <m:sSupPr>
                        <m:ctrlPr>
                          <a:rPr lang="en-US" sz="2000" b="1" i="1">
                            <a:solidFill>
                              <a:schemeClr val="bg1"/>
                            </a:solidFill>
                            <a:latin typeface="Cambria Math"/>
                            <a:cs typeface="Times New Roman" pitchFamily="18" charset="0"/>
                          </a:rPr>
                        </m:ctrlPr>
                      </m:sSupPr>
                      <m:e>
                        <m:r>
                          <a:rPr lang="en-US" sz="2000" b="1" i="1" smtClean="0">
                            <a:solidFill>
                              <a:schemeClr val="bg1"/>
                            </a:solidFill>
                            <a:latin typeface="Cambria Math"/>
                            <a:cs typeface="Times New Roman" pitchFamily="18" charset="0"/>
                          </a:rPr>
                          <m:t>[</m:t>
                        </m:r>
                        <m:r>
                          <a:rPr lang="el-GR" sz="2000" b="1" i="1" smtClean="0">
                            <a:solidFill>
                              <a:schemeClr val="bg1"/>
                            </a:solidFill>
                            <a:latin typeface="Cambria Math"/>
                            <a:cs typeface="Times New Roman" pitchFamily="18" charset="0"/>
                          </a:rPr>
                          <m:t>𝜽</m:t>
                        </m:r>
                      </m:e>
                      <m:sup>
                        <m:r>
                          <a:rPr lang="en-US" sz="2000" b="1" i="1">
                            <a:solidFill>
                              <a:schemeClr val="bg1"/>
                            </a:solidFill>
                            <a:latin typeface="Cambria Math"/>
                            <a:cs typeface="Times New Roman" pitchFamily="18" charset="0"/>
                          </a:rPr>
                          <m:t>(</m:t>
                        </m:r>
                        <m:sSub>
                          <m:sSubPr>
                            <m:ctrlPr>
                              <a:rPr lang="en-US" sz="2000" b="1" i="1">
                                <a:solidFill>
                                  <a:schemeClr val="bg1"/>
                                </a:solidFill>
                                <a:latin typeface="Cambria Math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2000" b="1" i="1">
                                <a:solidFill>
                                  <a:schemeClr val="bg1"/>
                                </a:solidFill>
                                <a:latin typeface="Cambria Math"/>
                                <a:cs typeface="Times New Roman" pitchFamily="18" charset="0"/>
                              </a:rPr>
                              <m:t>𝑻</m:t>
                            </m:r>
                          </m:e>
                          <m:sub>
                            <m:r>
                              <a:rPr lang="en-US" sz="2000" b="1" i="1">
                                <a:solidFill>
                                  <a:schemeClr val="bg1"/>
                                </a:solidFill>
                                <a:latin typeface="Cambria Math"/>
                                <a:cs typeface="Times New Roman" pitchFamily="18" charset="0"/>
                              </a:rPr>
                              <m:t>𝒘</m:t>
                            </m:r>
                          </m:sub>
                        </m:sSub>
                        <m:r>
                          <a:rPr lang="en-US" sz="2000" b="1" i="1">
                            <a:solidFill>
                              <a:schemeClr val="bg1"/>
                            </a:solidFill>
                            <a:latin typeface="Cambria Math"/>
                            <a:cs typeface="Times New Roman" pitchFamily="18" charset="0"/>
                          </a:rPr>
                          <m:t>−</m:t>
                        </m:r>
                        <m:r>
                          <a:rPr lang="en-US" sz="2000" b="1" i="1">
                            <a:solidFill>
                              <a:schemeClr val="bg1"/>
                            </a:solidFill>
                            <a:latin typeface="Cambria Math"/>
                            <a:cs typeface="Times New Roman" pitchFamily="18" charset="0"/>
                          </a:rPr>
                          <m:t>𝟐𝟎</m:t>
                        </m:r>
                        <m:r>
                          <a:rPr lang="en-US" sz="2000" b="1" i="1">
                            <a:solidFill>
                              <a:schemeClr val="bg1"/>
                            </a:solidFill>
                            <a:latin typeface="Cambria Math"/>
                            <a:cs typeface="Times New Roman" pitchFamily="18" charset="0"/>
                          </a:rPr>
                          <m:t>)</m:t>
                        </m:r>
                      </m:sup>
                    </m:sSup>
                  </m:oMath>
                </a14:m>
                <a:r>
                  <a:rPr lang="en-US" sz="2000" b="1" dirty="0" smtClean="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rPr>
                  <a:t>]  </a:t>
                </a:r>
              </a:p>
              <a:p>
                <a:pPr marL="0" indent="0">
                  <a:lnSpc>
                    <a:spcPct val="114000"/>
                  </a:lnSpc>
                  <a:spcBef>
                    <a:spcPts val="0"/>
                  </a:spcBef>
                  <a:buNone/>
                </a:pPr>
                <a:r>
                  <a:rPr lang="en-US" sz="2000" b="1" dirty="0" smtClean="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rPr>
                  <a:t>    where K</a:t>
                </a:r>
                <a:r>
                  <a:rPr lang="en-US" sz="2000" b="1" baseline="-25000" dirty="0" smtClean="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rPr>
                  <a:t>L</a:t>
                </a:r>
                <a:r>
                  <a:rPr lang="en-US" sz="2000" b="1" dirty="0" smtClean="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rPr>
                  <a:t> is the overall conductivity (m/d) at </a:t>
                </a:r>
                <a:r>
                  <a:rPr lang="en-US" sz="2000" b="1" dirty="0" err="1" smtClean="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rPr>
                  <a:t>20°C</a:t>
                </a:r>
                <a:r>
                  <a:rPr lang="en-US" sz="2000" b="1" dirty="0" smtClean="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rPr>
                  <a:t>, and D is the depth of surface water,           </a:t>
                </a:r>
              </a:p>
              <a:p>
                <a:pPr marL="0" indent="0">
                  <a:lnSpc>
                    <a:spcPct val="114000"/>
                  </a:lnSpc>
                  <a:spcBef>
                    <a:spcPts val="0"/>
                  </a:spcBef>
                  <a:buNone/>
                </a:pPr>
                <a:r>
                  <a:rPr lang="en-US" sz="2000" b="1" dirty="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sz="2000" b="1" dirty="0" smtClean="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rPr>
                  <a:t>   </a:t>
                </a:r>
                <a:r>
                  <a:rPr lang="el-GR" sz="2000" b="1" dirty="0" smtClean="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rPr>
                  <a:t>θ</a:t>
                </a:r>
                <a:r>
                  <a:rPr lang="en-US" sz="2000" b="1" dirty="0" smtClean="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rPr>
                  <a:t> is temperature correction coefficient, T</a:t>
                </a:r>
                <a:r>
                  <a:rPr lang="en-US" sz="2000" b="1" baseline="-25000" dirty="0" smtClean="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rPr>
                  <a:t>w</a:t>
                </a:r>
                <a:r>
                  <a:rPr lang="en-US" sz="2000" b="1" dirty="0" smtClean="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rPr>
                  <a:t> is water temperature (°C).</a:t>
                </a:r>
              </a:p>
              <a:p>
                <a:pPr marL="0" indent="0">
                  <a:lnSpc>
                    <a:spcPct val="114000"/>
                  </a:lnSpc>
                  <a:spcBef>
                    <a:spcPts val="0"/>
                  </a:spcBef>
                  <a:buNone/>
                </a:pPr>
                <a:endParaRPr lang="en-US" sz="2000" b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endParaRPr>
              </a:p>
              <a:p>
                <a:pPr marL="0" indent="0">
                  <a:lnSpc>
                    <a:spcPct val="150000"/>
                  </a:lnSpc>
                  <a:spcBef>
                    <a:spcPts val="0"/>
                  </a:spcBef>
                  <a:spcAft>
                    <a:spcPts val="1200"/>
                  </a:spcAft>
                  <a:buNone/>
                </a:pPr>
                <a:r>
                  <a:rPr lang="en-US" sz="2000" b="1" dirty="0" smtClean="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rPr>
                  <a:t>4. The procedures to include temperature effects on volatilization is same as the ones for chemical reaction. </a:t>
                </a:r>
              </a:p>
              <a:p>
                <a:pPr marL="0" indent="0">
                  <a:lnSpc>
                    <a:spcPct val="114000"/>
                  </a:lnSpc>
                  <a:spcBef>
                    <a:spcPts val="0"/>
                  </a:spcBef>
                  <a:spcAft>
                    <a:spcPts val="1200"/>
                  </a:spcAft>
                  <a:buNone/>
                </a:pPr>
                <a:endParaRPr lang="en-US" sz="2000" b="1" dirty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endParaRPr>
              </a:p>
              <a:p>
                <a:pPr marL="182880" indent="-182880">
                  <a:lnSpc>
                    <a:spcPct val="114000"/>
                  </a:lnSpc>
                  <a:spcBef>
                    <a:spcPts val="0"/>
                  </a:spcBef>
                  <a:spcAft>
                    <a:spcPts val="1200"/>
                  </a:spcAft>
                </a:pPr>
                <a:endParaRPr lang="en-US" sz="2400" b="1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 marL="0" indent="0">
                  <a:buNone/>
                </a:pPr>
                <a:endParaRPr lang="en-US" sz="2400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endParaRPr lang="en-US" sz="24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217612" y="1600200"/>
                <a:ext cx="9982200" cy="2743200"/>
              </a:xfrm>
              <a:blipFill rotWithShape="1">
                <a:blip r:embed="rId3"/>
                <a:stretch>
                  <a:fillRect l="-733" t="-667" r="-6048" b="-195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6808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7868" y="487362"/>
            <a:ext cx="10969943" cy="884238"/>
          </a:xfrm>
        </p:spPr>
        <p:txBody>
          <a:bodyPr>
            <a:noAutofit/>
          </a:bodyPr>
          <a:lstStyle/>
          <a:p>
            <a:pPr algn="ctr"/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Volatilization Theory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1217612" y="1295400"/>
                <a:ext cx="9982200" cy="4724400"/>
              </a:xfrm>
            </p:spPr>
            <p:txBody>
              <a:bodyPr>
                <a:noAutofit/>
              </a:bodyPr>
              <a:lstStyle/>
              <a:p>
                <a:pPr marL="45720" indent="0">
                  <a:lnSpc>
                    <a:spcPct val="114000"/>
                  </a:lnSpc>
                  <a:spcBef>
                    <a:spcPts val="0"/>
                  </a:spcBef>
                  <a:spcAft>
                    <a:spcPts val="600"/>
                  </a:spcAft>
                  <a:buNone/>
                </a:pPr>
                <a:r>
                  <a:rPr lang="en-US" sz="2400" b="1" dirty="0" smtClean="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rPr>
                  <a:t>5. K</a:t>
                </a:r>
                <a:r>
                  <a:rPr lang="en-US" sz="2400" b="1" baseline="-25000" dirty="0" smtClean="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rPr>
                  <a:t>L</a:t>
                </a:r>
                <a:r>
                  <a:rPr lang="en-US" sz="2400" b="1" dirty="0" smtClean="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rPr>
                  <a:t> is determined by the conductivity in liquid film (</a:t>
                </a:r>
                <a:r>
                  <a:rPr lang="en-US" sz="2400" b="1" dirty="0" err="1" smtClean="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rPr>
                  <a:t>K</a:t>
                </a:r>
                <a:r>
                  <a:rPr lang="en-US" sz="2400" b="1" baseline="-25000" dirty="0" err="1" smtClean="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rPr>
                  <a:t>L_water</a:t>
                </a:r>
                <a:r>
                  <a:rPr lang="en-US" sz="2400" b="1" dirty="0" smtClean="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rPr>
                  <a:t>) and in air film (</a:t>
                </a:r>
                <a:r>
                  <a:rPr lang="en-US" sz="2400" b="1" dirty="0" err="1" smtClean="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rPr>
                  <a:t>K</a:t>
                </a:r>
                <a:r>
                  <a:rPr lang="en-US" sz="2400" b="1" baseline="-25000" dirty="0" err="1" smtClean="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rPr>
                  <a:t>L_air</a:t>
                </a:r>
                <a:r>
                  <a:rPr lang="en-US" sz="2400" b="1" dirty="0" smtClean="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rPr>
                  <a:t>), respectively.  </a:t>
                </a:r>
              </a:p>
              <a:p>
                <a:pPr marL="45720" indent="0">
                  <a:lnSpc>
                    <a:spcPct val="114000"/>
                  </a:lnSpc>
                  <a:spcBef>
                    <a:spcPts val="0"/>
                  </a:spcBef>
                  <a:spcAft>
                    <a:spcPts val="1200"/>
                  </a:spcAft>
                  <a:buNone/>
                </a:pPr>
                <a:r>
                  <a:rPr lang="en-US" sz="2400" b="1" dirty="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sz="2400" b="1" dirty="0" smtClean="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rPr>
                  <a:t>                             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b="1" i="1" smtClean="0">
                            <a:solidFill>
                              <a:schemeClr val="bg1"/>
                            </a:solidFill>
                            <a:latin typeface="Cambria Math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a:rPr lang="en-US" sz="2400" b="1" i="1" smtClean="0">
                            <a:solidFill>
                              <a:schemeClr val="bg1"/>
                            </a:solidFill>
                            <a:latin typeface="Cambria Math"/>
                            <a:cs typeface="Times New Roman" pitchFamily="18" charset="0"/>
                          </a:rPr>
                          <m:t>𝟏</m:t>
                        </m:r>
                      </m:num>
                      <m:den>
                        <m:sSub>
                          <m:sSubPr>
                            <m:ctrlPr>
                              <a:rPr lang="en-US" sz="2400" b="1" i="1" smtClean="0">
                                <a:solidFill>
                                  <a:schemeClr val="bg1"/>
                                </a:solidFill>
                                <a:latin typeface="Cambria Math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2400" b="1" i="1" smtClean="0">
                                <a:solidFill>
                                  <a:schemeClr val="bg1"/>
                                </a:solidFill>
                                <a:latin typeface="Cambria Math"/>
                                <a:cs typeface="Times New Roman" pitchFamily="18" charset="0"/>
                              </a:rPr>
                              <m:t>𝑲</m:t>
                            </m:r>
                          </m:e>
                          <m:sub>
                            <m:r>
                              <a:rPr lang="en-US" sz="2400" b="1" i="1" smtClean="0">
                                <a:solidFill>
                                  <a:schemeClr val="bg1"/>
                                </a:solidFill>
                                <a:latin typeface="Cambria Math"/>
                                <a:cs typeface="Times New Roman" pitchFamily="18" charset="0"/>
                              </a:rPr>
                              <m:t>𝑳</m:t>
                            </m:r>
                          </m:sub>
                        </m:sSub>
                      </m:den>
                    </m:f>
                    <m:r>
                      <a:rPr lang="en-US" sz="2400" b="1" i="1" smtClean="0">
                        <a:solidFill>
                          <a:schemeClr val="bg1"/>
                        </a:solidFill>
                        <a:latin typeface="Cambria Math"/>
                        <a:cs typeface="Times New Roman" pitchFamily="18" charset="0"/>
                      </a:rPr>
                      <m:t>= </m:t>
                    </m:r>
                    <m:f>
                      <m:fPr>
                        <m:ctrlPr>
                          <a:rPr lang="en-US" sz="2400" b="1" i="1" smtClean="0">
                            <a:solidFill>
                              <a:schemeClr val="bg1"/>
                            </a:solidFill>
                            <a:latin typeface="Cambria Math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a:rPr lang="en-US" sz="2400" b="1" i="1" smtClean="0">
                            <a:solidFill>
                              <a:schemeClr val="bg1"/>
                            </a:solidFill>
                            <a:latin typeface="Cambria Math"/>
                            <a:cs typeface="Times New Roman" pitchFamily="18" charset="0"/>
                          </a:rPr>
                          <m:t>𝟏</m:t>
                        </m:r>
                      </m:num>
                      <m:den>
                        <m:sSub>
                          <m:sSubPr>
                            <m:ctrlPr>
                              <a:rPr lang="en-US" sz="2400" b="1" i="1" smtClean="0">
                                <a:solidFill>
                                  <a:schemeClr val="bg1"/>
                                </a:solidFill>
                                <a:latin typeface="Cambria Math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2400" b="1" i="1" smtClean="0">
                                <a:solidFill>
                                  <a:schemeClr val="bg1"/>
                                </a:solidFill>
                                <a:latin typeface="Cambria Math"/>
                                <a:cs typeface="Times New Roman" pitchFamily="18" charset="0"/>
                              </a:rPr>
                              <m:t>𝑲</m:t>
                            </m:r>
                          </m:e>
                          <m:sub>
                            <m:r>
                              <a:rPr lang="en-US" sz="2400" b="1" i="1" smtClean="0">
                                <a:solidFill>
                                  <a:schemeClr val="bg1"/>
                                </a:solidFill>
                                <a:latin typeface="Cambria Math"/>
                                <a:cs typeface="Times New Roman" pitchFamily="18" charset="0"/>
                              </a:rPr>
                              <m:t>𝑳</m:t>
                            </m:r>
                            <m:r>
                              <a:rPr lang="en-US" sz="2400" b="1" i="1" smtClean="0">
                                <a:solidFill>
                                  <a:schemeClr val="bg1"/>
                                </a:solidFill>
                                <a:latin typeface="Cambria Math"/>
                                <a:cs typeface="Times New Roman" pitchFamily="18" charset="0"/>
                              </a:rPr>
                              <m:t>_</m:t>
                            </m:r>
                            <m:r>
                              <a:rPr lang="en-US" sz="2400" b="1" i="1" smtClean="0">
                                <a:solidFill>
                                  <a:schemeClr val="bg1"/>
                                </a:solidFill>
                                <a:latin typeface="Cambria Math"/>
                                <a:cs typeface="Times New Roman" pitchFamily="18" charset="0"/>
                              </a:rPr>
                              <m:t>𝒘𝒂𝒕𝒆𝒓</m:t>
                            </m:r>
                          </m:sub>
                        </m:sSub>
                      </m:den>
                    </m:f>
                    <m:r>
                      <a:rPr lang="en-US" sz="2400" b="1" i="1" smtClean="0">
                        <a:solidFill>
                          <a:schemeClr val="bg1"/>
                        </a:solidFill>
                        <a:latin typeface="Cambria Math"/>
                        <a:cs typeface="Times New Roman" pitchFamily="18" charset="0"/>
                      </a:rPr>
                      <m:t>+ </m:t>
                    </m:r>
                    <m:f>
                      <m:fPr>
                        <m:ctrlPr>
                          <a:rPr lang="en-US" sz="2400" b="1" i="1" smtClean="0">
                            <a:solidFill>
                              <a:schemeClr val="bg1"/>
                            </a:solidFill>
                            <a:latin typeface="Cambria Math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a:rPr lang="en-US" sz="2400" b="1" i="1" smtClean="0">
                            <a:solidFill>
                              <a:schemeClr val="bg1"/>
                            </a:solidFill>
                            <a:latin typeface="Cambria Math"/>
                            <a:cs typeface="Times New Roman" pitchFamily="18" charset="0"/>
                          </a:rPr>
                          <m:t>𝟏</m:t>
                        </m:r>
                      </m:num>
                      <m:den>
                        <m:sSub>
                          <m:sSubPr>
                            <m:ctrlPr>
                              <a:rPr lang="en-US" sz="2400" b="1" i="1" smtClean="0">
                                <a:solidFill>
                                  <a:schemeClr val="bg1"/>
                                </a:solidFill>
                                <a:latin typeface="Cambria Math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2400" b="1" i="1" smtClean="0">
                                <a:solidFill>
                                  <a:schemeClr val="bg1"/>
                                </a:solidFill>
                                <a:latin typeface="Cambria Math"/>
                                <a:cs typeface="Times New Roman" pitchFamily="18" charset="0"/>
                              </a:rPr>
                              <m:t>𝑲</m:t>
                            </m:r>
                          </m:e>
                          <m:sub>
                            <m:r>
                              <a:rPr lang="en-US" sz="2400" b="1" i="1" smtClean="0">
                                <a:solidFill>
                                  <a:schemeClr val="bg1"/>
                                </a:solidFill>
                                <a:latin typeface="Cambria Math"/>
                                <a:cs typeface="Times New Roman" pitchFamily="18" charset="0"/>
                              </a:rPr>
                              <m:t>𝑳</m:t>
                            </m:r>
                            <m:r>
                              <a:rPr lang="en-US" sz="2400" b="1" i="1" smtClean="0">
                                <a:solidFill>
                                  <a:schemeClr val="bg1"/>
                                </a:solidFill>
                                <a:latin typeface="Cambria Math"/>
                                <a:cs typeface="Times New Roman" pitchFamily="18" charset="0"/>
                              </a:rPr>
                              <m:t>_</m:t>
                            </m:r>
                            <m:r>
                              <a:rPr lang="en-US" sz="2400" b="1" i="1" smtClean="0">
                                <a:solidFill>
                                  <a:schemeClr val="bg1"/>
                                </a:solidFill>
                                <a:latin typeface="Cambria Math"/>
                                <a:cs typeface="Times New Roman" pitchFamily="18" charset="0"/>
                              </a:rPr>
                              <m:t>𝒂𝒊𝒓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sz="2400" b="1" dirty="0" smtClean="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</a:p>
              <a:p>
                <a:pPr marL="45720" indent="0">
                  <a:lnSpc>
                    <a:spcPct val="114000"/>
                  </a:lnSpc>
                  <a:spcBef>
                    <a:spcPts val="0"/>
                  </a:spcBef>
                  <a:spcAft>
                    <a:spcPts val="1200"/>
                  </a:spcAft>
                  <a:buNone/>
                </a:pPr>
                <a:r>
                  <a:rPr lang="en-US" sz="2400" b="1" dirty="0" smtClean="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rPr>
                  <a:t>                          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1" i="1" smtClean="0">
                            <a:solidFill>
                              <a:schemeClr val="bg1"/>
                            </a:solidFill>
                            <a:latin typeface="Cambria Math"/>
                            <a:cs typeface="Times New Roman" pitchFamily="18" charset="0"/>
                          </a:rPr>
                        </m:ctrlPr>
                      </m:sSubPr>
                      <m:e>
                        <m:r>
                          <a:rPr lang="en-US" sz="2400" b="1" i="1" smtClean="0">
                            <a:solidFill>
                              <a:schemeClr val="bg1"/>
                            </a:solidFill>
                            <a:latin typeface="Cambria Math"/>
                            <a:cs typeface="Times New Roman" pitchFamily="18" charset="0"/>
                          </a:rPr>
                          <m:t>𝑲</m:t>
                        </m:r>
                      </m:e>
                      <m:sub>
                        <m:r>
                          <a:rPr lang="en-US" sz="2400" b="1" i="1" smtClean="0">
                            <a:solidFill>
                              <a:schemeClr val="bg1"/>
                            </a:solidFill>
                            <a:latin typeface="Cambria Math"/>
                            <a:cs typeface="Times New Roman" pitchFamily="18" charset="0"/>
                          </a:rPr>
                          <m:t>𝑳</m:t>
                        </m:r>
                        <m:r>
                          <a:rPr lang="en-US" sz="2400" b="1" i="1" smtClean="0">
                            <a:solidFill>
                              <a:schemeClr val="bg1"/>
                            </a:solidFill>
                            <a:latin typeface="Cambria Math"/>
                            <a:cs typeface="Times New Roman" pitchFamily="18" charset="0"/>
                          </a:rPr>
                          <m:t>_</m:t>
                        </m:r>
                        <m:r>
                          <a:rPr lang="en-US" sz="2400" b="1" i="1" smtClean="0">
                            <a:solidFill>
                              <a:schemeClr val="bg1"/>
                            </a:solidFill>
                            <a:latin typeface="Cambria Math"/>
                            <a:cs typeface="Times New Roman" pitchFamily="18" charset="0"/>
                          </a:rPr>
                          <m:t>𝒘𝒂𝒕𝒆𝒓</m:t>
                        </m:r>
                      </m:sub>
                    </m:sSub>
                    <m:r>
                      <a:rPr lang="en-US" sz="2400" b="1" i="1" smtClean="0">
                        <a:solidFill>
                          <a:schemeClr val="bg1"/>
                        </a:solidFill>
                        <a:latin typeface="Cambria Math"/>
                        <a:cs typeface="Times New Roman" pitchFamily="18" charset="0"/>
                      </a:rPr>
                      <m:t>=</m:t>
                    </m:r>
                    <m:r>
                      <a:rPr lang="en-US" sz="2400" b="1" i="1" smtClean="0">
                        <a:solidFill>
                          <a:schemeClr val="bg1"/>
                        </a:solidFill>
                        <a:latin typeface="Cambria Math"/>
                        <a:cs typeface="Times New Roman" pitchFamily="18" charset="0"/>
                      </a:rPr>
                      <m:t>𝒎𝒂𝒙</m:t>
                    </m:r>
                    <m:r>
                      <a:rPr lang="en-US" sz="2400" b="1" i="1" smtClean="0">
                        <a:solidFill>
                          <a:schemeClr val="bg1"/>
                        </a:solidFill>
                        <a:latin typeface="Cambria Math"/>
                        <a:cs typeface="Times New Roman" pitchFamily="18" charset="0"/>
                      </a:rPr>
                      <m:t>(</m:t>
                    </m:r>
                    <m:sSub>
                      <m:sSubPr>
                        <m:ctrlPr>
                          <a:rPr lang="en-US" sz="2400" b="1" i="1" smtClean="0">
                            <a:solidFill>
                              <a:schemeClr val="bg1"/>
                            </a:solidFill>
                            <a:latin typeface="Cambria Math"/>
                            <a:cs typeface="Times New Roman" pitchFamily="18" charset="0"/>
                          </a:rPr>
                        </m:ctrlPr>
                      </m:sSubPr>
                      <m:e>
                        <m:r>
                          <a:rPr lang="en-US" sz="2400" b="1" i="1" smtClean="0">
                            <a:solidFill>
                              <a:schemeClr val="bg1"/>
                            </a:solidFill>
                            <a:latin typeface="Cambria Math"/>
                            <a:cs typeface="Times New Roman" pitchFamily="18" charset="0"/>
                          </a:rPr>
                          <m:t>𝑲</m:t>
                        </m:r>
                      </m:e>
                      <m:sub>
                        <m:r>
                          <a:rPr lang="en-US" sz="2400" b="1" i="1" smtClean="0">
                            <a:solidFill>
                              <a:schemeClr val="bg1"/>
                            </a:solidFill>
                            <a:latin typeface="Cambria Math"/>
                            <a:cs typeface="Times New Roman" pitchFamily="18" charset="0"/>
                          </a:rPr>
                          <m:t>𝑳</m:t>
                        </m:r>
                        <m:r>
                          <a:rPr lang="en-US" sz="2400" b="1" i="1" smtClean="0">
                            <a:solidFill>
                              <a:schemeClr val="bg1"/>
                            </a:solidFill>
                            <a:latin typeface="Cambria Math"/>
                            <a:cs typeface="Times New Roman" pitchFamily="18" charset="0"/>
                          </a:rPr>
                          <m:t>_</m:t>
                        </m:r>
                        <m:r>
                          <a:rPr lang="en-US" sz="2400" b="1" i="1" smtClean="0">
                            <a:solidFill>
                              <a:schemeClr val="bg1"/>
                            </a:solidFill>
                            <a:latin typeface="Cambria Math"/>
                            <a:cs typeface="Times New Roman" pitchFamily="18" charset="0"/>
                          </a:rPr>
                          <m:t>𝒇𝒍𝒐𝒘</m:t>
                        </m:r>
                      </m:sub>
                    </m:sSub>
                    <m:r>
                      <a:rPr lang="en-US" sz="2400" b="1" i="1" smtClean="0">
                        <a:solidFill>
                          <a:schemeClr val="bg1"/>
                        </a:solidFill>
                        <a:latin typeface="Cambria Math"/>
                        <a:cs typeface="Times New Roman" pitchFamily="18" charset="0"/>
                      </a:rPr>
                      <m:t>,</m:t>
                    </m:r>
                    <m:sSub>
                      <m:sSubPr>
                        <m:ctrlPr>
                          <a:rPr lang="en-US" sz="2400" b="1" i="1" smtClean="0">
                            <a:solidFill>
                              <a:schemeClr val="bg1"/>
                            </a:solidFill>
                            <a:latin typeface="Cambria Math"/>
                            <a:cs typeface="Times New Roman" pitchFamily="18" charset="0"/>
                          </a:rPr>
                        </m:ctrlPr>
                      </m:sSubPr>
                      <m:e>
                        <m:r>
                          <a:rPr lang="en-US" sz="2400" b="1" i="1" smtClean="0">
                            <a:solidFill>
                              <a:schemeClr val="bg1"/>
                            </a:solidFill>
                            <a:latin typeface="Cambria Math"/>
                            <a:cs typeface="Times New Roman" pitchFamily="18" charset="0"/>
                          </a:rPr>
                          <m:t>𝑲</m:t>
                        </m:r>
                      </m:e>
                      <m:sub>
                        <m:r>
                          <a:rPr lang="en-US" sz="2400" b="1" i="1" smtClean="0">
                            <a:solidFill>
                              <a:schemeClr val="bg1"/>
                            </a:solidFill>
                            <a:latin typeface="Cambria Math"/>
                            <a:cs typeface="Times New Roman" pitchFamily="18" charset="0"/>
                          </a:rPr>
                          <m:t>𝑳</m:t>
                        </m:r>
                        <m:r>
                          <a:rPr lang="en-US" sz="2400" b="1" i="1" smtClean="0">
                            <a:solidFill>
                              <a:schemeClr val="bg1"/>
                            </a:solidFill>
                            <a:latin typeface="Cambria Math"/>
                            <a:cs typeface="Times New Roman" pitchFamily="18" charset="0"/>
                          </a:rPr>
                          <m:t>_</m:t>
                        </m:r>
                        <m:r>
                          <a:rPr lang="en-US" sz="2400" b="1" i="1" smtClean="0">
                            <a:solidFill>
                              <a:schemeClr val="bg1"/>
                            </a:solidFill>
                            <a:latin typeface="Cambria Math"/>
                            <a:cs typeface="Times New Roman" pitchFamily="18" charset="0"/>
                          </a:rPr>
                          <m:t>𝒍𝒊𝒒𝒖𝒊𝒅</m:t>
                        </m:r>
                      </m:sub>
                    </m:sSub>
                    <m:r>
                      <a:rPr lang="en-US" sz="2400" b="1" i="1" smtClean="0">
                        <a:solidFill>
                          <a:schemeClr val="bg1"/>
                        </a:solidFill>
                        <a:latin typeface="Cambria Math"/>
                        <a:cs typeface="Times New Roman" pitchFamily="18" charset="0"/>
                      </a:rPr>
                      <m:t>)</m:t>
                    </m:r>
                  </m:oMath>
                </a14:m>
                <a:r>
                  <a:rPr lang="en-US" sz="2400" b="1" dirty="0" smtClean="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rPr>
                  <a:t>   </a:t>
                </a:r>
                <a:endParaRPr lang="en-US" sz="2400" b="1" i="1" dirty="0" smtClean="0">
                  <a:solidFill>
                    <a:schemeClr val="bg1"/>
                  </a:solidFill>
                  <a:latin typeface="Cambria Math"/>
                  <a:cs typeface="Times New Roman" pitchFamily="18" charset="0"/>
                </a:endParaRPr>
              </a:p>
              <a:p>
                <a:pPr marL="45720" indent="0">
                  <a:lnSpc>
                    <a:spcPct val="114000"/>
                  </a:lnSpc>
                  <a:spcBef>
                    <a:spcPts val="0"/>
                  </a:spcBef>
                  <a:spcAft>
                    <a:spcPts val="1200"/>
                  </a:spcAft>
                  <a:buNone/>
                </a:pPr>
                <a:r>
                  <a:rPr lang="en-US" sz="2400" b="1" dirty="0" smtClean="0">
                    <a:solidFill>
                      <a:schemeClr val="bg1"/>
                    </a:solidFill>
                    <a:cs typeface="Times New Roman" pitchFamily="18" charset="0"/>
                  </a:rPr>
                  <a:t>                                      </a:t>
                </a:r>
                <a14:m>
                  <m:oMath xmlns:m="http://schemas.openxmlformats.org/officeDocument/2006/math">
                    <m:r>
                      <a:rPr lang="en-US" sz="2400" b="1" i="1" smtClean="0">
                        <a:solidFill>
                          <a:schemeClr val="bg1"/>
                        </a:solidFill>
                        <a:latin typeface="Cambria Math"/>
                        <a:cs typeface="Times New Roman" pitchFamily="18" charset="0"/>
                      </a:rPr>
                      <m:t> </m:t>
                    </m:r>
                    <m:sSub>
                      <m:sSubPr>
                        <m:ctrlPr>
                          <a:rPr lang="en-US" sz="2400" b="1" i="1">
                            <a:solidFill>
                              <a:schemeClr val="bg1"/>
                            </a:solidFill>
                            <a:latin typeface="Cambria Math"/>
                            <a:cs typeface="Times New Roman" pitchFamily="18" charset="0"/>
                          </a:rPr>
                        </m:ctrlPr>
                      </m:sSubPr>
                      <m:e>
                        <m:r>
                          <a:rPr lang="en-US" sz="2400" b="1" i="1">
                            <a:solidFill>
                              <a:schemeClr val="bg1"/>
                            </a:solidFill>
                            <a:latin typeface="Cambria Math"/>
                            <a:cs typeface="Times New Roman" pitchFamily="18" charset="0"/>
                          </a:rPr>
                          <m:t>𝑲</m:t>
                        </m:r>
                      </m:e>
                      <m:sub>
                        <m:r>
                          <a:rPr lang="en-US" sz="2400" b="1" i="1">
                            <a:solidFill>
                              <a:schemeClr val="bg1"/>
                            </a:solidFill>
                            <a:latin typeface="Cambria Math"/>
                            <a:cs typeface="Times New Roman" pitchFamily="18" charset="0"/>
                          </a:rPr>
                          <m:t>𝑳</m:t>
                        </m:r>
                        <m:r>
                          <a:rPr lang="en-US" sz="2400" b="1" i="1">
                            <a:solidFill>
                              <a:schemeClr val="bg1"/>
                            </a:solidFill>
                            <a:latin typeface="Cambria Math"/>
                            <a:cs typeface="Times New Roman" pitchFamily="18" charset="0"/>
                          </a:rPr>
                          <m:t>_</m:t>
                        </m:r>
                        <m:r>
                          <a:rPr lang="en-US" sz="2400" b="1" i="1" smtClean="0">
                            <a:solidFill>
                              <a:schemeClr val="bg1"/>
                            </a:solidFill>
                            <a:latin typeface="Cambria Math"/>
                            <a:cs typeface="Times New Roman" pitchFamily="18" charset="0"/>
                          </a:rPr>
                          <m:t>𝒂𝒊𝒓</m:t>
                        </m:r>
                      </m:sub>
                    </m:sSub>
                    <m:r>
                      <a:rPr lang="en-US" sz="2400" b="1" i="1">
                        <a:solidFill>
                          <a:schemeClr val="bg1"/>
                        </a:solidFill>
                        <a:latin typeface="Cambria Math"/>
                        <a:cs typeface="Times New Roman" pitchFamily="18" charset="0"/>
                      </a:rPr>
                      <m:t>=</m:t>
                    </m:r>
                    <m:r>
                      <a:rPr lang="en-US" sz="2400" b="1" i="1">
                        <a:solidFill>
                          <a:schemeClr val="bg1"/>
                        </a:solidFill>
                        <a:latin typeface="Cambria Math"/>
                        <a:cs typeface="Times New Roman" pitchFamily="18" charset="0"/>
                      </a:rPr>
                      <m:t>𝒎𝒂𝒙</m:t>
                    </m:r>
                    <m:r>
                      <a:rPr lang="en-US" sz="2400" b="1" i="1">
                        <a:solidFill>
                          <a:schemeClr val="bg1"/>
                        </a:solidFill>
                        <a:latin typeface="Cambria Math"/>
                        <a:cs typeface="Times New Roman" pitchFamily="18" charset="0"/>
                      </a:rPr>
                      <m:t>(</m:t>
                    </m:r>
                    <m:sSub>
                      <m:sSubPr>
                        <m:ctrlPr>
                          <a:rPr lang="en-US" sz="2400" b="1" i="1">
                            <a:solidFill>
                              <a:schemeClr val="bg1"/>
                            </a:solidFill>
                            <a:latin typeface="Cambria Math"/>
                            <a:cs typeface="Times New Roman" pitchFamily="18" charset="0"/>
                          </a:rPr>
                        </m:ctrlPr>
                      </m:sSubPr>
                      <m:e>
                        <m:r>
                          <a:rPr lang="en-US" sz="2400" b="1" i="1">
                            <a:solidFill>
                              <a:schemeClr val="bg1"/>
                            </a:solidFill>
                            <a:latin typeface="Cambria Math"/>
                            <a:cs typeface="Times New Roman" pitchFamily="18" charset="0"/>
                          </a:rPr>
                          <m:t>𝑲</m:t>
                        </m:r>
                      </m:e>
                      <m:sub>
                        <m:r>
                          <a:rPr lang="en-US" sz="2400" b="1" i="1">
                            <a:solidFill>
                              <a:schemeClr val="bg1"/>
                            </a:solidFill>
                            <a:latin typeface="Cambria Math"/>
                            <a:cs typeface="Times New Roman" pitchFamily="18" charset="0"/>
                          </a:rPr>
                          <m:t>𝑳</m:t>
                        </m:r>
                        <m:r>
                          <a:rPr lang="en-US" sz="2400" b="1" i="1">
                            <a:solidFill>
                              <a:schemeClr val="bg1"/>
                            </a:solidFill>
                            <a:latin typeface="Cambria Math"/>
                            <a:cs typeface="Times New Roman" pitchFamily="18" charset="0"/>
                          </a:rPr>
                          <m:t>_</m:t>
                        </m:r>
                        <m:r>
                          <a:rPr lang="en-US" sz="2400" b="1" i="1" smtClean="0">
                            <a:solidFill>
                              <a:schemeClr val="bg1"/>
                            </a:solidFill>
                            <a:latin typeface="Cambria Math"/>
                            <a:cs typeface="Times New Roman" pitchFamily="18" charset="0"/>
                          </a:rPr>
                          <m:t>𝒃𝒂𝒄𝒌</m:t>
                        </m:r>
                      </m:sub>
                    </m:sSub>
                    <m:r>
                      <a:rPr lang="en-US" sz="2400" b="1" i="1">
                        <a:solidFill>
                          <a:schemeClr val="bg1"/>
                        </a:solidFill>
                        <a:latin typeface="Cambria Math"/>
                        <a:cs typeface="Times New Roman" pitchFamily="18" charset="0"/>
                      </a:rPr>
                      <m:t>,</m:t>
                    </m:r>
                    <m:sSub>
                      <m:sSubPr>
                        <m:ctrlPr>
                          <a:rPr lang="en-US" sz="2400" b="1" i="1">
                            <a:solidFill>
                              <a:schemeClr val="bg1"/>
                            </a:solidFill>
                            <a:latin typeface="Cambria Math"/>
                            <a:cs typeface="Times New Roman" pitchFamily="18" charset="0"/>
                          </a:rPr>
                        </m:ctrlPr>
                      </m:sSubPr>
                      <m:e>
                        <m:r>
                          <a:rPr lang="en-US" sz="2400" b="1" i="1">
                            <a:solidFill>
                              <a:schemeClr val="bg1"/>
                            </a:solidFill>
                            <a:latin typeface="Cambria Math"/>
                            <a:cs typeface="Times New Roman" pitchFamily="18" charset="0"/>
                          </a:rPr>
                          <m:t>𝑲</m:t>
                        </m:r>
                      </m:e>
                      <m:sub>
                        <m:r>
                          <a:rPr lang="en-US" sz="2400" b="1" i="1">
                            <a:solidFill>
                              <a:schemeClr val="bg1"/>
                            </a:solidFill>
                            <a:latin typeface="Cambria Math"/>
                            <a:cs typeface="Times New Roman" pitchFamily="18" charset="0"/>
                          </a:rPr>
                          <m:t>𝑳</m:t>
                        </m:r>
                        <m:r>
                          <a:rPr lang="en-US" sz="2400" b="1" i="1">
                            <a:solidFill>
                              <a:schemeClr val="bg1"/>
                            </a:solidFill>
                            <a:latin typeface="Cambria Math"/>
                            <a:cs typeface="Times New Roman" pitchFamily="18" charset="0"/>
                          </a:rPr>
                          <m:t>_</m:t>
                        </m:r>
                        <m:r>
                          <a:rPr lang="en-US" sz="2400" b="1" i="1" smtClean="0">
                            <a:solidFill>
                              <a:schemeClr val="bg1"/>
                            </a:solidFill>
                            <a:latin typeface="Cambria Math"/>
                            <a:cs typeface="Times New Roman" pitchFamily="18" charset="0"/>
                          </a:rPr>
                          <m:t>𝒈𝒂𝒔</m:t>
                        </m:r>
                      </m:sub>
                    </m:sSub>
                    <m:r>
                      <a:rPr lang="en-US" sz="2400" b="1" i="1">
                        <a:solidFill>
                          <a:schemeClr val="bg1"/>
                        </a:solidFill>
                        <a:latin typeface="Cambria Math"/>
                        <a:cs typeface="Times New Roman" pitchFamily="18" charset="0"/>
                      </a:rPr>
                      <m:t>)</m:t>
                    </m:r>
                  </m:oMath>
                </a14:m>
                <a:endParaRPr lang="en-US" sz="2400" b="1" dirty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endParaRPr>
              </a:p>
              <a:p>
                <a:pPr marL="45720" indent="0">
                  <a:lnSpc>
                    <a:spcPct val="114000"/>
                  </a:lnSpc>
                  <a:spcBef>
                    <a:spcPts val="0"/>
                  </a:spcBef>
                  <a:spcAft>
                    <a:spcPts val="600"/>
                  </a:spcAft>
                  <a:buNone/>
                </a:pPr>
                <a:r>
                  <a:rPr lang="en-US" sz="2400" b="1" dirty="0" smtClean="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rPr>
                  <a:t>Values of K</a:t>
                </a:r>
                <a:r>
                  <a:rPr lang="en-US" sz="2400" b="1" baseline="-25000" dirty="0" smtClean="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rPr>
                  <a:t>L_water </a:t>
                </a:r>
                <a:r>
                  <a:rPr lang="en-US" sz="2400" b="1" dirty="0" smtClean="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rPr>
                  <a:t>and K</a:t>
                </a:r>
                <a:r>
                  <a:rPr lang="en-US" sz="2400" b="1" baseline="-25000" dirty="0" smtClean="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rPr>
                  <a:t>L_air </a:t>
                </a:r>
                <a:r>
                  <a:rPr lang="en-US" sz="2400" b="1" dirty="0" smtClean="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rPr>
                  <a:t>are internally calculated by WASP8 based on the specific surface water systems. </a:t>
                </a:r>
              </a:p>
              <a:p>
                <a:pPr marL="182880" indent="-182880">
                  <a:lnSpc>
                    <a:spcPct val="114000"/>
                  </a:lnSpc>
                  <a:spcBef>
                    <a:spcPts val="0"/>
                  </a:spcBef>
                  <a:spcAft>
                    <a:spcPts val="1200"/>
                  </a:spcAft>
                </a:pPr>
                <a:endParaRPr lang="en-US" sz="2400" b="1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 marL="0" indent="0">
                  <a:buNone/>
                </a:pPr>
                <a:endParaRPr lang="en-US" sz="2400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endParaRPr lang="en-US" sz="24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217612" y="1295400"/>
                <a:ext cx="9982200" cy="4724400"/>
              </a:xfrm>
              <a:blipFill rotWithShape="1">
                <a:blip r:embed="rId3"/>
                <a:stretch>
                  <a:fillRect l="-550" t="-77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1311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7868" y="487362"/>
            <a:ext cx="10969943" cy="884238"/>
          </a:xfrm>
        </p:spPr>
        <p:txBody>
          <a:bodyPr>
            <a:noAutofit/>
          </a:bodyPr>
          <a:lstStyle/>
          <a:p>
            <a:pPr algn="ctr"/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Volatilization Theory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7612" y="1676400"/>
            <a:ext cx="9982200" cy="4191000"/>
          </a:xfrm>
        </p:spPr>
        <p:txBody>
          <a:bodyPr>
            <a:noAutofit/>
          </a:bodyPr>
          <a:lstStyle/>
          <a:p>
            <a:pPr marL="388620" indent="-342900">
              <a:lnSpc>
                <a:spcPct val="114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2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WASP8</a:t>
            </a:r>
            <a:r>
              <a:rPr lang="en-US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users only need to input parameters of the surface water system </a:t>
            </a:r>
          </a:p>
          <a:p>
            <a:pPr marL="388620" indent="-342900">
              <a:lnSpc>
                <a:spcPct val="114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2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WASP8</a:t>
            </a:r>
            <a:r>
              <a:rPr lang="en-US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can internally compute volatilization process</a:t>
            </a:r>
          </a:p>
          <a:p>
            <a:pPr marL="388620" indent="-342900">
              <a:lnSpc>
                <a:spcPct val="114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Surface water system parameters include driving </a:t>
            </a:r>
            <a:r>
              <a:rPr lang="en-US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force for volatilization, surface water flow rate, surface water </a:t>
            </a:r>
            <a:r>
              <a:rPr lang="en-US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depth, water and air temperature.</a:t>
            </a:r>
          </a:p>
          <a:p>
            <a:pPr marL="0" indent="0">
              <a:lnSpc>
                <a:spcPct val="114000"/>
              </a:lnSpc>
              <a:spcBef>
                <a:spcPts val="0"/>
              </a:spcBef>
              <a:spcAft>
                <a:spcPts val="1200"/>
              </a:spcAft>
              <a:buNone/>
            </a:pPr>
            <a:endParaRPr lang="en-US" sz="2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182880" indent="-182880">
              <a:lnSpc>
                <a:spcPct val="114000"/>
              </a:lnSpc>
              <a:spcBef>
                <a:spcPts val="0"/>
              </a:spcBef>
              <a:spcAft>
                <a:spcPts val="1200"/>
              </a:spcAft>
            </a:pPr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4900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7868" y="381000"/>
            <a:ext cx="10969943" cy="884238"/>
          </a:xfrm>
        </p:spPr>
        <p:txBody>
          <a:bodyPr>
            <a:noAutofit/>
          </a:bodyPr>
          <a:lstStyle/>
          <a:p>
            <a:pPr algn="ctr"/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Volatilization Driving Force</a:t>
            </a:r>
            <a:endParaRPr lang="en-US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989012" y="2971800"/>
            <a:ext cx="2743200" cy="72824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err="1" smtClean="0">
                <a:solidFill>
                  <a:schemeClr val="tx1"/>
                </a:solidFill>
              </a:rPr>
              <a:t>C</a:t>
            </a:r>
            <a:r>
              <a:rPr lang="en-US" sz="2800" b="1" baseline="-25000" dirty="0" err="1" smtClean="0">
                <a:solidFill>
                  <a:schemeClr val="tx1"/>
                </a:solidFill>
              </a:rPr>
              <a:t>air</a:t>
            </a:r>
            <a:endParaRPr lang="en-US" sz="2800" b="1" baseline="-25000" dirty="0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989012" y="3700046"/>
            <a:ext cx="2743200" cy="746611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C</a:t>
            </a:r>
            <a:r>
              <a:rPr lang="en-US" sz="2800" b="1" baseline="-25000" dirty="0" smtClean="0">
                <a:solidFill>
                  <a:schemeClr val="tx1"/>
                </a:solidFill>
              </a:rPr>
              <a:t>diss</a:t>
            </a:r>
            <a:endParaRPr lang="en-US" sz="2800" b="1" baseline="-25000" dirty="0">
              <a:solidFill>
                <a:schemeClr val="tx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89012" y="3437692"/>
            <a:ext cx="914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Air</a:t>
            </a:r>
            <a:endParaRPr lang="en-US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927096" y="4123492"/>
            <a:ext cx="15097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Water</a:t>
            </a:r>
            <a:endParaRPr lang="en-US" sz="1600" b="1" dirty="0"/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2360612" y="3560515"/>
            <a:ext cx="0" cy="414754"/>
          </a:xfrm>
          <a:prstGeom prst="straightConnector1">
            <a:avLst/>
          </a:prstGeom>
          <a:ln w="254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 28"/>
          <p:cNvSpPr/>
          <p:nvPr/>
        </p:nvSpPr>
        <p:spPr>
          <a:xfrm>
            <a:off x="5622928" y="1252954"/>
            <a:ext cx="2667000" cy="72824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err="1" smtClean="0">
                <a:solidFill>
                  <a:schemeClr val="tx1"/>
                </a:solidFill>
              </a:rPr>
              <a:t>C</a:t>
            </a:r>
            <a:r>
              <a:rPr lang="en-US" sz="2800" b="1" baseline="-25000" dirty="0" err="1" smtClean="0">
                <a:solidFill>
                  <a:schemeClr val="tx1"/>
                </a:solidFill>
              </a:rPr>
              <a:t>air</a:t>
            </a:r>
            <a:endParaRPr lang="en-US" sz="2800" b="1" baseline="-25000" dirty="0">
              <a:solidFill>
                <a:schemeClr val="tx1"/>
              </a:solidFill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5622928" y="1981200"/>
            <a:ext cx="2667000" cy="746611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C</a:t>
            </a:r>
            <a:r>
              <a:rPr lang="en-US" sz="2800" b="1" baseline="-25000" dirty="0" smtClean="0">
                <a:solidFill>
                  <a:schemeClr val="tx1"/>
                </a:solidFill>
              </a:rPr>
              <a:t>diss</a:t>
            </a:r>
            <a:endParaRPr lang="en-US" sz="2800" b="1" baseline="-25000" dirty="0">
              <a:solidFill>
                <a:schemeClr val="tx1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622928" y="1718846"/>
            <a:ext cx="914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Air</a:t>
            </a:r>
            <a:endParaRPr lang="en-US" b="1" dirty="0"/>
          </a:p>
        </p:txBody>
      </p:sp>
      <p:sp>
        <p:nvSpPr>
          <p:cNvPr id="32" name="TextBox 31"/>
          <p:cNvSpPr txBox="1"/>
          <p:nvPr/>
        </p:nvSpPr>
        <p:spPr>
          <a:xfrm>
            <a:off x="5561012" y="2404646"/>
            <a:ext cx="15097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Water</a:t>
            </a:r>
            <a:endParaRPr lang="en-US" sz="1600" b="1" dirty="0"/>
          </a:p>
        </p:txBody>
      </p:sp>
      <p:cxnSp>
        <p:nvCxnSpPr>
          <p:cNvPr id="33" name="Straight Arrow Connector 32"/>
          <p:cNvCxnSpPr/>
          <p:nvPr/>
        </p:nvCxnSpPr>
        <p:spPr>
          <a:xfrm>
            <a:off x="6918328" y="1799223"/>
            <a:ext cx="0" cy="414754"/>
          </a:xfrm>
          <a:prstGeom prst="straightConnector1">
            <a:avLst/>
          </a:prstGeom>
          <a:ln w="254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989012" y="4545449"/>
            <a:ext cx="2667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Mass transfer can happen if there is mass difference between two phases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5637212" y="4224754"/>
            <a:ext cx="2667000" cy="72824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err="1" smtClean="0">
                <a:solidFill>
                  <a:schemeClr val="tx1"/>
                </a:solidFill>
              </a:rPr>
              <a:t>C</a:t>
            </a:r>
            <a:r>
              <a:rPr lang="en-US" sz="2800" b="1" baseline="-25000" dirty="0" err="1" smtClean="0">
                <a:solidFill>
                  <a:schemeClr val="tx1"/>
                </a:solidFill>
              </a:rPr>
              <a:t>air</a:t>
            </a:r>
            <a:endParaRPr lang="en-US" sz="2800" b="1" baseline="-25000" dirty="0">
              <a:solidFill>
                <a:schemeClr val="tx1"/>
              </a:solidFill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5637212" y="4953000"/>
            <a:ext cx="2667000" cy="746611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C</a:t>
            </a:r>
            <a:r>
              <a:rPr lang="en-US" sz="2800" b="1" baseline="-25000" dirty="0" smtClean="0">
                <a:solidFill>
                  <a:schemeClr val="tx1"/>
                </a:solidFill>
              </a:rPr>
              <a:t>diss</a:t>
            </a:r>
            <a:endParaRPr lang="en-US" sz="2800" b="1" baseline="-25000" dirty="0">
              <a:solidFill>
                <a:schemeClr val="tx1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5637212" y="4690646"/>
            <a:ext cx="914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Air</a:t>
            </a:r>
            <a:endParaRPr lang="en-US" b="1" dirty="0"/>
          </a:p>
        </p:txBody>
      </p:sp>
      <p:sp>
        <p:nvSpPr>
          <p:cNvPr id="39" name="TextBox 38"/>
          <p:cNvSpPr txBox="1"/>
          <p:nvPr/>
        </p:nvSpPr>
        <p:spPr>
          <a:xfrm>
            <a:off x="5575296" y="5376446"/>
            <a:ext cx="15097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Water</a:t>
            </a:r>
            <a:endParaRPr lang="en-US" sz="1600" b="1" dirty="0"/>
          </a:p>
        </p:txBody>
      </p:sp>
      <p:cxnSp>
        <p:nvCxnSpPr>
          <p:cNvPr id="40" name="Straight Arrow Connector 39"/>
          <p:cNvCxnSpPr/>
          <p:nvPr/>
        </p:nvCxnSpPr>
        <p:spPr>
          <a:xfrm>
            <a:off x="6932612" y="4771023"/>
            <a:ext cx="0" cy="414754"/>
          </a:xfrm>
          <a:prstGeom prst="straightConnector1">
            <a:avLst/>
          </a:prstGeom>
          <a:ln w="254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8532812" y="1302603"/>
            <a:ext cx="25908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b="1" dirty="0" smtClean="0">
                <a:solidFill>
                  <a:schemeClr val="bg1"/>
                </a:solidFill>
              </a:rPr>
              <a:t>Water flow is driving force</a:t>
            </a:r>
          </a:p>
          <a:p>
            <a:pPr marL="342900" indent="-342900">
              <a:buAutoNum type="arabicPeriod"/>
            </a:pPr>
            <a:r>
              <a:rPr lang="en-US" b="1" dirty="0" smtClean="0">
                <a:solidFill>
                  <a:schemeClr val="bg1"/>
                </a:solidFill>
              </a:rPr>
              <a:t>This driving force applies to river and estuary  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8609012" y="4191000"/>
            <a:ext cx="2743200" cy="13554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14000"/>
              </a:lnSpc>
              <a:buAutoNum type="arabicPeriod"/>
            </a:pPr>
            <a:r>
              <a:rPr lang="en-US" b="1" dirty="0">
                <a:solidFill>
                  <a:schemeClr val="bg1"/>
                </a:solidFill>
              </a:rPr>
              <a:t>Wind is driving force </a:t>
            </a:r>
          </a:p>
          <a:p>
            <a:pPr marL="342900" indent="-342900">
              <a:lnSpc>
                <a:spcPct val="114000"/>
              </a:lnSpc>
              <a:buAutoNum type="arabicPeriod"/>
            </a:pPr>
            <a:r>
              <a:rPr lang="en-US" b="1" dirty="0">
                <a:solidFill>
                  <a:schemeClr val="bg1"/>
                </a:solidFill>
              </a:rPr>
              <a:t>This driving force applies to </a:t>
            </a:r>
            <a:r>
              <a:rPr lang="en-US" b="1" dirty="0" smtClean="0">
                <a:solidFill>
                  <a:schemeClr val="bg1"/>
                </a:solidFill>
              </a:rPr>
              <a:t>lake and </a:t>
            </a:r>
            <a:r>
              <a:rPr lang="en-US" b="1" dirty="0">
                <a:solidFill>
                  <a:schemeClr val="bg1"/>
                </a:solidFill>
              </a:rPr>
              <a:t>pond</a:t>
            </a:r>
          </a:p>
        </p:txBody>
      </p:sp>
      <p:sp>
        <p:nvSpPr>
          <p:cNvPr id="5" name="Right Arrow 4"/>
          <p:cNvSpPr/>
          <p:nvPr/>
        </p:nvSpPr>
        <p:spPr>
          <a:xfrm>
            <a:off x="5332412" y="2213977"/>
            <a:ext cx="747716" cy="190669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ight Arrow 52"/>
          <p:cNvSpPr/>
          <p:nvPr/>
        </p:nvSpPr>
        <p:spPr>
          <a:xfrm>
            <a:off x="7738266" y="2213977"/>
            <a:ext cx="747716" cy="190669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ight Arrow 53"/>
          <p:cNvSpPr/>
          <p:nvPr/>
        </p:nvSpPr>
        <p:spPr>
          <a:xfrm>
            <a:off x="5332412" y="4457531"/>
            <a:ext cx="747716" cy="190669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ight Arrow 54"/>
          <p:cNvSpPr/>
          <p:nvPr/>
        </p:nvSpPr>
        <p:spPr>
          <a:xfrm>
            <a:off x="7738266" y="4457531"/>
            <a:ext cx="747716" cy="190669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Arrow Connector 6"/>
          <p:cNvCxnSpPr/>
          <p:nvPr/>
        </p:nvCxnSpPr>
        <p:spPr>
          <a:xfrm flipV="1">
            <a:off x="3884612" y="1718846"/>
            <a:ext cx="1524000" cy="1176754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/>
        </p:nvSpPr>
        <p:spPr>
          <a:xfrm>
            <a:off x="3503612" y="1752600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Driving force 1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3884612" y="4953000"/>
            <a:ext cx="15732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Driving force 2</a:t>
            </a:r>
            <a:endParaRPr lang="en-US" b="1" dirty="0">
              <a:solidFill>
                <a:schemeClr val="bg1"/>
              </a:solidFill>
            </a:endParaRPr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3884612" y="4292769"/>
            <a:ext cx="1676400" cy="668178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83843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mokey Glass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18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18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2159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28575" h="41275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10309</TotalTime>
  <Words>1203</Words>
  <Application>Microsoft Office PowerPoint</Application>
  <PresentationFormat>Custom</PresentationFormat>
  <Paragraphs>225</Paragraphs>
  <Slides>29</Slides>
  <Notes>28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0" baseType="lpstr">
      <vt:lpstr>1_Office Theme</vt:lpstr>
      <vt:lpstr>PowerPoint Presentation</vt:lpstr>
      <vt:lpstr>Introduction</vt:lpstr>
      <vt:lpstr>Two Films Theory</vt:lpstr>
      <vt:lpstr>Volatilization Theory</vt:lpstr>
      <vt:lpstr>Volatilization Theory</vt:lpstr>
      <vt:lpstr>Volatilization Theory</vt:lpstr>
      <vt:lpstr>Volatilization Theory</vt:lpstr>
      <vt:lpstr>Volatilization Theory</vt:lpstr>
      <vt:lpstr>Volatilization Driving Force</vt:lpstr>
      <vt:lpstr>Volatilization Calculation Routines in WASP</vt:lpstr>
      <vt:lpstr>Volatilization Driven by Water Flow</vt:lpstr>
      <vt:lpstr>Volatilization Calculation Routines in WASP</vt:lpstr>
      <vt:lpstr>Volatilization Example 1 – No Water Flow</vt:lpstr>
      <vt:lpstr>Result: Option 1 vs Option 2</vt:lpstr>
      <vt:lpstr>PCE Concentration in Pond When Wind = 5 m/s</vt:lpstr>
      <vt:lpstr>PCE Concentration in Pond When Wind = 15 m/s</vt:lpstr>
      <vt:lpstr>Volatilization Summary</vt:lpstr>
      <vt:lpstr>Example 1 – No Water Flow</vt:lpstr>
      <vt:lpstr>Create chemical state variables</vt:lpstr>
      <vt:lpstr>Create a simple lake</vt:lpstr>
      <vt:lpstr>Initial conditions for lake</vt:lpstr>
      <vt:lpstr>Lake geometry information</vt:lpstr>
      <vt:lpstr>Define boundary and flow (no flow condition)</vt:lpstr>
      <vt:lpstr>Input parameters for volatilization</vt:lpstr>
      <vt:lpstr>Input daily average wind speed in Time Function</vt:lpstr>
      <vt:lpstr>Turn on Time Function in Environmental Group</vt:lpstr>
      <vt:lpstr>PCE concentration in Pond (Option 1 vs 2)</vt:lpstr>
      <vt:lpstr>TCE concentration in Pond (Option 1 vs 2)</vt:lpstr>
      <vt:lpstr>Example 2 – Water Flow and Wind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Yanlai</dc:creator>
  <cp:lastModifiedBy>Yanlai</cp:lastModifiedBy>
  <cp:revision>496</cp:revision>
  <cp:lastPrinted>2016-06-08T11:45:45Z</cp:lastPrinted>
  <dcterms:created xsi:type="dcterms:W3CDTF">2006-08-16T00:00:00Z</dcterms:created>
  <dcterms:modified xsi:type="dcterms:W3CDTF">2017-09-20T16:49:49Z</dcterms:modified>
</cp:coreProperties>
</file>