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2"/>
  </p:sldMasterIdLst>
  <p:notesMasterIdLst>
    <p:notesMasterId r:id="rId55"/>
  </p:notesMasterIdLst>
  <p:sldIdLst>
    <p:sldId id="311" r:id="rId33"/>
    <p:sldId id="349" r:id="rId34"/>
    <p:sldId id="350" r:id="rId35"/>
    <p:sldId id="339" r:id="rId36"/>
    <p:sldId id="330" r:id="rId37"/>
    <p:sldId id="329" r:id="rId38"/>
    <p:sldId id="328" r:id="rId39"/>
    <p:sldId id="332" r:id="rId40"/>
    <p:sldId id="340" r:id="rId41"/>
    <p:sldId id="331" r:id="rId42"/>
    <p:sldId id="333" r:id="rId43"/>
    <p:sldId id="334" r:id="rId44"/>
    <p:sldId id="335" r:id="rId45"/>
    <p:sldId id="336" r:id="rId46"/>
    <p:sldId id="341" r:id="rId47"/>
    <p:sldId id="342" r:id="rId48"/>
    <p:sldId id="343" r:id="rId49"/>
    <p:sldId id="344" r:id="rId50"/>
    <p:sldId id="345" r:id="rId51"/>
    <p:sldId id="346" r:id="rId52"/>
    <p:sldId id="347" r:id="rId53"/>
    <p:sldId id="348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7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7.xml"/><Relationship Id="rId21" Type="http://schemas.openxmlformats.org/officeDocument/2006/relationships/customXml" Target="../customXml/item21.xml"/><Relationship Id="rId34" Type="http://schemas.openxmlformats.org/officeDocument/2006/relationships/slide" Target="slides/slide2.xml"/><Relationship Id="rId42" Type="http://schemas.openxmlformats.org/officeDocument/2006/relationships/slide" Target="slides/slide10.xml"/><Relationship Id="rId47" Type="http://schemas.openxmlformats.org/officeDocument/2006/relationships/slide" Target="slides/slide15.xml"/><Relationship Id="rId50" Type="http://schemas.openxmlformats.org/officeDocument/2006/relationships/slide" Target="slides/slide18.xml"/><Relationship Id="rId55" Type="http://schemas.openxmlformats.org/officeDocument/2006/relationships/notesMaster" Target="notesMasters/notesMaster1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Master" Target="slideMasters/slideMaster1.xml"/><Relationship Id="rId37" Type="http://schemas.openxmlformats.org/officeDocument/2006/relationships/slide" Target="slides/slide5.xml"/><Relationship Id="rId40" Type="http://schemas.openxmlformats.org/officeDocument/2006/relationships/slide" Target="slides/slide8.xml"/><Relationship Id="rId45" Type="http://schemas.openxmlformats.org/officeDocument/2006/relationships/slide" Target="slides/slide13.xml"/><Relationship Id="rId53" Type="http://schemas.openxmlformats.org/officeDocument/2006/relationships/slide" Target="slides/slide21.xml"/><Relationship Id="rId58" Type="http://schemas.openxmlformats.org/officeDocument/2006/relationships/theme" Target="theme/theme1.xml"/><Relationship Id="rId5" Type="http://schemas.openxmlformats.org/officeDocument/2006/relationships/customXml" Target="../customXml/item5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3.xml"/><Relationship Id="rId43" Type="http://schemas.openxmlformats.org/officeDocument/2006/relationships/slide" Target="slides/slide11.xml"/><Relationship Id="rId48" Type="http://schemas.openxmlformats.org/officeDocument/2006/relationships/slide" Target="slides/slide16.xml"/><Relationship Id="rId56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slide" Target="slides/slide19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1.xml"/><Relationship Id="rId38" Type="http://schemas.openxmlformats.org/officeDocument/2006/relationships/slide" Target="slides/slide6.xml"/><Relationship Id="rId46" Type="http://schemas.openxmlformats.org/officeDocument/2006/relationships/slide" Target="slides/slide14.xml"/><Relationship Id="rId59" Type="http://schemas.openxmlformats.org/officeDocument/2006/relationships/tableStyles" Target="tableStyles.xml"/><Relationship Id="rId20" Type="http://schemas.openxmlformats.org/officeDocument/2006/relationships/customXml" Target="../customXml/item20.xml"/><Relationship Id="rId41" Type="http://schemas.openxmlformats.org/officeDocument/2006/relationships/slide" Target="slides/slide9.xml"/><Relationship Id="rId54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4.xml"/><Relationship Id="rId49" Type="http://schemas.openxmlformats.org/officeDocument/2006/relationships/slide" Target="slides/slide17.xml"/><Relationship Id="rId57" Type="http://schemas.openxmlformats.org/officeDocument/2006/relationships/viewProps" Target="viewProps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slide" Target="slides/slide12.xml"/><Relationship Id="rId5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7FD77C7-6DEF-42C8-8BF7-476558F5BD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46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08000" y="1143000"/>
            <a:ext cx="107696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5146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25146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40767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076700"/>
            <a:ext cx="5080000" cy="1409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8858D0-13FF-44B6-866E-45E4A8553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3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1" y="1854200"/>
            <a:ext cx="9922932" cy="1746250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Light and Phototransformations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600450"/>
            <a:ext cx="7854696" cy="827416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/>
              <a:t>Processes and Equations Implemented </a:t>
            </a:r>
            <a:r>
              <a:rPr lang="en-US" dirty="0">
                <a:latin typeface="+mj-lt"/>
                <a:ea typeface="+mn-ea"/>
                <a:cs typeface="+mn-cs"/>
              </a:rPr>
              <a:t>in WASP8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8020050" y="5913439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/>
              <a:t>August,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78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Input Options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1710266" y="1359958"/>
            <a:ext cx="8771467" cy="449791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Light Option (in Constant Group “Light”)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0: Model calculates clear sky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Based on user-specified latitude, longitude, and Julian day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Model calculates diel and seasonal light variations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1: User specifies time series of instantaneous solar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Hourly or less time scale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2: User specifies time series of daily total solar radiation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Daylight fraction can be specified or calculated internally 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Model calculates diel variation using half-sine curve</a:t>
            </a:r>
          </a:p>
        </p:txBody>
      </p:sp>
    </p:spTree>
    <p:extLst>
      <p:ext uri="{BB962C8B-B14F-4D97-AF65-F5344CB8AC3E}">
        <p14:creationId xmlns:p14="http://schemas.microsoft.com/office/powerpoint/2010/main" val="55156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151466" y="312739"/>
            <a:ext cx="98552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Attenuation above the Water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889000" y="1279527"/>
            <a:ext cx="10117666" cy="5578474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Cloud cover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Parameter pointer to time function</a:t>
            </a:r>
          </a:p>
          <a:p>
            <a:r>
              <a:rPr lang="en-US" dirty="0">
                <a:ea typeface="ＭＳ Ｐゴシック" pitchFamily="-105" charset="-128"/>
              </a:rPr>
              <a:t>Shading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Parameter pointer to time function</a:t>
            </a:r>
          </a:p>
          <a:p>
            <a:r>
              <a:rPr lang="en-US" dirty="0">
                <a:ea typeface="ＭＳ Ｐゴシック" pitchFamily="-105" charset="-128"/>
              </a:rPr>
              <a:t>Ice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surface – parameter and time function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Thickness – calculated by temperature algorithms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Reflectance – albedo of ice, in “Water Temperature” constant group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Extinction coefficient in ice – in “Water Temperature” constant group</a:t>
            </a:r>
          </a:p>
          <a:p>
            <a:r>
              <a:rPr lang="en-US" dirty="0">
                <a:ea typeface="ＭＳ Ｐゴシック" pitchFamily="-105" charset="-128"/>
              </a:rPr>
              <a:t>Water surface reflectance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Default is 0.06 reflected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User specified value in “Water Temperature” constant group</a:t>
            </a:r>
          </a:p>
          <a:p>
            <a:pPr lvl="1"/>
            <a:endParaRPr lang="en-US" dirty="0"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38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Extinction in Water Column</a:t>
            </a:r>
          </a:p>
        </p:txBody>
      </p:sp>
      <p:grpSp>
        <p:nvGrpSpPr>
          <p:cNvPr id="46085" name="Group 10"/>
          <p:cNvGrpSpPr>
            <a:grpSpLocks/>
          </p:cNvGrpSpPr>
          <p:nvPr/>
        </p:nvGrpSpPr>
        <p:grpSpPr bwMode="auto">
          <a:xfrm>
            <a:off x="6743700" y="1447800"/>
            <a:ext cx="3848100" cy="5181600"/>
            <a:chOff x="3288" y="912"/>
            <a:chExt cx="2424" cy="3264"/>
          </a:xfrm>
        </p:grpSpPr>
        <p:pic>
          <p:nvPicPr>
            <p:cNvPr id="46089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2868" y="1332"/>
              <a:ext cx="3264" cy="2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0" name="Text Box 7"/>
            <p:cNvSpPr txBox="1">
              <a:spLocks noChangeArrowheads="1"/>
            </p:cNvSpPr>
            <p:nvPr/>
          </p:nvSpPr>
          <p:spPr bwMode="auto">
            <a:xfrm>
              <a:off x="4416" y="1996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/>
                <a:t>K</a:t>
              </a:r>
              <a:r>
                <a:rPr lang="en-US" sz="1600" b="1" i="1" baseline="-25000"/>
                <a:t>e</a:t>
              </a:r>
              <a:r>
                <a:rPr lang="en-US" sz="1600"/>
                <a:t> </a:t>
              </a:r>
              <a:r>
                <a:rPr lang="en-US" sz="1600" b="1"/>
                <a:t>= 0.5 m</a:t>
              </a:r>
              <a:r>
                <a:rPr lang="en-US" sz="1600" b="1" baseline="30000"/>
                <a:t>-1</a:t>
              </a:r>
            </a:p>
          </p:txBody>
        </p:sp>
        <p:sp>
          <p:nvSpPr>
            <p:cNvPr id="46091" name="Text Box 8"/>
            <p:cNvSpPr txBox="1">
              <a:spLocks noChangeArrowheads="1"/>
            </p:cNvSpPr>
            <p:nvPr/>
          </p:nvSpPr>
          <p:spPr bwMode="auto">
            <a:xfrm>
              <a:off x="3936" y="1440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/>
                <a:t>K</a:t>
              </a:r>
              <a:r>
                <a:rPr lang="en-US" sz="1600" b="1" i="1" baseline="-25000"/>
                <a:t>e</a:t>
              </a:r>
              <a:r>
                <a:rPr lang="en-US" sz="1600"/>
                <a:t> </a:t>
              </a:r>
              <a:r>
                <a:rPr lang="en-US" sz="1600" b="1"/>
                <a:t>= 2 m</a:t>
              </a:r>
              <a:r>
                <a:rPr lang="en-US" sz="1600" b="1" baseline="30000"/>
                <a:t>-1</a:t>
              </a:r>
            </a:p>
          </p:txBody>
        </p:sp>
      </p:grpSp>
      <p:sp>
        <p:nvSpPr>
          <p:cNvPr id="46086" name="Text Box 13"/>
          <p:cNvSpPr txBox="1">
            <a:spLocks noChangeArrowheads="1"/>
          </p:cNvSpPr>
          <p:nvPr/>
        </p:nvSpPr>
        <p:spPr bwMode="auto">
          <a:xfrm>
            <a:off x="1752600" y="1676400"/>
            <a:ext cx="449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-105" charset="0"/>
              </a:rPr>
              <a:t>Surface reflectance loss:</a:t>
            </a:r>
          </a:p>
        </p:txBody>
      </p:sp>
      <p:sp>
        <p:nvSpPr>
          <p:cNvPr id="46087" name="Text Box 14"/>
          <p:cNvSpPr txBox="1">
            <a:spLocks noChangeArrowheads="1"/>
          </p:cNvSpPr>
          <p:nvPr/>
        </p:nvSpPr>
        <p:spPr bwMode="auto">
          <a:xfrm>
            <a:off x="1752600" y="2971800"/>
            <a:ext cx="449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-105" charset="0"/>
              </a:rPr>
              <a:t>Beer-Lambert light attenuation with depth:</a:t>
            </a:r>
          </a:p>
        </p:txBody>
      </p:sp>
      <p:sp>
        <p:nvSpPr>
          <p:cNvPr id="46088" name="Text Box 15"/>
          <p:cNvSpPr txBox="1">
            <a:spLocks noChangeArrowheads="1"/>
          </p:cNvSpPr>
          <p:nvPr/>
        </p:nvSpPr>
        <p:spPr bwMode="auto">
          <a:xfrm>
            <a:off x="1752600" y="4860926"/>
            <a:ext cx="518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 I</a:t>
            </a:r>
            <a:r>
              <a:rPr lang="en-US" sz="2000" baseline="-25000" dirty="0"/>
              <a:t>0</a:t>
            </a:r>
            <a:r>
              <a:rPr lang="en-US" sz="2000" dirty="0"/>
              <a:t>   =  light just beneath surface, W/m</a:t>
            </a:r>
            <a:r>
              <a:rPr lang="en-US" sz="2000" baseline="30000" dirty="0"/>
              <a:t>2</a:t>
            </a:r>
            <a:r>
              <a:rPr lang="en-US" sz="2000" i="1" dirty="0"/>
              <a:t> </a:t>
            </a:r>
          </a:p>
          <a:p>
            <a:pPr>
              <a:spcBef>
                <a:spcPct val="50000"/>
              </a:spcBef>
            </a:pPr>
            <a:r>
              <a:rPr lang="en-US" sz="2000" i="1" dirty="0"/>
              <a:t> </a:t>
            </a:r>
            <a:r>
              <a:rPr lang="en-US" sz="2000" i="1" dirty="0" err="1"/>
              <a:t>K</a:t>
            </a:r>
            <a:r>
              <a:rPr lang="en-US" sz="2000" i="1" baseline="-25000" dirty="0" err="1"/>
              <a:t>e</a:t>
            </a:r>
            <a:r>
              <a:rPr lang="en-US" sz="2000" i="1" dirty="0"/>
              <a:t>  </a:t>
            </a:r>
            <a:r>
              <a:rPr lang="en-US" sz="2000" dirty="0"/>
              <a:t>=  light extinction coefficient, m</a:t>
            </a:r>
            <a:r>
              <a:rPr lang="en-US" sz="2000" baseline="30000" dirty="0"/>
              <a:t>-1</a:t>
            </a:r>
            <a:r>
              <a:rPr lang="en-US" sz="2000" dirty="0"/>
              <a:t> (0.05-5)</a:t>
            </a:r>
            <a:endParaRPr lang="en-US" sz="2000" baseline="30000" dirty="0"/>
          </a:p>
          <a:p>
            <a:pPr>
              <a:spcBef>
                <a:spcPct val="50000"/>
              </a:spcBef>
            </a:pPr>
            <a:r>
              <a:rPr lang="en-US" sz="2000" i="1" dirty="0"/>
              <a:t> z    </a:t>
            </a:r>
            <a:r>
              <a:rPr lang="en-US" sz="2000" dirty="0"/>
              <a:t>=  depth, m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61635"/>
              </p:ext>
            </p:extLst>
          </p:nvPr>
        </p:nvGraphicFramePr>
        <p:xfrm>
          <a:off x="2605088" y="2260600"/>
          <a:ext cx="22098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4" imgW="1079280" imgH="241200" progId="Equation.3">
                  <p:embed/>
                </p:oleObj>
              </mc:Choice>
              <mc:Fallback>
                <p:oleObj name="Equation" r:id="rId4" imgW="107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5088" y="2260600"/>
                        <a:ext cx="2209800" cy="4937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674575"/>
              </p:ext>
            </p:extLst>
          </p:nvPr>
        </p:nvGraphicFramePr>
        <p:xfrm>
          <a:off x="2987675" y="3681413"/>
          <a:ext cx="144462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quation" r:id="rId6" imgW="723600" imgH="431640" progId="Equation.3">
                  <p:embed/>
                </p:oleObj>
              </mc:Choice>
              <mc:Fallback>
                <p:oleObj name="Equation" r:id="rId6" imgW="723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681413"/>
                        <a:ext cx="1444625" cy="8620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49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Calculated Light Extinction by Wavelength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35310" y="3360111"/>
            <a:ext cx="9667795" cy="3232150"/>
          </a:xfrm>
        </p:spPr>
        <p:txBody>
          <a:bodyPr/>
          <a:lstStyle/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Water,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=  	light extinction of water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Chl,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    =  	algal self shading 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DOC,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  =  	 DOC light extinction</a:t>
            </a:r>
          </a:p>
          <a:p>
            <a:pPr>
              <a:buNone/>
            </a:pPr>
            <a:r>
              <a:rPr lang="en-US" i="1" dirty="0" err="1">
                <a:ea typeface="ＭＳ Ｐゴシック" pitchFamily="-105" charset="-128"/>
              </a:rPr>
              <a:t>K</a:t>
            </a:r>
            <a:r>
              <a:rPr lang="en-US" i="1" baseline="-25000" dirty="0" err="1">
                <a:ea typeface="ＭＳ Ｐゴシック" pitchFamily="-105" charset="-128"/>
              </a:rPr>
              <a:t>e</a:t>
            </a:r>
            <a:r>
              <a:rPr lang="en-US" i="1" baseline="-25000" dirty="0">
                <a:ea typeface="ＭＳ Ｐゴシック" pitchFamily="-105" charset="-128"/>
              </a:rPr>
              <a:t> Solids,</a:t>
            </a:r>
            <a:r>
              <a:rPr lang="el-GR" i="1" baseline="-25000" dirty="0">
                <a:ea typeface="ＭＳ Ｐゴシック" pitchFamily="-105" charset="-128"/>
              </a:rPr>
              <a:t>λ</a:t>
            </a:r>
            <a:r>
              <a:rPr lang="en-US" dirty="0">
                <a:ea typeface="ＭＳ Ｐゴシック" pitchFamily="-105" charset="-128"/>
              </a:rPr>
              <a:t>   =  	 solids light extinction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611398"/>
              </p:ext>
            </p:extLst>
          </p:nvPr>
        </p:nvGraphicFramePr>
        <p:xfrm>
          <a:off x="1658938" y="2033274"/>
          <a:ext cx="86153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3" imgW="2920680" imgH="241200" progId="Equation.3">
                  <p:embed/>
                </p:oleObj>
              </mc:Choice>
              <mc:Fallback>
                <p:oleObj name="Equation" r:id="rId3" imgW="2920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938" y="2033274"/>
                        <a:ext cx="8615362" cy="711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81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905000" y="268288"/>
            <a:ext cx="8077200" cy="12192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>
                <a:ea typeface="ＭＳ Ｐゴシック" pitchFamily="-105" charset="-128"/>
              </a:rPr>
              <a:t>Light Extinction Components</a:t>
            </a:r>
            <a:endParaRPr lang="en-US" sz="4800" dirty="0">
              <a:ea typeface="ＭＳ Ｐゴシック" pitchFamily="-105" charset="-12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946862712"/>
              </p:ext>
            </p:extLst>
          </p:nvPr>
        </p:nvGraphicFramePr>
        <p:xfrm>
          <a:off x="1580654" y="1897063"/>
          <a:ext cx="8325841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895">
                  <a:extLst>
                    <a:ext uri="{9D8B030D-6E8A-4147-A177-3AD203B41FA5}">
                      <a16:colId xmlns="" xmlns:a16="http://schemas.microsoft.com/office/drawing/2014/main" val="366559120"/>
                    </a:ext>
                  </a:extLst>
                </a:gridCol>
                <a:gridCol w="1750115">
                  <a:extLst>
                    <a:ext uri="{9D8B030D-6E8A-4147-A177-3AD203B41FA5}">
                      <a16:colId xmlns="" xmlns:a16="http://schemas.microsoft.com/office/drawing/2014/main" val="2734015080"/>
                    </a:ext>
                  </a:extLst>
                </a:gridCol>
                <a:gridCol w="949425">
                  <a:extLst>
                    <a:ext uri="{9D8B030D-6E8A-4147-A177-3AD203B41FA5}">
                      <a16:colId xmlns="" xmlns:a16="http://schemas.microsoft.com/office/drawing/2014/main" val="4085120325"/>
                    </a:ext>
                  </a:extLst>
                </a:gridCol>
                <a:gridCol w="1622757">
                  <a:extLst>
                    <a:ext uri="{9D8B030D-6E8A-4147-A177-3AD203B41FA5}">
                      <a16:colId xmlns="" xmlns:a16="http://schemas.microsoft.com/office/drawing/2014/main" val="3141066030"/>
                    </a:ext>
                  </a:extLst>
                </a:gridCol>
                <a:gridCol w="1593830">
                  <a:extLst>
                    <a:ext uri="{9D8B030D-6E8A-4147-A177-3AD203B41FA5}">
                      <a16:colId xmlns="" xmlns:a16="http://schemas.microsoft.com/office/drawing/2014/main" val="3339441881"/>
                    </a:ext>
                  </a:extLst>
                </a:gridCol>
                <a:gridCol w="1596819">
                  <a:extLst>
                    <a:ext uri="{9D8B030D-6E8A-4147-A177-3AD203B41FA5}">
                      <a16:colId xmlns="" xmlns:a16="http://schemas.microsoft.com/office/drawing/2014/main" val="630194713"/>
                    </a:ext>
                  </a:extLst>
                </a:gridCol>
              </a:tblGrid>
              <a:tr h="2168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Index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Color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Water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[m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]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Chlorophyll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[m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 (ug/L)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]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DOC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[m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 (mg/L)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]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Solids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[m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 (mg/L)</a:t>
                      </a:r>
                      <a:r>
                        <a:rPr lang="en-US" sz="2000" baseline="30000">
                          <a:effectLst/>
                        </a:rPr>
                        <a:t> -1</a:t>
                      </a:r>
                      <a:r>
                        <a:rPr lang="en-US" sz="2000">
                          <a:effectLst/>
                        </a:rPr>
                        <a:t>]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1381261601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UVB med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0.151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0.103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6.22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3093149799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UVB high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0.109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0.0816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5.40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2818089148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UVA low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0.0805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0.069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4.59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914944004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UVA med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0.0512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0.057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3.40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4053267371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UVA high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0.0340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0.053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2.54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572877719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violet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0.0169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0.039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1.266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839810370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blue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0.0166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0.0262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0.514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1975868265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green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0.0475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0.0143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0.289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273027697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yellow-orange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0.217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0.0063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0.115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1281886806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1.007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0.0065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1421002681"/>
                  </a:ext>
                </a:extLst>
              </a:tr>
              <a:tr h="108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infrared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2.07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0.34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219" marR="54219" marT="0" marB="0"/>
                </a:tc>
                <a:extLst>
                  <a:ext uri="{0D108BD9-81ED-4DB2-BD59-A6C34878D82A}">
                    <a16:rowId xmlns="" xmlns:a16="http://schemas.microsoft.com/office/drawing/2014/main" val="118688094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80654" y="1302822"/>
            <a:ext cx="7756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WASP simulates the attenuation of 10 bands of light</a:t>
            </a:r>
          </a:p>
        </p:txBody>
      </p:sp>
    </p:spTree>
    <p:extLst>
      <p:ext uri="{BB962C8B-B14F-4D97-AF65-F5344CB8AC3E}">
        <p14:creationId xmlns:p14="http://schemas.microsoft.com/office/powerpoint/2010/main" val="32424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17525" y="161925"/>
            <a:ext cx="10769600" cy="1219200"/>
          </a:xfrm>
        </p:spPr>
        <p:txBody>
          <a:bodyPr/>
          <a:lstStyle/>
          <a:p>
            <a:r>
              <a:rPr lang="en-US" dirty="0"/>
              <a:t>Phototransformations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6300" y="1762125"/>
            <a:ext cx="976139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Wavelength-dependent reaction rate for each wavelength band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Rate constant per wavelength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Overall rate constant for all photoreactions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988567" y="2873031"/>
                <a:ext cx="2649123" cy="8115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𝑎𝑣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567" y="2873031"/>
                <a:ext cx="2649123" cy="8115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988567" y="3999665"/>
                <a:ext cx="3430619" cy="1130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𝑜𝑏𝑠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𝑜𝑣𝑒𝑟𝑎𝑙𝑙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 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567" y="3999665"/>
                <a:ext cx="3430619" cy="11306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378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Light Example</a:t>
            </a:r>
          </a:p>
        </p:txBody>
      </p:sp>
    </p:spTree>
    <p:extLst>
      <p:ext uri="{BB962C8B-B14F-4D97-AF65-F5344CB8AC3E}">
        <p14:creationId xmlns:p14="http://schemas.microsoft.com/office/powerpoint/2010/main" val="36214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Incident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9195"/>
            <a:ext cx="10515600" cy="4351338"/>
          </a:xfrm>
        </p:spPr>
        <p:txBody>
          <a:bodyPr/>
          <a:lstStyle/>
          <a:p>
            <a:r>
              <a:rPr lang="en-US" dirty="0"/>
              <a:t>Using Option 0, Location needs to be entered</a:t>
            </a:r>
          </a:p>
          <a:p>
            <a:r>
              <a:rPr lang="en-US" dirty="0"/>
              <a:t>Athens, GA is 33° N, 83° W.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26" y="2995163"/>
            <a:ext cx="8358528" cy="293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291"/>
            <a:ext cx="10515600" cy="1325563"/>
          </a:xfrm>
        </p:spPr>
        <p:txBody>
          <a:bodyPr/>
          <a:lstStyle/>
          <a:p>
            <a:r>
              <a:rPr lang="en-US" dirty="0"/>
              <a:t>Incident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2893"/>
            <a:ext cx="2620992" cy="4351338"/>
          </a:xfrm>
        </p:spPr>
        <p:txBody>
          <a:bodyPr/>
          <a:lstStyle/>
          <a:p>
            <a:r>
              <a:rPr lang="en-US" dirty="0"/>
              <a:t>Choose Light Option 0</a:t>
            </a:r>
          </a:p>
          <a:p>
            <a:r>
              <a:rPr lang="en-US" dirty="0"/>
              <a:t>Fraction reflected, 0.06</a:t>
            </a:r>
          </a:p>
          <a:p>
            <a:r>
              <a:rPr lang="en-US" dirty="0"/>
              <a:t>Set fractions of light, </a:t>
            </a:r>
          </a:p>
          <a:p>
            <a:pPr marL="0" indent="396875">
              <a:buNone/>
            </a:pPr>
            <a:r>
              <a:rPr lang="en-US" dirty="0"/>
              <a:t>0.464 PAR </a:t>
            </a:r>
          </a:p>
          <a:p>
            <a:pPr marL="0" indent="396875">
              <a:buNone/>
            </a:pPr>
            <a:r>
              <a:rPr lang="en-US" dirty="0"/>
              <a:t>0.5 IR </a:t>
            </a:r>
          </a:p>
          <a:p>
            <a:pPr marL="0" indent="396875">
              <a:buNone/>
            </a:pPr>
            <a:r>
              <a:rPr lang="en-US" dirty="0"/>
              <a:t>0.036 UV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967" y="1349854"/>
            <a:ext cx="82296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9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25" y="142874"/>
            <a:ext cx="1099185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0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124327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 smtClean="0">
                <a:ea typeface="ＭＳ Ｐゴシック" pitchFamily="-105" charset="-128"/>
              </a:rPr>
              <a:t>Light Module in </a:t>
            </a:r>
            <a:r>
              <a:rPr lang="en-US" sz="4800" dirty="0" err="1" smtClean="0">
                <a:ea typeface="ＭＳ Ｐゴシック" pitchFamily="-105" charset="-128"/>
              </a:rPr>
              <a:t>WASP8</a:t>
            </a:r>
            <a:r>
              <a:rPr lang="en-US" sz="4800" dirty="0" smtClean="0">
                <a:ea typeface="ＭＳ Ｐゴシック" pitchFamily="-105" charset="-128"/>
              </a:rPr>
              <a:t> (1)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040" y="1193197"/>
            <a:ext cx="668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Solar radiation data in the sky (</a:t>
            </a:r>
            <a:r>
              <a:rPr lang="en-US" sz="2800" dirty="0" smtClean="0">
                <a:ea typeface="ＭＳ Ｐゴシック" pitchFamily="-105" charset="-128"/>
              </a:rPr>
              <a:t>W/</a:t>
            </a:r>
            <a:r>
              <a:rPr lang="en-US" sz="2800" dirty="0" err="1" smtClean="0">
                <a:ea typeface="ＭＳ Ｐゴシック" pitchFamily="-105" charset="-128"/>
              </a:rPr>
              <a:t>m</a:t>
            </a:r>
            <a:r>
              <a:rPr lang="en-US" sz="2800" baseline="30000" dirty="0" err="1" smtClean="0">
                <a:ea typeface="ＭＳ Ｐゴシック" pitchFamily="-105" charset="-128"/>
              </a:rPr>
              <a:t>2</a:t>
            </a:r>
            <a:r>
              <a:rPr lang="en-US" sz="2800" dirty="0" smtClean="0">
                <a:ea typeface="ＭＳ Ｐゴシック" pitchFamily="-105" charset="-128"/>
              </a:rPr>
              <a:t>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76744" y="1668710"/>
            <a:ext cx="429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(1) </a:t>
            </a:r>
            <a:r>
              <a:rPr lang="en-US" sz="2400" dirty="0" smtClean="0">
                <a:solidFill>
                  <a:srgbClr val="FFFF00"/>
                </a:solidFill>
              </a:rPr>
              <a:t>Solar </a:t>
            </a:r>
            <a:r>
              <a:rPr lang="en-US" sz="2400" dirty="0">
                <a:solidFill>
                  <a:srgbClr val="FFFF00"/>
                </a:solidFill>
              </a:rPr>
              <a:t>radiation </a:t>
            </a:r>
            <a:r>
              <a:rPr lang="en-US" sz="2400" dirty="0" smtClean="0">
                <a:solidFill>
                  <a:srgbClr val="FFFF00"/>
                </a:solidFill>
              </a:rPr>
              <a:t>data in the sky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1692" y="2689739"/>
            <a:ext cx="4432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(2) Light intensity at water surface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73083" y="3704483"/>
            <a:ext cx="4938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(3) Light intensity in the water column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92452" y="4746229"/>
            <a:ext cx="9363654" cy="1277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(4) Environmental processes driven by light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 smtClean="0"/>
              <a:t>Eutrophication: Algae growth, microbial, temperature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 smtClean="0"/>
              <a:t>Toxicant: Organic contaminants and </a:t>
            </a:r>
            <a:r>
              <a:rPr lang="en-US" sz="2400" dirty="0" err="1" smtClean="0"/>
              <a:t>nanomaterials</a:t>
            </a:r>
            <a:r>
              <a:rPr lang="en-US" sz="2400" dirty="0" smtClean="0"/>
              <a:t> </a:t>
            </a:r>
            <a:r>
              <a:rPr lang="en-US" sz="2400" dirty="0" err="1" smtClean="0"/>
              <a:t>photodegradation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19325" y="2228074"/>
            <a:ext cx="5658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Attenuation by </a:t>
            </a:r>
            <a:r>
              <a:rPr lang="en-US" sz="2000" dirty="0" smtClean="0">
                <a:solidFill>
                  <a:srgbClr val="FFFF00"/>
                </a:solidFill>
              </a:rPr>
              <a:t>clouds, shading, ice, water reflection 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1517" y="3257294"/>
            <a:ext cx="5797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Attenuation by </a:t>
            </a:r>
            <a:r>
              <a:rPr lang="en-US" sz="2000" dirty="0" smtClean="0">
                <a:solidFill>
                  <a:srgbClr val="FFFF00"/>
                </a:solidFill>
              </a:rPr>
              <a:t>suspended solids, algae, DOC in water </a:t>
            </a:r>
            <a:endParaRPr lang="en-US" sz="2000" dirty="0">
              <a:solidFill>
                <a:srgbClr val="FFFF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29426" y="2130375"/>
            <a:ext cx="0" cy="5593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29426" y="3151404"/>
            <a:ext cx="0" cy="5530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29426" y="4166148"/>
            <a:ext cx="0" cy="5800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5290" y="6203130"/>
            <a:ext cx="4678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Gold: Data need to be input into </a:t>
            </a:r>
            <a:r>
              <a:rPr lang="en-US" sz="1600" dirty="0" smtClean="0">
                <a:solidFill>
                  <a:srgbClr val="FFFF00"/>
                </a:solidFill>
              </a:rPr>
              <a:t>WASP by WASP users</a:t>
            </a:r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dirty="0" smtClean="0"/>
              <a:t>White: WASP can calculate itself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268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42875"/>
            <a:ext cx="1099185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Phototransformations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391" y="1325563"/>
            <a:ext cx="4829535" cy="4351338"/>
          </a:xfrm>
        </p:spPr>
        <p:txBody>
          <a:bodyPr/>
          <a:lstStyle/>
          <a:p>
            <a:r>
              <a:rPr lang="en-US" dirty="0"/>
              <a:t>On Constants, Chemical Photolysis</a:t>
            </a:r>
          </a:p>
          <a:p>
            <a:pPr lvl="1"/>
            <a:r>
              <a:rPr lang="en-US" dirty="0"/>
              <a:t>Enter Reaction Rates for each wavelength band </a:t>
            </a:r>
          </a:p>
          <a:p>
            <a:pPr lvl="1"/>
            <a:r>
              <a:rPr lang="en-US" dirty="0"/>
              <a:t>0.1 d</a:t>
            </a:r>
            <a:r>
              <a:rPr lang="en-US" baseline="30000" dirty="0"/>
              <a:t>-1</a:t>
            </a:r>
            <a:r>
              <a:rPr lang="en-US" dirty="0"/>
              <a:t> (W/m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-1</a:t>
            </a:r>
          </a:p>
          <a:p>
            <a:pPr lvl="1"/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735" y="1266555"/>
            <a:ext cx="6153150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4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42875"/>
            <a:ext cx="1099185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5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 smtClean="0">
                <a:ea typeface="ＭＳ Ｐゴシック" pitchFamily="-105" charset="-128"/>
              </a:rPr>
              <a:t>Light Module in </a:t>
            </a:r>
            <a:r>
              <a:rPr lang="en-US" sz="4800" dirty="0" err="1" smtClean="0">
                <a:ea typeface="ＭＳ Ｐゴシック" pitchFamily="-105" charset="-128"/>
              </a:rPr>
              <a:t>WASP8</a:t>
            </a:r>
            <a:r>
              <a:rPr lang="en-US" sz="4800" dirty="0" smtClean="0">
                <a:ea typeface="ＭＳ Ｐゴシック" pitchFamily="-105" charset="-128"/>
              </a:rPr>
              <a:t> (2)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254" y="1418665"/>
            <a:ext cx="8642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Solar radiation data at water surface (</a:t>
            </a:r>
            <a:r>
              <a:rPr lang="en-US" sz="2800" dirty="0" smtClean="0">
                <a:ea typeface="ＭＳ Ｐゴシック" pitchFamily="-105" charset="-128"/>
              </a:rPr>
              <a:t>W/</a:t>
            </a:r>
            <a:r>
              <a:rPr lang="en-US" sz="2800" dirty="0" err="1" smtClean="0">
                <a:ea typeface="ＭＳ Ｐゴシック" pitchFamily="-105" charset="-128"/>
              </a:rPr>
              <a:t>m</a:t>
            </a:r>
            <a:r>
              <a:rPr lang="en-US" sz="2800" baseline="30000" dirty="0" err="1" smtClean="0">
                <a:ea typeface="ＭＳ Ｐゴシック" pitchFamily="-105" charset="-128"/>
              </a:rPr>
              <a:t>2</a:t>
            </a:r>
            <a:r>
              <a:rPr lang="en-US" sz="2800" dirty="0" smtClean="0">
                <a:ea typeface="ＭＳ Ｐゴシック" pitchFamily="-105" charset="-128"/>
              </a:rPr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26640" y="2113543"/>
            <a:ext cx="9700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(1) </a:t>
            </a:r>
            <a:r>
              <a:rPr lang="en-US" sz="2400" dirty="0" smtClean="0">
                <a:solidFill>
                  <a:srgbClr val="FFFF00"/>
                </a:solidFill>
              </a:rPr>
              <a:t>Solar radiation intensity at water surface (Hourly data available at </a:t>
            </a:r>
            <a:r>
              <a:rPr lang="en-US" sz="2400" dirty="0" err="1" smtClean="0">
                <a:solidFill>
                  <a:srgbClr val="FFFF00"/>
                </a:solidFill>
              </a:rPr>
              <a:t>NLDAS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8031" y="3128287"/>
            <a:ext cx="4938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(2) Light intensity in the water column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7400" y="4170033"/>
            <a:ext cx="9363654" cy="1277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(3) Environmental processes driven by light intensity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 smtClean="0"/>
              <a:t>Eutrophication: Algae growth, microbial, temperature</a:t>
            </a:r>
          </a:p>
          <a:p>
            <a:pPr marL="548640" indent="-182880">
              <a:buFont typeface="Arial" pitchFamily="34" charset="0"/>
              <a:buChar char="•"/>
            </a:pPr>
            <a:r>
              <a:rPr lang="en-US" sz="2400" dirty="0" smtClean="0"/>
              <a:t>Toxicant: Organic contaminants and </a:t>
            </a:r>
            <a:r>
              <a:rPr lang="en-US" sz="2400" dirty="0" err="1" smtClean="0"/>
              <a:t>nanomaterials</a:t>
            </a:r>
            <a:r>
              <a:rPr lang="en-US" sz="2400" dirty="0" smtClean="0"/>
              <a:t> </a:t>
            </a:r>
            <a:r>
              <a:rPr lang="en-US" sz="2400" dirty="0" err="1" smtClean="0"/>
              <a:t>photodegradation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459407" y="2681098"/>
            <a:ext cx="5797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Attenuation by </a:t>
            </a:r>
            <a:r>
              <a:rPr lang="en-US" sz="2000" dirty="0" smtClean="0">
                <a:solidFill>
                  <a:srgbClr val="FFFF00"/>
                </a:solidFill>
              </a:rPr>
              <a:t>suspended solids, algae, DOC in water </a:t>
            </a:r>
            <a:endParaRPr lang="en-US" sz="2000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17316" y="2575208"/>
            <a:ext cx="0" cy="5530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17316" y="3589952"/>
            <a:ext cx="0" cy="5800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4008" y="6140501"/>
            <a:ext cx="4678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Gold: Data need to be input into </a:t>
            </a:r>
            <a:r>
              <a:rPr lang="en-US" sz="1600" dirty="0" smtClean="0">
                <a:solidFill>
                  <a:srgbClr val="FFFF00"/>
                </a:solidFill>
              </a:rPr>
              <a:t>WASP by WASP users</a:t>
            </a:r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dirty="0" smtClean="0"/>
              <a:t>White: WASP can calculate itself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1552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Radiation and Light Attenuation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095750" y="3438525"/>
            <a:ext cx="40005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95750" y="4276725"/>
            <a:ext cx="40005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95750" y="5276849"/>
            <a:ext cx="4000500" cy="1057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vg edit clipart uploaded by ocal date 06 26 2012 license type public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825" y="1247775"/>
            <a:ext cx="1581150" cy="158115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4" idx="0"/>
          </p:cNvCxnSpPr>
          <p:nvPr/>
        </p:nvCxnSpPr>
        <p:spPr>
          <a:xfrm>
            <a:off x="4405314" y="2183606"/>
            <a:ext cx="1690686" cy="12549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29113" y="2276475"/>
            <a:ext cx="1604962" cy="120015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91000" y="2456261"/>
            <a:ext cx="1333499" cy="99476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31471" y="2536036"/>
            <a:ext cx="1176335" cy="90248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71962" y="2361012"/>
            <a:ext cx="1495426" cy="111561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29076" y="2628905"/>
            <a:ext cx="1070371" cy="83164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070275" y="3455203"/>
            <a:ext cx="454224" cy="127634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75659" y="3451028"/>
            <a:ext cx="548880" cy="154007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512000" y="3451027"/>
            <a:ext cx="669726" cy="173533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729883" y="3459363"/>
            <a:ext cx="850701" cy="2141337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900738" y="3458468"/>
            <a:ext cx="1103710" cy="252799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053139" y="3440905"/>
            <a:ext cx="1306115" cy="2745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ight Brace 39"/>
          <p:cNvSpPr/>
          <p:nvPr/>
        </p:nvSpPr>
        <p:spPr>
          <a:xfrm>
            <a:off x="6706196" y="2038350"/>
            <a:ext cx="653058" cy="129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472363" y="2038350"/>
            <a:ext cx="4386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Solar Radiation travels and attenuates through atmosphere, changes over the day and throughout year</a:t>
            </a:r>
          </a:p>
        </p:txBody>
      </p:sp>
      <p:sp>
        <p:nvSpPr>
          <p:cNvPr id="42" name="Right Brace 41"/>
          <p:cNvSpPr/>
          <p:nvPr/>
        </p:nvSpPr>
        <p:spPr>
          <a:xfrm>
            <a:off x="8248651" y="3458468"/>
            <a:ext cx="653058" cy="28756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9172575" y="3752849"/>
            <a:ext cx="2809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Light attenuates through the water column varying by wavelength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64926" y="4190972"/>
            <a:ext cx="3629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Phototransformation</a:t>
            </a:r>
            <a:r>
              <a:rPr lang="en-US" sz="2000" dirty="0"/>
              <a:t> rates are a function of wavelength intensity</a:t>
            </a:r>
          </a:p>
        </p:txBody>
      </p:sp>
    </p:spTree>
    <p:extLst>
      <p:ext uri="{BB962C8B-B14F-4D97-AF65-F5344CB8AC3E}">
        <p14:creationId xmlns:p14="http://schemas.microsoft.com/office/powerpoint/2010/main" val="394654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152401"/>
            <a:ext cx="8229600" cy="952499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Spectrum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6" b="40350"/>
          <a:stretch/>
        </p:blipFill>
        <p:spPr>
          <a:xfrm>
            <a:off x="1981200" y="1104900"/>
            <a:ext cx="7802269" cy="5392231"/>
          </a:xfrm>
        </p:spPr>
      </p:pic>
      <p:sp>
        <p:nvSpPr>
          <p:cNvPr id="2" name="TextBox 1"/>
          <p:cNvSpPr txBox="1"/>
          <p:nvPr/>
        </p:nvSpPr>
        <p:spPr>
          <a:xfrm>
            <a:off x="4133850" y="6453955"/>
            <a:ext cx="392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https://en.wikipedia.org/wiki/Sunlight</a:t>
            </a:r>
          </a:p>
        </p:txBody>
      </p:sp>
    </p:spTree>
    <p:extLst>
      <p:ext uri="{BB962C8B-B14F-4D97-AF65-F5344CB8AC3E}">
        <p14:creationId xmlns:p14="http://schemas.microsoft.com/office/powerpoint/2010/main" val="9925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966787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1371600" y="1417289"/>
            <a:ext cx="9448800" cy="4233014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Light intensity, I [W/m</a:t>
            </a:r>
            <a:r>
              <a:rPr lang="en-US" baseline="30000" dirty="0">
                <a:ea typeface="ＭＳ Ｐゴシック" pitchFamily="-105" charset="-128"/>
              </a:rPr>
              <a:t>2</a:t>
            </a:r>
            <a:r>
              <a:rPr lang="en-US" dirty="0">
                <a:ea typeface="ＭＳ Ｐゴシック" pitchFamily="-105" charset="-128"/>
              </a:rPr>
              <a:t>]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Generally input as total solar radiation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Temperature is calculated using total solar radiation</a:t>
            </a:r>
          </a:p>
          <a:p>
            <a:r>
              <a:rPr lang="en-US" dirty="0">
                <a:ea typeface="ＭＳ Ｐゴシック" pitchFamily="-105" charset="-128"/>
              </a:rPr>
              <a:t>Light extinction coefficient, K</a:t>
            </a:r>
            <a:r>
              <a:rPr lang="en-US" baseline="-25000" dirty="0">
                <a:ea typeface="ＭＳ Ｐゴシック" pitchFamily="-105" charset="-128"/>
              </a:rPr>
              <a:t>e </a:t>
            </a:r>
            <a:r>
              <a:rPr lang="en-US" dirty="0">
                <a:ea typeface="ＭＳ Ｐゴシック" pitchFamily="-105" charset="-128"/>
              </a:rPr>
              <a:t>[1/m]</a:t>
            </a:r>
            <a:endParaRPr lang="en-US" baseline="-25000" dirty="0">
              <a:ea typeface="ＭＳ Ｐゴシック" pitchFamily="-105" charset="-128"/>
            </a:endParaRPr>
          </a:p>
          <a:p>
            <a:pPr lvl="1"/>
            <a:r>
              <a:rPr lang="en-US" dirty="0">
                <a:ea typeface="ＭＳ Ｐゴシック" pitchFamily="-105" charset="-128"/>
              </a:rPr>
              <a:t>Overall K</a:t>
            </a:r>
            <a:r>
              <a:rPr lang="en-US" baseline="-25000" dirty="0">
                <a:ea typeface="ＭＳ Ｐゴシック" pitchFamily="-105" charset="-128"/>
              </a:rPr>
              <a:t>e</a:t>
            </a:r>
            <a:r>
              <a:rPr lang="en-US" dirty="0">
                <a:ea typeface="ＭＳ Ｐゴシック" pitchFamily="-105" charset="-128"/>
              </a:rPr>
              <a:t> can be specified with parameter and time function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Best to use model-calculated K</a:t>
            </a:r>
            <a:r>
              <a:rPr lang="en-US" baseline="-25000" dirty="0">
                <a:ea typeface="ＭＳ Ｐゴシック" pitchFamily="-105" charset="-128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5029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2099733"/>
            <a:ext cx="8915400" cy="4315928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Physical and chemical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Temperature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Phototransformations</a:t>
            </a:r>
          </a:p>
          <a:p>
            <a:r>
              <a:rPr lang="en-US" dirty="0">
                <a:ea typeface="ＭＳ Ｐゴシック" pitchFamily="-112" charset="-128"/>
              </a:rPr>
              <a:t>Microbial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 degradation</a:t>
            </a:r>
          </a:p>
          <a:p>
            <a:r>
              <a:rPr lang="en-US" dirty="0">
                <a:ea typeface="ＭＳ Ｐゴシック" pitchFamily="-112" charset="-128"/>
              </a:rPr>
              <a:t>Algal 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Photosynthesis</a:t>
            </a:r>
          </a:p>
        </p:txBody>
      </p:sp>
      <p:sp>
        <p:nvSpPr>
          <p:cNvPr id="19460" name="Title 1"/>
          <p:cNvSpPr txBox="1">
            <a:spLocks/>
          </p:cNvSpPr>
          <p:nvPr/>
        </p:nvSpPr>
        <p:spPr bwMode="auto">
          <a:xfrm>
            <a:off x="1752600" y="50473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+mj-lt"/>
                <a:cs typeface="+mj-cs"/>
              </a:rPr>
              <a:t>Light Affects WQ Reactions</a:t>
            </a:r>
          </a:p>
        </p:txBody>
      </p:sp>
    </p:spTree>
    <p:extLst>
      <p:ext uri="{BB962C8B-B14F-4D97-AF65-F5344CB8AC3E}">
        <p14:creationId xmlns:p14="http://schemas.microsoft.com/office/powerpoint/2010/main" val="49985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1151466" y="312739"/>
            <a:ext cx="9855200" cy="96678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Solar Radiation Units 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4800" dirty="0">
                <a:ea typeface="ＭＳ Ｐゴシック" pitchFamily="-105" charset="-128"/>
              </a:rPr>
              <a:t>and Wavelength Distribution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>
          <a:xfrm>
            <a:off x="1919816" y="1950508"/>
            <a:ext cx="8318500" cy="365971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</a:rPr>
              <a:t>Input units are W/m</a:t>
            </a:r>
            <a:r>
              <a:rPr lang="en-US" baseline="30000" dirty="0">
                <a:ea typeface="ＭＳ Ｐゴシック" pitchFamily="-105" charset="-128"/>
              </a:rPr>
              <a:t>2</a:t>
            </a:r>
            <a:r>
              <a:rPr lang="en-US" dirty="0">
                <a:ea typeface="ＭＳ Ｐゴシック" pitchFamily="-105" charset="-128"/>
              </a:rPr>
              <a:t> total radiation</a:t>
            </a:r>
          </a:p>
          <a:p>
            <a:r>
              <a:rPr lang="en-US" dirty="0">
                <a:ea typeface="ＭＳ Ｐゴシック" pitchFamily="-105" charset="-128"/>
              </a:rPr>
              <a:t>User-specified input in Constant Group “Light”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Observed solar radiation time function multiplier</a:t>
            </a:r>
          </a:p>
          <a:p>
            <a:pPr lvl="2"/>
            <a:r>
              <a:rPr lang="en-US" dirty="0">
                <a:ea typeface="ＭＳ Ｐゴシック" pitchFamily="-105" charset="-128"/>
              </a:rPr>
              <a:t>Specify 0.48426 if input light is in Ly/d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ultraviolet  (Default 0.036)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PAR (Default 0.464)</a:t>
            </a:r>
          </a:p>
          <a:p>
            <a:pPr lvl="1"/>
            <a:r>
              <a:rPr lang="en-US" dirty="0">
                <a:ea typeface="ＭＳ Ｐゴシック" pitchFamily="-105" charset="-128"/>
              </a:rPr>
              <a:t>Fraction of light that is infrared (Default 0.500)</a:t>
            </a:r>
          </a:p>
        </p:txBody>
      </p:sp>
    </p:spTree>
    <p:extLst>
      <p:ext uri="{BB962C8B-B14F-4D97-AF65-F5344CB8AC3E}">
        <p14:creationId xmlns:p14="http://schemas.microsoft.com/office/powerpoint/2010/main" val="8669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 of Wavelengths by Latitude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117817"/>
              </p:ext>
            </p:extLst>
          </p:nvPr>
        </p:nvGraphicFramePr>
        <p:xfrm>
          <a:off x="349096" y="1497836"/>
          <a:ext cx="11493807" cy="3483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6483">
                  <a:extLst>
                    <a:ext uri="{9D8B030D-6E8A-4147-A177-3AD203B41FA5}">
                      <a16:colId xmlns="" xmlns:a16="http://schemas.microsoft.com/office/drawing/2014/main" val="481190665"/>
                    </a:ext>
                  </a:extLst>
                </a:gridCol>
                <a:gridCol w="1551777">
                  <a:extLst>
                    <a:ext uri="{9D8B030D-6E8A-4147-A177-3AD203B41FA5}">
                      <a16:colId xmlns="" xmlns:a16="http://schemas.microsoft.com/office/drawing/2014/main" val="3266099886"/>
                    </a:ext>
                  </a:extLst>
                </a:gridCol>
                <a:gridCol w="1971585">
                  <a:extLst>
                    <a:ext uri="{9D8B030D-6E8A-4147-A177-3AD203B41FA5}">
                      <a16:colId xmlns="" xmlns:a16="http://schemas.microsoft.com/office/drawing/2014/main" val="1856170061"/>
                    </a:ext>
                  </a:extLst>
                </a:gridCol>
                <a:gridCol w="942022">
                  <a:extLst>
                    <a:ext uri="{9D8B030D-6E8A-4147-A177-3AD203B41FA5}">
                      <a16:colId xmlns="" xmlns:a16="http://schemas.microsoft.com/office/drawing/2014/main" val="2553567338"/>
                    </a:ext>
                  </a:extLst>
                </a:gridCol>
                <a:gridCol w="1006576">
                  <a:extLst>
                    <a:ext uri="{9D8B030D-6E8A-4147-A177-3AD203B41FA5}">
                      <a16:colId xmlns="" xmlns:a16="http://schemas.microsoft.com/office/drawing/2014/main" val="626223589"/>
                    </a:ext>
                  </a:extLst>
                </a:gridCol>
                <a:gridCol w="962279">
                  <a:extLst>
                    <a:ext uri="{9D8B030D-6E8A-4147-A177-3AD203B41FA5}">
                      <a16:colId xmlns="" xmlns:a16="http://schemas.microsoft.com/office/drawing/2014/main" val="641925676"/>
                    </a:ext>
                  </a:extLst>
                </a:gridCol>
                <a:gridCol w="1287451">
                  <a:extLst>
                    <a:ext uri="{9D8B030D-6E8A-4147-A177-3AD203B41FA5}">
                      <a16:colId xmlns="" xmlns:a16="http://schemas.microsoft.com/office/drawing/2014/main" val="2373121502"/>
                    </a:ext>
                  </a:extLst>
                </a:gridCol>
                <a:gridCol w="900267">
                  <a:extLst>
                    <a:ext uri="{9D8B030D-6E8A-4147-A177-3AD203B41FA5}">
                      <a16:colId xmlns="" xmlns:a16="http://schemas.microsoft.com/office/drawing/2014/main" val="3159619502"/>
                    </a:ext>
                  </a:extLst>
                </a:gridCol>
                <a:gridCol w="942022">
                  <a:extLst>
                    <a:ext uri="{9D8B030D-6E8A-4147-A177-3AD203B41FA5}">
                      <a16:colId xmlns="" xmlns:a16="http://schemas.microsoft.com/office/drawing/2014/main" val="820165711"/>
                    </a:ext>
                  </a:extLst>
                </a:gridCol>
                <a:gridCol w="1193345">
                  <a:extLst>
                    <a:ext uri="{9D8B030D-6E8A-4147-A177-3AD203B41FA5}">
                      <a16:colId xmlns="" xmlns:a16="http://schemas.microsoft.com/office/drawing/2014/main" val="39011557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Index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Color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Wavelengths [nm]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0</a:t>
                      </a:r>
                      <a:r>
                        <a:rPr lang="pt-PT" sz="1800" baseline="30000" dirty="0">
                          <a:effectLst/>
                        </a:rPr>
                        <a:t>o</a:t>
                      </a:r>
                      <a:r>
                        <a:rPr lang="pt-PT" sz="1800" dirty="0">
                          <a:effectLst/>
                        </a:rPr>
                        <a:t> 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10</a:t>
                      </a:r>
                      <a:r>
                        <a:rPr lang="pt-PT" sz="1800" baseline="30000" dirty="0">
                          <a:effectLst/>
                        </a:rPr>
                        <a:t> o</a:t>
                      </a:r>
                      <a:r>
                        <a:rPr lang="pt-PT" sz="1800" dirty="0">
                          <a:effectLst/>
                        </a:rPr>
                        <a:t> 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>
                          <a:effectLst/>
                        </a:rPr>
                        <a:t>20</a:t>
                      </a:r>
                      <a:r>
                        <a:rPr lang="pt-PT" sz="1800" baseline="30000">
                          <a:effectLst/>
                        </a:rPr>
                        <a:t> o</a:t>
                      </a:r>
                      <a:r>
                        <a:rPr lang="pt-PT" sz="1800">
                          <a:effectLst/>
                        </a:rPr>
                        <a:t> N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Latitude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30</a:t>
                      </a:r>
                      <a:r>
                        <a:rPr lang="pt-PT" sz="1800" baseline="30000" dirty="0">
                          <a:effectLst/>
                        </a:rPr>
                        <a:t> o</a:t>
                      </a:r>
                      <a:r>
                        <a:rPr lang="pt-PT" sz="1800" dirty="0">
                          <a:effectLst/>
                        </a:rPr>
                        <a:t> 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40</a:t>
                      </a:r>
                      <a:r>
                        <a:rPr lang="pt-PT" sz="1800" baseline="30000" dirty="0">
                          <a:effectLst/>
                        </a:rPr>
                        <a:t> o</a:t>
                      </a:r>
                      <a:r>
                        <a:rPr lang="pt-PT" sz="1800" dirty="0">
                          <a:effectLst/>
                        </a:rPr>
                        <a:t> 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>
                          <a:effectLst/>
                        </a:rPr>
                        <a:t>50</a:t>
                      </a:r>
                      <a:r>
                        <a:rPr lang="pt-PT" sz="1800" baseline="30000">
                          <a:effectLst/>
                        </a:rPr>
                        <a:t> o</a:t>
                      </a:r>
                      <a:r>
                        <a:rPr lang="pt-PT" sz="1800">
                          <a:effectLst/>
                        </a:rPr>
                        <a:t> N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60</a:t>
                      </a:r>
                      <a:r>
                        <a:rPr lang="pt-PT" sz="1800" baseline="30000" dirty="0">
                          <a:effectLst/>
                        </a:rPr>
                        <a:t> o</a:t>
                      </a:r>
                      <a:r>
                        <a:rPr lang="pt-PT" sz="1800" dirty="0">
                          <a:effectLst/>
                        </a:rPr>
                        <a:t> 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3615616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UVB med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295 – 304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0.00015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0.00015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0.00013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0.00011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0.00004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504703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UVB high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305 – 314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0.00142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0.00139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0.00132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0.00120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0.00104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0.00085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0.00067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3506534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UVA low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315 – 334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0.00845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0.00839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0.00825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0.00801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0.00766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0.00721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0.00681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3401475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UVA med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335 – 354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0.01141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0.01137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0.01126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0.01108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0.01082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0.01052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0.01054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225102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UVA high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355 – 379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0.01723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0.01718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0.01706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0.01686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0.01655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0.01619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0.01630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277741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violet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380 – 449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0.07626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0.07617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0.07593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0.07550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0.07482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0.07394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0.07443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3268391818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blue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450 – 494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0.06664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0.06663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0.06659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0.06652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0.06639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0.06616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0.06644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663701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green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495 – 569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0.10386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0.10388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0.10394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0.10402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0.10406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0.10390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0.10285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788793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yellow-orange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570 – 619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0.06546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0.06556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0.06566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0.06576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0.06568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0.06422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3789893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620 – 749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0.14914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0.14934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0.14995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0.15106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0.15282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0.15550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0.15769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783238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EACBF85-D406-44D6-A348-84DC6E0AAAC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057CF96F-EB6F-4099-AE0D-6C7752EB6BF0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CB351346-0492-49AE-8F69-3D610F69D0A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A55CC7BA-F594-4191-A58A-FA90DEDC45B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05864E93-4779-4FB7-A518-89187955D191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99EC4631-8E57-4602-BCCC-20BA2414D71D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93A6E257-D97E-402B-8C24-7FC3ED709997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402EDC0F-5C20-4AB0-8767-7AD8C2F1C97D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92B518B1-4664-486D-B018-C6977390BDCB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623372E1-1388-4B14-B2D8-53358CA4AFC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894856C8-2B95-4B61-9F00-B6F3B9A9BBA5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1B44509F-15A6-43BD-AD04-785482755A29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0BD3741C-9BC7-4DC6-B56B-E2B210A11AD0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FE1E28F0-AA6A-42CE-B393-2D98CBA18F2C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46A5460C-44E4-456E-952A-5D1130E13F7C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5C868730-2236-4AF6-B461-829B5529D0C1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50D6E982-5D2E-4F8C-A648-9767762C4E5B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15A40053-9C5E-4FD0-9B35-DF093576D581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72A44731-F10F-488E-8519-F70B14DB733D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0CF8464F-DE42-4C78-80BE-9A58001AE858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F579FA5F-1F20-4D82-8521-440FF6FB34B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CC70B524-44EA-47F2-8493-72C87532B508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E911D67E-0636-4D1B-81DE-4410B03839C1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BB75A7C-4EF1-4011-AAD0-3554DB1635F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C3748FCB-B06B-461D-B65B-98A729F77388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11BA8D01-BA22-41C9-880C-E2855D9DD336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2EA066C7-2C90-4C8A-9C61-6F7B3E0751D2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6185E341-4400-40D9-8775-8CD4B0730AA1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993</Words>
  <Application>Microsoft Office PowerPoint</Application>
  <PresentationFormat>Custom</PresentationFormat>
  <Paragraphs>307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Light and Phototransformations</vt:lpstr>
      <vt:lpstr>Light Module in WASP8 (1)</vt:lpstr>
      <vt:lpstr>Light Module in WASP8 (2)</vt:lpstr>
      <vt:lpstr>Solar Radiation and Light Attenuation</vt:lpstr>
      <vt:lpstr>Solar Radiation Spectrum</vt:lpstr>
      <vt:lpstr>Solar Radiation</vt:lpstr>
      <vt:lpstr>PowerPoint Presentation</vt:lpstr>
      <vt:lpstr>Solar Radiation Units  and Wavelength Distribution</vt:lpstr>
      <vt:lpstr>Division of Wavelengths by Latitude</vt:lpstr>
      <vt:lpstr>Solar Radiation Input Options</vt:lpstr>
      <vt:lpstr>Light Attenuation above the Water</vt:lpstr>
      <vt:lpstr>Light Extinction in Water Column</vt:lpstr>
      <vt:lpstr>Calculated Light Extinction by Wavelength</vt:lpstr>
      <vt:lpstr>Light Extinction Components</vt:lpstr>
      <vt:lpstr>Phototransformations</vt:lpstr>
      <vt:lpstr>Light Example</vt:lpstr>
      <vt:lpstr>Incident Light</vt:lpstr>
      <vt:lpstr>Incident Light</vt:lpstr>
      <vt:lpstr>PowerPoint Presentation</vt:lpstr>
      <vt:lpstr>PowerPoint Presentation</vt:lpstr>
      <vt:lpstr>Phototransformations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Yanlai</cp:lastModifiedBy>
  <cp:revision>72</cp:revision>
  <dcterms:created xsi:type="dcterms:W3CDTF">2016-07-21T12:20:51Z</dcterms:created>
  <dcterms:modified xsi:type="dcterms:W3CDTF">2018-06-04T21:45:02Z</dcterms:modified>
</cp:coreProperties>
</file>