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9"/>
  </p:sldMasterIdLst>
  <p:notesMasterIdLst>
    <p:notesMasterId r:id="rId40"/>
  </p:notesMasterIdLst>
  <p:sldIdLst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45" r:id="rId34"/>
    <p:sldId id="336" r:id="rId35"/>
    <p:sldId id="337" r:id="rId36"/>
    <p:sldId id="342" r:id="rId37"/>
    <p:sldId id="343" r:id="rId38"/>
    <p:sldId id="344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90" autoAdjust="0"/>
    <p:restoredTop sz="94660"/>
  </p:normalViewPr>
  <p:slideViewPr>
    <p:cSldViewPr snapToGrid="0">
      <p:cViewPr>
        <p:scale>
          <a:sx n="119" d="100"/>
          <a:sy n="119" d="100"/>
        </p:scale>
        <p:origin x="-4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heme" Target="theme/theme1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6/10/18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682D0B-440A-4FDA-92B2-6A0DFD9A529E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9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/>
              <a:t>Information on alkalinity in seawater from: http://en.wikipedia.org/wiki/Alkalinity </a:t>
            </a:r>
          </a:p>
          <a:p>
            <a:pPr eaLnBrk="1" hangingPunct="1"/>
            <a:r>
              <a:rPr lang="en-US"/>
              <a:t>Information on alkalinity in freshwater from http://bcn.boulder.co.us/basin/data/NEW/info/Alk.html and EPA Rates Manual, p. 241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6CB993-A369-4815-8D23-CDD8866BC3C0}" type="slidenum">
              <a:rPr lang="en-US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93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Need a picture illustrating these processes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EBD37-DD92-4385-B752-F785B68594A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55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Need a picture illustrating these processes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EBD37-DD92-4385-B752-F785B68594A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77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png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7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>
                <a:ea typeface="ＭＳ Ｐゴシック" charset="-128"/>
              </a:rPr>
              <a:t>General Water Quality – </a:t>
            </a:r>
            <a:br>
              <a:rPr lang="en-US" sz="4000" dirty="0">
                <a:ea typeface="ＭＳ Ｐゴシック" charset="-128"/>
              </a:rPr>
            </a:br>
            <a:r>
              <a:rPr lang="en-US" sz="4000" dirty="0">
                <a:ea typeface="ＭＳ Ｐゴシック" charset="-128"/>
              </a:rPr>
              <a:t>Salinity, TDS, pH, TIC, and Alkalinity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Theory and Implementation in WASP7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8020050" y="5913439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 dirty="0"/>
              <a:t>February, 2010</a:t>
            </a:r>
          </a:p>
        </p:txBody>
      </p:sp>
    </p:spTree>
    <p:extLst>
      <p:ext uri="{BB962C8B-B14F-4D97-AF65-F5344CB8AC3E}">
        <p14:creationId xmlns:p14="http://schemas.microsoft.com/office/powerpoint/2010/main" val="3568547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6383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>
                <a:ea typeface="ＭＳ Ｐゴシック" charset="-128"/>
              </a:rPr>
              <a:t>Additional Marine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Speciation Reactions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083226"/>
              </p:ext>
            </p:extLst>
          </p:nvPr>
        </p:nvGraphicFramePr>
        <p:xfrm>
          <a:off x="2517775" y="2260600"/>
          <a:ext cx="69675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3" imgW="2527300" imgH="203200" progId="Equation.3">
                  <p:embed/>
                </p:oleObj>
              </mc:Choice>
              <mc:Fallback>
                <p:oleObj name="Equation" r:id="rId3" imgW="2527300" imgH="203200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2260600"/>
                        <a:ext cx="6967538" cy="5603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880544"/>
              </p:ext>
            </p:extLst>
          </p:nvPr>
        </p:nvGraphicFramePr>
        <p:xfrm>
          <a:off x="4497388" y="4794251"/>
          <a:ext cx="40433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5" imgW="1460500" imgH="203200" progId="Equation.3">
                  <p:embed/>
                </p:oleObj>
              </mc:Choice>
              <mc:Fallback>
                <p:oleObj name="Equation" r:id="rId5" imgW="1460500" imgH="203200" progId="Equation.3">
                  <p:embed/>
                  <p:pic>
                    <p:nvPicPr>
                      <p:cNvPr id="235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4794251"/>
                        <a:ext cx="4043362" cy="561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405290"/>
              </p:ext>
            </p:extLst>
          </p:nvPr>
        </p:nvGraphicFramePr>
        <p:xfrm>
          <a:off x="4097338" y="5948363"/>
          <a:ext cx="488950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tion" r:id="rId7" imgW="1765300" imgH="203200" progId="Equation.3">
                  <p:embed/>
                </p:oleObj>
              </mc:Choice>
              <mc:Fallback>
                <p:oleObj name="Equation" r:id="rId7" imgW="1765300" imgH="203200" progId="Equation.3">
                  <p:embed/>
                  <p:pic>
                    <p:nvPicPr>
                      <p:cNvPr id="23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38" y="5948363"/>
                        <a:ext cx="4889500" cy="5635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861570"/>
              </p:ext>
            </p:extLst>
          </p:nvPr>
        </p:nvGraphicFramePr>
        <p:xfrm>
          <a:off x="2122489" y="3454400"/>
          <a:ext cx="78136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9" imgW="2832100" imgH="203200" progId="Equation.3">
                  <p:embed/>
                </p:oleObj>
              </mc:Choice>
              <mc:Fallback>
                <p:oleObj name="Equation" r:id="rId9" imgW="2832100" imgH="203200" progId="Equation.3">
                  <p:embed/>
                  <p:pic>
                    <p:nvPicPr>
                      <p:cNvPr id="235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489" y="3454400"/>
                        <a:ext cx="7813675" cy="5603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2548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019300" y="274638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 err="1">
                <a:ea typeface="ＭＳ Ｐゴシック" charset="-128"/>
              </a:rPr>
              <a:t>Electroneutrality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5371616" y="1565275"/>
            <a:ext cx="5597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 rot="10800000" flipV="1">
            <a:off x="4092575" y="1565275"/>
            <a:ext cx="615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</a:t>
            </a:r>
            <a:r>
              <a:rPr lang="en-US" baseline="30000"/>
              <a:t>+</a:t>
            </a:r>
            <a:endParaRPr lang="en-US"/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6715590" y="1565275"/>
            <a:ext cx="5277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OH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4010026" y="4838700"/>
            <a:ext cx="703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K</a:t>
            </a:r>
            <a:r>
              <a:rPr lang="en-US" baseline="30000"/>
              <a:t>+</a:t>
            </a:r>
            <a:endParaRPr lang="en-US"/>
          </a:p>
        </p:txBody>
      </p:sp>
      <p:sp>
        <p:nvSpPr>
          <p:cNvPr id="24583" name="TextBox 6"/>
          <p:cNvSpPr txBox="1">
            <a:spLocks noChangeArrowheads="1"/>
          </p:cNvSpPr>
          <p:nvPr/>
        </p:nvSpPr>
        <p:spPr bwMode="auto">
          <a:xfrm>
            <a:off x="2490788" y="4322763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Mg</a:t>
            </a:r>
            <a:r>
              <a:rPr lang="en-US" baseline="30000"/>
              <a:t>2+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3946526" y="4044951"/>
            <a:ext cx="747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Na</a:t>
            </a:r>
            <a:r>
              <a:rPr lang="en-US" baseline="30000"/>
              <a:t>+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5" name="TextBox 8"/>
          <p:cNvSpPr txBox="1">
            <a:spLocks noChangeArrowheads="1"/>
          </p:cNvSpPr>
          <p:nvPr/>
        </p:nvSpPr>
        <p:spPr bwMode="auto">
          <a:xfrm>
            <a:off x="2589213" y="2201863"/>
            <a:ext cx="785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Ca</a:t>
            </a:r>
            <a:r>
              <a:rPr lang="en-US" baseline="30000"/>
              <a:t>2+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6" name="TextBox 10"/>
          <p:cNvSpPr txBox="1">
            <a:spLocks noChangeArrowheads="1"/>
          </p:cNvSpPr>
          <p:nvPr/>
        </p:nvSpPr>
        <p:spPr bwMode="auto">
          <a:xfrm>
            <a:off x="6683375" y="3278188"/>
            <a:ext cx="7000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NO</a:t>
            </a:r>
            <a:r>
              <a:rPr lang="en-US" baseline="-25000"/>
              <a:t>3</a:t>
            </a:r>
            <a:r>
              <a:rPr lang="en-US" baseline="30000"/>
              <a:t>-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7" name="TextBox 13"/>
          <p:cNvSpPr txBox="1">
            <a:spLocks noChangeArrowheads="1"/>
          </p:cNvSpPr>
          <p:nvPr/>
        </p:nvSpPr>
        <p:spPr bwMode="auto">
          <a:xfrm>
            <a:off x="6540501" y="2732088"/>
            <a:ext cx="10842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 baseline="30000"/>
              <a:t>-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8" name="TextBox 14"/>
          <p:cNvSpPr txBox="1">
            <a:spLocks noChangeArrowheads="1"/>
          </p:cNvSpPr>
          <p:nvPr/>
        </p:nvSpPr>
        <p:spPr bwMode="auto">
          <a:xfrm>
            <a:off x="8042276" y="2732088"/>
            <a:ext cx="94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HPO</a:t>
            </a:r>
            <a:r>
              <a:rPr lang="en-US" baseline="-25000"/>
              <a:t>4</a:t>
            </a:r>
            <a:r>
              <a:rPr lang="en-US" baseline="30000"/>
              <a:t>2-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89" name="TextBox 15"/>
          <p:cNvSpPr txBox="1">
            <a:spLocks noChangeArrowheads="1"/>
          </p:cNvSpPr>
          <p:nvPr/>
        </p:nvSpPr>
        <p:spPr bwMode="auto">
          <a:xfrm>
            <a:off x="9499601" y="2732088"/>
            <a:ext cx="8556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PO</a:t>
            </a:r>
            <a:r>
              <a:rPr lang="en-US" baseline="-25000"/>
              <a:t>4</a:t>
            </a:r>
            <a:r>
              <a:rPr lang="en-US" baseline="30000"/>
              <a:t>3-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90" name="TextBox 20"/>
          <p:cNvSpPr txBox="1">
            <a:spLocks noChangeArrowheads="1"/>
          </p:cNvSpPr>
          <p:nvPr/>
        </p:nvSpPr>
        <p:spPr bwMode="auto">
          <a:xfrm>
            <a:off x="5172076" y="2732088"/>
            <a:ext cx="969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endParaRPr lang="en-US"/>
          </a:p>
          <a:p>
            <a:pPr algn="ctr"/>
            <a:endParaRPr lang="en-US"/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6745288" y="4506914"/>
            <a:ext cx="565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F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6610351" y="4940300"/>
            <a:ext cx="860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Cl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24593" name="TextBox 26"/>
          <p:cNvSpPr txBox="1">
            <a:spLocks noChangeArrowheads="1"/>
          </p:cNvSpPr>
          <p:nvPr/>
        </p:nvSpPr>
        <p:spPr bwMode="auto">
          <a:xfrm>
            <a:off x="6619875" y="3998914"/>
            <a:ext cx="958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HSO</a:t>
            </a:r>
            <a:r>
              <a:rPr lang="en-US" baseline="-25000"/>
              <a:t>4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24594" name="TextBox 27"/>
          <p:cNvSpPr txBox="1">
            <a:spLocks noChangeArrowheads="1"/>
          </p:cNvSpPr>
          <p:nvPr/>
        </p:nvSpPr>
        <p:spPr bwMode="auto">
          <a:xfrm>
            <a:off x="7993063" y="4027489"/>
            <a:ext cx="946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SO</a:t>
            </a:r>
            <a:r>
              <a:rPr lang="en-US" baseline="-25000"/>
              <a:t>4</a:t>
            </a:r>
            <a:r>
              <a:rPr lang="en-US" baseline="30000"/>
              <a:t>2-</a:t>
            </a:r>
            <a:endParaRPr lang="en-US"/>
          </a:p>
        </p:txBody>
      </p:sp>
      <p:grpSp>
        <p:nvGrpSpPr>
          <p:cNvPr id="24595" name="Group 30"/>
          <p:cNvGrpSpPr>
            <a:grpSpLocks/>
          </p:cNvGrpSpPr>
          <p:nvPr/>
        </p:nvGrpSpPr>
        <p:grpSpPr bwMode="auto">
          <a:xfrm>
            <a:off x="5129213" y="5565776"/>
            <a:ext cx="2609850" cy="646113"/>
            <a:chOff x="3979334" y="5565338"/>
            <a:chExt cx="2610556" cy="646331"/>
          </a:xfrm>
        </p:grpSpPr>
        <p:sp>
          <p:nvSpPr>
            <p:cNvPr id="24617" name="TextBox 16"/>
            <p:cNvSpPr txBox="1">
              <a:spLocks noChangeArrowheads="1"/>
            </p:cNvSpPr>
            <p:nvPr/>
          </p:nvSpPr>
          <p:spPr bwMode="auto">
            <a:xfrm>
              <a:off x="5490787" y="5565338"/>
              <a:ext cx="109910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B(OH)</a:t>
              </a:r>
              <a:r>
                <a:rPr lang="en-US" baseline="-25000"/>
                <a:t>4</a:t>
              </a:r>
              <a:r>
                <a:rPr lang="en-US" baseline="30000"/>
                <a:t>-</a:t>
              </a:r>
              <a:endParaRPr lang="en-US"/>
            </a:p>
            <a:p>
              <a:pPr algn="ctr"/>
              <a:endParaRPr lang="en-US"/>
            </a:p>
          </p:txBody>
        </p:sp>
        <p:sp>
          <p:nvSpPr>
            <p:cNvPr id="24618" name="TextBox 29"/>
            <p:cNvSpPr txBox="1">
              <a:spLocks noChangeArrowheads="1"/>
            </p:cNvSpPr>
            <p:nvPr/>
          </p:nvSpPr>
          <p:spPr bwMode="auto">
            <a:xfrm>
              <a:off x="3979334" y="5565338"/>
              <a:ext cx="9692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B(OH)</a:t>
              </a:r>
              <a:r>
                <a:rPr lang="en-US" baseline="-25000"/>
                <a:t>3</a:t>
              </a:r>
              <a:endParaRPr lang="en-US"/>
            </a:p>
          </p:txBody>
        </p:sp>
      </p:grpSp>
      <p:grpSp>
        <p:nvGrpSpPr>
          <p:cNvPr id="24596" name="Group 32"/>
          <p:cNvGrpSpPr>
            <a:grpSpLocks/>
          </p:cNvGrpSpPr>
          <p:nvPr/>
        </p:nvGrpSpPr>
        <p:grpSpPr bwMode="auto">
          <a:xfrm>
            <a:off x="4914901" y="6099176"/>
            <a:ext cx="3160713" cy="646113"/>
            <a:chOff x="3809999" y="6211669"/>
            <a:chExt cx="3160890" cy="646331"/>
          </a:xfrm>
        </p:grpSpPr>
        <p:sp>
          <p:nvSpPr>
            <p:cNvPr id="24615" name="TextBox 17"/>
            <p:cNvSpPr txBox="1">
              <a:spLocks noChangeArrowheads="1"/>
            </p:cNvSpPr>
            <p:nvPr/>
          </p:nvSpPr>
          <p:spPr bwMode="auto">
            <a:xfrm>
              <a:off x="5490787" y="6211669"/>
              <a:ext cx="148010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SiO(OH)</a:t>
              </a:r>
              <a:r>
                <a:rPr lang="en-US" baseline="-25000"/>
                <a:t>3</a:t>
              </a:r>
              <a:r>
                <a:rPr lang="en-US" baseline="30000"/>
                <a:t>-</a:t>
              </a:r>
              <a:endParaRPr lang="en-US"/>
            </a:p>
            <a:p>
              <a:pPr algn="ctr"/>
              <a:endParaRPr lang="en-US"/>
            </a:p>
          </p:txBody>
        </p:sp>
        <p:sp>
          <p:nvSpPr>
            <p:cNvPr id="24616" name="TextBox 31"/>
            <p:cNvSpPr txBox="1">
              <a:spLocks noChangeArrowheads="1"/>
            </p:cNvSpPr>
            <p:nvPr/>
          </p:nvSpPr>
          <p:spPr bwMode="auto">
            <a:xfrm>
              <a:off x="3809999" y="6211669"/>
              <a:ext cx="12232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SiO(OH)</a:t>
              </a:r>
              <a:r>
                <a:rPr lang="en-US" baseline="-25000"/>
                <a:t>2</a:t>
              </a:r>
              <a:endParaRPr lang="en-US"/>
            </a:p>
          </p:txBody>
        </p:sp>
      </p:grp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>
            <a:off x="7485063" y="4225925"/>
            <a:ext cx="639762" cy="1588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>
            <a:off x="7478713" y="2936875"/>
            <a:ext cx="641350" cy="1588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>
            <a:off x="6026151" y="2935289"/>
            <a:ext cx="639763" cy="1587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24600" name="Group 48"/>
          <p:cNvGrpSpPr>
            <a:grpSpLocks/>
          </p:cNvGrpSpPr>
          <p:nvPr/>
        </p:nvGrpSpPr>
        <p:grpSpPr bwMode="auto">
          <a:xfrm>
            <a:off x="5157788" y="2201863"/>
            <a:ext cx="3759200" cy="646112"/>
            <a:chOff x="3633788" y="2201863"/>
            <a:chExt cx="3759200" cy="646112"/>
          </a:xfrm>
        </p:grpSpPr>
        <p:sp>
          <p:nvSpPr>
            <p:cNvPr id="24610" name="TextBox 11"/>
            <p:cNvSpPr txBox="1">
              <a:spLocks noChangeArrowheads="1"/>
            </p:cNvSpPr>
            <p:nvPr/>
          </p:nvSpPr>
          <p:spPr bwMode="auto">
            <a:xfrm>
              <a:off x="6589713" y="2201863"/>
              <a:ext cx="803275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CO</a:t>
              </a:r>
              <a:r>
                <a:rPr lang="en-US" baseline="-25000"/>
                <a:t>3</a:t>
              </a:r>
              <a:r>
                <a:rPr lang="en-US" baseline="30000"/>
                <a:t>2-</a:t>
              </a:r>
              <a:endParaRPr lang="en-US"/>
            </a:p>
            <a:p>
              <a:pPr algn="ctr"/>
              <a:endParaRPr lang="en-US"/>
            </a:p>
          </p:txBody>
        </p:sp>
        <p:sp>
          <p:nvSpPr>
            <p:cNvPr id="24611" name="TextBox 12"/>
            <p:cNvSpPr txBox="1">
              <a:spLocks noChangeArrowheads="1"/>
            </p:cNvSpPr>
            <p:nvPr/>
          </p:nvSpPr>
          <p:spPr bwMode="auto">
            <a:xfrm>
              <a:off x="5045075" y="2201863"/>
              <a:ext cx="1030288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HCO</a:t>
              </a:r>
              <a:r>
                <a:rPr lang="en-US" baseline="-25000"/>
                <a:t>3</a:t>
              </a:r>
              <a:r>
                <a:rPr lang="en-US" baseline="30000"/>
                <a:t>-</a:t>
              </a:r>
              <a:endParaRPr lang="en-US"/>
            </a:p>
            <a:p>
              <a:pPr algn="ctr"/>
              <a:endParaRPr lang="en-US"/>
            </a:p>
          </p:txBody>
        </p:sp>
        <p:sp>
          <p:nvSpPr>
            <p:cNvPr id="24612" name="TextBox 19"/>
            <p:cNvSpPr txBox="1">
              <a:spLocks noChangeArrowheads="1"/>
            </p:cNvSpPr>
            <p:nvPr/>
          </p:nvSpPr>
          <p:spPr bwMode="auto">
            <a:xfrm>
              <a:off x="3633788" y="2201863"/>
              <a:ext cx="969962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CO</a:t>
              </a:r>
              <a:r>
                <a:rPr lang="en-US" baseline="-25000" dirty="0"/>
                <a:t>3</a:t>
              </a:r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41" name="Straight Arrow Connector 40"/>
            <p:cNvCxnSpPr>
              <a:cxnSpLocks noChangeShapeType="1"/>
            </p:cNvCxnSpPr>
            <p:nvPr/>
          </p:nvCxnSpPr>
          <p:spPr bwMode="auto">
            <a:xfrm>
              <a:off x="5961063" y="2395538"/>
              <a:ext cx="639762" cy="1587"/>
            </a:xfrm>
            <a:prstGeom prst="straightConnector1">
              <a:avLst/>
            </a:prstGeom>
            <a:noFill/>
            <a:ln w="22225">
              <a:solidFill>
                <a:schemeClr val="tx1">
                  <a:alpha val="79999"/>
                </a:schemeClr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2" name="Straight Arrow Connector 41"/>
            <p:cNvCxnSpPr>
              <a:cxnSpLocks noChangeShapeType="1"/>
            </p:cNvCxnSpPr>
            <p:nvPr/>
          </p:nvCxnSpPr>
          <p:spPr bwMode="auto">
            <a:xfrm>
              <a:off x="4516438" y="2393950"/>
              <a:ext cx="639762" cy="1588"/>
            </a:xfrm>
            <a:prstGeom prst="straightConnector1">
              <a:avLst/>
            </a:prstGeom>
            <a:noFill/>
            <a:ln w="22225">
              <a:solidFill>
                <a:schemeClr val="tx1">
                  <a:alpha val="79999"/>
                </a:schemeClr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43" name="Straight Arrow Connector 42"/>
          <p:cNvCxnSpPr>
            <a:cxnSpLocks noChangeShapeType="1"/>
          </p:cNvCxnSpPr>
          <p:nvPr/>
        </p:nvCxnSpPr>
        <p:spPr bwMode="auto">
          <a:xfrm>
            <a:off x="6053138" y="1774825"/>
            <a:ext cx="639762" cy="1588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4" name="Straight Arrow Connector 43"/>
          <p:cNvCxnSpPr>
            <a:cxnSpLocks noChangeShapeType="1"/>
          </p:cNvCxnSpPr>
          <p:nvPr/>
        </p:nvCxnSpPr>
        <p:spPr bwMode="auto">
          <a:xfrm>
            <a:off x="4679951" y="1774825"/>
            <a:ext cx="639763" cy="1588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>
            <a:off x="6083301" y="6300789"/>
            <a:ext cx="639763" cy="1587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>
            <a:off x="6053138" y="5767389"/>
            <a:ext cx="639762" cy="1587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>
            <a:off x="8916988" y="2938464"/>
            <a:ext cx="639762" cy="1587"/>
          </a:xfrm>
          <a:prstGeom prst="straightConnector1">
            <a:avLst/>
          </a:prstGeom>
          <a:noFill/>
          <a:ln w="22225">
            <a:solidFill>
              <a:schemeClr val="tx1">
                <a:alpha val="79999"/>
              </a:schemeClr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24606" name="Group 48"/>
          <p:cNvGrpSpPr>
            <a:grpSpLocks/>
          </p:cNvGrpSpPr>
          <p:nvPr/>
        </p:nvGrpSpPr>
        <p:grpSpPr bwMode="auto">
          <a:xfrm>
            <a:off x="3951288" y="3249614"/>
            <a:ext cx="2190750" cy="669925"/>
            <a:chOff x="2470150" y="3278188"/>
            <a:chExt cx="2191486" cy="669925"/>
          </a:xfrm>
        </p:grpSpPr>
        <p:sp>
          <p:nvSpPr>
            <p:cNvPr id="24607" name="TextBox 9"/>
            <p:cNvSpPr txBox="1">
              <a:spLocks noChangeArrowheads="1"/>
            </p:cNvSpPr>
            <p:nvPr/>
          </p:nvSpPr>
          <p:spPr bwMode="auto">
            <a:xfrm>
              <a:off x="2470150" y="3278188"/>
              <a:ext cx="747883" cy="646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NH</a:t>
              </a:r>
              <a:r>
                <a:rPr lang="en-US" baseline="-25000"/>
                <a:t>4</a:t>
              </a:r>
              <a:r>
                <a:rPr lang="en-US" baseline="30000"/>
                <a:t>+</a:t>
              </a:r>
              <a:endParaRPr lang="en-US"/>
            </a:p>
            <a:p>
              <a:pPr algn="ctr"/>
              <a:endParaRPr lang="en-US"/>
            </a:p>
          </p:txBody>
        </p:sp>
        <p:sp>
          <p:nvSpPr>
            <p:cNvPr id="24608" name="TextBox 18"/>
            <p:cNvSpPr txBox="1">
              <a:spLocks noChangeArrowheads="1"/>
            </p:cNvSpPr>
            <p:nvPr/>
          </p:nvSpPr>
          <p:spPr bwMode="auto">
            <a:xfrm>
              <a:off x="3692366" y="3301859"/>
              <a:ext cx="969270" cy="646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NH</a:t>
              </a:r>
              <a:r>
                <a:rPr lang="en-US" baseline="-25000"/>
                <a:t>3</a:t>
              </a:r>
              <a:endParaRPr lang="en-US"/>
            </a:p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>
              <a:cxnSpLocks noChangeShapeType="1"/>
            </p:cNvCxnSpPr>
            <p:nvPr/>
          </p:nvCxnSpPr>
          <p:spPr bwMode="auto">
            <a:xfrm>
              <a:off x="3199057" y="3494088"/>
              <a:ext cx="639978" cy="1587"/>
            </a:xfrm>
            <a:prstGeom prst="straightConnector1">
              <a:avLst/>
            </a:prstGeom>
            <a:noFill/>
            <a:ln w="22225">
              <a:solidFill>
                <a:schemeClr val="tx1">
                  <a:alpha val="79999"/>
                </a:schemeClr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2100763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Total Inorganic Carbon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908301"/>
            <a:ext cx="7899400" cy="3679825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TIC: total inorganic carbon [mg C/L]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TIC</a:t>
            </a:r>
            <a:r>
              <a:rPr lang="en-US" baseline="-25000">
                <a:ea typeface="ＭＳ Ｐゴシック" charset="-128"/>
              </a:rPr>
              <a:t>mol </a:t>
            </a:r>
            <a:r>
              <a:rPr lang="en-US">
                <a:ea typeface="ＭＳ Ｐゴシック" charset="-128"/>
              </a:rPr>
              <a:t>[mol/L]  = H</a:t>
            </a:r>
            <a:r>
              <a:rPr lang="en-US" baseline="-25000">
                <a:ea typeface="ＭＳ Ｐゴシック" charset="-128"/>
              </a:rPr>
              <a:t>2</a:t>
            </a:r>
            <a:r>
              <a:rPr lang="en-US">
                <a:ea typeface="ＭＳ Ｐゴシック" charset="-128"/>
              </a:rPr>
              <a:t>CO</a:t>
            </a:r>
            <a:r>
              <a:rPr lang="en-US" baseline="-25000">
                <a:ea typeface="ＭＳ Ｐゴシック" charset="-128"/>
              </a:rPr>
              <a:t>3</a:t>
            </a:r>
            <a:r>
              <a:rPr lang="en-US">
                <a:ea typeface="ＭＳ Ｐゴシック" charset="-128"/>
              </a:rPr>
              <a:t> + HCO</a:t>
            </a:r>
            <a:r>
              <a:rPr lang="en-US" baseline="-25000">
                <a:ea typeface="ＭＳ Ｐゴシック" charset="-128"/>
              </a:rPr>
              <a:t>3</a:t>
            </a:r>
            <a:r>
              <a:rPr lang="en-US" baseline="30000">
                <a:ea typeface="ＭＳ Ｐゴシック" charset="-128"/>
              </a:rPr>
              <a:t>-</a:t>
            </a:r>
            <a:r>
              <a:rPr lang="en-US">
                <a:ea typeface="ＭＳ Ｐゴシック" charset="-128"/>
              </a:rPr>
              <a:t> + CO</a:t>
            </a:r>
            <a:r>
              <a:rPr lang="en-US" baseline="-25000">
                <a:ea typeface="ＭＳ Ｐゴシック" charset="-128"/>
              </a:rPr>
              <a:t>3</a:t>
            </a:r>
            <a:r>
              <a:rPr lang="en-US" baseline="30000">
                <a:ea typeface="ＭＳ Ｐゴシック" charset="-128"/>
              </a:rPr>
              <a:t>2-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TIC [mg C/L]   = TIC</a:t>
            </a:r>
            <a:r>
              <a:rPr lang="en-US" baseline="-25000">
                <a:ea typeface="ＭＳ Ｐゴシック" charset="-128"/>
              </a:rPr>
              <a:t>mol </a:t>
            </a:r>
            <a:r>
              <a:rPr lang="en-US">
                <a:ea typeface="ＭＳ Ｐゴシック" charset="-128"/>
              </a:rPr>
              <a:t> × 12011 [mg C/mol]</a:t>
            </a:r>
          </a:p>
          <a:p>
            <a:pPr eaLnBrk="1" hangingPunct="1"/>
            <a:r>
              <a:rPr lang="en-US">
                <a:ea typeface="ＭＳ Ｐゴシック" charset="-128"/>
              </a:rPr>
              <a:t>Typical range of TIC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Freshwater systems: 10 to 40 mg/L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Marine systems: 22 to 27 mg/L</a:t>
            </a:r>
          </a:p>
        </p:txBody>
      </p:sp>
      <p:pic>
        <p:nvPicPr>
          <p:cNvPr id="26628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0938" y="1779814"/>
            <a:ext cx="7086600" cy="87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8576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935162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Biological Reactions</a:t>
            </a:r>
            <a:br>
              <a:rPr lang="en-US">
                <a:ea typeface="ＭＳ Ｐゴシック" charset="-128"/>
              </a:rPr>
            </a:br>
            <a:r>
              <a:rPr lang="en-US">
                <a:ea typeface="ＭＳ Ｐゴシック" charset="-128"/>
              </a:rPr>
              <a:t>Affecting TIC and Alkalinity:</a:t>
            </a:r>
            <a:br>
              <a:rPr lang="en-US">
                <a:ea typeface="ＭＳ Ｐゴシック" charset="-128"/>
              </a:rPr>
            </a:br>
            <a:r>
              <a:rPr lang="en-US" sz="3200">
                <a:ea typeface="ＭＳ Ｐゴシック" charset="-128"/>
              </a:rPr>
              <a:t>Photosynthesis and Respiration</a:t>
            </a:r>
            <a:endParaRPr lang="en-US">
              <a:ea typeface="ＭＳ Ｐゴシック" charset="-128"/>
            </a:endParaRP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375052"/>
              </p:ext>
            </p:extLst>
          </p:nvPr>
        </p:nvGraphicFramePr>
        <p:xfrm>
          <a:off x="1857376" y="3121025"/>
          <a:ext cx="835342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4394200" imgH="431800" progId="Equation.3">
                  <p:embed/>
                </p:oleObj>
              </mc:Choice>
              <mc:Fallback>
                <p:oleObj name="Equation" r:id="rId3" imgW="4394200" imgH="431800" progId="Equation.3">
                  <p:embed/>
                  <p:pic>
                    <p:nvPicPr>
                      <p:cNvPr id="276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6" y="3121025"/>
                        <a:ext cx="8353425" cy="8207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51881"/>
              </p:ext>
            </p:extLst>
          </p:nvPr>
        </p:nvGraphicFramePr>
        <p:xfrm>
          <a:off x="1682751" y="4857751"/>
          <a:ext cx="88106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5" imgW="4889500" imgH="431800" progId="Equation.3">
                  <p:embed/>
                </p:oleObj>
              </mc:Choice>
              <mc:Fallback>
                <p:oleObj name="Equation" r:id="rId5" imgW="4889500" imgH="431800" progId="Equation.3">
                  <p:embed/>
                  <p:pic>
                    <p:nvPicPr>
                      <p:cNvPr id="276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1" y="4857751"/>
                        <a:ext cx="8810625" cy="7778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3259138" y="2543175"/>
            <a:ext cx="52943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ammonia as substrate</a:t>
            </a: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3268663" y="4090989"/>
            <a:ext cx="52943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nitrate as substrate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78098" y="3753025"/>
            <a:ext cx="142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+ 106 </a:t>
            </a:r>
            <a:r>
              <a:rPr lang="en-US" i="1" dirty="0"/>
              <a:t>O</a:t>
            </a:r>
            <a:r>
              <a:rPr lang="en-US" i="1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859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3921125" y="203200"/>
            <a:ext cx="6446838" cy="1143000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TIC Kinetics</a:t>
            </a: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716478"/>
              </p:ext>
            </p:extLst>
          </p:nvPr>
        </p:nvGraphicFramePr>
        <p:xfrm>
          <a:off x="1606550" y="5394326"/>
          <a:ext cx="896143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4432300" imgH="368300" progId="Equation.3">
                  <p:embed/>
                </p:oleObj>
              </mc:Choice>
              <mc:Fallback>
                <p:oleObj name="Equation" r:id="rId3" imgW="4432300" imgH="368300" progId="Equation.3">
                  <p:embed/>
                  <p:pic>
                    <p:nvPicPr>
                      <p:cNvPr id="286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550" y="5394326"/>
                        <a:ext cx="8961438" cy="7461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76" name="Group 21"/>
          <p:cNvGrpSpPr>
            <a:grpSpLocks/>
          </p:cNvGrpSpPr>
          <p:nvPr/>
        </p:nvGrpSpPr>
        <p:grpSpPr bwMode="auto">
          <a:xfrm>
            <a:off x="1752601" y="474663"/>
            <a:ext cx="7383463" cy="4252496"/>
            <a:chOff x="228332" y="431504"/>
            <a:chExt cx="7383731" cy="4253011"/>
          </a:xfrm>
        </p:grpSpPr>
        <p:grpSp>
          <p:nvGrpSpPr>
            <p:cNvPr id="28677" name="Group 13"/>
            <p:cNvGrpSpPr>
              <a:grpSpLocks/>
            </p:cNvGrpSpPr>
            <p:nvPr/>
          </p:nvGrpSpPr>
          <p:grpSpPr bwMode="auto">
            <a:xfrm>
              <a:off x="525463" y="431504"/>
              <a:ext cx="7086600" cy="2146300"/>
              <a:chOff x="1022581" y="3912600"/>
              <a:chExt cx="7087272" cy="2146068"/>
            </a:xfrm>
          </p:grpSpPr>
          <p:pic>
            <p:nvPicPr>
              <p:cNvPr id="28687" name="Picture 9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022581" y="5182713"/>
                <a:ext cx="7087272" cy="87595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8688" name="TextBox 10"/>
              <p:cNvSpPr txBox="1">
                <a:spLocks noChangeArrowheads="1"/>
              </p:cNvSpPr>
              <p:nvPr/>
            </p:nvSpPr>
            <p:spPr bwMode="auto">
              <a:xfrm>
                <a:off x="1343042" y="3912600"/>
                <a:ext cx="1065675" cy="584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3200"/>
                  <a:t>CO</a:t>
                </a:r>
                <a:r>
                  <a:rPr lang="en-US" sz="3200" baseline="-25000"/>
                  <a:t>2</a:t>
                </a:r>
              </a:p>
            </p:txBody>
          </p:sp>
          <p:cxnSp>
            <p:nvCxnSpPr>
              <p:cNvPr id="8" name="Straight Arrow Connector 7"/>
              <p:cNvCxnSpPr>
                <a:cxnSpLocks noChangeShapeType="1"/>
              </p:cNvCxnSpPr>
              <p:nvPr/>
            </p:nvCxnSpPr>
            <p:spPr bwMode="auto">
              <a:xfrm rot="5400000">
                <a:off x="1510853" y="4795948"/>
                <a:ext cx="685726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sp>
          <p:nvSpPr>
            <p:cNvPr id="28678" name="TextBox 8"/>
            <p:cNvSpPr txBox="1">
              <a:spLocks noChangeArrowheads="1"/>
            </p:cNvSpPr>
            <p:nvPr/>
          </p:nvSpPr>
          <p:spPr bwMode="auto">
            <a:xfrm>
              <a:off x="228332" y="4038106"/>
              <a:ext cx="2297594" cy="646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Phytoplankton</a:t>
              </a:r>
            </a:p>
            <a:p>
              <a:pPr algn="ctr"/>
              <a:r>
                <a:rPr lang="en-US"/>
                <a:t>Periphyton</a:t>
              </a:r>
            </a:p>
          </p:txBody>
        </p:sp>
        <p:sp>
          <p:nvSpPr>
            <p:cNvPr id="28679" name="TextBox 9"/>
            <p:cNvSpPr txBox="1">
              <a:spLocks noChangeArrowheads="1"/>
            </p:cNvSpPr>
            <p:nvPr/>
          </p:nvSpPr>
          <p:spPr bwMode="auto">
            <a:xfrm>
              <a:off x="2878126" y="3253314"/>
              <a:ext cx="1394618" cy="3693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CBOD</a:t>
              </a:r>
            </a:p>
          </p:txBody>
        </p:sp>
        <p:cxnSp>
          <p:nvCxnSpPr>
            <p:cNvPr id="12" name="Straight Arrow Connector 11"/>
            <p:cNvCxnSpPr>
              <a:cxnSpLocks noChangeShapeType="1"/>
            </p:cNvCxnSpPr>
            <p:nvPr/>
          </p:nvCxnSpPr>
          <p:spPr bwMode="auto">
            <a:xfrm rot="5400000">
              <a:off x="443976" y="3307955"/>
              <a:ext cx="1460302" cy="15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" name="Straight Arrow Connector 13"/>
            <p:cNvCxnSpPr>
              <a:cxnSpLocks noChangeShapeType="1"/>
            </p:cNvCxnSpPr>
            <p:nvPr/>
          </p:nvCxnSpPr>
          <p:spPr bwMode="auto">
            <a:xfrm rot="5400000" flipH="1" flipV="1">
              <a:off x="854303" y="3308352"/>
              <a:ext cx="1459508" cy="15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8682" name="TextBox 15"/>
            <p:cNvSpPr txBox="1">
              <a:spLocks noChangeArrowheads="1"/>
            </p:cNvSpPr>
            <p:nvPr/>
          </p:nvSpPr>
          <p:spPr bwMode="auto">
            <a:xfrm>
              <a:off x="703184" y="3025011"/>
              <a:ext cx="470149" cy="369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P</a:t>
              </a:r>
            </a:p>
          </p:txBody>
        </p:sp>
        <p:sp>
          <p:nvSpPr>
            <p:cNvPr id="28683" name="TextBox 16"/>
            <p:cNvSpPr txBox="1">
              <a:spLocks noChangeArrowheads="1"/>
            </p:cNvSpPr>
            <p:nvPr/>
          </p:nvSpPr>
          <p:spPr bwMode="auto">
            <a:xfrm>
              <a:off x="1540592" y="3006183"/>
              <a:ext cx="470149" cy="369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R</a:t>
              </a:r>
            </a:p>
          </p:txBody>
        </p: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 rot="10800000">
              <a:off x="2010742" y="2579392"/>
              <a:ext cx="867385" cy="67392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8685" name="TextBox 19"/>
            <p:cNvSpPr txBox="1">
              <a:spLocks noChangeArrowheads="1"/>
            </p:cNvSpPr>
            <p:nvPr/>
          </p:nvSpPr>
          <p:spPr bwMode="auto">
            <a:xfrm>
              <a:off x="2524142" y="2571923"/>
              <a:ext cx="470149" cy="369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k</a:t>
              </a:r>
              <a:r>
                <a:rPr lang="en-US" baseline="-25000"/>
                <a:t>d</a:t>
              </a:r>
            </a:p>
          </p:txBody>
        </p:sp>
        <p:sp>
          <p:nvSpPr>
            <p:cNvPr id="28686" name="TextBox 20"/>
            <p:cNvSpPr txBox="1">
              <a:spLocks noChangeArrowheads="1"/>
            </p:cNvSpPr>
            <p:nvPr/>
          </p:nvSpPr>
          <p:spPr bwMode="auto">
            <a:xfrm>
              <a:off x="1392932" y="1045879"/>
              <a:ext cx="470149" cy="369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k</a:t>
              </a:r>
              <a:r>
                <a:rPr lang="en-US" baseline="-25000"/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0775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le 1"/>
          <p:cNvSpPr>
            <a:spLocks noGrp="1"/>
          </p:cNvSpPr>
          <p:nvPr>
            <p:ph type="title"/>
          </p:nvPr>
        </p:nvSpPr>
        <p:spPr>
          <a:xfrm>
            <a:off x="1981200" y="707200"/>
            <a:ext cx="8305800" cy="8564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CO</a:t>
            </a:r>
            <a:r>
              <a:rPr lang="en-US" baseline="-25000" dirty="0">
                <a:ea typeface="ＭＳ Ｐゴシック" charset="-128"/>
              </a:rPr>
              <a:t>2</a:t>
            </a:r>
            <a:r>
              <a:rPr lang="en-US" dirty="0">
                <a:ea typeface="ＭＳ Ｐゴシック" charset="-128"/>
              </a:rPr>
              <a:t> </a:t>
            </a:r>
            <a:r>
              <a:rPr lang="en-US" dirty="0" err="1">
                <a:ea typeface="ＭＳ Ｐゴシック" charset="-128"/>
              </a:rPr>
              <a:t>Reaeration</a:t>
            </a:r>
            <a:endParaRPr lang="en-US" dirty="0">
              <a:ea typeface="ＭＳ Ｐゴシック" charset="-128"/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38516"/>
              </p:ext>
            </p:extLst>
          </p:nvPr>
        </p:nvGraphicFramePr>
        <p:xfrm>
          <a:off x="1960563" y="1563688"/>
          <a:ext cx="84629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3" imgW="3289300" imgH="254000" progId="Equation.3">
                  <p:embed/>
                </p:oleObj>
              </mc:Choice>
              <mc:Fallback>
                <p:oleObj name="Equation" r:id="rId3" imgW="3289300" imgH="254000" progId="Equation.3">
                  <p:embed/>
                  <p:pic>
                    <p:nvPicPr>
                      <p:cNvPr id="296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0563" y="1563688"/>
                        <a:ext cx="8462962" cy="6540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2959100"/>
            <a:ext cx="45339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2139951" y="2774951"/>
            <a:ext cx="3167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k</a:t>
            </a:r>
            <a:r>
              <a:rPr lang="en-US" i="1" baseline="-25000"/>
              <a:t>a</a:t>
            </a:r>
            <a:r>
              <a:rPr lang="en-US"/>
              <a:t> = O</a:t>
            </a:r>
            <a:r>
              <a:rPr lang="en-US" baseline="-25000"/>
              <a:t>2</a:t>
            </a:r>
            <a:r>
              <a:rPr lang="en-US"/>
              <a:t> reaeration rate constant, day</a:t>
            </a:r>
            <a:r>
              <a:rPr lang="en-US" baseline="30000"/>
              <a:t>-1</a:t>
            </a: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2043114" y="4733925"/>
            <a:ext cx="3165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K</a:t>
            </a:r>
            <a:r>
              <a:rPr lang="en-US" i="1" baseline="-25000"/>
              <a:t>H</a:t>
            </a:r>
            <a:r>
              <a:rPr lang="en-US"/>
              <a:t> = Henry’s law constant</a:t>
            </a:r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1666876" y="3730626"/>
            <a:ext cx="3165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0.923 </a:t>
            </a:r>
            <a:r>
              <a:rPr lang="en-US"/>
              <a:t> = CO</a:t>
            </a:r>
            <a:r>
              <a:rPr lang="en-US" baseline="-25000"/>
              <a:t>2</a:t>
            </a:r>
            <a:r>
              <a:rPr lang="en-US"/>
              <a:t> to O</a:t>
            </a:r>
            <a:r>
              <a:rPr lang="en-US" baseline="-25000"/>
              <a:t>2</a:t>
            </a:r>
            <a:r>
              <a:rPr lang="en-US"/>
              <a:t> reaeration ratio</a:t>
            </a:r>
          </a:p>
        </p:txBody>
      </p:sp>
      <p:sp>
        <p:nvSpPr>
          <p:cNvPr id="29704" name="TextBox 6"/>
          <p:cNvSpPr txBox="1">
            <a:spLocks noChangeArrowheads="1"/>
          </p:cNvSpPr>
          <p:nvPr/>
        </p:nvSpPr>
        <p:spPr bwMode="auto">
          <a:xfrm>
            <a:off x="1738314" y="5641975"/>
            <a:ext cx="3165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f</a:t>
            </a:r>
            <a:r>
              <a:rPr lang="en-US" i="1" baseline="-25000"/>
              <a:t>CO2</a:t>
            </a:r>
            <a:r>
              <a:rPr lang="en-US"/>
              <a:t> = fugacity</a:t>
            </a:r>
          </a:p>
        </p:txBody>
      </p:sp>
      <p:sp>
        <p:nvSpPr>
          <p:cNvPr id="29705" name="TextBox 6"/>
          <p:cNvSpPr txBox="1">
            <a:spLocks noChangeArrowheads="1"/>
          </p:cNvSpPr>
          <p:nvPr/>
        </p:nvSpPr>
        <p:spPr bwMode="auto">
          <a:xfrm>
            <a:off x="5954714" y="2397125"/>
            <a:ext cx="4327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/>
              <a:t>p</a:t>
            </a:r>
            <a:r>
              <a:rPr lang="en-US" i="1" baseline="-25000"/>
              <a:t>CO2</a:t>
            </a:r>
            <a:r>
              <a:rPr lang="en-US"/>
              <a:t> = partial pressure, atm</a:t>
            </a:r>
          </a:p>
        </p:txBody>
      </p:sp>
    </p:spTree>
    <p:extLst>
      <p:ext uri="{BB962C8B-B14F-4D97-AF65-F5344CB8AC3E}">
        <p14:creationId xmlns:p14="http://schemas.microsoft.com/office/powerpoint/2010/main" val="3614847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1"/>
          <p:cNvSpPr>
            <a:spLocks noGrp="1"/>
          </p:cNvSpPr>
          <p:nvPr>
            <p:ph type="title"/>
          </p:nvPr>
        </p:nvSpPr>
        <p:spPr>
          <a:xfrm>
            <a:off x="1919288" y="740229"/>
            <a:ext cx="8305800" cy="8564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CO</a:t>
            </a:r>
            <a:r>
              <a:rPr lang="en-US" baseline="-25000" dirty="0">
                <a:ea typeface="ＭＳ Ｐゴシック" charset="-128"/>
              </a:rPr>
              <a:t>2</a:t>
            </a:r>
            <a:r>
              <a:rPr lang="en-US" dirty="0">
                <a:ea typeface="ＭＳ Ｐゴシック" charset="-128"/>
              </a:rPr>
              <a:t> Dam </a:t>
            </a:r>
            <a:r>
              <a:rPr lang="en-US" dirty="0" err="1">
                <a:ea typeface="ＭＳ Ｐゴシック" charset="-128"/>
              </a:rPr>
              <a:t>Reaeration</a:t>
            </a:r>
            <a:endParaRPr lang="en-US" dirty="0">
              <a:ea typeface="ＭＳ Ｐゴシック" charset="-128"/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663683"/>
              </p:ext>
            </p:extLst>
          </p:nvPr>
        </p:nvGraphicFramePr>
        <p:xfrm>
          <a:off x="1822451" y="4638675"/>
          <a:ext cx="86010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3" imgW="4025900" imgH="190500" progId="Equation.3">
                  <p:embed/>
                </p:oleObj>
              </mc:Choice>
              <mc:Fallback>
                <p:oleObj name="Equation" r:id="rId3" imgW="4025900" imgH="190500" progId="Equation.3">
                  <p:embed/>
                  <p:pic>
                    <p:nvPicPr>
                      <p:cNvPr id="307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451" y="4638675"/>
                        <a:ext cx="8601075" cy="406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545806"/>
              </p:ext>
            </p:extLst>
          </p:nvPr>
        </p:nvGraphicFramePr>
        <p:xfrm>
          <a:off x="1981200" y="3098801"/>
          <a:ext cx="71628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5" imgW="3619500" imgH="457200" progId="Equation.3">
                  <p:embed/>
                </p:oleObj>
              </mc:Choice>
              <mc:Fallback>
                <p:oleObj name="Equation" r:id="rId5" imgW="3619500" imgH="457200" progId="Equation.3">
                  <p:embed/>
                  <p:pic>
                    <p:nvPicPr>
                      <p:cNvPr id="307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098801"/>
                        <a:ext cx="7162800" cy="9048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243388" y="1825625"/>
            <a:ext cx="3429000" cy="990600"/>
            <a:chOff x="1248" y="912"/>
            <a:chExt cx="2160" cy="624"/>
          </a:xfrm>
        </p:grpSpPr>
        <p:sp>
          <p:nvSpPr>
            <p:cNvPr id="30726" name="Rectangle 6" descr="Brown marble"/>
            <p:cNvSpPr>
              <a:spLocks noChangeArrowheads="1"/>
            </p:cNvSpPr>
            <p:nvPr/>
          </p:nvSpPr>
          <p:spPr bwMode="auto">
            <a:xfrm>
              <a:off x="2256" y="1296"/>
              <a:ext cx="1152" cy="144"/>
            </a:xfrm>
            <a:prstGeom prst="rect">
              <a:avLst/>
            </a:prstGeom>
            <a:blipFill dpi="0" rotWithShape="1">
              <a:blip r:embed="rId7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2496" y="1152"/>
              <a:ext cx="912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8" name="Rectangle 8" descr="Brown marble"/>
            <p:cNvSpPr>
              <a:spLocks noChangeArrowheads="1"/>
            </p:cNvSpPr>
            <p:nvPr/>
          </p:nvSpPr>
          <p:spPr bwMode="auto">
            <a:xfrm>
              <a:off x="1248" y="1296"/>
              <a:ext cx="1152" cy="144"/>
            </a:xfrm>
            <a:prstGeom prst="rect">
              <a:avLst/>
            </a:prstGeom>
            <a:blipFill dpi="0" rotWithShape="1">
              <a:blip r:embed="rId7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1248" y="960"/>
              <a:ext cx="1248" cy="33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AutoShape 10" descr="Granite"/>
            <p:cNvSpPr>
              <a:spLocks noChangeArrowheads="1"/>
            </p:cNvSpPr>
            <p:nvPr/>
          </p:nvSpPr>
          <p:spPr bwMode="auto">
            <a:xfrm rot="10800000">
              <a:off x="2256" y="1056"/>
              <a:ext cx="336" cy="4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1">
              <a:blip r:embed="rId8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AutoShape 11"/>
            <p:cNvSpPr>
              <a:spLocks noChangeArrowheads="1"/>
            </p:cNvSpPr>
            <p:nvPr/>
          </p:nvSpPr>
          <p:spPr bwMode="auto">
            <a:xfrm rot="2700000">
              <a:off x="2496" y="960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495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ＭＳ Ｐゴシック" charset="-128"/>
              </a:rPr>
              <a:t>Dam Reaeration Coefficients</a:t>
            </a:r>
          </a:p>
        </p:txBody>
      </p:sp>
      <p:graphicFrame>
        <p:nvGraphicFramePr>
          <p:cNvPr id="26684" name="Group 6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4490470"/>
              </p:ext>
            </p:extLst>
          </p:nvPr>
        </p:nvGraphicFramePr>
        <p:xfrm>
          <a:off x="2133600" y="2132014"/>
          <a:ext cx="2895600" cy="171323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Polluted State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Gross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0.65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Slight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Clean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6685" name="Group 6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79947965"/>
              </p:ext>
            </p:extLst>
          </p:nvPr>
        </p:nvGraphicFramePr>
        <p:xfrm>
          <a:off x="5867400" y="2132013"/>
          <a:ext cx="4038600" cy="30784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Dam Type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Flat broad-crested regular step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0.70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Flat broad-crested irregular step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0.80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Flat broad-crested vertical face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0.60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Flat broad-crested straight-slope face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0.75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Flat broad-crested curved face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0.45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Round broad-crested curved face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0.75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Sharp-crested straight slope face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Sharp crested vertical face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0.80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Sluice gates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0.05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2209801" y="1676400"/>
            <a:ext cx="2554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Water Quality Coefficient</a:t>
            </a:r>
          </a:p>
        </p:txBody>
      </p:sp>
      <p:sp>
        <p:nvSpPr>
          <p:cNvPr id="31803" name="Text Box 59"/>
          <p:cNvSpPr txBox="1">
            <a:spLocks noChangeArrowheads="1"/>
          </p:cNvSpPr>
          <p:nvPr/>
        </p:nvSpPr>
        <p:spPr bwMode="auto">
          <a:xfrm>
            <a:off x="6477001" y="1676400"/>
            <a:ext cx="2274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Dam Type Coefficients</a:t>
            </a:r>
          </a:p>
        </p:txBody>
      </p:sp>
    </p:spTree>
    <p:extLst>
      <p:ext uri="{BB962C8B-B14F-4D97-AF65-F5344CB8AC3E}">
        <p14:creationId xmlns:p14="http://schemas.microsoft.com/office/powerpoint/2010/main" val="877792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Alkalinity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81200" y="1600201"/>
            <a:ext cx="8686800" cy="4975225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Ability of solution to neutralize acids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 to </a:t>
            </a:r>
            <a:r>
              <a:rPr lang="en-US" sz="2500">
                <a:ea typeface="ＭＳ Ｐゴシック" charset="-128"/>
              </a:rPr>
              <a:t>equivalence point of bicarbonate, pH 4.5</a:t>
            </a:r>
          </a:p>
          <a:p>
            <a:pPr eaLnBrk="1" hangingPunct="1"/>
            <a:r>
              <a:rPr lang="en-US">
                <a:ea typeface="ＭＳ Ｐゴシック" charset="-128"/>
              </a:rPr>
              <a:t>Stoichiometric sum of bases in solution</a:t>
            </a:r>
          </a:p>
          <a:p>
            <a:pPr eaLnBrk="1" hangingPunct="1"/>
            <a:r>
              <a:rPr lang="en-US">
                <a:ea typeface="ＭＳ Ｐゴシック" charset="-128"/>
              </a:rPr>
              <a:t>Carbonate alkalinity most important</a:t>
            </a:r>
          </a:p>
          <a:p>
            <a:pPr lvl="1" eaLnBrk="1" hangingPunct="1"/>
            <a:r>
              <a:rPr lang="en-US" sz="2500">
                <a:ea typeface="ＭＳ Ｐゴシック" charset="-128"/>
              </a:rPr>
              <a:t>Carbonate rock</a:t>
            </a:r>
          </a:p>
          <a:p>
            <a:pPr lvl="1" eaLnBrk="1" hangingPunct="1"/>
            <a:r>
              <a:rPr lang="en-US" sz="2500">
                <a:ea typeface="ＭＳ Ｐゴシック" charset="-128"/>
              </a:rPr>
              <a:t>CO</a:t>
            </a:r>
            <a:r>
              <a:rPr lang="en-US" sz="2500" baseline="-25000">
                <a:ea typeface="ＭＳ Ｐゴシック" charset="-128"/>
              </a:rPr>
              <a:t>2</a:t>
            </a:r>
            <a:r>
              <a:rPr lang="en-US" sz="2500">
                <a:ea typeface="ＭＳ Ｐゴシック" charset="-128"/>
              </a:rPr>
              <a:t> in atmosphere</a:t>
            </a:r>
          </a:p>
          <a:p>
            <a:pPr eaLnBrk="1" hangingPunct="1"/>
            <a:r>
              <a:rPr lang="en-US">
                <a:ea typeface="ＭＳ Ｐゴシック" charset="-128"/>
              </a:rPr>
              <a:t>Other natural components of alkalinity</a:t>
            </a:r>
          </a:p>
          <a:p>
            <a:pPr lvl="1" eaLnBrk="1" hangingPunct="1"/>
            <a:r>
              <a:rPr lang="en-US" sz="2500">
                <a:ea typeface="ＭＳ Ｐゴシック" charset="-128"/>
              </a:rPr>
              <a:t>Borate, hydroxide, phosphate, silicate, nitrate, ammonia</a:t>
            </a:r>
          </a:p>
        </p:txBody>
      </p:sp>
    </p:spTree>
    <p:extLst>
      <p:ext uri="{BB962C8B-B14F-4D97-AF65-F5344CB8AC3E}">
        <p14:creationId xmlns:p14="http://schemas.microsoft.com/office/powerpoint/2010/main" val="1452932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981200" y="255588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ea typeface="ＭＳ Ｐゴシック" charset="-128"/>
              </a:rPr>
              <a:t>Alkalinity Units and Range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25638" y="1803400"/>
            <a:ext cx="8686800" cy="41227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Units and conversion: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i="1">
                <a:ea typeface="ＭＳ Ｐゴシック" charset="-128"/>
              </a:rPr>
              <a:t>Alk</a:t>
            </a:r>
            <a:r>
              <a:rPr lang="en-US" i="1" baseline="-25000">
                <a:ea typeface="ＭＳ Ｐゴシック" charset="-128"/>
              </a:rPr>
              <a:t>eq</a:t>
            </a:r>
            <a:r>
              <a:rPr lang="en-US">
                <a:ea typeface="ＭＳ Ｐゴシック" charset="-128"/>
              </a:rPr>
              <a:t> in molar units [eq/L], or </a:t>
            </a:r>
            <a:r>
              <a:rPr lang="en-US" i="1">
                <a:ea typeface="ＭＳ Ｐゴシック" charset="-128"/>
              </a:rPr>
              <a:t>Alk</a:t>
            </a:r>
            <a:r>
              <a:rPr lang="en-US" i="1" baseline="-25000">
                <a:ea typeface="ＭＳ Ｐゴシック" charset="-128"/>
              </a:rPr>
              <a:t>meq</a:t>
            </a:r>
            <a:r>
              <a:rPr lang="en-US">
                <a:ea typeface="ＭＳ Ｐゴシック" charset="-128"/>
              </a:rPr>
              <a:t> [meq/L]</a:t>
            </a:r>
          </a:p>
          <a:p>
            <a:pPr lvl="1" eaLnBrk="1" hangingPunct="1">
              <a:lnSpc>
                <a:spcPct val="90000"/>
              </a:lnSpc>
            </a:pPr>
            <a:r>
              <a:rPr lang="en-US" i="1">
                <a:ea typeface="ＭＳ Ｐゴシック" charset="-128"/>
              </a:rPr>
              <a:t>Alk</a:t>
            </a:r>
            <a:r>
              <a:rPr lang="en-US">
                <a:ea typeface="ＭＳ Ｐゴシック" charset="-128"/>
              </a:rPr>
              <a:t> in mass units [mgCaCO</a:t>
            </a:r>
            <a:r>
              <a:rPr lang="en-US" baseline="-25000">
                <a:ea typeface="ＭＳ Ｐゴシック" charset="-128"/>
              </a:rPr>
              <a:t>3</a:t>
            </a:r>
            <a:r>
              <a:rPr lang="en-US">
                <a:ea typeface="ＭＳ Ｐゴシック" charset="-128"/>
              </a:rPr>
              <a:t>/L]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i="1">
                <a:ea typeface="ＭＳ Ｐゴシック" charset="-128"/>
              </a:rPr>
              <a:t>Alk</a:t>
            </a:r>
            <a:r>
              <a:rPr lang="en-US" sz="2500">
                <a:ea typeface="ＭＳ Ｐゴシック" charset="-128"/>
              </a:rPr>
              <a:t>  = </a:t>
            </a:r>
            <a:r>
              <a:rPr lang="en-US" sz="2500" i="1">
                <a:ea typeface="ＭＳ Ｐゴシック" charset="-128"/>
              </a:rPr>
              <a:t>Alk</a:t>
            </a:r>
            <a:r>
              <a:rPr lang="en-US" sz="2500" i="1" baseline="-25000">
                <a:ea typeface="ＭＳ Ｐゴシック" charset="-128"/>
              </a:rPr>
              <a:t>meq</a:t>
            </a:r>
            <a:r>
              <a:rPr lang="en-US" sz="2500">
                <a:ea typeface="ＭＳ Ｐゴシック" charset="-128"/>
              </a:rPr>
              <a:t> × 100.9 </a:t>
            </a:r>
            <a:r>
              <a:rPr lang="en-US">
                <a:ea typeface="ＭＳ Ｐゴシック" charset="-128"/>
              </a:rPr>
              <a:t>[g/mol]</a:t>
            </a:r>
            <a:r>
              <a:rPr lang="en-US" sz="2500">
                <a:ea typeface="ＭＳ Ｐゴシック" charset="-128"/>
              </a:rPr>
              <a:t> / 2 </a:t>
            </a:r>
            <a:r>
              <a:rPr lang="en-US">
                <a:ea typeface="ＭＳ Ｐゴシック" charset="-128"/>
              </a:rPr>
              <a:t>[eq/mol]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Typical range of alkalinity: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>
                <a:ea typeface="ＭＳ Ｐゴシック" charset="-128"/>
              </a:rPr>
              <a:t>Freshwater: </a:t>
            </a:r>
            <a:r>
              <a:rPr lang="en-US" sz="2600">
                <a:ea typeface="ＭＳ Ｐゴシック" charset="-128"/>
              </a:rPr>
              <a:t>0.4 – 4 [meq/L], 20 – 200 mgCaCO</a:t>
            </a:r>
            <a:r>
              <a:rPr lang="en-US" sz="2600" baseline="-25000">
                <a:ea typeface="ＭＳ Ｐゴシック" charset="-128"/>
              </a:rPr>
              <a:t>3</a:t>
            </a:r>
            <a:r>
              <a:rPr lang="en-US" sz="2600">
                <a:ea typeface="ＭＳ Ｐゴシック" charset="-128"/>
              </a:rPr>
              <a:t>/L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z="2100">
                <a:ea typeface="ＭＳ Ｐゴシック" charset="-128"/>
              </a:rPr>
              <a:t>Low alkalinity: &lt; 0.2 [meq/L], 10 [mgCaCO</a:t>
            </a:r>
            <a:r>
              <a:rPr lang="en-US" sz="2100" baseline="-25000">
                <a:ea typeface="ＭＳ Ｐゴシック" charset="-128"/>
              </a:rPr>
              <a:t>3</a:t>
            </a:r>
            <a:r>
              <a:rPr lang="en-US" sz="2100">
                <a:ea typeface="ＭＳ Ｐゴシック" charset="-128"/>
              </a:rPr>
              <a:t>/L] </a:t>
            </a:r>
          </a:p>
          <a:p>
            <a:pPr lvl="2" eaLnBrk="1" hangingPunct="1">
              <a:lnSpc>
                <a:spcPct val="90000"/>
              </a:lnSpc>
              <a:buFont typeface="Arial" charset="0"/>
              <a:buChar char="–"/>
            </a:pPr>
            <a:r>
              <a:rPr lang="en-US" sz="2100">
                <a:ea typeface="ＭＳ Ｐゴシック" charset="-128"/>
              </a:rPr>
              <a:t>pH stabilized above 2 [meq/L], 100 [mgCaCO</a:t>
            </a:r>
            <a:r>
              <a:rPr lang="en-US" sz="2100" baseline="-25000">
                <a:ea typeface="ＭＳ Ｐゴシック" charset="-128"/>
              </a:rPr>
              <a:t>3</a:t>
            </a:r>
            <a:r>
              <a:rPr lang="en-US" sz="2100">
                <a:ea typeface="ＭＳ Ｐゴシック" charset="-128"/>
              </a:rPr>
              <a:t>/L]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>
                <a:ea typeface="ＭＳ Ｐゴシック" charset="-128"/>
              </a:rPr>
              <a:t>Marine</a:t>
            </a:r>
            <a:r>
              <a:rPr lang="en-US" sz="2600">
                <a:ea typeface="ＭＳ Ｐゴシック" charset="-128"/>
              </a:rPr>
              <a:t>: 2.25 - 2.5 [meq/L], 110 – 130 [mgCaCO</a:t>
            </a:r>
            <a:r>
              <a:rPr lang="en-US" sz="2600" baseline="-25000">
                <a:ea typeface="ＭＳ Ｐゴシック" charset="-128"/>
              </a:rPr>
              <a:t>3</a:t>
            </a:r>
            <a:r>
              <a:rPr lang="en-US" sz="2600">
                <a:ea typeface="ＭＳ Ｐゴシック" charset="-128"/>
              </a:rPr>
              <a:t>/L]</a:t>
            </a:r>
          </a:p>
        </p:txBody>
      </p:sp>
    </p:spTree>
    <p:extLst>
      <p:ext uri="{BB962C8B-B14F-4D97-AF65-F5344CB8AC3E}">
        <p14:creationId xmlns:p14="http://schemas.microsoft.com/office/powerpoint/2010/main" val="405444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charset="-128"/>
              </a:rPr>
              <a:t>TDS</a:t>
            </a:r>
            <a:br>
              <a:rPr lang="en-US" dirty="0">
                <a:ea typeface="ＭＳ Ｐゴシック" charset="-128"/>
              </a:rPr>
            </a:br>
            <a:r>
              <a:rPr lang="en-US" sz="3200" dirty="0">
                <a:ea typeface="ＭＳ Ｐゴシック" charset="-128"/>
              </a:rPr>
              <a:t>Total Dissolved Solids in Freshwater [mg/L]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3076" y="1498600"/>
            <a:ext cx="8467725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charset="-128"/>
              </a:rPr>
              <a:t>Measures combined inorganic and organic material in molecular, ionized, and colloidal form (2 </a:t>
            </a:r>
            <a:r>
              <a:rPr lang="en-US" dirty="0" err="1">
                <a:ea typeface="ＭＳ Ｐゴシック" charset="-128"/>
              </a:rPr>
              <a:t>μm</a:t>
            </a:r>
            <a:r>
              <a:rPr lang="en-US">
                <a:ea typeface="ＭＳ Ｐゴシック" charset="-128"/>
              </a:rPr>
              <a:t> sieve)</a:t>
            </a:r>
          </a:p>
          <a:p>
            <a:pPr eaLnBrk="1" hangingPunct="1"/>
            <a:r>
              <a:rPr lang="en-US">
                <a:ea typeface="ＭＳ Ｐゴシック" charset="-128"/>
              </a:rPr>
              <a:t>Parameter of interest freshwater streams, rivers, lakes</a:t>
            </a:r>
          </a:p>
          <a:p>
            <a:pPr eaLnBrk="1" hangingPunct="1"/>
            <a:r>
              <a:rPr lang="en-US">
                <a:ea typeface="ＭＳ Ｐゴシック" charset="-128"/>
              </a:rPr>
              <a:t>WQ target 100 mg/L drinking water, 1000 mg/L for aquatic ecosystems</a:t>
            </a:r>
          </a:p>
          <a:p>
            <a:pPr eaLnBrk="1" hangingPunct="1"/>
            <a:r>
              <a:rPr lang="en-US">
                <a:ea typeface="ＭＳ Ｐゴシック" charset="-128"/>
              </a:rPr>
              <a:t>Range of values: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Soft water: 0 – 140 mg/L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Moderately hard water: 140 – 320 mg/L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Hard water: 320 – 530 mg/L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Very hard water: &gt;530 mg/L</a:t>
            </a:r>
          </a:p>
        </p:txBody>
      </p:sp>
    </p:spTree>
    <p:extLst>
      <p:ext uri="{BB962C8B-B14F-4D97-AF65-F5344CB8AC3E}">
        <p14:creationId xmlns:p14="http://schemas.microsoft.com/office/powerpoint/2010/main" val="2344551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/>
              <a:t>Alkalinity  Equation</a:t>
            </a: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529172"/>
              </p:ext>
            </p:extLst>
          </p:nvPr>
        </p:nvGraphicFramePr>
        <p:xfrm>
          <a:off x="1524001" y="2260600"/>
          <a:ext cx="5586413" cy="353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3" imgW="2692400" imgH="1701800" progId="Equation.3">
                  <p:embed/>
                </p:oleObj>
              </mc:Choice>
              <mc:Fallback>
                <p:oleObj name="Equation" r:id="rId3" imgW="2692400" imgH="1701800" progId="Equation.3">
                  <p:embed/>
                  <p:pic>
                    <p:nvPicPr>
                      <p:cNvPr id="358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2260600"/>
                        <a:ext cx="5586413" cy="35321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844" name="Group 10"/>
          <p:cNvGrpSpPr>
            <a:grpSpLocks/>
          </p:cNvGrpSpPr>
          <p:nvPr/>
        </p:nvGrpSpPr>
        <p:grpSpPr bwMode="auto">
          <a:xfrm>
            <a:off x="7404100" y="2260600"/>
            <a:ext cx="3055938" cy="2458550"/>
            <a:chOff x="6245315" y="2261356"/>
            <a:chExt cx="2898685" cy="2457323"/>
          </a:xfrm>
        </p:grpSpPr>
        <p:sp>
          <p:nvSpPr>
            <p:cNvPr id="35845" name="TextBox 5"/>
            <p:cNvSpPr txBox="1">
              <a:spLocks noChangeArrowheads="1"/>
            </p:cNvSpPr>
            <p:nvPr/>
          </p:nvSpPr>
          <p:spPr bwMode="auto">
            <a:xfrm>
              <a:off x="6245319" y="2261356"/>
              <a:ext cx="2616182" cy="36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charset="0"/>
                </a:rPr>
                <a:t>Water alkalinity</a:t>
              </a:r>
            </a:p>
          </p:txBody>
        </p:sp>
        <p:sp>
          <p:nvSpPr>
            <p:cNvPr id="35846" name="TextBox 6"/>
            <p:cNvSpPr txBox="1">
              <a:spLocks noChangeArrowheads="1"/>
            </p:cNvSpPr>
            <p:nvPr/>
          </p:nvSpPr>
          <p:spPr bwMode="auto">
            <a:xfrm>
              <a:off x="6245319" y="2781817"/>
              <a:ext cx="2898681" cy="36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charset="0"/>
                </a:rPr>
                <a:t>Carbonate alkalinity</a:t>
              </a:r>
            </a:p>
          </p:txBody>
        </p:sp>
        <p:sp>
          <p:nvSpPr>
            <p:cNvPr id="35847" name="TextBox 7"/>
            <p:cNvSpPr txBox="1">
              <a:spLocks noChangeArrowheads="1"/>
            </p:cNvSpPr>
            <p:nvPr/>
          </p:nvSpPr>
          <p:spPr bwMode="auto">
            <a:xfrm>
              <a:off x="6245319" y="3295667"/>
              <a:ext cx="2898681" cy="36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charset="0"/>
                </a:rPr>
                <a:t>Borate alkalinity</a:t>
              </a:r>
            </a:p>
          </p:txBody>
        </p:sp>
        <p:sp>
          <p:nvSpPr>
            <p:cNvPr id="35848" name="TextBox 8"/>
            <p:cNvSpPr txBox="1">
              <a:spLocks noChangeArrowheads="1"/>
            </p:cNvSpPr>
            <p:nvPr/>
          </p:nvSpPr>
          <p:spPr bwMode="auto">
            <a:xfrm>
              <a:off x="6245315" y="3809517"/>
              <a:ext cx="2824938" cy="36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charset="0"/>
                </a:rPr>
                <a:t>Phosphate alkalinity</a:t>
              </a:r>
            </a:p>
          </p:txBody>
        </p:sp>
        <p:sp>
          <p:nvSpPr>
            <p:cNvPr id="35849" name="TextBox 9"/>
            <p:cNvSpPr txBox="1">
              <a:spLocks noChangeArrowheads="1"/>
            </p:cNvSpPr>
            <p:nvPr/>
          </p:nvSpPr>
          <p:spPr bwMode="auto">
            <a:xfrm>
              <a:off x="6262715" y="4349531"/>
              <a:ext cx="2616181" cy="36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charset="0"/>
                </a:rPr>
                <a:t>Silicate alkalinity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945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5176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>
                <a:ea typeface="ＭＳ Ｐゴシック" charset="-128"/>
              </a:rPr>
              <a:t>Some Biochemical Reactions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Affecting Alkalinity</a:t>
            </a: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901821"/>
              </p:ext>
            </p:extLst>
          </p:nvPr>
        </p:nvGraphicFramePr>
        <p:xfrm>
          <a:off x="3516313" y="2540001"/>
          <a:ext cx="486251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3" imgW="2374900" imgH="368300" progId="Equation.3">
                  <p:embed/>
                </p:oleObj>
              </mc:Choice>
              <mc:Fallback>
                <p:oleObj name="Equation" r:id="rId3" imgW="2374900" imgH="368300" progId="Equation.3">
                  <p:embed/>
                  <p:pic>
                    <p:nvPicPr>
                      <p:cNvPr id="3686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2540001"/>
                        <a:ext cx="4862512" cy="7540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546161"/>
              </p:ext>
            </p:extLst>
          </p:nvPr>
        </p:nvGraphicFramePr>
        <p:xfrm>
          <a:off x="4059239" y="3422650"/>
          <a:ext cx="307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5" imgW="1485900" imgH="368300" progId="Equation.3">
                  <p:embed/>
                </p:oleObj>
              </mc:Choice>
              <mc:Fallback>
                <p:oleObj name="Equation" r:id="rId5" imgW="1485900" imgH="368300" progId="Equation.3">
                  <p:embed/>
                  <p:pic>
                    <p:nvPicPr>
                      <p:cNvPr id="3686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239" y="3422650"/>
                        <a:ext cx="3070225" cy="762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4662687"/>
              </p:ext>
            </p:extLst>
          </p:nvPr>
        </p:nvGraphicFramePr>
        <p:xfrm>
          <a:off x="2646364" y="5383213"/>
          <a:ext cx="66706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7" imgW="3187700" imgH="203200" progId="Equation.3">
                  <p:embed/>
                </p:oleObj>
              </mc:Choice>
              <mc:Fallback>
                <p:oleObj name="Equation" r:id="rId7" imgW="3187700" imgH="203200" progId="Equation.3">
                  <p:embed/>
                  <p:pic>
                    <p:nvPicPr>
                      <p:cNvPr id="368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364" y="5383213"/>
                        <a:ext cx="6670675" cy="4254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4457701" y="2146301"/>
            <a:ext cx="2671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/>
              <a:t>Nitrification</a:t>
            </a:r>
          </a:p>
        </p:txBody>
      </p:sp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4467226" y="4606925"/>
            <a:ext cx="26717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err="1"/>
              <a:t>Denitrification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2645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9351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dirty="0">
                <a:ea typeface="ＭＳ Ｐゴシック" charset="-128"/>
              </a:rPr>
              <a:t>Biological Reactions</a:t>
            </a:r>
            <a:br>
              <a:rPr lang="en-US" sz="4400" dirty="0">
                <a:ea typeface="ＭＳ Ｐゴシック" charset="-128"/>
              </a:rPr>
            </a:br>
            <a:r>
              <a:rPr lang="en-US" sz="4400" dirty="0">
                <a:ea typeface="ＭＳ Ｐゴシック" charset="-128"/>
              </a:rPr>
              <a:t>Affecting TIC and Alkalinity:</a:t>
            </a:r>
            <a:br>
              <a:rPr lang="en-US" sz="4400" dirty="0">
                <a:ea typeface="ＭＳ Ｐゴシック" charset="-128"/>
              </a:rPr>
            </a:br>
            <a:r>
              <a:rPr lang="en-US" sz="3200" dirty="0">
                <a:ea typeface="ＭＳ Ｐゴシック" charset="-128"/>
              </a:rPr>
              <a:t>Photosynthesis and Respiration</a:t>
            </a:r>
            <a:endParaRPr lang="en-US" dirty="0">
              <a:ea typeface="ＭＳ Ｐゴシック" charset="-128"/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801792"/>
              </p:ext>
            </p:extLst>
          </p:nvPr>
        </p:nvGraphicFramePr>
        <p:xfrm>
          <a:off x="1857376" y="3121025"/>
          <a:ext cx="835342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Equation" r:id="rId3" imgW="4394200" imgH="431800" progId="Equation.3">
                  <p:embed/>
                </p:oleObj>
              </mc:Choice>
              <mc:Fallback>
                <p:oleObj name="Equation" r:id="rId3" imgW="4394200" imgH="431800" progId="Equation.3">
                  <p:embed/>
                  <p:pic>
                    <p:nvPicPr>
                      <p:cNvPr id="378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6" y="3121025"/>
                        <a:ext cx="8353425" cy="8207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087287"/>
              </p:ext>
            </p:extLst>
          </p:nvPr>
        </p:nvGraphicFramePr>
        <p:xfrm>
          <a:off x="1682751" y="4857751"/>
          <a:ext cx="88106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5" imgW="4889500" imgH="431800" progId="Equation.3">
                  <p:embed/>
                </p:oleObj>
              </mc:Choice>
              <mc:Fallback>
                <p:oleObj name="Equation" r:id="rId5" imgW="4889500" imgH="431800" progId="Equation.3">
                  <p:embed/>
                  <p:pic>
                    <p:nvPicPr>
                      <p:cNvPr id="3789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1" y="4857751"/>
                        <a:ext cx="8810625" cy="7778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TextBox 4"/>
          <p:cNvSpPr txBox="1">
            <a:spLocks noChangeArrowheads="1"/>
          </p:cNvSpPr>
          <p:nvPr/>
        </p:nvSpPr>
        <p:spPr bwMode="auto">
          <a:xfrm>
            <a:off x="3259138" y="2543175"/>
            <a:ext cx="52943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ammonia as substrate</a:t>
            </a:r>
          </a:p>
        </p:txBody>
      </p:sp>
      <p:sp>
        <p:nvSpPr>
          <p:cNvPr id="37894" name="TextBox 5"/>
          <p:cNvSpPr txBox="1">
            <a:spLocks noChangeArrowheads="1"/>
          </p:cNvSpPr>
          <p:nvPr/>
        </p:nvSpPr>
        <p:spPr bwMode="auto">
          <a:xfrm>
            <a:off x="3268663" y="4090989"/>
            <a:ext cx="52943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nitrate as substrate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78098" y="3753025"/>
            <a:ext cx="142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+ 106 </a:t>
            </a:r>
            <a:r>
              <a:rPr lang="en-US" i="1" dirty="0"/>
              <a:t>O</a:t>
            </a:r>
            <a:r>
              <a:rPr lang="en-US" i="1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5561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009775" y="174625"/>
            <a:ext cx="8358188" cy="11430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ea typeface="ＭＳ Ｐゴシック" charset="-128"/>
              </a:rPr>
              <a:t>Alkalinity Kinetics</a:t>
            </a:r>
          </a:p>
        </p:txBody>
      </p:sp>
      <p:sp>
        <p:nvSpPr>
          <p:cNvPr id="38915" name="TextBox 10"/>
          <p:cNvSpPr txBox="1">
            <a:spLocks noChangeArrowheads="1"/>
          </p:cNvSpPr>
          <p:nvPr/>
        </p:nvSpPr>
        <p:spPr bwMode="auto">
          <a:xfrm>
            <a:off x="2865438" y="1330325"/>
            <a:ext cx="33782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/>
              <a:t>Deposition</a:t>
            </a:r>
            <a:endParaRPr lang="en-US" sz="3200" baseline="-25000"/>
          </a:p>
        </p:txBody>
      </p:sp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3592513" y="5549901"/>
            <a:ext cx="22987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Phytoplankton</a:t>
            </a:r>
          </a:p>
          <a:p>
            <a:pPr algn="ctr"/>
            <a:r>
              <a:rPr lang="en-US"/>
              <a:t>Periphyton</a:t>
            </a:r>
          </a:p>
        </p:txBody>
      </p:sp>
      <p:sp>
        <p:nvSpPr>
          <p:cNvPr id="38917" name="TextBox 9"/>
          <p:cNvSpPr txBox="1">
            <a:spLocks noChangeArrowheads="1"/>
          </p:cNvSpPr>
          <p:nvPr/>
        </p:nvSpPr>
        <p:spPr bwMode="auto">
          <a:xfrm>
            <a:off x="6243639" y="4152900"/>
            <a:ext cx="234473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  nitrification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5400000">
            <a:off x="3151982" y="4806157"/>
            <a:ext cx="1460500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348163" y="4806950"/>
            <a:ext cx="145891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20" name="TextBox 15"/>
          <p:cNvSpPr txBox="1">
            <a:spLocks noChangeArrowheads="1"/>
          </p:cNvSpPr>
          <p:nvPr/>
        </p:nvSpPr>
        <p:spPr bwMode="auto">
          <a:xfrm>
            <a:off x="3036888" y="4422775"/>
            <a:ext cx="944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</a:t>
            </a:r>
            <a:r>
              <a:rPr lang="en-US" baseline="-25000"/>
              <a:t>NH4</a:t>
            </a:r>
          </a:p>
        </p:txBody>
      </p:sp>
      <p:sp>
        <p:nvSpPr>
          <p:cNvPr id="38921" name="TextBox 16"/>
          <p:cNvSpPr txBox="1">
            <a:spLocks noChangeArrowheads="1"/>
          </p:cNvSpPr>
          <p:nvPr/>
        </p:nvSpPr>
        <p:spPr bwMode="auto">
          <a:xfrm>
            <a:off x="5091113" y="4465638"/>
            <a:ext cx="469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</a:t>
            </a:r>
          </a:p>
        </p:txBody>
      </p:sp>
      <p:cxnSp>
        <p:nvCxnSpPr>
          <p:cNvPr id="19" name="Straight Arrow Connector 18"/>
          <p:cNvCxnSpPr>
            <a:cxnSpLocks noChangeShapeType="1"/>
            <a:stCxn id="38928" idx="1"/>
          </p:cNvCxnSpPr>
          <p:nvPr/>
        </p:nvCxnSpPr>
        <p:spPr bwMode="auto">
          <a:xfrm flipH="1">
            <a:off x="5283200" y="3718441"/>
            <a:ext cx="941388" cy="2012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23" name="TextBox 20"/>
          <p:cNvSpPr txBox="1">
            <a:spLocks noChangeArrowheads="1"/>
          </p:cNvSpPr>
          <p:nvPr/>
        </p:nvSpPr>
        <p:spPr bwMode="auto">
          <a:xfrm>
            <a:off x="3084514" y="2047875"/>
            <a:ext cx="796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NH</a:t>
            </a:r>
            <a:r>
              <a:rPr lang="en-US" baseline="-25000"/>
              <a:t>4</a:t>
            </a:r>
          </a:p>
        </p:txBody>
      </p:sp>
      <p:sp>
        <p:nvSpPr>
          <p:cNvPr id="38924" name="TextBox 17"/>
          <p:cNvSpPr txBox="1">
            <a:spLocks noChangeArrowheads="1"/>
          </p:cNvSpPr>
          <p:nvPr/>
        </p:nvSpPr>
        <p:spPr bwMode="auto">
          <a:xfrm>
            <a:off x="3703638" y="3021310"/>
            <a:ext cx="159385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/>
          </a:p>
          <a:p>
            <a:pPr algn="ctr"/>
            <a:r>
              <a:rPr lang="en-US"/>
              <a:t>Alkalinity</a:t>
            </a:r>
          </a:p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 rot="16200000" flipH="1">
            <a:off x="3385345" y="2397920"/>
            <a:ext cx="968375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3359151" y="4802189"/>
            <a:ext cx="1458913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27" name="TextBox 24"/>
          <p:cNvSpPr txBox="1">
            <a:spLocks noChangeArrowheads="1"/>
          </p:cNvSpPr>
          <p:nvPr/>
        </p:nvSpPr>
        <p:spPr bwMode="auto">
          <a:xfrm>
            <a:off x="4030663" y="4248150"/>
            <a:ext cx="946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</a:t>
            </a:r>
            <a:r>
              <a:rPr lang="en-US" baseline="-25000"/>
              <a:t>NO3</a:t>
            </a:r>
          </a:p>
        </p:txBody>
      </p:sp>
      <p:sp>
        <p:nvSpPr>
          <p:cNvPr id="38928" name="TextBox 26"/>
          <p:cNvSpPr txBox="1">
            <a:spLocks noChangeArrowheads="1"/>
          </p:cNvSpPr>
          <p:nvPr/>
        </p:nvSpPr>
        <p:spPr bwMode="auto">
          <a:xfrm>
            <a:off x="6224589" y="3533775"/>
            <a:ext cx="235902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  denitrification</a:t>
            </a:r>
          </a:p>
        </p:txBody>
      </p:sp>
      <p:cxnSp>
        <p:nvCxnSpPr>
          <p:cNvPr id="28" name="Straight Arrow Connector 27"/>
          <p:cNvCxnSpPr>
            <a:cxnSpLocks noChangeShapeType="1"/>
            <a:stCxn id="38931" idx="1"/>
          </p:cNvCxnSpPr>
          <p:nvPr/>
        </p:nvCxnSpPr>
        <p:spPr bwMode="auto">
          <a:xfrm flipH="1">
            <a:off x="5297488" y="3129480"/>
            <a:ext cx="946150" cy="2012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1" name="Straight Arrow Connector 30"/>
          <p:cNvCxnSpPr>
            <a:cxnSpLocks noChangeShapeType="1"/>
            <a:endCxn id="38917" idx="1"/>
          </p:cNvCxnSpPr>
          <p:nvPr/>
        </p:nvCxnSpPr>
        <p:spPr bwMode="auto">
          <a:xfrm>
            <a:off x="5297488" y="4073526"/>
            <a:ext cx="946150" cy="26404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31" name="TextBox 35"/>
          <p:cNvSpPr txBox="1">
            <a:spLocks noChangeArrowheads="1"/>
          </p:cNvSpPr>
          <p:nvPr/>
        </p:nvSpPr>
        <p:spPr bwMode="auto">
          <a:xfrm>
            <a:off x="6243639" y="2944813"/>
            <a:ext cx="234473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ON hydrolysis</a:t>
            </a:r>
          </a:p>
        </p:txBody>
      </p:sp>
      <p:sp>
        <p:nvSpPr>
          <p:cNvPr id="38932" name="TextBox 40"/>
          <p:cNvSpPr txBox="1">
            <a:spLocks noChangeArrowheads="1"/>
          </p:cNvSpPr>
          <p:nvPr/>
        </p:nvSpPr>
        <p:spPr bwMode="auto">
          <a:xfrm>
            <a:off x="6238875" y="2368550"/>
            <a:ext cx="234473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OP hydrolysis</a:t>
            </a:r>
          </a:p>
        </p:txBody>
      </p:sp>
      <p:cxnSp>
        <p:nvCxnSpPr>
          <p:cNvPr id="43" name="Straight Arrow Connector 42"/>
          <p:cNvCxnSpPr>
            <a:cxnSpLocks noChangeShapeType="1"/>
            <a:endCxn id="38932" idx="1"/>
          </p:cNvCxnSpPr>
          <p:nvPr/>
        </p:nvCxnSpPr>
        <p:spPr bwMode="auto">
          <a:xfrm flipV="1">
            <a:off x="5297489" y="2553217"/>
            <a:ext cx="941387" cy="32968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 rot="5400000" flipH="1" flipV="1">
            <a:off x="3566320" y="2399508"/>
            <a:ext cx="968375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35" name="TextBox 47"/>
          <p:cNvSpPr txBox="1">
            <a:spLocks noChangeArrowheads="1"/>
          </p:cNvSpPr>
          <p:nvPr/>
        </p:nvSpPr>
        <p:spPr bwMode="auto">
          <a:xfrm>
            <a:off x="4022726" y="2057400"/>
            <a:ext cx="796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NO</a:t>
            </a:r>
            <a:r>
              <a:rPr lang="en-US" baseline="-25000"/>
              <a:t>3</a:t>
            </a:r>
          </a:p>
        </p:txBody>
      </p: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 rot="5400000" flipH="1" flipV="1">
            <a:off x="4491832" y="2399507"/>
            <a:ext cx="96837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937" name="TextBox 50"/>
          <p:cNvSpPr txBox="1">
            <a:spLocks noChangeArrowheads="1"/>
          </p:cNvSpPr>
          <p:nvPr/>
        </p:nvSpPr>
        <p:spPr bwMode="auto">
          <a:xfrm>
            <a:off x="4962526" y="2068513"/>
            <a:ext cx="796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PO</a:t>
            </a:r>
            <a:r>
              <a:rPr lang="en-US" baseline="-25000"/>
              <a:t>4</a:t>
            </a:r>
          </a:p>
        </p:txBody>
      </p:sp>
      <p:sp>
        <p:nvSpPr>
          <p:cNvPr id="38938" name="TextBox 51"/>
          <p:cNvSpPr txBox="1">
            <a:spLocks noChangeArrowheads="1"/>
          </p:cNvSpPr>
          <p:nvPr/>
        </p:nvSpPr>
        <p:spPr bwMode="auto">
          <a:xfrm>
            <a:off x="4040188" y="4813300"/>
            <a:ext cx="946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</a:t>
            </a:r>
            <a:r>
              <a:rPr lang="en-US" baseline="-25000"/>
              <a:t>PO4</a:t>
            </a:r>
          </a:p>
        </p:txBody>
      </p:sp>
    </p:spTree>
    <p:extLst>
      <p:ext uri="{BB962C8B-B14F-4D97-AF65-F5344CB8AC3E}">
        <p14:creationId xmlns:p14="http://schemas.microsoft.com/office/powerpoint/2010/main" val="737115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301285"/>
              </p:ext>
            </p:extLst>
          </p:nvPr>
        </p:nvGraphicFramePr>
        <p:xfrm>
          <a:off x="2057400" y="1417639"/>
          <a:ext cx="8229600" cy="440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4" imgW="5359400" imgH="2870200" progId="Equation.3">
                  <p:embed/>
                </p:oleObj>
              </mc:Choice>
              <mc:Fallback>
                <p:oleObj name="Equation" r:id="rId4" imgW="5359400" imgH="2870200" progId="Equation.3">
                  <p:embed/>
                  <p:pic>
                    <p:nvPicPr>
                      <p:cNvPr id="399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417639"/>
                        <a:ext cx="8229600" cy="44069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39" name="Title 1"/>
          <p:cNvSpPr>
            <a:spLocks noGrp="1"/>
          </p:cNvSpPr>
          <p:nvPr>
            <p:ph type="title"/>
          </p:nvPr>
        </p:nvSpPr>
        <p:spPr>
          <a:xfrm>
            <a:off x="1981200" y="691780"/>
            <a:ext cx="8305800" cy="72585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ea typeface="ＭＳ Ｐゴシック" charset="-128"/>
              </a:rPr>
              <a:t>Alkalinity Kinetics</a:t>
            </a:r>
          </a:p>
        </p:txBody>
      </p:sp>
      <p:sp>
        <p:nvSpPr>
          <p:cNvPr id="3" name="Rectangle 2"/>
          <p:cNvSpPr/>
          <p:nvPr/>
        </p:nvSpPr>
        <p:spPr>
          <a:xfrm>
            <a:off x="5820523" y="2961063"/>
            <a:ext cx="713000" cy="200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95647" y="2938393"/>
            <a:ext cx="70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PO4,sed</a:t>
            </a:r>
          </a:p>
        </p:txBody>
      </p:sp>
    </p:spTree>
    <p:extLst>
      <p:ext uri="{BB962C8B-B14F-4D97-AF65-F5344CB8AC3E}">
        <p14:creationId xmlns:p14="http://schemas.microsoft.com/office/powerpoint/2010/main" val="19241121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itle 1"/>
          <p:cNvSpPr>
            <a:spLocks noGrp="1"/>
          </p:cNvSpPr>
          <p:nvPr>
            <p:ph type="title"/>
          </p:nvPr>
        </p:nvSpPr>
        <p:spPr>
          <a:xfrm>
            <a:off x="1981200" y="691780"/>
            <a:ext cx="8305800" cy="72585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ea typeface="ＭＳ Ｐゴシック" charset="-128"/>
              </a:rPr>
              <a:t>Alkalinity Kinetics</a:t>
            </a:r>
          </a:p>
        </p:txBody>
      </p:sp>
      <p:sp>
        <p:nvSpPr>
          <p:cNvPr id="3" name="Rectangle 2"/>
          <p:cNvSpPr/>
          <p:nvPr/>
        </p:nvSpPr>
        <p:spPr>
          <a:xfrm>
            <a:off x="5820523" y="2961063"/>
            <a:ext cx="713000" cy="200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0E0FE1-BFDD-B541-BFED-0766329E3649}"/>
              </a:ext>
            </a:extLst>
          </p:cNvPr>
          <p:cNvGrpSpPr/>
          <p:nvPr/>
        </p:nvGrpSpPr>
        <p:grpSpPr>
          <a:xfrm>
            <a:off x="2057400" y="1417639"/>
            <a:ext cx="8229600" cy="4406900"/>
            <a:chOff x="2057400" y="1417639"/>
            <a:chExt cx="8229600" cy="4406900"/>
          </a:xfrm>
        </p:grpSpPr>
        <p:graphicFrame>
          <p:nvGraphicFramePr>
            <p:cNvPr id="3993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274736"/>
                </p:ext>
              </p:extLst>
            </p:nvPr>
          </p:nvGraphicFramePr>
          <p:xfrm>
            <a:off x="2057400" y="1417639"/>
            <a:ext cx="8229600" cy="440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16" name="Equation" r:id="rId4" imgW="5359400" imgH="2870200" progId="Equation.3">
                    <p:embed/>
                  </p:oleObj>
                </mc:Choice>
                <mc:Fallback>
                  <p:oleObj name="Equation" r:id="rId4" imgW="5359400" imgH="2870200" progId="Equation.3">
                    <p:embed/>
                    <p:pic>
                      <p:nvPicPr>
                        <p:cNvPr id="3993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7400" y="1417639"/>
                          <a:ext cx="8229600" cy="44069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865F9A-26DC-994C-A57E-5CE83A9253E9}"/>
                </a:ext>
              </a:extLst>
            </p:cNvPr>
            <p:cNvSpPr txBox="1"/>
            <p:nvPr/>
          </p:nvSpPr>
          <p:spPr>
            <a:xfrm>
              <a:off x="5623372" y="2792614"/>
              <a:ext cx="819469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1600" i="1" baseline="-25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PO4,sed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9046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ＭＳ Ｐゴシック" charset="-128"/>
              </a:rPr>
              <a:t>Initial and Boundary Conditions</a:t>
            </a:r>
          </a:p>
        </p:txBody>
      </p:sp>
      <p:sp>
        <p:nvSpPr>
          <p:cNvPr id="43011" name="Content Placeholder 6"/>
          <p:cNvSpPr>
            <a:spLocks noGrp="1"/>
          </p:cNvSpPr>
          <p:nvPr>
            <p:ph idx="1"/>
          </p:nvPr>
        </p:nvSpPr>
        <p:spPr>
          <a:xfrm>
            <a:off x="1774825" y="1600201"/>
            <a:ext cx="8667750" cy="4525963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Specify Salinity in </a:t>
            </a:r>
            <a:r>
              <a:rPr lang="en-US" sz="2400">
                <a:ea typeface="ＭＳ Ｐゴシック" charset="-128"/>
              </a:rPr>
              <a:t>[PSU] </a:t>
            </a:r>
            <a:r>
              <a:rPr lang="en-US">
                <a:ea typeface="ＭＳ Ｐゴシック" charset="-128"/>
              </a:rPr>
              <a:t> or TDS in </a:t>
            </a:r>
            <a:r>
              <a:rPr lang="en-US" sz="2400">
                <a:ea typeface="ＭＳ Ｐゴシック" charset="-128"/>
              </a:rPr>
              <a:t>[mg/L]</a:t>
            </a:r>
            <a:endParaRPr lang="en-US">
              <a:ea typeface="ＭＳ Ｐゴシック" charset="-128"/>
            </a:endParaRPr>
          </a:p>
          <a:p>
            <a:pPr lvl="1"/>
            <a:r>
              <a:rPr lang="en-US">
                <a:ea typeface="ＭＳ Ｐゴシック" charset="-128"/>
              </a:rPr>
              <a:t>Selection based on Global Constant 7, </a:t>
            </a:r>
            <a:r>
              <a:rPr lang="en-US" i="1">
                <a:ea typeface="ＭＳ Ｐゴシック" charset="-128"/>
              </a:rPr>
              <a:t>Sal_TDS_Opt</a:t>
            </a:r>
          </a:p>
          <a:p>
            <a:pPr lvl="1"/>
            <a:r>
              <a:rPr lang="en-US">
                <a:ea typeface="ＭＳ Ｐゴシック" charset="-128"/>
              </a:rPr>
              <a:t>Default is option 1, Salinity</a:t>
            </a:r>
          </a:p>
          <a:p>
            <a:r>
              <a:rPr lang="en-US">
                <a:ea typeface="ＭＳ Ｐゴシック" charset="-128"/>
              </a:rPr>
              <a:t>Specify pH in standard pH units </a:t>
            </a:r>
            <a:r>
              <a:rPr lang="en-US" sz="2400">
                <a:ea typeface="ＭＳ Ｐゴシック" charset="-128"/>
              </a:rPr>
              <a:t>[su]</a:t>
            </a:r>
          </a:p>
          <a:p>
            <a:pPr lvl="1"/>
            <a:r>
              <a:rPr lang="en-US">
                <a:ea typeface="ＭＳ Ｐゴシック" charset="-128"/>
              </a:rPr>
              <a:t>WASP will convert pH IC’s and BC’s to TIC [mg C/L]</a:t>
            </a:r>
          </a:p>
          <a:p>
            <a:pPr lvl="1"/>
            <a:r>
              <a:rPr lang="en-US">
                <a:ea typeface="ＭＳ Ｐゴシック" charset="-128"/>
              </a:rPr>
              <a:t>Conversion is based on pH, alkalinity, T, Salinity</a:t>
            </a:r>
          </a:p>
          <a:p>
            <a:r>
              <a:rPr lang="en-US">
                <a:ea typeface="ＭＳ Ｐゴシック" charset="-128"/>
              </a:rPr>
              <a:t>Specify alkalinity  in </a:t>
            </a:r>
            <a:r>
              <a:rPr lang="en-US" sz="2400">
                <a:ea typeface="ＭＳ Ｐゴシック" charset="-128"/>
              </a:rPr>
              <a:t>[mg CaCO</a:t>
            </a:r>
            <a:r>
              <a:rPr lang="en-US" sz="2400" baseline="-25000">
                <a:ea typeface="ＭＳ Ｐゴシック" charset="-128"/>
              </a:rPr>
              <a:t>3</a:t>
            </a:r>
            <a:r>
              <a:rPr lang="en-US" sz="2400">
                <a:ea typeface="ＭＳ Ｐゴシック" charset="-128"/>
              </a:rPr>
              <a:t>/L]</a:t>
            </a: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4908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ＭＳ Ｐゴシック" charset="-128"/>
              </a:rPr>
              <a:t>Loadings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86338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a typeface="ＭＳ Ｐゴシック" charset="-128"/>
              </a:rPr>
              <a:t>ALL LOADINGS ARE IN [kg/day]</a:t>
            </a:r>
          </a:p>
          <a:p>
            <a:r>
              <a:rPr lang="en-US">
                <a:ea typeface="ＭＳ Ｐゴシック" charset="-128"/>
              </a:rPr>
              <a:t>WASP displays the variable name and its concentration unit (not the units for loading)</a:t>
            </a:r>
          </a:p>
          <a:p>
            <a:r>
              <a:rPr lang="en-US">
                <a:ea typeface="ＭＳ Ｐゴシック" charset="-128"/>
              </a:rPr>
              <a:t>For Salinity, units are </a:t>
            </a:r>
            <a:r>
              <a:rPr lang="en-US" sz="2400">
                <a:ea typeface="ＭＳ Ｐゴシック" charset="-128"/>
              </a:rPr>
              <a:t>[PSU]</a:t>
            </a:r>
            <a:r>
              <a:rPr lang="en-US">
                <a:ea typeface="ＭＳ Ｐゴシック" charset="-128"/>
              </a:rPr>
              <a:t>, but loadings are </a:t>
            </a:r>
            <a:r>
              <a:rPr lang="en-US" sz="2400">
                <a:ea typeface="ＭＳ Ｐゴシック" charset="-128"/>
              </a:rPr>
              <a:t>[kg Salinity/day]</a:t>
            </a:r>
          </a:p>
          <a:p>
            <a:r>
              <a:rPr lang="en-US">
                <a:ea typeface="ＭＳ Ｐゴシック" charset="-128"/>
              </a:rPr>
              <a:t>If simulating TDS, enter TDS loadings </a:t>
            </a:r>
            <a:r>
              <a:rPr lang="en-US" sz="2400">
                <a:ea typeface="ＭＳ Ｐゴシック" charset="-128"/>
              </a:rPr>
              <a:t>[kg TDS/day]</a:t>
            </a:r>
            <a:r>
              <a:rPr lang="en-US">
                <a:ea typeface="ＭＳ Ｐゴシック" charset="-128"/>
              </a:rPr>
              <a:t> in the Salinity loading field</a:t>
            </a:r>
          </a:p>
          <a:p>
            <a:r>
              <a:rPr lang="en-US">
                <a:ea typeface="ＭＳ Ｐゴシック" charset="-128"/>
              </a:rPr>
              <a:t>Enter TIC loadings </a:t>
            </a:r>
            <a:r>
              <a:rPr lang="en-US" sz="2400">
                <a:ea typeface="ＭＳ Ｐゴシック" charset="-128"/>
              </a:rPr>
              <a:t>[kg TIC/day]</a:t>
            </a:r>
            <a:r>
              <a:rPr lang="en-US">
                <a:ea typeface="ＭＳ Ｐゴシック" charset="-128"/>
              </a:rPr>
              <a:t> in the pH field</a:t>
            </a:r>
          </a:p>
          <a:p>
            <a:r>
              <a:rPr lang="en-US">
                <a:ea typeface="ＭＳ Ｐゴシック" charset="-128"/>
              </a:rPr>
              <a:t>Alkalinity loadings are </a:t>
            </a:r>
            <a:r>
              <a:rPr lang="en-US" sz="2400">
                <a:ea typeface="ＭＳ Ｐゴシック" charset="-128"/>
              </a:rPr>
              <a:t>[kg CaCO</a:t>
            </a:r>
            <a:r>
              <a:rPr lang="en-US" sz="2400" baseline="-25000">
                <a:ea typeface="ＭＳ Ｐゴシック" charset="-128"/>
              </a:rPr>
              <a:t>3</a:t>
            </a:r>
            <a:r>
              <a:rPr lang="en-US" sz="2400">
                <a:ea typeface="ＭＳ Ｐゴシック" charset="-128"/>
              </a:rPr>
              <a:t>/day]</a:t>
            </a:r>
          </a:p>
        </p:txBody>
      </p:sp>
    </p:spTree>
    <p:extLst>
      <p:ext uri="{BB962C8B-B14F-4D97-AF65-F5344CB8AC3E}">
        <p14:creationId xmlns:p14="http://schemas.microsoft.com/office/powerpoint/2010/main" val="1163015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1981200" y="817372"/>
            <a:ext cx="8229600" cy="617728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charset="-128"/>
              </a:rPr>
              <a:t>Information in Out File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1981200" y="1435100"/>
            <a:ext cx="8229600" cy="5202238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Each simulation produces ASCII output file</a:t>
            </a:r>
          </a:p>
          <a:p>
            <a:pPr lvl="1"/>
            <a:r>
              <a:rPr lang="en-US">
                <a:ea typeface="ＭＳ Ｐゴシック" charset="-128"/>
              </a:rPr>
              <a:t>Name of input file + extension “.out”</a:t>
            </a:r>
          </a:p>
          <a:p>
            <a:pPr lvl="1"/>
            <a:r>
              <a:rPr lang="en-US">
                <a:ea typeface="ＭＳ Ｐゴシック" charset="-128"/>
              </a:rPr>
              <a:t>Echo of simulation input data</a:t>
            </a:r>
          </a:p>
          <a:p>
            <a:pPr lvl="1"/>
            <a:r>
              <a:rPr lang="en-US">
                <a:ea typeface="ＭＳ Ｐゴシック" charset="-128"/>
              </a:rPr>
              <a:t>Warning and error messages</a:t>
            </a:r>
          </a:p>
          <a:p>
            <a:r>
              <a:rPr lang="en-US">
                <a:ea typeface="ＭＳ Ｐゴシック" charset="-128"/>
              </a:rPr>
              <a:t>New tables added:</a:t>
            </a:r>
          </a:p>
          <a:p>
            <a:pPr lvl="1"/>
            <a:r>
              <a:rPr lang="en-US">
                <a:ea typeface="ＭＳ Ｐゴシック" charset="-128"/>
              </a:rPr>
              <a:t>Adjusted Initial Conditions</a:t>
            </a:r>
          </a:p>
          <a:p>
            <a:pPr lvl="1"/>
            <a:r>
              <a:rPr lang="en-US">
                <a:ea typeface="ＭＳ Ｐゴシック" charset="-128"/>
              </a:rPr>
              <a:t>Initial K Array for Calculating pH</a:t>
            </a:r>
          </a:p>
          <a:p>
            <a:pPr lvl="1"/>
            <a:r>
              <a:rPr lang="en-US">
                <a:ea typeface="ＭＳ Ｐゴシック" charset="-128"/>
              </a:rPr>
              <a:t>Final Output Variables</a:t>
            </a:r>
          </a:p>
        </p:txBody>
      </p:sp>
    </p:spTree>
    <p:extLst>
      <p:ext uri="{BB962C8B-B14F-4D97-AF65-F5344CB8AC3E}">
        <p14:creationId xmlns:p14="http://schemas.microsoft.com/office/powerpoint/2010/main" val="1204546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981200" y="774627"/>
            <a:ext cx="8305800" cy="71497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ea typeface="ＭＳ Ｐゴシック" charset="-128"/>
              </a:rPr>
              <a:t>Adjusted Initial Condition Table</a:t>
            </a:r>
          </a:p>
        </p:txBody>
      </p:sp>
      <p:pic>
        <p:nvPicPr>
          <p:cNvPr id="5017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3238" y="4227514"/>
            <a:ext cx="8659812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1751013" y="3352801"/>
            <a:ext cx="2051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TIC from pH, Alkalinity, T</a:t>
            </a:r>
            <a:r>
              <a:rPr lang="en-US" sz="2000" baseline="-25000"/>
              <a:t>W</a:t>
            </a:r>
          </a:p>
        </p:txBody>
      </p:sp>
      <p:sp>
        <p:nvSpPr>
          <p:cNvPr id="50181" name="TextBox 4"/>
          <p:cNvSpPr txBox="1">
            <a:spLocks noChangeArrowheads="1"/>
          </p:cNvSpPr>
          <p:nvPr/>
        </p:nvSpPr>
        <p:spPr bwMode="auto">
          <a:xfrm>
            <a:off x="2640014" y="2457451"/>
            <a:ext cx="2052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pH adjusted from molar units</a:t>
            </a:r>
          </a:p>
        </p:txBody>
      </p:sp>
      <p:sp>
        <p:nvSpPr>
          <p:cNvPr id="50182" name="TextBox 5"/>
          <p:cNvSpPr txBox="1">
            <a:spLocks noChangeArrowheads="1"/>
          </p:cNvSpPr>
          <p:nvPr/>
        </p:nvSpPr>
        <p:spPr bwMode="auto">
          <a:xfrm>
            <a:off x="4483100" y="1619250"/>
            <a:ext cx="20526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Salinity as input or as calculated from TDS</a:t>
            </a:r>
          </a:p>
        </p:txBody>
      </p:sp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6473825" y="2147889"/>
            <a:ext cx="223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Water density from T</a:t>
            </a:r>
            <a:r>
              <a:rPr lang="en-US" sz="2000" baseline="-25000"/>
              <a:t>W</a:t>
            </a:r>
            <a:r>
              <a:rPr lang="en-US" sz="2000"/>
              <a:t>, S, P</a:t>
            </a:r>
          </a:p>
        </p:txBody>
      </p:sp>
      <p:sp>
        <p:nvSpPr>
          <p:cNvPr id="50184" name="TextBox 7"/>
          <p:cNvSpPr txBox="1">
            <a:spLocks noChangeArrowheads="1"/>
          </p:cNvSpPr>
          <p:nvPr/>
        </p:nvSpPr>
        <p:spPr bwMode="auto">
          <a:xfrm>
            <a:off x="8586789" y="2366964"/>
            <a:ext cx="2052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Pressure from segment depths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3802063" y="3930650"/>
            <a:ext cx="3022600" cy="7254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4692651" y="3165476"/>
            <a:ext cx="2887663" cy="138112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5905500" y="2635250"/>
            <a:ext cx="2355850" cy="191135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" name="Straight Arrow Connector 15"/>
          <p:cNvCxnSpPr>
            <a:cxnSpLocks noChangeShapeType="1"/>
            <a:stCxn id="50183" idx="2"/>
          </p:cNvCxnSpPr>
          <p:nvPr/>
        </p:nvCxnSpPr>
        <p:spPr bwMode="auto">
          <a:xfrm rot="16200000" flipH="1">
            <a:off x="7522370" y="2924970"/>
            <a:ext cx="1690687" cy="155257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" name="Straight Arrow Connector 17"/>
          <p:cNvCxnSpPr>
            <a:cxnSpLocks noChangeShapeType="1"/>
            <a:stCxn id="50184" idx="2"/>
          </p:cNvCxnSpPr>
          <p:nvPr/>
        </p:nvCxnSpPr>
        <p:spPr bwMode="auto">
          <a:xfrm rot="16200000" flipH="1">
            <a:off x="9056688" y="3630613"/>
            <a:ext cx="1471612" cy="360362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03696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Salinity</a:t>
            </a:r>
            <a:br>
              <a:rPr lang="en-US">
                <a:ea typeface="ＭＳ Ｐゴシック" charset="-128"/>
              </a:rPr>
            </a:br>
            <a:r>
              <a:rPr lang="en-US" sz="3200">
                <a:ea typeface="ＭＳ Ｐゴシック" charset="-128"/>
              </a:rPr>
              <a:t>Total Dissolved Salts in Seawater</a:t>
            </a:r>
            <a:endParaRPr lang="en-US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70063" y="1617663"/>
            <a:ext cx="8229600" cy="1204912"/>
          </a:xfrm>
        </p:spPr>
        <p:txBody>
          <a:bodyPr rtlCol="0">
            <a:noAutofit/>
          </a:bodyPr>
          <a:lstStyle/>
          <a:p>
            <a:pPr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Measures total salt content in parts per thousand by weight</a:t>
            </a:r>
          </a:p>
          <a:p>
            <a:pPr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Expressed in practical salinity units [PSU]</a:t>
            </a:r>
            <a:endParaRPr lang="en-US" dirty="0">
              <a:ea typeface="+mn-ea"/>
            </a:endParaRPr>
          </a:p>
        </p:txBody>
      </p:sp>
      <p:sp>
        <p:nvSpPr>
          <p:cNvPr id="16388" name="Content Placeholder 7"/>
          <p:cNvSpPr>
            <a:spLocks noGrp="1"/>
          </p:cNvSpPr>
          <p:nvPr>
            <p:ph sz="half" idx="2"/>
          </p:nvPr>
        </p:nvSpPr>
        <p:spPr>
          <a:xfrm>
            <a:off x="1557339" y="3228975"/>
            <a:ext cx="3913187" cy="2986088"/>
          </a:xfrm>
        </p:spPr>
        <p:txBody>
          <a:bodyPr/>
          <a:lstStyle/>
          <a:p>
            <a:pPr lvl="1"/>
            <a:r>
              <a:rPr lang="en-US">
                <a:ea typeface="ＭＳ Ｐゴシック" charset="-128"/>
              </a:rPr>
              <a:t>Calculated from conductivity ratio with standard solution</a:t>
            </a:r>
          </a:p>
          <a:p>
            <a:pPr lvl="1"/>
            <a:r>
              <a:rPr lang="en-US">
                <a:ea typeface="ＭＳ Ｐゴシック" charset="-128"/>
              </a:rPr>
              <a:t>Standard = 32.4356 g KCl / 1 kg solution at 15 C, 1 atm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5470525" y="6434139"/>
            <a:ext cx="4319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http://en.wikipedia.org/wiki/Seawater</a:t>
            </a:r>
          </a:p>
        </p:txBody>
      </p:sp>
      <p:pic>
        <p:nvPicPr>
          <p:cNvPr id="1639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0526" y="3179764"/>
            <a:ext cx="4740275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5927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ＭＳ Ｐゴシック" charset="-128"/>
              </a:rPr>
              <a:t>Initial K Array for Calculating pH</a:t>
            </a:r>
          </a:p>
        </p:txBody>
      </p:sp>
      <p:sp>
        <p:nvSpPr>
          <p:cNvPr id="51203" name="Content Placeholder 8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2338388"/>
          </a:xfrm>
        </p:spPr>
        <p:txBody>
          <a:bodyPr/>
          <a:lstStyle/>
          <a:p>
            <a:r>
              <a:rPr lang="en-US">
                <a:ea typeface="ＭＳ Ｐゴシック" charset="-128"/>
              </a:rPr>
              <a:t>Produced if pH is simulated</a:t>
            </a:r>
          </a:p>
          <a:p>
            <a:r>
              <a:rPr lang="en-US">
                <a:ea typeface="ＭＳ Ｐゴシック" charset="-128"/>
              </a:rPr>
              <a:t>Equilibrium constants for initial conditions</a:t>
            </a:r>
          </a:p>
          <a:p>
            <a:pPr lvl="1"/>
            <a:r>
              <a:rPr lang="en-US">
                <a:ea typeface="ＭＳ Ｐゴシック" charset="-128"/>
              </a:rPr>
              <a:t>Temperature, Salinity, Pressure</a:t>
            </a:r>
          </a:p>
        </p:txBody>
      </p:sp>
      <p:pic>
        <p:nvPicPr>
          <p:cNvPr id="5120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292600"/>
            <a:ext cx="91440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099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Salinity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3076" y="1417638"/>
            <a:ext cx="8882063" cy="4146550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Average seawater contains 35 g salts/kg seawater</a:t>
            </a:r>
          </a:p>
          <a:p>
            <a:pPr eaLnBrk="1" hangingPunct="1"/>
            <a:r>
              <a:rPr lang="en-US">
                <a:ea typeface="ＭＳ Ｐゴシック" charset="-128"/>
              </a:rPr>
              <a:t>Worldwide range: 31 – 38 g/kg</a:t>
            </a:r>
          </a:p>
          <a:p>
            <a:pPr eaLnBrk="1" hangingPunct="1"/>
            <a:r>
              <a:rPr lang="en-US">
                <a:ea typeface="ＭＳ Ｐゴシック" charset="-128"/>
              </a:rPr>
              <a:t>Composition:</a:t>
            </a:r>
          </a:p>
          <a:p>
            <a:pPr lvl="1" eaLnBrk="1" hangingPunct="1"/>
            <a:endParaRPr lang="en-US">
              <a:ea typeface="ＭＳ Ｐゴシック" charset="-128"/>
            </a:endParaRPr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2288" y="2725739"/>
            <a:ext cx="6292850" cy="3775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5470525" y="6434139"/>
            <a:ext cx="4319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http://en.wikipedia.org/wiki/Seawater</a:t>
            </a:r>
          </a:p>
        </p:txBody>
      </p:sp>
    </p:spTree>
    <p:extLst>
      <p:ext uri="{BB962C8B-B14F-4D97-AF65-F5344CB8AC3E}">
        <p14:creationId xmlns:p14="http://schemas.microsoft.com/office/powerpoint/2010/main" val="339342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Simulating TDS and Salinity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3875" y="1600200"/>
            <a:ext cx="8504238" cy="50228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charset="-128"/>
              </a:rPr>
              <a:t>Conservative (non-reacting) variables</a:t>
            </a:r>
          </a:p>
          <a:p>
            <a:pPr eaLnBrk="1" hangingPunct="1"/>
            <a:r>
              <a:rPr lang="en-US" dirty="0">
                <a:ea typeface="ＭＳ Ｐゴシック" charset="-128"/>
              </a:rPr>
              <a:t>Either Salinity or TDS is simulated </a:t>
            </a:r>
          </a:p>
          <a:p>
            <a:pPr lvl="1" eaLnBrk="1" hangingPunct="1"/>
            <a:r>
              <a:rPr lang="en-US" dirty="0">
                <a:ea typeface="ＭＳ Ｐゴシック" charset="-128"/>
              </a:rPr>
              <a:t>User selects which is simulated (Global Constants group) </a:t>
            </a:r>
          </a:p>
          <a:p>
            <a:pPr lvl="1" eaLnBrk="1" hangingPunct="1"/>
            <a:r>
              <a:rPr lang="en-US" dirty="0">
                <a:ea typeface="ＭＳ Ｐゴシック" charset="-128"/>
              </a:rPr>
              <a:t>Water density is calculated:</a:t>
            </a:r>
          </a:p>
          <a:p>
            <a:pPr lvl="1" eaLnBrk="1" hangingPunct="1"/>
            <a:endParaRPr lang="en-US" dirty="0">
              <a:ea typeface="ＭＳ Ｐゴシック" charset="-128"/>
            </a:endParaRPr>
          </a:p>
          <a:p>
            <a:pPr lvl="1" eaLnBrk="1" hangingPunct="1"/>
            <a:endParaRPr lang="en-US" dirty="0">
              <a:ea typeface="ＭＳ Ｐゴシック" charset="-128"/>
            </a:endParaRPr>
          </a:p>
          <a:p>
            <a:pPr lvl="1" eaLnBrk="1" hangingPunct="1"/>
            <a:r>
              <a:rPr lang="en-US" dirty="0">
                <a:ea typeface="ＭＳ Ｐゴシック" charset="-128"/>
              </a:rPr>
              <a:t>If Salinity is simulated,  TDS is derived:</a:t>
            </a:r>
          </a:p>
          <a:p>
            <a:pPr lvl="1" eaLnBrk="1" hangingPunct="1"/>
            <a:endParaRPr lang="en-US" dirty="0">
              <a:ea typeface="ＭＳ Ｐゴシック" charset="-128"/>
            </a:endParaRPr>
          </a:p>
          <a:p>
            <a:pPr lvl="1" eaLnBrk="1" hangingPunct="1"/>
            <a:endParaRPr lang="en-US" dirty="0">
              <a:ea typeface="ＭＳ Ｐゴシック" charset="-128"/>
            </a:endParaRPr>
          </a:p>
          <a:p>
            <a:pPr lvl="1" eaLnBrk="1" hangingPunct="1"/>
            <a:r>
              <a:rPr lang="en-US" dirty="0">
                <a:ea typeface="ＭＳ Ｐゴシック" charset="-128"/>
              </a:rPr>
              <a:t>If TDS is simulated, Salinity is derived:</a:t>
            </a:r>
          </a:p>
          <a:p>
            <a:pPr lvl="1" eaLnBrk="1" hangingPunct="1">
              <a:buFont typeface="Arial" charset="0"/>
              <a:buNone/>
            </a:pPr>
            <a:endParaRPr lang="en-US" dirty="0">
              <a:ea typeface="ＭＳ Ｐゴシック" charset="-128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63928"/>
              </p:ext>
            </p:extLst>
          </p:nvPr>
        </p:nvGraphicFramePr>
        <p:xfrm>
          <a:off x="2818029" y="5886219"/>
          <a:ext cx="698182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3136900" imgH="203200" progId="Equation.3">
                  <p:embed/>
                </p:oleObj>
              </mc:Choice>
              <mc:Fallback>
                <p:oleObj name="Equation" r:id="rId3" imgW="3136900" imgH="203200" progId="Equation.3">
                  <p:embed/>
                  <p:pic>
                    <p:nvPicPr>
                      <p:cNvPr id="184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8029" y="5886219"/>
                        <a:ext cx="6981825" cy="4524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170090"/>
              </p:ext>
            </p:extLst>
          </p:nvPr>
        </p:nvGraphicFramePr>
        <p:xfrm>
          <a:off x="3155950" y="3533660"/>
          <a:ext cx="588010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5" imgW="2641320" imgH="228600" progId="Equation.3">
                  <p:embed/>
                </p:oleObj>
              </mc:Choice>
              <mc:Fallback>
                <p:oleObj name="Equation" r:id="rId5" imgW="2641320" imgH="22860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0" y="3533660"/>
                        <a:ext cx="5880100" cy="50958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758734"/>
              </p:ext>
            </p:extLst>
          </p:nvPr>
        </p:nvGraphicFramePr>
        <p:xfrm>
          <a:off x="2789455" y="4825884"/>
          <a:ext cx="70389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7" imgW="3162300" imgH="203200" progId="Equation.3">
                  <p:embed/>
                </p:oleObj>
              </mc:Choice>
              <mc:Fallback>
                <p:oleObj name="Equation" r:id="rId7" imgW="3162300" imgH="20320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9455" y="4825884"/>
                        <a:ext cx="7038975" cy="4524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760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pH, TIC, and Alkalinity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pH is a primary water quality variable of interest</a:t>
            </a:r>
          </a:p>
          <a:p>
            <a:pPr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Gold Book standards: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ea typeface="+mn-ea"/>
              </a:rPr>
              <a:t>6.5-9, freshwater chronic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ea typeface="+mn-ea"/>
              </a:rPr>
              <a:t>6.5-8.5, saltwater chronic</a:t>
            </a:r>
          </a:p>
          <a:p>
            <a:pPr>
              <a:buFont typeface="Arial"/>
              <a:buChar char="•"/>
              <a:defRPr/>
            </a:pPr>
            <a:r>
              <a:rPr lang="en-US" dirty="0">
                <a:ea typeface="+mn-ea"/>
                <a:cs typeface="+mn-cs"/>
              </a:rPr>
              <a:t>TIC and Alkalinity are simulated to support the calculation of pH</a:t>
            </a:r>
            <a:endParaRPr lang="en-US" dirty="0">
              <a:ea typeface="+mn-ea"/>
            </a:endParaRPr>
          </a:p>
        </p:txBody>
      </p:sp>
      <p:pic>
        <p:nvPicPr>
          <p:cNvPr id="1946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5200" y="1763713"/>
            <a:ext cx="4622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9245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pH</a:t>
            </a:r>
            <a:br>
              <a:rPr lang="en-US">
                <a:ea typeface="ＭＳ Ｐゴシック" charset="-128"/>
              </a:rPr>
            </a:br>
            <a:r>
              <a:rPr lang="en-US" sz="3600">
                <a:ea typeface="ＭＳ Ｐゴシック" charset="-128"/>
              </a:rPr>
              <a:t>Negative Log of H</a:t>
            </a:r>
            <a:r>
              <a:rPr lang="en-US" sz="3600" baseline="30000">
                <a:ea typeface="ＭＳ Ｐゴシック" charset="-128"/>
              </a:rPr>
              <a:t>+</a:t>
            </a:r>
            <a:r>
              <a:rPr lang="en-US" sz="3600">
                <a:ea typeface="ＭＳ Ｐゴシック" charset="-128"/>
              </a:rPr>
              <a:t> Activity</a:t>
            </a:r>
            <a:endParaRPr lang="en-US" sz="2800"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68489"/>
            <a:ext cx="8686800" cy="4695825"/>
          </a:xfrm>
        </p:spPr>
        <p:txBody>
          <a:bodyPr>
            <a:normAutofit/>
          </a:bodyPr>
          <a:lstStyle/>
          <a:p>
            <a:pPr eaLnBrk="1" hangingPunct="1"/>
            <a:r>
              <a:rPr lang="en-US">
                <a:ea typeface="ＭＳ Ｐゴシック" charset="-128"/>
              </a:rPr>
              <a:t>p[H] = -log</a:t>
            </a:r>
            <a:r>
              <a:rPr lang="en-US" baseline="-25000">
                <a:ea typeface="ＭＳ Ｐゴシック" charset="-128"/>
              </a:rPr>
              <a:t>10</a:t>
            </a:r>
            <a:r>
              <a:rPr lang="en-US">
                <a:ea typeface="ＭＳ Ｐゴシック" charset="-128"/>
              </a:rPr>
              <a:t>(H</a:t>
            </a:r>
            <a:r>
              <a:rPr lang="en-US" baseline="30000">
                <a:ea typeface="ＭＳ Ｐゴシック" charset="-128"/>
              </a:rPr>
              <a:t>+</a:t>
            </a:r>
            <a:r>
              <a:rPr lang="en-US">
                <a:ea typeface="ＭＳ Ｐゴシック" charset="-128"/>
              </a:rPr>
              <a:t> molar concentration </a:t>
            </a:r>
            <a:r>
              <a:rPr lang="en-US" sz="2400">
                <a:ea typeface="ＭＳ Ｐゴシック" charset="-128"/>
              </a:rPr>
              <a:t>[mol/L])</a:t>
            </a:r>
          </a:p>
          <a:p>
            <a:pPr eaLnBrk="1" hangingPunct="1"/>
            <a:r>
              <a:rPr lang="en-US">
                <a:ea typeface="ＭＳ Ｐゴシック" charset="-128"/>
              </a:rPr>
              <a:t>pH = -log</a:t>
            </a:r>
            <a:r>
              <a:rPr lang="en-US" baseline="-25000">
                <a:ea typeface="ＭＳ Ｐゴシック" charset="-128"/>
              </a:rPr>
              <a:t>10</a:t>
            </a:r>
            <a:r>
              <a:rPr lang="en-US">
                <a:ea typeface="ＭＳ Ｐゴシック" charset="-128"/>
              </a:rPr>
              <a:t>(H</a:t>
            </a:r>
            <a:r>
              <a:rPr lang="en-US" baseline="30000">
                <a:ea typeface="ＭＳ Ｐゴシック" charset="-128"/>
              </a:rPr>
              <a:t>+</a:t>
            </a:r>
            <a:r>
              <a:rPr lang="en-US">
                <a:ea typeface="ＭＳ Ｐゴシック" charset="-128"/>
              </a:rPr>
              <a:t> activity),  the product of: 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Molal concentration of H</a:t>
            </a:r>
            <a:r>
              <a:rPr lang="en-US" baseline="30000">
                <a:ea typeface="ＭＳ Ｐゴシック" charset="-128"/>
              </a:rPr>
              <a:t>+</a:t>
            </a:r>
            <a:r>
              <a:rPr lang="en-US">
                <a:ea typeface="ＭＳ Ｐゴシック" charset="-128"/>
              </a:rPr>
              <a:t> [mol/kg-water]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Activity coefficient</a:t>
            </a:r>
          </a:p>
          <a:p>
            <a:pPr eaLnBrk="1" hangingPunct="1"/>
            <a:r>
              <a:rPr lang="en-US">
                <a:ea typeface="ＭＳ Ｐゴシック" charset="-128"/>
              </a:rPr>
              <a:t>[H</a:t>
            </a:r>
            <a:r>
              <a:rPr lang="en-US" baseline="30000">
                <a:ea typeface="ＭＳ Ｐゴシック" charset="-128"/>
              </a:rPr>
              <a:t>+</a:t>
            </a:r>
            <a:r>
              <a:rPr lang="en-US">
                <a:ea typeface="ＭＳ Ｐゴシック" charset="-128"/>
              </a:rPr>
              <a:t>] is the result of several speciation reactions that balance the electrical charge of the water solution </a:t>
            </a:r>
          </a:p>
          <a:p>
            <a:pPr eaLnBrk="1" hangingPunct="1"/>
            <a:r>
              <a:rPr lang="en-US">
                <a:ea typeface="ＭＳ Ｐゴシック" charset="-128"/>
              </a:rPr>
              <a:t>Typical range of pH: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Freshwater systems: 6 to 9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Marine systems: 7.5 to 8.5</a:t>
            </a:r>
          </a:p>
        </p:txBody>
      </p:sp>
    </p:spTree>
    <p:extLst>
      <p:ext uri="{BB962C8B-B14F-4D97-AF65-F5344CB8AC3E}">
        <p14:creationId xmlns:p14="http://schemas.microsoft.com/office/powerpoint/2010/main" val="3196027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5176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>
                <a:ea typeface="ＭＳ Ｐゴシック" charset="-128"/>
              </a:rPr>
              <a:t>Primary Freshwater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Speciation Reactions</a:t>
            </a: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703344"/>
              </p:ext>
            </p:extLst>
          </p:nvPr>
        </p:nvGraphicFramePr>
        <p:xfrm>
          <a:off x="3357564" y="2295525"/>
          <a:ext cx="54070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1676400" imgH="203200" progId="Equation.3">
                  <p:embed/>
                </p:oleObj>
              </mc:Choice>
              <mc:Fallback>
                <p:oleObj name="Equation" r:id="rId3" imgW="1676400" imgH="203200" progId="Equation.3">
                  <p:embed/>
                  <p:pic>
                    <p:nvPicPr>
                      <p:cNvPr id="215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4" y="2295525"/>
                        <a:ext cx="5407025" cy="6556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328160"/>
              </p:ext>
            </p:extLst>
          </p:nvPr>
        </p:nvGraphicFramePr>
        <p:xfrm>
          <a:off x="2070100" y="3592513"/>
          <a:ext cx="69850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5" imgW="2171700" imgH="203200" progId="Equation.3">
                  <p:embed/>
                </p:oleObj>
              </mc:Choice>
              <mc:Fallback>
                <p:oleObj name="Equation" r:id="rId5" imgW="2171700" imgH="203200" progId="Equation.3">
                  <p:embed/>
                  <p:pic>
                    <p:nvPicPr>
                      <p:cNvPr id="215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3592513"/>
                        <a:ext cx="6985000" cy="6540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348435"/>
              </p:ext>
            </p:extLst>
          </p:nvPr>
        </p:nvGraphicFramePr>
        <p:xfrm>
          <a:off x="3044825" y="4905375"/>
          <a:ext cx="58245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7" imgW="1803400" imgH="203200" progId="Equation.3">
                  <p:embed/>
                </p:oleObj>
              </mc:Choice>
              <mc:Fallback>
                <p:oleObj name="Equation" r:id="rId7" imgW="1803400" imgH="203200" progId="Equation.3">
                  <p:embed/>
                  <p:pic>
                    <p:nvPicPr>
                      <p:cNvPr id="215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825" y="4905375"/>
                        <a:ext cx="5824538" cy="6556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1081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dirty="0">
                <a:ea typeface="ＭＳ Ｐゴシック" charset="-128"/>
              </a:rPr>
              <a:t>Phosphate and Ammonia Speciation Reactions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821544"/>
              </p:ext>
            </p:extLst>
          </p:nvPr>
        </p:nvGraphicFramePr>
        <p:xfrm>
          <a:off x="3460750" y="1912938"/>
          <a:ext cx="560228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3" imgW="2019300" imgH="203200" progId="Equation.3">
                  <p:embed/>
                </p:oleObj>
              </mc:Choice>
              <mc:Fallback>
                <p:oleObj name="Equation" r:id="rId3" imgW="2019300" imgH="203200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0" y="1912938"/>
                        <a:ext cx="5602288" cy="5635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515715"/>
              </p:ext>
            </p:extLst>
          </p:nvPr>
        </p:nvGraphicFramePr>
        <p:xfrm>
          <a:off x="3408364" y="3101976"/>
          <a:ext cx="5635625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5" imgW="2032000" imgH="203200" progId="Equation.3">
                  <p:embed/>
                </p:oleObj>
              </mc:Choice>
              <mc:Fallback>
                <p:oleObj name="Equation" r:id="rId5" imgW="2032000" imgH="203200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8364" y="3101976"/>
                        <a:ext cx="5635625" cy="5635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559355"/>
              </p:ext>
            </p:extLst>
          </p:nvPr>
        </p:nvGraphicFramePr>
        <p:xfrm>
          <a:off x="3548063" y="4302126"/>
          <a:ext cx="52324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7" imgW="1892300" imgH="203200" progId="Equation.3">
                  <p:embed/>
                </p:oleObj>
              </mc:Choice>
              <mc:Fallback>
                <p:oleObj name="Equation" r:id="rId7" imgW="1892300" imgH="203200" progId="Equation.3">
                  <p:embed/>
                  <p:pic>
                    <p:nvPicPr>
                      <p:cNvPr id="22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063" y="4302126"/>
                        <a:ext cx="5232400" cy="561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578771"/>
              </p:ext>
            </p:extLst>
          </p:nvPr>
        </p:nvGraphicFramePr>
        <p:xfrm>
          <a:off x="3995739" y="5411789"/>
          <a:ext cx="44846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9" imgW="1803400" imgH="203200" progId="Equation.3">
                  <p:embed/>
                </p:oleObj>
              </mc:Choice>
              <mc:Fallback>
                <p:oleObj name="Equation" r:id="rId9" imgW="1803400" imgH="203200" progId="Equation.3">
                  <p:embed/>
                  <p:pic>
                    <p:nvPicPr>
                      <p:cNvPr id="2253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9" y="5411789"/>
                        <a:ext cx="4484687" cy="5048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5070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06453F1E-8EE8-454B-AD68-8B38F0F77EB2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F9FFBF65-9816-4E00-8C01-EB533222446B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39D9F295-4231-40D1-BDAC-EFA84F63E61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24C904F4-4833-47F4-96D2-76108A94904A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E74D915-8595-484E-A24A-9511B39F5A10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01310AD8-DB58-4F83-8961-86D42ECBC269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71F8D85B-3465-4D19-B041-1E6F4F656CA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3805</TotalTime>
  <Words>1159</Words>
  <Application>Microsoft Macintosh PowerPoint</Application>
  <PresentationFormat>Widescreen</PresentationFormat>
  <Paragraphs>235</Paragraphs>
  <Slides>30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ＭＳ Ｐゴシック</vt:lpstr>
      <vt:lpstr>Arial</vt:lpstr>
      <vt:lpstr>Calibri</vt:lpstr>
      <vt:lpstr>Calibri Light</vt:lpstr>
      <vt:lpstr>Times New Roman</vt:lpstr>
      <vt:lpstr>Office Theme</vt:lpstr>
      <vt:lpstr>Equation</vt:lpstr>
      <vt:lpstr>General Water Quality –  Salinity, TDS, pH, TIC, and Alkalinity</vt:lpstr>
      <vt:lpstr>TDS Total Dissolved Solids in Freshwater [mg/L]</vt:lpstr>
      <vt:lpstr>Salinity Total Dissolved Salts in Seawater</vt:lpstr>
      <vt:lpstr>Salinity Composition</vt:lpstr>
      <vt:lpstr>Simulating TDS and Salinity</vt:lpstr>
      <vt:lpstr>pH, TIC, and Alkalinity</vt:lpstr>
      <vt:lpstr>pH Negative Log of H+ Activity</vt:lpstr>
      <vt:lpstr>Primary Freshwater Speciation Reactions</vt:lpstr>
      <vt:lpstr>Phosphate and Ammonia Speciation Reactions</vt:lpstr>
      <vt:lpstr>Additional Marine Speciation Reactions</vt:lpstr>
      <vt:lpstr>Electroneutrality</vt:lpstr>
      <vt:lpstr>Total Inorganic Carbon</vt:lpstr>
      <vt:lpstr>Biological Reactions Affecting TIC and Alkalinity: Photosynthesis and Respiration</vt:lpstr>
      <vt:lpstr>TIC Kinetics</vt:lpstr>
      <vt:lpstr>CO2 Reaeration</vt:lpstr>
      <vt:lpstr>CO2 Dam Reaeration</vt:lpstr>
      <vt:lpstr>Dam Reaeration Coefficients</vt:lpstr>
      <vt:lpstr>Alkalinity</vt:lpstr>
      <vt:lpstr>Alkalinity Units and Range</vt:lpstr>
      <vt:lpstr>Alkalinity  Equation</vt:lpstr>
      <vt:lpstr>Some Biochemical Reactions Affecting Alkalinity</vt:lpstr>
      <vt:lpstr>Biological Reactions Affecting TIC and Alkalinity: Photosynthesis and Respiration</vt:lpstr>
      <vt:lpstr>Alkalinity Kinetics</vt:lpstr>
      <vt:lpstr>Alkalinity Kinetics</vt:lpstr>
      <vt:lpstr>Alkalinity Kinetics</vt:lpstr>
      <vt:lpstr>Initial and Boundary Conditions</vt:lpstr>
      <vt:lpstr>Loadings</vt:lpstr>
      <vt:lpstr>Information in Out File</vt:lpstr>
      <vt:lpstr>Adjusted Initial Condition Table</vt:lpstr>
      <vt:lpstr>Initial K Array for Calculating pH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Robert Ambrose</cp:lastModifiedBy>
  <cp:revision>23</cp:revision>
  <dcterms:created xsi:type="dcterms:W3CDTF">2016-07-21T12:20:51Z</dcterms:created>
  <dcterms:modified xsi:type="dcterms:W3CDTF">2018-06-12T14:44:52Z</dcterms:modified>
</cp:coreProperties>
</file>