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0"/>
  </p:sldMasterIdLst>
  <p:notesMasterIdLst>
    <p:notesMasterId r:id="rId29"/>
  </p:notesMasterIdLst>
  <p:sldIdLst>
    <p:sldId id="346" r:id="rId11"/>
    <p:sldId id="347" r:id="rId12"/>
    <p:sldId id="362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8" r:id="rId24"/>
    <p:sldId id="359" r:id="rId25"/>
    <p:sldId id="360" r:id="rId26"/>
    <p:sldId id="361" r:id="rId27"/>
    <p:sldId id="36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9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customXml" Target="../customXml/item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Relationship Id="rId8" Type="http://schemas.openxmlformats.org/officeDocument/2006/relationships/customXml" Target="../customXml/item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017B3-6979-164E-987C-05F9E34FB5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82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pby6fniWoC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WASP8 Interface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2018</a:t>
            </a:r>
          </a:p>
        </p:txBody>
      </p:sp>
    </p:spTree>
    <p:extLst>
      <p:ext uri="{BB962C8B-B14F-4D97-AF65-F5344CB8AC3E}">
        <p14:creationId xmlns:p14="http://schemas.microsoft.com/office/powerpoint/2010/main" val="4291503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Kinetic/Environmental Constants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49" y="1584753"/>
            <a:ext cx="7401528" cy="50043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27" y="2133001"/>
            <a:ext cx="6943686" cy="207274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581370" y="2725650"/>
            <a:ext cx="5700445" cy="380424"/>
            <a:chOff x="1290917" y="2992335"/>
            <a:chExt cx="5700445" cy="380424"/>
          </a:xfrm>
        </p:grpSpPr>
        <p:sp>
          <p:nvSpPr>
            <p:cNvPr id="7" name="TextBox 6"/>
            <p:cNvSpPr txBox="1"/>
            <p:nvPr/>
          </p:nvSpPr>
          <p:spPr>
            <a:xfrm>
              <a:off x="1290917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48383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13038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89676" y="30034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51883" y="30034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17383" y="30034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82883" y="30034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213243" y="1690688"/>
            <a:ext cx="29153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Constant Description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System Influenced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Used – whether information is sent to model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Value Used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Default Value (if not set and needed)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Minimum Recommended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Maximum Recommended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4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Dispersive Exchange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31746"/>
            <a:ext cx="8469464" cy="512625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076687" y="1731746"/>
            <a:ext cx="8994326" cy="1216721"/>
            <a:chOff x="3076687" y="1731746"/>
            <a:chExt cx="8994326" cy="1216721"/>
          </a:xfrm>
        </p:grpSpPr>
        <p:sp>
          <p:nvSpPr>
            <p:cNvPr id="4" name="Oval 3"/>
            <p:cNvSpPr/>
            <p:nvPr/>
          </p:nvSpPr>
          <p:spPr>
            <a:xfrm>
              <a:off x="3076687" y="1731746"/>
              <a:ext cx="1441525" cy="473336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671125" y="2302136"/>
              <a:ext cx="23998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Tab to switch between</a:t>
              </a:r>
            </a:p>
            <a:p>
              <a:r>
                <a:rPr lang="en-US" dirty="0"/>
                <a:t>Surface and Pore Water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29379" y="2205082"/>
            <a:ext cx="10314007" cy="1020384"/>
            <a:chOff x="1529379" y="2205082"/>
            <a:chExt cx="10314007" cy="1020384"/>
          </a:xfrm>
        </p:grpSpPr>
        <p:sp>
          <p:nvSpPr>
            <p:cNvPr id="8" name="Oval 7"/>
            <p:cNvSpPr/>
            <p:nvPr/>
          </p:nvSpPr>
          <p:spPr>
            <a:xfrm>
              <a:off x="1529379" y="2205082"/>
              <a:ext cx="1441525" cy="473336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3203342" y="2205082"/>
              <a:ext cx="1441525" cy="473336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671125" y="2302136"/>
              <a:ext cx="217226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Scale/Conversion for </a:t>
              </a:r>
            </a:p>
            <a:p>
              <a:r>
                <a:rPr lang="en-US" dirty="0"/>
                <a:t>Dispersion </a:t>
              </a:r>
            </a:p>
            <a:p>
              <a:r>
                <a:rPr lang="en-US" dirty="0"/>
                <a:t>(Surface/</a:t>
              </a:r>
              <a:r>
                <a:rPr lang="en-US" dirty="0" err="1"/>
                <a:t>Porewater</a:t>
              </a:r>
              <a:r>
                <a:rPr lang="en-US" dirty="0"/>
                <a:t>)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44867" y="2302135"/>
            <a:ext cx="7312332" cy="923331"/>
            <a:chOff x="4644867" y="2302135"/>
            <a:chExt cx="7312332" cy="923331"/>
          </a:xfrm>
        </p:grpSpPr>
        <p:sp>
          <p:nvSpPr>
            <p:cNvPr id="12" name="Oval 11"/>
            <p:cNvSpPr/>
            <p:nvPr/>
          </p:nvSpPr>
          <p:spPr>
            <a:xfrm>
              <a:off x="4644867" y="2302135"/>
              <a:ext cx="508046" cy="279699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84938" y="2302136"/>
              <a:ext cx="21722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Used – Pass Information to Model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50314" y="2302135"/>
            <a:ext cx="10220699" cy="3139321"/>
            <a:chOff x="1850314" y="2302135"/>
            <a:chExt cx="10220699" cy="3139321"/>
          </a:xfrm>
        </p:grpSpPr>
        <p:sp>
          <p:nvSpPr>
            <p:cNvPr id="15" name="TextBox 14"/>
            <p:cNvSpPr txBox="1"/>
            <p:nvPr/>
          </p:nvSpPr>
          <p:spPr>
            <a:xfrm>
              <a:off x="1850314" y="322648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28010" y="322648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13422" y="322648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671125" y="2302135"/>
              <a:ext cx="2399888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Function Name (You can change)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Time Function Interpolation (Linear/Step Function)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Function Scale Factor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External Data Source Linkage (discussed Later)</a:t>
              </a: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126" y="4707896"/>
            <a:ext cx="634467" cy="588785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443822" y="2267492"/>
            <a:ext cx="10195240" cy="3291842"/>
            <a:chOff x="1443822" y="2267492"/>
            <a:chExt cx="10195240" cy="3291842"/>
          </a:xfrm>
        </p:grpSpPr>
        <p:sp>
          <p:nvSpPr>
            <p:cNvPr id="22" name="TextBox 21"/>
            <p:cNvSpPr txBox="1"/>
            <p:nvPr/>
          </p:nvSpPr>
          <p:spPr>
            <a:xfrm>
              <a:off x="9665892" y="2267492"/>
              <a:ext cx="19731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en-US" dirty="0"/>
                <a:t>Segment Exchange Pairs</a:t>
              </a: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en-US" dirty="0"/>
                <a:t>Time Function for Exchange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43822" y="519000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26324" y="519000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992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Geometry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556" y="1324976"/>
            <a:ext cx="9090211" cy="55019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44588" y="3065929"/>
            <a:ext cx="7502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Columns will be protected depending on Transport Option on Segment Screen</a:t>
            </a:r>
          </a:p>
          <a:p>
            <a:endParaRPr lang="en-US" dirty="0"/>
          </a:p>
          <a:p>
            <a:r>
              <a:rPr lang="en-US" dirty="0"/>
              <a:t>Will be discussed in detail in transport lectures</a:t>
            </a:r>
          </a:p>
        </p:txBody>
      </p:sp>
    </p:spTree>
    <p:extLst>
      <p:ext uri="{BB962C8B-B14F-4D97-AF65-F5344CB8AC3E}">
        <p14:creationId xmlns:p14="http://schemas.microsoft.com/office/powerpoint/2010/main" val="1521648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Advective</a:t>
            </a:r>
            <a:r>
              <a:rPr lang="en-US" dirty="0"/>
              <a:t> Transport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6031"/>
            <a:ext cx="9090211" cy="550196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643483" y="1463040"/>
            <a:ext cx="10308263" cy="842668"/>
            <a:chOff x="1643483" y="1463040"/>
            <a:chExt cx="10308263" cy="842668"/>
          </a:xfrm>
        </p:grpSpPr>
        <p:sp>
          <p:nvSpPr>
            <p:cNvPr id="6" name="Oval 5"/>
            <p:cNvSpPr/>
            <p:nvPr/>
          </p:nvSpPr>
          <p:spPr>
            <a:xfrm>
              <a:off x="1643483" y="1463040"/>
              <a:ext cx="647895" cy="367497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305365" y="1936376"/>
              <a:ext cx="2646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Surface Water Transport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12892" y="1463040"/>
            <a:ext cx="8638393" cy="1212000"/>
            <a:chOff x="2312892" y="1463040"/>
            <a:chExt cx="8638393" cy="1212000"/>
          </a:xfrm>
        </p:grpSpPr>
        <p:sp>
          <p:nvSpPr>
            <p:cNvPr id="9" name="Oval 8"/>
            <p:cNvSpPr/>
            <p:nvPr/>
          </p:nvSpPr>
          <p:spPr>
            <a:xfrm>
              <a:off x="2312892" y="1463040"/>
              <a:ext cx="647895" cy="367497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305365" y="2305708"/>
              <a:ext cx="1645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Porewater</a:t>
              </a:r>
              <a:r>
                <a:rPr lang="en-US" dirty="0"/>
                <a:t> Flow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60787" y="1463040"/>
            <a:ext cx="9118799" cy="1581332"/>
            <a:chOff x="2960787" y="1463040"/>
            <a:chExt cx="9118799" cy="1581332"/>
          </a:xfrm>
        </p:grpSpPr>
        <p:sp>
          <p:nvSpPr>
            <p:cNvPr id="10" name="Oval 9"/>
            <p:cNvSpPr/>
            <p:nvPr/>
          </p:nvSpPr>
          <p:spPr>
            <a:xfrm>
              <a:off x="2960787" y="1463040"/>
              <a:ext cx="1439091" cy="367497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05365" y="2675040"/>
              <a:ext cx="2774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Solids/Particulate Transport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399878" y="1463040"/>
            <a:ext cx="7522172" cy="1950664"/>
            <a:chOff x="4399878" y="1463040"/>
            <a:chExt cx="7522172" cy="1950664"/>
          </a:xfrm>
        </p:grpSpPr>
        <p:sp>
          <p:nvSpPr>
            <p:cNvPr id="11" name="Oval 10"/>
            <p:cNvSpPr/>
            <p:nvPr/>
          </p:nvSpPr>
          <p:spPr>
            <a:xfrm>
              <a:off x="4399878" y="1463040"/>
              <a:ext cx="1183341" cy="367497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35060" y="3044372"/>
              <a:ext cx="2586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Evaporation/Precipitation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02527" y="1936376"/>
            <a:ext cx="11230454" cy="1477328"/>
            <a:chOff x="702527" y="1936376"/>
            <a:chExt cx="11230454" cy="1477328"/>
          </a:xfrm>
        </p:grpSpPr>
        <p:sp>
          <p:nvSpPr>
            <p:cNvPr id="19" name="TextBox 18"/>
            <p:cNvSpPr txBox="1"/>
            <p:nvPr/>
          </p:nvSpPr>
          <p:spPr>
            <a:xfrm>
              <a:off x="702527" y="3044372"/>
              <a:ext cx="4638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Flow Functions (Set of Flow Paths &amp; Flows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316296" y="1936376"/>
              <a:ext cx="261668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Function Name</a:t>
              </a:r>
            </a:p>
            <a:p>
              <a:r>
                <a:rPr lang="en-US" dirty="0"/>
                <a:t>Interpolation Option</a:t>
              </a:r>
            </a:p>
            <a:p>
              <a:r>
                <a:rPr lang="en-US" dirty="0"/>
                <a:t>Scale Factor</a:t>
              </a:r>
            </a:p>
            <a:p>
              <a:r>
                <a:rPr lang="en-US" dirty="0"/>
                <a:t>Boundary Flow Option</a:t>
              </a:r>
            </a:p>
            <a:p>
              <a:r>
                <a:rPr lang="en-US" dirty="0"/>
                <a:t>External Data Linkage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9853" y="1894194"/>
            <a:ext cx="11218800" cy="1200329"/>
            <a:chOff x="849853" y="1894194"/>
            <a:chExt cx="11218800" cy="1200329"/>
          </a:xfrm>
        </p:grpSpPr>
        <p:sp>
          <p:nvSpPr>
            <p:cNvPr id="21" name="Oval 20"/>
            <p:cNvSpPr/>
            <p:nvPr/>
          </p:nvSpPr>
          <p:spPr>
            <a:xfrm>
              <a:off x="849853" y="1894194"/>
              <a:ext cx="3550025" cy="473336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316296" y="1894194"/>
              <a:ext cx="275235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Conversion</a:t>
              </a:r>
            </a:p>
            <a:p>
              <a:r>
                <a:rPr lang="en-US" dirty="0"/>
                <a:t>Scale Factor </a:t>
              </a:r>
            </a:p>
            <a:p>
              <a:r>
                <a:rPr lang="en-US" dirty="0"/>
                <a:t>Used – Pass Information to </a:t>
              </a:r>
            </a:p>
            <a:p>
              <a:r>
                <a:rPr lang="en-US" dirty="0"/>
                <a:t>Model</a:t>
              </a: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963" y="4562424"/>
            <a:ext cx="796920" cy="739541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385895" y="4227767"/>
            <a:ext cx="2691055" cy="1748555"/>
          </a:xfrm>
          <a:prstGeom prst="ellipse">
            <a:avLst/>
          </a:prstGeom>
          <a:solidFill>
            <a:srgbClr val="FF0000">
              <a:alpha val="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335060" y="1915285"/>
            <a:ext cx="208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Flow Path Definition</a:t>
            </a:r>
          </a:p>
        </p:txBody>
      </p:sp>
      <p:sp>
        <p:nvSpPr>
          <p:cNvPr id="28" name="Down Arrow 27"/>
          <p:cNvSpPr/>
          <p:nvPr/>
        </p:nvSpPr>
        <p:spPr>
          <a:xfrm rot="14736328">
            <a:off x="5895868" y="3889633"/>
            <a:ext cx="412595" cy="13808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829" y="2700823"/>
            <a:ext cx="765771" cy="2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2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Boundaries &amp; Loads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33" y="1351557"/>
            <a:ext cx="9090211" cy="550644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710391" y="1445426"/>
            <a:ext cx="647895" cy="367497"/>
          </a:xfrm>
          <a:prstGeom prst="ellipse">
            <a:avLst/>
          </a:prstGeom>
          <a:solidFill>
            <a:srgbClr val="FF0000">
              <a:alpha val="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6200000">
            <a:off x="5199287" y="3377630"/>
            <a:ext cx="412595" cy="13808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4175" y="2677120"/>
            <a:ext cx="595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Boundary Segments Defined on Transport/Dispersion Screens</a:t>
            </a:r>
          </a:p>
        </p:txBody>
      </p:sp>
      <p:sp>
        <p:nvSpPr>
          <p:cNvPr id="9" name="Oval 8"/>
          <p:cNvSpPr/>
          <p:nvPr/>
        </p:nvSpPr>
        <p:spPr>
          <a:xfrm>
            <a:off x="948391" y="1877524"/>
            <a:ext cx="647895" cy="367497"/>
          </a:xfrm>
          <a:prstGeom prst="ellipse">
            <a:avLst/>
          </a:prstGeom>
          <a:solidFill>
            <a:srgbClr val="FF0000">
              <a:alpha val="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1066040" y="2356036"/>
            <a:ext cx="412595" cy="13808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948391" y="1812923"/>
            <a:ext cx="4794487" cy="1233529"/>
            <a:chOff x="948391" y="1812923"/>
            <a:chExt cx="4794487" cy="1233529"/>
          </a:xfrm>
        </p:grpSpPr>
        <p:sp>
          <p:nvSpPr>
            <p:cNvPr id="13" name="Rectangle 12"/>
            <p:cNvSpPr/>
            <p:nvPr/>
          </p:nvSpPr>
          <p:spPr>
            <a:xfrm>
              <a:off x="948391" y="1812923"/>
              <a:ext cx="4794487" cy="160843"/>
            </a:xfrm>
            <a:prstGeom prst="rect">
              <a:avLst/>
            </a:prstGeom>
            <a:solidFill>
              <a:srgbClr val="FF0000">
                <a:alpha val="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83893" y="2677120"/>
              <a:ext cx="1569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State Variables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67990" y="1973766"/>
            <a:ext cx="3824589" cy="1072686"/>
            <a:chOff x="367990" y="1973766"/>
            <a:chExt cx="3824589" cy="1072686"/>
          </a:xfrm>
        </p:grpSpPr>
        <p:sp>
          <p:nvSpPr>
            <p:cNvPr id="16" name="Rectangle 15"/>
            <p:cNvSpPr/>
            <p:nvPr/>
          </p:nvSpPr>
          <p:spPr>
            <a:xfrm>
              <a:off x="367990" y="1973766"/>
              <a:ext cx="580401" cy="468351"/>
            </a:xfrm>
            <a:prstGeom prst="rect">
              <a:avLst/>
            </a:prstGeom>
            <a:solidFill>
              <a:srgbClr val="FF0000">
                <a:alpha val="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30348" y="2677120"/>
              <a:ext cx="20622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Boundary Segments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382836" y="5026938"/>
            <a:ext cx="2665057" cy="1853104"/>
            <a:chOff x="1382836" y="5026938"/>
            <a:chExt cx="2665057" cy="1853104"/>
          </a:xfrm>
        </p:grpSpPr>
        <p:sp>
          <p:nvSpPr>
            <p:cNvPr id="19" name="Oval 18"/>
            <p:cNvSpPr/>
            <p:nvPr/>
          </p:nvSpPr>
          <p:spPr>
            <a:xfrm>
              <a:off x="1382836" y="5026938"/>
              <a:ext cx="2665057" cy="1078466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10391" y="6233711"/>
              <a:ext cx="21105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Scale Factor</a:t>
              </a:r>
            </a:p>
            <a:p>
              <a:r>
                <a:rPr lang="en-US" dirty="0"/>
                <a:t>Interpolation Option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964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126" y="1514633"/>
            <a:ext cx="7985044" cy="5222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9" y="2669921"/>
            <a:ext cx="2342776" cy="1885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126" y="1514633"/>
            <a:ext cx="7889189" cy="5159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7425" y="2334138"/>
            <a:ext cx="4639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User Defines Segment(s) &amp; State Variable Loads</a:t>
            </a:r>
          </a:p>
        </p:txBody>
      </p:sp>
      <p:sp>
        <p:nvSpPr>
          <p:cNvPr id="8" name="Down Arrow 7"/>
          <p:cNvSpPr/>
          <p:nvPr/>
        </p:nvSpPr>
        <p:spPr>
          <a:xfrm>
            <a:off x="1753561" y="2703470"/>
            <a:ext cx="287113" cy="690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639229" y="1766463"/>
            <a:ext cx="9163065" cy="369332"/>
            <a:chOff x="1639229" y="1766463"/>
            <a:chExt cx="9163065" cy="369332"/>
          </a:xfrm>
        </p:grpSpPr>
        <p:sp>
          <p:nvSpPr>
            <p:cNvPr id="9" name="Rectangle 8"/>
            <p:cNvSpPr/>
            <p:nvPr/>
          </p:nvSpPr>
          <p:spPr>
            <a:xfrm>
              <a:off x="1639229" y="1940312"/>
              <a:ext cx="4137928" cy="156117"/>
            </a:xfrm>
            <a:prstGeom prst="rect">
              <a:avLst/>
            </a:prstGeom>
            <a:solidFill>
              <a:srgbClr val="FF0000">
                <a:alpha val="8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33210" y="1766463"/>
              <a:ext cx="1569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State Variables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37425" y="2096429"/>
            <a:ext cx="10065644" cy="422375"/>
            <a:chOff x="1137425" y="2096429"/>
            <a:chExt cx="10065644" cy="422375"/>
          </a:xfrm>
        </p:grpSpPr>
        <p:sp>
          <p:nvSpPr>
            <p:cNvPr id="12" name="Rectangle 11"/>
            <p:cNvSpPr/>
            <p:nvPr/>
          </p:nvSpPr>
          <p:spPr>
            <a:xfrm>
              <a:off x="1137425" y="2096429"/>
              <a:ext cx="501804" cy="422375"/>
            </a:xfrm>
            <a:prstGeom prst="rect">
              <a:avLst/>
            </a:prstGeom>
            <a:solidFill>
              <a:srgbClr val="FF0000">
                <a:alpha val="11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249842" y="2096429"/>
              <a:ext cx="1953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Selected Segments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97117" y="4820985"/>
            <a:ext cx="2665057" cy="1853104"/>
            <a:chOff x="1382836" y="5026938"/>
            <a:chExt cx="2665057" cy="1853104"/>
          </a:xfrm>
        </p:grpSpPr>
        <p:sp>
          <p:nvSpPr>
            <p:cNvPr id="16" name="Oval 15"/>
            <p:cNvSpPr/>
            <p:nvPr/>
          </p:nvSpPr>
          <p:spPr>
            <a:xfrm>
              <a:off x="1382836" y="5026938"/>
              <a:ext cx="2665057" cy="1078466"/>
            </a:xfrm>
            <a:prstGeom prst="ellipse">
              <a:avLst/>
            </a:prstGeom>
            <a:solidFill>
              <a:srgbClr val="FF0000">
                <a:alpha val="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10391" y="6233711"/>
              <a:ext cx="21105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Scale Factor</a:t>
              </a:r>
            </a:p>
            <a:p>
              <a:r>
                <a:rPr lang="en-US" dirty="0"/>
                <a:t>Interpolation Option</a:t>
              </a:r>
            </a:p>
          </p:txBody>
        </p:sp>
      </p:grpSp>
      <p:sp>
        <p:nvSpPr>
          <p:cNvPr id="18" name="Down Arrow 17"/>
          <p:cNvSpPr/>
          <p:nvPr/>
        </p:nvSpPr>
        <p:spPr>
          <a:xfrm>
            <a:off x="1753561" y="2307616"/>
            <a:ext cx="287113" cy="1606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5204686" y="3914875"/>
            <a:ext cx="1137425" cy="299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Scale and Conversion for Boundaries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068" y="1574612"/>
            <a:ext cx="7519863" cy="491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318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Control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193226-2C39-E0CE-17C6-F33B753F3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00" y="1361440"/>
            <a:ext cx="5851626" cy="52226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CC1D5D-DF70-AD4F-6146-C87C291FE6AF}"/>
              </a:ext>
            </a:extLst>
          </p:cNvPr>
          <p:cNvSpPr txBox="1"/>
          <p:nvPr/>
        </p:nvSpPr>
        <p:spPr>
          <a:xfrm>
            <a:off x="8625840" y="1690688"/>
            <a:ext cx="3088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assume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State Variables being simulated will be presented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Functional Groups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8E43E2-7FA6-0347-38C1-6FFC98D93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300" y="1371600"/>
            <a:ext cx="5851626" cy="515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5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WASP Interface</a:t>
            </a:r>
          </a:p>
        </p:txBody>
      </p:sp>
      <p:pic>
        <p:nvPicPr>
          <p:cNvPr id="3" name="pby6fniWoC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7348" y="1916622"/>
            <a:ext cx="7897303" cy="444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3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6" y="0"/>
            <a:ext cx="10515600" cy="132556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Autofit/>
          </a:bodyPr>
          <a:lstStyle/>
          <a:p>
            <a:r>
              <a:rPr lang="en-US" dirty="0"/>
              <a:t>Supports Multiple Operating Systems</a:t>
            </a:r>
          </a:p>
          <a:p>
            <a:pPr lvl="1"/>
            <a:r>
              <a:rPr lang="en-US" sz="2800" dirty="0"/>
              <a:t>Windows 7/8/10 64-Bit</a:t>
            </a:r>
          </a:p>
          <a:p>
            <a:pPr lvl="1"/>
            <a:r>
              <a:rPr lang="en-US" sz="2800" dirty="0"/>
              <a:t>Mac OSX (Yosemite or Higher)</a:t>
            </a:r>
          </a:p>
          <a:p>
            <a:pPr lvl="1"/>
            <a:r>
              <a:rPr lang="en-US" sz="2800" dirty="0"/>
              <a:t>Linux</a:t>
            </a:r>
          </a:p>
          <a:p>
            <a:r>
              <a:rPr lang="en-US" dirty="0"/>
              <a:t>Graphical User Interface </a:t>
            </a:r>
          </a:p>
          <a:p>
            <a:pPr lvl="1"/>
            <a:r>
              <a:rPr lang="en-US" sz="2800" dirty="0"/>
              <a:t>Complete Re-Design</a:t>
            </a:r>
          </a:p>
          <a:p>
            <a:pPr lvl="1"/>
            <a:r>
              <a:rPr lang="en-US" sz="2800" dirty="0"/>
              <a:t>Stream Line Processes for building input file</a:t>
            </a:r>
          </a:p>
          <a:p>
            <a:pPr lvl="1"/>
            <a:r>
              <a:rPr lang="en-US" sz="2800" dirty="0"/>
              <a:t>Implements Dynamic Allocation of Model State Variables</a:t>
            </a:r>
          </a:p>
          <a:p>
            <a:r>
              <a:rPr lang="en-US" dirty="0"/>
              <a:t>Command Line Option</a:t>
            </a:r>
          </a:p>
          <a:p>
            <a:pPr lvl="1"/>
            <a:r>
              <a:rPr lang="en-US" sz="2800" dirty="0"/>
              <a:t>Execute the model without the interface</a:t>
            </a:r>
          </a:p>
          <a:p>
            <a:r>
              <a:rPr lang="en-US" dirty="0"/>
              <a:t>WASP Execution Supervisor</a:t>
            </a:r>
          </a:p>
          <a:p>
            <a:pPr lvl="1"/>
            <a:r>
              <a:rPr lang="en-US" sz="2800" dirty="0"/>
              <a:t>Batch Runtime execution</a:t>
            </a:r>
          </a:p>
        </p:txBody>
      </p:sp>
    </p:spTree>
    <p:extLst>
      <p:ext uri="{BB962C8B-B14F-4D97-AF65-F5344CB8AC3E}">
        <p14:creationId xmlns:p14="http://schemas.microsoft.com/office/powerpoint/2010/main" val="74540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WASP8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Complete Redesign of the User Interface</a:t>
            </a:r>
          </a:p>
          <a:p>
            <a:pPr lvl="1"/>
            <a:r>
              <a:rPr lang="en-US" sz="3600" dirty="0"/>
              <a:t>Tried to Maintain Previous “Look &amp; Feel” of WASP7</a:t>
            </a:r>
          </a:p>
          <a:p>
            <a:pPr lvl="1"/>
            <a:r>
              <a:rPr lang="en-US" sz="3600" dirty="0"/>
              <a:t>Ability to Import WASP7 Advanced Eutrophication Input Files</a:t>
            </a:r>
          </a:p>
          <a:p>
            <a:pPr lvl="1"/>
            <a:r>
              <a:rPr lang="en-US" sz="3600" dirty="0"/>
              <a:t>Improved Connectivity to External Databases and Spreadsheets</a:t>
            </a:r>
          </a:p>
          <a:p>
            <a:pPr lvl="1"/>
            <a:r>
              <a:rPr lang="en-US" sz="3600" dirty="0"/>
              <a:t>Improved Binary Model Output File (BMD File)</a:t>
            </a:r>
          </a:p>
          <a:p>
            <a:pPr lvl="2"/>
            <a:r>
              <a:rPr lang="en-US" sz="3600" dirty="0"/>
              <a:t>Optimized for Plotting and Rendering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6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C13D3E-942E-05E2-951E-E3A56F81A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984" y="1435178"/>
            <a:ext cx="6777046" cy="505769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WASP8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810703" y="3846786"/>
            <a:ext cx="1828800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33045" y="3643805"/>
            <a:ext cx="2520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a “Live” Web Page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50362" y="4270786"/>
            <a:ext cx="3048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Information and update</a:t>
            </a:r>
          </a:p>
          <a:p>
            <a:r>
              <a:rPr lang="en-US" dirty="0"/>
              <a:t>Availability will be posted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96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Menu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52" y="1845983"/>
            <a:ext cx="10706100" cy="584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5564" y="2732443"/>
            <a:ext cx="1159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Create New</a:t>
            </a:r>
          </a:p>
          <a:p>
            <a:pPr algn="ctr"/>
            <a:r>
              <a:rPr lang="en-US" sz="1600" dirty="0"/>
              <a:t>Dataset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230" y="3317218"/>
            <a:ext cx="822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Open</a:t>
            </a:r>
          </a:p>
          <a:p>
            <a:pPr algn="ctr"/>
            <a:r>
              <a:rPr lang="en-US" sz="1600" dirty="0"/>
              <a:t>Dataset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5399" y="2732443"/>
            <a:ext cx="822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Save</a:t>
            </a:r>
          </a:p>
          <a:p>
            <a:pPr algn="ctr"/>
            <a:r>
              <a:rPr lang="en-US" sz="1600" dirty="0"/>
              <a:t>Dataset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83098" y="3317217"/>
            <a:ext cx="11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Dataset</a:t>
            </a:r>
          </a:p>
          <a:p>
            <a:pPr algn="ctr"/>
            <a:r>
              <a:rPr lang="en-US" sz="1600" dirty="0"/>
              <a:t>Parameters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85084" y="2855553"/>
            <a:ext cx="858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Systems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96106" y="3440327"/>
            <a:ext cx="998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Segments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7888" y="2732443"/>
            <a:ext cx="867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External</a:t>
            </a:r>
          </a:p>
          <a:p>
            <a:pPr algn="ctr"/>
            <a:r>
              <a:rPr lang="en-US" sz="1600" dirty="0"/>
              <a:t>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51628" y="3315011"/>
            <a:ext cx="11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Segment</a:t>
            </a:r>
          </a:p>
          <a:p>
            <a:pPr algn="ctr"/>
            <a:r>
              <a:rPr lang="en-US" sz="1600" dirty="0"/>
              <a:t>Parameters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57949" y="2854450"/>
            <a:ext cx="1006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Constants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7027" y="3315010"/>
            <a:ext cx="992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Time</a:t>
            </a:r>
          </a:p>
          <a:p>
            <a:pPr algn="ctr"/>
            <a:r>
              <a:rPr lang="en-US" sz="1600" dirty="0"/>
              <a:t>Functions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37408" y="2854450"/>
            <a:ext cx="1059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Dispersion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67031" y="3438120"/>
            <a:ext cx="660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Flows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70384" y="2730235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Boundaries</a:t>
            </a:r>
          </a:p>
          <a:p>
            <a:pPr algn="ctr"/>
            <a:r>
              <a:rPr lang="en-US" sz="1600" dirty="0"/>
              <a:t>Loads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64714" y="3322674"/>
            <a:ext cx="801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Output</a:t>
            </a:r>
          </a:p>
          <a:p>
            <a:pPr algn="ctr"/>
            <a:r>
              <a:rPr lang="en-US" sz="1600" dirty="0"/>
              <a:t>Control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77505" y="2730234"/>
            <a:ext cx="1149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Post</a:t>
            </a:r>
          </a:p>
          <a:p>
            <a:pPr algn="ctr"/>
            <a:r>
              <a:rPr lang="en-US" sz="1600" dirty="0"/>
              <a:t>Processor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035804" y="3289167"/>
            <a:ext cx="1196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Post</a:t>
            </a:r>
          </a:p>
          <a:p>
            <a:pPr algn="ctr"/>
            <a:r>
              <a:rPr lang="en-US" sz="1600" dirty="0"/>
              <a:t>Processor 2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883240" y="2730100"/>
            <a:ext cx="724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Run</a:t>
            </a:r>
          </a:p>
          <a:p>
            <a:pPr algn="ctr"/>
            <a:r>
              <a:rPr lang="en-US" sz="1600" dirty="0"/>
              <a:t>Model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554370" y="2430183"/>
            <a:ext cx="9602190" cy="2059328"/>
            <a:chOff x="554370" y="2430183"/>
            <a:chExt cx="9602190" cy="2059328"/>
          </a:xfrm>
        </p:grpSpPr>
        <p:cxnSp>
          <p:nvCxnSpPr>
            <p:cNvPr id="22" name="Straight Arrow Connector 21"/>
            <p:cNvCxnSpPr>
              <a:stCxn id="4" idx="0"/>
            </p:cNvCxnSpPr>
            <p:nvPr/>
          </p:nvCxnSpPr>
          <p:spPr>
            <a:xfrm flipV="1">
              <a:off x="554370" y="2430183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838200" y="4120179"/>
              <a:ext cx="9318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Click to Create a New File (all information in the interface will </a:t>
              </a:r>
              <a:r>
                <a:rPr lang="en-US"/>
                <a:t>be lost)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38200" y="2452969"/>
            <a:ext cx="6938683" cy="2049334"/>
            <a:chOff x="838200" y="2452969"/>
            <a:chExt cx="6938683" cy="2049334"/>
          </a:xfrm>
        </p:grpSpPr>
        <p:cxnSp>
          <p:nvCxnSpPr>
            <p:cNvPr id="38" name="Straight Arrow Connector 37"/>
            <p:cNvCxnSpPr/>
            <p:nvPr/>
          </p:nvCxnSpPr>
          <p:spPr>
            <a:xfrm flipV="1">
              <a:off x="1134304" y="2452969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838200" y="4132971"/>
              <a:ext cx="6938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Open Previously Create File (Browser)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47152" y="2452969"/>
            <a:ext cx="7530353" cy="2047389"/>
            <a:chOff x="847152" y="2452969"/>
            <a:chExt cx="7530353" cy="2047389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1696473" y="2452969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847152" y="4131026"/>
              <a:ext cx="7530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Save Dataset (</a:t>
              </a:r>
              <a:r>
                <a:rPr lang="en-US"/>
                <a:t>First Time Browser)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25637" y="2450626"/>
            <a:ext cx="7551868" cy="2044309"/>
            <a:chOff x="825637" y="2450626"/>
            <a:chExt cx="7551868" cy="2044309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2445450" y="2450626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825637" y="4129175"/>
              <a:ext cx="755186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Set the Model Type, Start/End Time, Output Interval, </a:t>
              </a:r>
              <a:r>
                <a:rPr lang="en-US"/>
                <a:t>Hydrodynamic Linkage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8200" y="2454240"/>
            <a:ext cx="7377044" cy="2035271"/>
            <a:chOff x="838200" y="2454240"/>
            <a:chExt cx="7377044" cy="2035271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3016230" y="2454240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838200" y="4120179"/>
              <a:ext cx="7377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Insert the Model State Variables to be used in </a:t>
              </a:r>
              <a:r>
                <a:rPr lang="en-US"/>
                <a:t>the Simulation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25637" y="2433588"/>
            <a:ext cx="8548169" cy="2051828"/>
            <a:chOff x="978946" y="2921777"/>
            <a:chExt cx="8548169" cy="2051828"/>
          </a:xfrm>
        </p:grpSpPr>
        <p:cxnSp>
          <p:nvCxnSpPr>
            <p:cNvPr id="31" name="Straight Arrow Connector 30"/>
            <p:cNvCxnSpPr/>
            <p:nvPr/>
          </p:nvCxnSpPr>
          <p:spPr>
            <a:xfrm flipV="1">
              <a:off x="3697346" y="2921777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978946" y="4604273"/>
              <a:ext cx="854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Define Model Segmentation (Name, Segment Type, Flow Type, Segment Below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25637" y="2454240"/>
            <a:ext cx="7231160" cy="2044379"/>
            <a:chOff x="825637" y="2454240"/>
            <a:chExt cx="7231160" cy="2044379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4194841" y="2454240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825637" y="4129287"/>
              <a:ext cx="7231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Define Linkages to External Data (Databases, Spreadsheets, Text Files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38200" y="2458425"/>
            <a:ext cx="7092106" cy="2023694"/>
            <a:chOff x="838200" y="2458425"/>
            <a:chExt cx="7092106" cy="2023694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4792465" y="2458425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838200" y="4112787"/>
              <a:ext cx="7092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Define Segment Specific Conditions &amp; Point to Time </a:t>
              </a:r>
              <a:r>
                <a:rPr lang="en-US"/>
                <a:t>Function Information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27369" y="2452969"/>
            <a:ext cx="7229428" cy="2036273"/>
            <a:chOff x="827369" y="2452969"/>
            <a:chExt cx="7229428" cy="2036273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5361388" y="2452969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27369" y="4119910"/>
              <a:ext cx="7229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Define Kinetic &amp; Global Constants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25637" y="2430183"/>
            <a:ext cx="7573383" cy="2071148"/>
            <a:chOff x="825637" y="2430183"/>
            <a:chExt cx="7573383" cy="2071148"/>
          </a:xfrm>
        </p:grpSpPr>
        <p:cxnSp>
          <p:nvCxnSpPr>
            <p:cNvPr id="34" name="Straight Arrow Connector 33"/>
            <p:cNvCxnSpPr/>
            <p:nvPr/>
          </p:nvCxnSpPr>
          <p:spPr>
            <a:xfrm flipV="1">
              <a:off x="5970138" y="2430183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825637" y="4131999"/>
              <a:ext cx="7573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Specify Environmental Time Functions (Water Temp, Light, etc.)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19187" y="2452969"/>
            <a:ext cx="9601829" cy="2023388"/>
            <a:chOff x="819187" y="2452969"/>
            <a:chExt cx="9601829" cy="2023388"/>
          </a:xfrm>
        </p:grpSpPr>
        <p:cxnSp>
          <p:nvCxnSpPr>
            <p:cNvPr id="27" name="Straight Arrow Connector 26"/>
            <p:cNvCxnSpPr/>
            <p:nvPr/>
          </p:nvCxnSpPr>
          <p:spPr>
            <a:xfrm flipV="1">
              <a:off x="6521195" y="2452969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819187" y="4107025"/>
              <a:ext cx="9601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Segment Dispersive Exchange for Surface and </a:t>
              </a:r>
              <a:r>
                <a:rPr lang="en-US" dirty="0" err="1"/>
                <a:t>Porewater</a:t>
              </a:r>
              <a:r>
                <a:rPr lang="en-US" dirty="0"/>
                <a:t> (Dispersive Path and Dispersion Time Series)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19187" y="2458425"/>
            <a:ext cx="8756821" cy="2018270"/>
            <a:chOff x="819187" y="2458425"/>
            <a:chExt cx="8756821" cy="2018270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7070384" y="2458425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819187" y="4107363"/>
              <a:ext cx="8756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Segment </a:t>
              </a:r>
              <a:r>
                <a:rPr lang="en-US" dirty="0" err="1"/>
                <a:t>Advective</a:t>
              </a:r>
              <a:r>
                <a:rPr lang="en-US" dirty="0"/>
                <a:t> Flows for Surface, Solids, </a:t>
              </a:r>
              <a:r>
                <a:rPr lang="en-US" dirty="0" err="1"/>
                <a:t>Precip</a:t>
              </a:r>
              <a:r>
                <a:rPr lang="en-US" dirty="0"/>
                <a:t>/Evap (Flow Paths and Flow Time Series)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19187" y="2452969"/>
            <a:ext cx="7830300" cy="2036479"/>
            <a:chOff x="819187" y="2452969"/>
            <a:chExt cx="7830300" cy="2036479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7609250" y="2452969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819187" y="4120116"/>
              <a:ext cx="7830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Define Boundary Concentrations and Segment Specific Loads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04122" y="2422325"/>
            <a:ext cx="7561342" cy="2067123"/>
            <a:chOff x="804122" y="2422325"/>
            <a:chExt cx="7561342" cy="2067123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8365464" y="2422325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04122" y="4120116"/>
              <a:ext cx="4199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Select Output Variables for Post Processing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803766" y="2452969"/>
            <a:ext cx="8145309" cy="2047389"/>
            <a:chOff x="803766" y="2452969"/>
            <a:chExt cx="8145309" cy="2047389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8949075" y="2452969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803766" y="4131026"/>
              <a:ext cx="78946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Load Post Processor 1 as defined in the </a:t>
              </a:r>
              <a:r>
                <a:rPr lang="en-US" dirty="0" err="1"/>
                <a:t>configuration.xml</a:t>
              </a:r>
              <a:r>
                <a:rPr lang="en-US" dirty="0"/>
                <a:t> file (see Documentation) 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03766" y="2430183"/>
            <a:ext cx="8830087" cy="2070174"/>
            <a:chOff x="803766" y="2430183"/>
            <a:chExt cx="8830087" cy="2070174"/>
          </a:xfrm>
        </p:grpSpPr>
        <p:cxnSp>
          <p:nvCxnSpPr>
            <p:cNvPr id="37" name="Straight Arrow Connector 36"/>
            <p:cNvCxnSpPr/>
            <p:nvPr/>
          </p:nvCxnSpPr>
          <p:spPr>
            <a:xfrm flipV="1">
              <a:off x="9633853" y="2430183"/>
              <a:ext cx="0" cy="864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803766" y="4131025"/>
              <a:ext cx="79122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Load Post Processor 2 as defined in the </a:t>
              </a:r>
              <a:r>
                <a:rPr lang="en-US" dirty="0" err="1"/>
                <a:t>configuration.xml</a:t>
              </a:r>
              <a:r>
                <a:rPr lang="en-US" dirty="0"/>
                <a:t> file (see Documentation)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13740" y="2452969"/>
            <a:ext cx="9431939" cy="2036479"/>
            <a:chOff x="813740" y="2452969"/>
            <a:chExt cx="9431939" cy="2036479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10245679" y="2452969"/>
              <a:ext cx="0" cy="3022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813740" y="4120116"/>
              <a:ext cx="7080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Execute the Model with the </a:t>
              </a:r>
              <a:r>
                <a:rPr lang="en-US"/>
                <a:t>Loaded Input 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277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189438E-DB64-A6C8-F58B-3C36C8C3C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59" y="1265344"/>
            <a:ext cx="6194138" cy="56102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Parameters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29979" y="2130014"/>
            <a:ext cx="50238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Dataset Description Displayed on Window 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WASP Module Selection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Restart Option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Comments/Notes to track modifications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Start/End Time of Simulation – Skip Ahead in Hydrodynamic Linkage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Hydrodynamic Linkage options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Uncertainty Script/Post Run Commands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Solution Technique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Bed Volume Options/SOD Model </a:t>
            </a:r>
            <a:r>
              <a:rPr lang="en-US" dirty="0" err="1"/>
              <a:t>Timestep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Timestep</a:t>
            </a:r>
            <a:r>
              <a:rPr lang="en-US" dirty="0"/>
              <a:t> Constraint Options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Model Output Interval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Negative Solution Option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Summary Output Files for Forcing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5536" y="1351414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1123" y="13640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3623" y="17547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5536" y="32611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1034" y="23471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1995115" y="3365339"/>
            <a:ext cx="388162" cy="36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8208" y="3196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01276" y="42610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83277" y="50835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5114" y="4898841"/>
            <a:ext cx="41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9588" y="585817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99894" y="63082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034063-ABEC-C34E-606A-1BBEB82503FC}"/>
              </a:ext>
            </a:extLst>
          </p:cNvPr>
          <p:cNvSpPr txBox="1"/>
          <p:nvPr/>
        </p:nvSpPr>
        <p:spPr>
          <a:xfrm>
            <a:off x="2324768" y="56507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58855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State Variables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68" y="1862396"/>
            <a:ext cx="8329465" cy="460295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96062" y="2992335"/>
            <a:ext cx="7533230" cy="369332"/>
            <a:chOff x="1290917" y="2992335"/>
            <a:chExt cx="7533230" cy="369332"/>
          </a:xfrm>
        </p:grpSpPr>
        <p:sp>
          <p:nvSpPr>
            <p:cNvPr id="4" name="TextBox 3"/>
            <p:cNvSpPr txBox="1"/>
            <p:nvPr/>
          </p:nvSpPr>
          <p:spPr>
            <a:xfrm>
              <a:off x="1290917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91548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54997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522461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87116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00928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94314" y="29923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659906" y="1862396"/>
            <a:ext cx="32988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Internal System Name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System Name Assigned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Solids Transport that Move Particulate fraction of State Variable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System to Create detailed mass balance table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Density of State Variable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Disable Movement of State Variable due to dispersion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Disable Movement of State Variable due to advective flow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66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C00E690-915F-D306-1328-73B948DBA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817" y="1655063"/>
            <a:ext cx="7421011" cy="46774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Information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98465" y="2516449"/>
            <a:ext cx="10093535" cy="1477328"/>
            <a:chOff x="2269303" y="2478360"/>
            <a:chExt cx="10093535" cy="1477328"/>
          </a:xfrm>
        </p:grpSpPr>
        <p:sp>
          <p:nvSpPr>
            <p:cNvPr id="9" name="TextBox 8"/>
            <p:cNvSpPr txBox="1"/>
            <p:nvPr/>
          </p:nvSpPr>
          <p:spPr>
            <a:xfrm>
              <a:off x="8909633" y="2478360"/>
              <a:ext cx="345320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Segment Name must be unique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Segment Type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Transport Model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/>
                <a:t>Segment Below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269303" y="3047958"/>
              <a:ext cx="5093645" cy="388964"/>
              <a:chOff x="2269303" y="3047958"/>
              <a:chExt cx="5093645" cy="38896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2269303" y="306759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1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02092" y="304795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39853" y="306759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3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061262" y="304795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4</a:t>
                </a:r>
              </a:p>
            </p:txBody>
          </p: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CD98597-539B-E98D-E600-CEAEA5A24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396" y="1674116"/>
            <a:ext cx="7392432" cy="46583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5AEB470-93E8-E0D9-9F6F-B67D2874F8B5}"/>
              </a:ext>
            </a:extLst>
          </p:cNvPr>
          <p:cNvSpPr txBox="1"/>
          <p:nvPr/>
        </p:nvSpPr>
        <p:spPr>
          <a:xfrm>
            <a:off x="8738795" y="2516449"/>
            <a:ext cx="3291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Surface – Air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Subsurface – Water Segment No Air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Surface Benthic – Sediment Segment with Water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Subsurface Benthic – Below surface benthic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Discharge Pipe – No Air Interface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3B60D7A-4393-CF77-2EEF-9D7C54BC14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17" y="1674115"/>
            <a:ext cx="7392432" cy="46583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DFA9EBF-5F2D-816A-1B5B-135128D985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4685" y="1683641"/>
            <a:ext cx="7363853" cy="463932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195BD20-94FF-6609-DD83-9E216E6D36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1816" y="1702693"/>
            <a:ext cx="7421011" cy="464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0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Parameters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31715"/>
            <a:ext cx="7921011" cy="43539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534" y="2131581"/>
            <a:ext cx="7505249" cy="72269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34698" y="2701879"/>
            <a:ext cx="6746979" cy="369332"/>
            <a:chOff x="634698" y="2701879"/>
            <a:chExt cx="6746979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634698" y="270187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47862" y="270187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35905" y="2701879"/>
              <a:ext cx="2994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79991" y="270187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00772" y="270187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805362" y="2299634"/>
            <a:ext cx="21300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Parameter Description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System Influenced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Used – whether information is sent to model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Scale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Segment Value</a:t>
            </a:r>
          </a:p>
        </p:txBody>
      </p:sp>
    </p:spTree>
    <p:extLst>
      <p:ext uri="{BB962C8B-B14F-4D97-AF65-F5344CB8AC3E}">
        <p14:creationId xmlns:p14="http://schemas.microsoft.com/office/powerpoint/2010/main" val="181618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79187A7F-AFC5-41E3-AFE3-307D0E91AFB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24EFCEC4-EF83-4456-A3FD-C8BAE97D34A1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7C8D4D86-6695-423C-8150-A58A69925A70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7DD6A938-559A-455E-AEF7-C22D2D4ACBC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7D796092-99D6-4D01-BE69-B006304542A2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596F40AC-E9B1-48B1-BE86-1595272E6A09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788</Words>
  <Application>Microsoft Office PowerPoint</Application>
  <PresentationFormat>Widescreen</PresentationFormat>
  <Paragraphs>212</Paragraphs>
  <Slides>18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Introduction to WASP8 Interface </vt:lpstr>
      <vt:lpstr>Introduction</vt:lpstr>
      <vt:lpstr>WASP8 Overview</vt:lpstr>
      <vt:lpstr>WASP8</vt:lpstr>
      <vt:lpstr>Main Menu</vt:lpstr>
      <vt:lpstr>Dataset Parameters</vt:lpstr>
      <vt:lpstr>Model State Variables</vt:lpstr>
      <vt:lpstr>Segment Information</vt:lpstr>
      <vt:lpstr>Segment Parameters</vt:lpstr>
      <vt:lpstr>Kinetic/Environmental Constants</vt:lpstr>
      <vt:lpstr>Dispersive Exchange</vt:lpstr>
      <vt:lpstr>Channel Geometry</vt:lpstr>
      <vt:lpstr>Advective Transport</vt:lpstr>
      <vt:lpstr>Boundaries &amp; Loads</vt:lpstr>
      <vt:lpstr>Loads</vt:lpstr>
      <vt:lpstr>Global Scale and Conversion for Boundaries</vt:lpstr>
      <vt:lpstr>Output Control</vt:lpstr>
      <vt:lpstr>Introduction to WASP Interface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Tim Wool</cp:lastModifiedBy>
  <cp:revision>26</cp:revision>
  <dcterms:created xsi:type="dcterms:W3CDTF">2016-07-21T12:20:51Z</dcterms:created>
  <dcterms:modified xsi:type="dcterms:W3CDTF">2023-08-03T13:47:36Z</dcterms:modified>
</cp:coreProperties>
</file>