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62"/>
  </p:notesMasterIdLst>
  <p:handoutMasterIdLst>
    <p:handoutMasterId r:id="rId63"/>
  </p:handoutMasterIdLst>
  <p:sldIdLst>
    <p:sldId id="493" r:id="rId3"/>
    <p:sldId id="494" r:id="rId4"/>
    <p:sldId id="495" r:id="rId5"/>
    <p:sldId id="625" r:id="rId6"/>
    <p:sldId id="624" r:id="rId7"/>
    <p:sldId id="559" r:id="rId8"/>
    <p:sldId id="593" r:id="rId9"/>
    <p:sldId id="555" r:id="rId10"/>
    <p:sldId id="556" r:id="rId11"/>
    <p:sldId id="557" r:id="rId12"/>
    <p:sldId id="558" r:id="rId13"/>
    <p:sldId id="599" r:id="rId14"/>
    <p:sldId id="626" r:id="rId15"/>
    <p:sldId id="610" r:id="rId16"/>
    <p:sldId id="594" r:id="rId17"/>
    <p:sldId id="595" r:id="rId18"/>
    <p:sldId id="596" r:id="rId19"/>
    <p:sldId id="598" r:id="rId20"/>
    <p:sldId id="601" r:id="rId21"/>
    <p:sldId id="553" r:id="rId22"/>
    <p:sldId id="628" r:id="rId23"/>
    <p:sldId id="611" r:id="rId24"/>
    <p:sldId id="565" r:id="rId25"/>
    <p:sldId id="566" r:id="rId26"/>
    <p:sldId id="567" r:id="rId27"/>
    <p:sldId id="603" r:id="rId28"/>
    <p:sldId id="604" r:id="rId29"/>
    <p:sldId id="535" r:id="rId30"/>
    <p:sldId id="560" r:id="rId31"/>
    <p:sldId id="561" r:id="rId32"/>
    <p:sldId id="585" r:id="rId33"/>
    <p:sldId id="543" r:id="rId34"/>
    <p:sldId id="570" r:id="rId35"/>
    <p:sldId id="571" r:id="rId36"/>
    <p:sldId id="605" r:id="rId37"/>
    <p:sldId id="572" r:id="rId38"/>
    <p:sldId id="607" r:id="rId39"/>
    <p:sldId id="608" r:id="rId40"/>
    <p:sldId id="612" r:id="rId41"/>
    <p:sldId id="614" r:id="rId42"/>
    <p:sldId id="615" r:id="rId43"/>
    <p:sldId id="616" r:id="rId44"/>
    <p:sldId id="617" r:id="rId45"/>
    <p:sldId id="618" r:id="rId46"/>
    <p:sldId id="619" r:id="rId47"/>
    <p:sldId id="544" r:id="rId48"/>
    <p:sldId id="584" r:id="rId49"/>
    <p:sldId id="554" r:id="rId50"/>
    <p:sldId id="573" r:id="rId51"/>
    <p:sldId id="574" r:id="rId52"/>
    <p:sldId id="576" r:id="rId53"/>
    <p:sldId id="578" r:id="rId54"/>
    <p:sldId id="620" r:id="rId55"/>
    <p:sldId id="546" r:id="rId56"/>
    <p:sldId id="586" r:id="rId57"/>
    <p:sldId id="589" r:id="rId58"/>
    <p:sldId id="591" r:id="rId59"/>
    <p:sldId id="592" r:id="rId60"/>
    <p:sldId id="623" r:id="rId61"/>
  </p:sldIdLst>
  <p:sldSz cx="12188825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86323" autoAdjust="0"/>
  </p:normalViewPr>
  <p:slideViewPr>
    <p:cSldViewPr>
      <p:cViewPr varScale="1">
        <p:scale>
          <a:sx n="80" d="100"/>
          <a:sy n="80" d="100"/>
        </p:scale>
        <p:origin x="-96" y="-840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198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3" y="1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ACD2FAA1-C49B-4433-901B-25584A0819EC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3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2F12389F-B17A-4658-9125-83D5E2F51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8386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3" y="1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5DE9600D-FB41-4FAE-B079-FA0DCCFE0651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44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1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3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3EF1EE6D-1195-4AD0-8070-45CC9A68E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359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37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989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161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6F9BE-0613-4D71-9533-03132CF5FC8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122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9D09F-89C3-472E-82D0-09070DAE77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938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A9F78-B17A-43DF-AD2C-5E0EB7C2DB0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996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296F-9A5E-4AE7-AFC1-B47914574D6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0558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1A80-161D-471A-A488-DAE633F6AE0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0412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C29F1-BB39-4B30-A6D8-5EB9CABAD8D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5950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9D1D-9CA4-401E-9DF2-27271B75F8E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2606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3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2" y="1435103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45257-9A33-4A71-804B-8C141C91AD0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227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416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0"/>
            <a:ext cx="73132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4028-ADED-45EA-9D22-07AEC0AC36B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3892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43F6-338E-43BE-80E0-79A81887902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332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D3F3-E34E-4E22-89FD-6B3C9A66471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470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400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317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219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883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16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09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008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ingle Corner Rectangle 7"/>
          <p:cNvSpPr/>
          <p:nvPr userDrawn="1"/>
        </p:nvSpPr>
        <p:spPr>
          <a:xfrm>
            <a:off x="837982" y="365126"/>
            <a:ext cx="10512861" cy="5811838"/>
          </a:xfrm>
          <a:prstGeom prst="round1Rect">
            <a:avLst/>
          </a:prstGeom>
          <a:gradFill flip="none" rotWithShape="1">
            <a:gsLst>
              <a:gs pos="19000">
                <a:schemeClr val="accent5">
                  <a:lumMod val="67000"/>
                </a:schemeClr>
              </a:gs>
              <a:gs pos="60000">
                <a:srgbClr val="002060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WASP Course Materials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2407" y="571363"/>
            <a:ext cx="912848" cy="91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679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FF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9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FFFF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FFFF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600203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52FD5-C319-474F-A79A-88DD696296A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802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12.png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7.wmf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image" Target="../media/image8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1"/>
          <p:cNvSpPr txBox="1">
            <a:spLocks noChangeArrowheads="1"/>
          </p:cNvSpPr>
          <p:nvPr/>
        </p:nvSpPr>
        <p:spPr bwMode="auto">
          <a:xfrm>
            <a:off x="1370012" y="1793251"/>
            <a:ext cx="8991600" cy="344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14000"/>
              </a:lnSpc>
              <a:buFontTx/>
              <a:buNone/>
            </a:pPr>
            <a:r>
              <a:rPr lang="en-US" altLang="en-US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Chemical Reactions</a:t>
            </a:r>
          </a:p>
          <a:p>
            <a:pPr algn="ctr" eaLnBrk="1" hangingPunct="1">
              <a:buFontTx/>
              <a:buNone/>
            </a:pPr>
            <a:endParaRPr lang="en-US" altLang="en-US" sz="3600" b="1" i="1" dirty="0">
              <a:solidFill>
                <a:srgbClr val="C00000"/>
              </a:solidFill>
            </a:endParaRPr>
          </a:p>
          <a:p>
            <a:pPr algn="ctr" eaLnBrk="1" hangingPunct="1">
              <a:buFontTx/>
              <a:buNone/>
            </a:pPr>
            <a:r>
              <a:rPr lang="en-US" altLang="en-US" dirty="0" smtClean="0">
                <a:solidFill>
                  <a:schemeClr val="bg1"/>
                </a:solidFill>
              </a:rPr>
              <a:t>                                                       </a:t>
            </a:r>
          </a:p>
          <a:p>
            <a:pPr algn="ctr" eaLnBrk="1" hangingPunct="1">
              <a:buFontTx/>
              <a:buNone/>
            </a:pPr>
            <a:r>
              <a:rPr lang="en-US" altLang="en-US" dirty="0" smtClean="0">
                <a:solidFill>
                  <a:schemeClr val="bg1"/>
                </a:solidFill>
              </a:rPr>
              <a:t>                                                             </a:t>
            </a:r>
            <a:r>
              <a:rPr lang="en-US" altLang="en-US" sz="3600" b="1" dirty="0" smtClean="0">
                <a:solidFill>
                  <a:schemeClr val="bg1"/>
                </a:solidFill>
              </a:rPr>
              <a:t>Yanlai Han</a:t>
            </a:r>
          </a:p>
          <a:p>
            <a:pPr algn="ctr" eaLnBrk="1" hangingPunct="1">
              <a:buFontTx/>
              <a:buNone/>
            </a:pPr>
            <a:r>
              <a:rPr lang="en-US" altLang="en-US" b="1" dirty="0" smtClean="0">
                <a:solidFill>
                  <a:schemeClr val="bg1"/>
                </a:solidFill>
              </a:rPr>
              <a:t>                                                             06-14-2017</a:t>
            </a:r>
            <a:endParaRPr lang="en-US" altLang="en-US" b="1" dirty="0">
              <a:solidFill>
                <a:schemeClr val="bg1"/>
              </a:solidFill>
            </a:endParaRPr>
          </a:p>
        </p:txBody>
      </p:sp>
      <p:sp>
        <p:nvSpPr>
          <p:cNvPr id="3076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577023F-B286-4412-AA9A-A8893B687FBE}" type="slidenum">
              <a:rPr lang="en-US" altLang="en-US" sz="1200" smtClean="0">
                <a:solidFill>
                  <a:srgbClr val="898989"/>
                </a:solidFill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 dirty="0" smtClean="0">
              <a:solidFill>
                <a:srgbClr val="89898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83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484" y="381000"/>
            <a:ext cx="9985128" cy="685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Reaction Yield Calculation Example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551612" y="1828800"/>
                <a:ext cx="4343400" cy="16585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000" b="1" dirty="0" smtClean="0">
                    <a:solidFill>
                      <a:schemeClr val="bg1"/>
                    </a:solidFill>
                  </a:rPr>
                  <a:t>Reaction yield input into </a:t>
                </a:r>
                <a:r>
                  <a:rPr lang="en-US" sz="2000" b="1" dirty="0" err="1" smtClean="0">
                    <a:solidFill>
                      <a:schemeClr val="bg1"/>
                    </a:solidFill>
                  </a:rPr>
                  <a:t>WASP8</a:t>
                </a:r>
                <a:r>
                  <a:rPr lang="en-US" sz="2000" b="1" dirty="0" smtClean="0">
                    <a:solidFill>
                      <a:schemeClr val="bg1"/>
                    </a:solidFill>
                  </a:rPr>
                  <a:t> is calculated as</a:t>
                </a:r>
              </a:p>
              <a:p>
                <a:r>
                  <a:rPr lang="en-US" sz="2000" b="1" dirty="0" smtClean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/>
                      </a:rPr>
                      <m:t>𝒀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/>
                      </a:rPr>
                      <m:t>𝟎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/>
                      </a:rPr>
                      <m:t>𝟔</m:t>
                    </m:r>
                    <m:f>
                      <m:fPr>
                        <m:ctrlP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𝑴𝑾</m:t>
                        </m:r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𝒐𝒇</m:t>
                        </m:r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𝑴𝑾</m:t>
                        </m:r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𝒐𝒇</m:t>
                        </m:r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b="1" dirty="0" smtClean="0">
                    <a:solidFill>
                      <a:schemeClr val="bg1"/>
                    </a:solidFill>
                  </a:rPr>
                  <a:t> = 0.6(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𝟐𝟎𝟖</m:t>
                        </m:r>
                      </m:num>
                      <m:den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𝟏𝟕𝟖</m:t>
                        </m:r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𝟐𝟑</m:t>
                        </m:r>
                      </m:den>
                    </m:f>
                  </m:oMath>
                </a14:m>
                <a:r>
                  <a:rPr lang="en-US" sz="2000" b="1" dirty="0" smtClean="0">
                    <a:solidFill>
                      <a:schemeClr val="bg1"/>
                    </a:solidFill>
                  </a:rPr>
                  <a:t>) = 0.70</a:t>
                </a:r>
              </a:p>
              <a:p>
                <a:endParaRPr lang="en-US" sz="20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1612" y="1828800"/>
                <a:ext cx="4343400" cy="1658596"/>
              </a:xfrm>
              <a:prstGeom prst="rect">
                <a:avLst/>
              </a:prstGeom>
              <a:blipFill rotWithShape="1">
                <a:blip r:embed="rId3"/>
                <a:stretch>
                  <a:fillRect l="-1545" t="-18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252306"/>
              </p:ext>
            </p:extLst>
          </p:nvPr>
        </p:nvGraphicFramePr>
        <p:xfrm>
          <a:off x="1587500" y="1929658"/>
          <a:ext cx="4583112" cy="38615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38" r:id="rId4" imgW="5415840" imgH="4513680" progId="">
                  <p:embed/>
                </p:oleObj>
              </mc:Choice>
              <mc:Fallback>
                <p:oleObj r:id="rId4" imgW="5415840" imgH="451368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7500" y="1929658"/>
                        <a:ext cx="4583112" cy="38615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627812" y="3904004"/>
                <a:ext cx="4419600" cy="16585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000" b="1" dirty="0" smtClean="0">
                    <a:solidFill>
                      <a:schemeClr val="bg1"/>
                    </a:solidFill>
                  </a:rPr>
                  <a:t>Reaction </a:t>
                </a:r>
                <a:r>
                  <a:rPr lang="en-US" sz="2000" b="1" dirty="0">
                    <a:solidFill>
                      <a:schemeClr val="bg1"/>
                    </a:solidFill>
                  </a:rPr>
                  <a:t>y</a:t>
                </a:r>
                <a:r>
                  <a:rPr lang="en-US" sz="2000" b="1" dirty="0" smtClean="0">
                    <a:solidFill>
                      <a:schemeClr val="bg1"/>
                    </a:solidFill>
                  </a:rPr>
                  <a:t>ield input into </a:t>
                </a:r>
                <a:r>
                  <a:rPr lang="en-US" sz="2000" b="1" dirty="0" err="1" smtClean="0">
                    <a:solidFill>
                      <a:schemeClr val="bg1"/>
                    </a:solidFill>
                  </a:rPr>
                  <a:t>WASP8</a:t>
                </a:r>
                <a:r>
                  <a:rPr lang="en-US" sz="2000" b="1" dirty="0" smtClean="0">
                    <a:solidFill>
                      <a:schemeClr val="bg1"/>
                    </a:solidFill>
                  </a:rPr>
                  <a:t> is calculated as</a:t>
                </a:r>
              </a:p>
              <a:p>
                <a:r>
                  <a:rPr lang="en-US" sz="2000" b="1" dirty="0" smtClean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/>
                      </a:rPr>
                      <m:t>𝒀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/>
                      </a:rPr>
                      <m:t>𝟎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/>
                      </a:rPr>
                      <m:t>𝟒</m:t>
                    </m:r>
                    <m:f>
                      <m:fPr>
                        <m:ctrlP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𝑴𝑾</m:t>
                        </m:r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𝒐𝒇</m:t>
                        </m:r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</m:num>
                      <m:den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𝑴𝑾</m:t>
                        </m:r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𝒐𝒇</m:t>
                        </m:r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b="1" dirty="0" smtClean="0">
                    <a:solidFill>
                      <a:schemeClr val="bg1"/>
                    </a:solidFill>
                  </a:rPr>
                  <a:t> = 0.4(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𝟐𝟏𝟎</m:t>
                        </m:r>
                      </m:num>
                      <m:den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𝟏𝟕𝟖</m:t>
                        </m:r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𝟐𝟑</m:t>
                        </m:r>
                      </m:den>
                    </m:f>
                  </m:oMath>
                </a14:m>
                <a:r>
                  <a:rPr lang="en-US" sz="2000" b="1" dirty="0" smtClean="0">
                    <a:solidFill>
                      <a:schemeClr val="bg1"/>
                    </a:solidFill>
                  </a:rPr>
                  <a:t>) = 0.48</a:t>
                </a:r>
              </a:p>
              <a:p>
                <a:endParaRPr lang="en-US" sz="20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7812" y="3904004"/>
                <a:ext cx="4419600" cy="1658596"/>
              </a:xfrm>
              <a:prstGeom prst="rect">
                <a:avLst/>
              </a:prstGeom>
              <a:blipFill rotWithShape="1">
                <a:blip r:embed="rId6"/>
                <a:stretch>
                  <a:fillRect l="-1379" t="-18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9757161"/>
              </p:ext>
            </p:extLst>
          </p:nvPr>
        </p:nvGraphicFramePr>
        <p:xfrm>
          <a:off x="3503612" y="1524000"/>
          <a:ext cx="2295525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39" r:id="rId7" imgW="2296080" imgH="277560" progId="">
                  <p:embed/>
                </p:oleObj>
              </mc:Choice>
              <mc:Fallback>
                <p:oleObj r:id="rId7" imgW="2296080" imgH="2775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503612" y="1524000"/>
                        <a:ext cx="2295525" cy="277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1370012" y="1407636"/>
            <a:ext cx="21934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Balanced relation: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9028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484" y="533400"/>
            <a:ext cx="9985128" cy="685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PAHs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P450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Biodegradation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5612" y="1524000"/>
            <a:ext cx="10210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>
                <a:solidFill>
                  <a:prstClr val="white"/>
                </a:solidFill>
              </a:rPr>
              <a:t>Set reaction </a:t>
            </a:r>
            <a:r>
              <a:rPr lang="en-US" sz="2400" b="1" dirty="0" smtClean="0">
                <a:solidFill>
                  <a:prstClr val="white"/>
                </a:solidFill>
              </a:rPr>
              <a:t>model from </a:t>
            </a:r>
            <a:r>
              <a:rPr lang="en-US" sz="2400" b="1" dirty="0" err="1" smtClean="0">
                <a:solidFill>
                  <a:prstClr val="white"/>
                </a:solidFill>
              </a:rPr>
              <a:t>C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1</a:t>
            </a:r>
            <a:r>
              <a:rPr lang="en-US" sz="2400" b="1" dirty="0" smtClean="0">
                <a:solidFill>
                  <a:prstClr val="white"/>
                </a:solidFill>
              </a:rPr>
              <a:t> to </a:t>
            </a:r>
            <a:r>
              <a:rPr lang="en-US" sz="2400" b="1" dirty="0" err="1" smtClean="0">
                <a:solidFill>
                  <a:prstClr val="white"/>
                </a:solidFill>
              </a:rPr>
              <a:t>C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2</a:t>
            </a:r>
            <a:r>
              <a:rPr lang="en-US" sz="2400" b="1" dirty="0" smtClean="0">
                <a:solidFill>
                  <a:prstClr val="white"/>
                </a:solidFill>
              </a:rPr>
              <a:t> in WASP</a:t>
            </a: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Parameters: </a:t>
            </a:r>
          </a:p>
          <a:p>
            <a:pPr marL="13716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white"/>
                </a:solidFill>
              </a:rPr>
              <a:t>1. Biodegradation reaction rate k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1</a:t>
            </a:r>
            <a:r>
              <a:rPr lang="en-US" sz="2400" b="1" dirty="0" smtClean="0">
                <a:solidFill>
                  <a:prstClr val="white"/>
                </a:solidFill>
              </a:rPr>
              <a:t> is 0.1 d</a:t>
            </a:r>
            <a:r>
              <a:rPr lang="en-US" sz="2400" b="1" baseline="30000" dirty="0" smtClean="0">
                <a:solidFill>
                  <a:prstClr val="white"/>
                </a:solidFill>
              </a:rPr>
              <a:t>-1</a:t>
            </a:r>
          </a:p>
          <a:p>
            <a:pPr marL="13716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</a:rPr>
              <a:t>2. Reaction yield is 0.70 (g/g).   </a:t>
            </a:r>
          </a:p>
          <a:p>
            <a:pPr marL="13716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>
                <a:solidFill>
                  <a:prstClr val="white"/>
                </a:solidFill>
              </a:rPr>
              <a:t>3</a:t>
            </a:r>
            <a:r>
              <a:rPr lang="en-US" sz="2400" b="1" dirty="0" smtClean="0">
                <a:solidFill>
                  <a:prstClr val="white"/>
                </a:solidFill>
              </a:rPr>
              <a:t>. Other parameters: Molecular weight, henry’s law constant, density, </a:t>
            </a:r>
            <a:r>
              <a:rPr lang="en-US" sz="2400" b="1" dirty="0" err="1" smtClean="0">
                <a:solidFill>
                  <a:prstClr val="white"/>
                </a:solidFill>
              </a:rPr>
              <a:t>etc</a:t>
            </a:r>
            <a:endParaRPr lang="en-US" sz="2400" b="1" dirty="0" smtClean="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2412" y="5257800"/>
            <a:ext cx="4671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All parameters for defining a reaction is ready! 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78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484" y="609600"/>
            <a:ext cx="9985128" cy="685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Procedures to Build a Biodegradation Model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5612" y="1354447"/>
            <a:ext cx="10744200" cy="4652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182880">
              <a:lnSpc>
                <a:spcPct val="114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Procedures to set up the reaction in </a:t>
            </a:r>
            <a:r>
              <a:rPr lang="en-US" sz="2400" b="1" dirty="0" err="1" smtClean="0">
                <a:solidFill>
                  <a:prstClr val="white"/>
                </a:solidFill>
              </a:rPr>
              <a:t>WASP8</a:t>
            </a:r>
            <a:endParaRPr lang="en-US" sz="2400" b="1" dirty="0" smtClean="0">
              <a:solidFill>
                <a:prstClr val="white"/>
              </a:solidFill>
            </a:endParaRPr>
          </a:p>
          <a:p>
            <a:pPr marL="13716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200" b="1" dirty="0" smtClean="0">
                <a:solidFill>
                  <a:prstClr val="white"/>
                </a:solidFill>
              </a:rPr>
              <a:t>1. Create surface water WASP model. In this case, a simple river model has been created already, and no flow condition will be simulated </a:t>
            </a:r>
            <a:r>
              <a:rPr lang="en-US" sz="2200" b="1" dirty="0" smtClean="0">
                <a:solidFill>
                  <a:prstClr val="white"/>
                </a:solidFill>
              </a:rPr>
              <a:t>firstly.</a:t>
            </a:r>
            <a:endParaRPr lang="en-US" sz="2200" b="1" dirty="0" smtClean="0">
              <a:solidFill>
                <a:prstClr val="white"/>
              </a:solidFill>
            </a:endParaRPr>
          </a:p>
          <a:p>
            <a:pPr marL="13716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200" b="1" dirty="0" smtClean="0">
                <a:solidFill>
                  <a:prstClr val="white"/>
                </a:solidFill>
              </a:rPr>
              <a:t>2. Create chemical state variables</a:t>
            </a:r>
          </a:p>
          <a:p>
            <a:pPr marL="13716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200" b="1" dirty="0">
                <a:solidFill>
                  <a:prstClr val="white"/>
                </a:solidFill>
              </a:rPr>
              <a:t>3</a:t>
            </a:r>
            <a:r>
              <a:rPr lang="en-US" sz="2200" b="1" dirty="0" smtClean="0">
                <a:solidFill>
                  <a:prstClr val="white"/>
                </a:solidFill>
              </a:rPr>
              <a:t>. Input initial conditions (concentrations)</a:t>
            </a:r>
            <a:endParaRPr lang="en-US" sz="2200" b="1" dirty="0">
              <a:solidFill>
                <a:prstClr val="white"/>
              </a:solidFill>
            </a:endParaRPr>
          </a:p>
          <a:p>
            <a:pPr marL="13716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200" b="1" dirty="0">
                <a:solidFill>
                  <a:prstClr val="white"/>
                </a:solidFill>
              </a:rPr>
              <a:t>4</a:t>
            </a:r>
            <a:r>
              <a:rPr lang="en-US" sz="2200" b="1" dirty="0" smtClean="0">
                <a:solidFill>
                  <a:prstClr val="white"/>
                </a:solidFill>
              </a:rPr>
              <a:t>. Specify reactants and products number, input reaction rate constant, and reaction yield</a:t>
            </a:r>
          </a:p>
          <a:p>
            <a:pPr marL="13716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200" b="1" dirty="0" smtClean="0">
                <a:solidFill>
                  <a:prstClr val="white"/>
                </a:solidFill>
              </a:rPr>
              <a:t>5</a:t>
            </a:r>
            <a:r>
              <a:rPr lang="en-US" sz="2200" b="1" dirty="0">
                <a:solidFill>
                  <a:prstClr val="white"/>
                </a:solidFill>
              </a:rPr>
              <a:t>. Define </a:t>
            </a:r>
            <a:r>
              <a:rPr lang="en-US" sz="2200" b="1" dirty="0" smtClean="0">
                <a:solidFill>
                  <a:prstClr val="white"/>
                </a:solidFill>
              </a:rPr>
              <a:t>how contaminants enter </a:t>
            </a:r>
            <a:r>
              <a:rPr lang="en-US" sz="2200" b="1" dirty="0">
                <a:solidFill>
                  <a:prstClr val="white"/>
                </a:solidFill>
              </a:rPr>
              <a:t>into the surface water system (Using Loading Function or Initial Conditions)</a:t>
            </a:r>
          </a:p>
          <a:p>
            <a:pPr marL="13716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200" b="1" dirty="0" smtClean="0">
                <a:solidFill>
                  <a:prstClr val="white"/>
                </a:solidFill>
              </a:rPr>
              <a:t>6. Select output parameters</a:t>
            </a:r>
          </a:p>
          <a:p>
            <a:pPr marL="13716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200" b="1" dirty="0">
                <a:solidFill>
                  <a:prstClr val="white"/>
                </a:solidFill>
              </a:rPr>
              <a:t>7</a:t>
            </a:r>
            <a:r>
              <a:rPr lang="en-US" sz="2200" b="1" dirty="0" smtClean="0">
                <a:solidFill>
                  <a:prstClr val="white"/>
                </a:solidFill>
              </a:rPr>
              <a:t>. Run the WASP model</a:t>
            </a:r>
          </a:p>
        </p:txBody>
      </p:sp>
    </p:spTree>
    <p:extLst>
      <p:ext uri="{BB962C8B-B14F-4D97-AF65-F5344CB8AC3E}">
        <p14:creationId xmlns:p14="http://schemas.microsoft.com/office/powerpoint/2010/main" val="66396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484" y="609600"/>
            <a:ext cx="9985128" cy="685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River Model Illustration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370012" y="2743200"/>
            <a:ext cx="3124200" cy="1828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River 1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94212" y="2743200"/>
            <a:ext cx="3200400" cy="1828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River 2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94612" y="2743200"/>
            <a:ext cx="3048000" cy="1828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Lake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912812" y="3657600"/>
            <a:ext cx="114300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960812" y="3670300"/>
            <a:ext cx="114300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237412" y="3670300"/>
            <a:ext cx="114300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0056812" y="3657600"/>
            <a:ext cx="114300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55691" y="1657290"/>
            <a:ext cx="19049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Pollution source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674812" y="2028855"/>
            <a:ext cx="0" cy="63814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059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484" y="533400"/>
            <a:ext cx="9985128" cy="685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Turn off water flow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612" y="1270551"/>
            <a:ext cx="8534400" cy="478549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037012" y="1438275"/>
            <a:ext cx="228600" cy="228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227512" y="1690687"/>
            <a:ext cx="266700" cy="39052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2970212" y="2209800"/>
            <a:ext cx="838200" cy="228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436812" y="4038600"/>
            <a:ext cx="4572000" cy="14478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212" y="685800"/>
            <a:ext cx="493295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04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484" y="533400"/>
            <a:ext cx="9985128" cy="685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Create chemical state variables 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061" y="609600"/>
            <a:ext cx="466725" cy="4392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213" y="1294453"/>
            <a:ext cx="8915399" cy="4725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78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484" y="533400"/>
            <a:ext cx="9985128" cy="685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Input initial conditions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5224" y="647700"/>
            <a:ext cx="457200" cy="457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709" y="1219200"/>
            <a:ext cx="8242103" cy="488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54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084" y="533400"/>
            <a:ext cx="9375528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Input reactant and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products number, reaction constant, and reaction yield</a:t>
            </a:r>
            <a:r>
              <a:rPr lang="en-US" sz="3600" b="1" dirty="0">
                <a:solidFill>
                  <a:prstClr val="white"/>
                </a:solidFill>
              </a:rPr>
              <a:t/>
            </a:r>
            <a:br>
              <a:rPr lang="en-US" sz="3600" b="1" dirty="0">
                <a:solidFill>
                  <a:prstClr val="white"/>
                </a:solidFill>
              </a:rPr>
            </a:b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724" y="1447800"/>
            <a:ext cx="8574088" cy="46474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012" y="838200"/>
            <a:ext cx="519723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56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2" y="381000"/>
            <a:ext cx="7467600" cy="685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Select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output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parameters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812" y="1371600"/>
            <a:ext cx="7620000" cy="4579883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212" y="533400"/>
            <a:ext cx="1988820" cy="457200"/>
          </a:xfrm>
          <a:prstGeom prst="rect">
            <a:avLst/>
          </a:prstGeom>
        </p:spPr>
      </p:pic>
      <p:sp>
        <p:nvSpPr>
          <p:cNvPr id="11" name="Flowchart: Connector 10"/>
          <p:cNvSpPr/>
          <p:nvPr/>
        </p:nvSpPr>
        <p:spPr>
          <a:xfrm>
            <a:off x="7486648" y="533400"/>
            <a:ext cx="533400" cy="457200"/>
          </a:xfrm>
          <a:prstGeom prst="flowChartConnector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3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612" y="609600"/>
            <a:ext cx="7467600" cy="685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Results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412" y="1447800"/>
            <a:ext cx="7620000" cy="4479054"/>
          </a:xfrm>
        </p:spPr>
      </p:pic>
      <p:sp>
        <p:nvSpPr>
          <p:cNvPr id="7" name="TextBox 6"/>
          <p:cNvSpPr txBox="1"/>
          <p:nvPr/>
        </p:nvSpPr>
        <p:spPr>
          <a:xfrm>
            <a:off x="2817812" y="2394466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C1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923212" y="2621696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C2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0481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487362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5736" y="1447800"/>
            <a:ext cx="10157354" cy="4876800"/>
          </a:xfrm>
        </p:spPr>
        <p:txBody>
          <a:bodyPr>
            <a:noAutofit/>
          </a:bodyPr>
          <a:lstStyle/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WASP8 covers all the important chemical’s fate processes</a:t>
            </a:r>
          </a:p>
          <a:p>
            <a:pPr marL="914400" lvl="1" indent="-4572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Chemical Reactions: Biodegradation, Reduction, Oxidation, Photoreaction </a:t>
            </a:r>
          </a:p>
          <a:p>
            <a:pPr marL="914400" lvl="1" indent="-4572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Physical Process: Partition, Sorption, Volatilization</a:t>
            </a:r>
            <a:endParaRPr lang="en-US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4572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Transport Process: Stream Flow, Sediment Transport</a:t>
            </a:r>
          </a:p>
          <a:p>
            <a:pPr marL="914400" lvl="1" indent="-4572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WASP8 can simulate organic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 inorganic (metals) contaminants</a:t>
            </a: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WASP8 can simulate 10 Chemicals</a:t>
            </a:r>
          </a:p>
          <a:p>
            <a:pPr marL="914400" lvl="1" indent="-51435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WASP7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can only simulate 3 Chemicals</a:t>
            </a:r>
            <a:endParaRPr lang="en-US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WASP8 enables users to handle more complicated situations </a:t>
            </a:r>
            <a:endParaRPr lang="en-US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64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484" y="533400"/>
            <a:ext cx="9985128" cy="685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PAHs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P450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Biodegradation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5612" y="1219200"/>
            <a:ext cx="1074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>
                <a:solidFill>
                  <a:prstClr val="white"/>
                </a:solidFill>
              </a:rPr>
              <a:t>Set reaction model from </a:t>
            </a:r>
            <a:r>
              <a:rPr lang="en-US" sz="2400" b="1" dirty="0" err="1">
                <a:solidFill>
                  <a:prstClr val="white"/>
                </a:solidFill>
              </a:rPr>
              <a:t>C</a:t>
            </a:r>
            <a:r>
              <a:rPr lang="en-US" sz="2400" b="1" baseline="-25000" dirty="0" err="1">
                <a:solidFill>
                  <a:prstClr val="white"/>
                </a:solidFill>
              </a:rPr>
              <a:t>1</a:t>
            </a:r>
            <a:r>
              <a:rPr lang="en-US" sz="2400" b="1" dirty="0">
                <a:solidFill>
                  <a:prstClr val="white"/>
                </a:solidFill>
              </a:rPr>
              <a:t> to </a:t>
            </a:r>
            <a:r>
              <a:rPr lang="en-US" sz="2400" b="1" dirty="0" err="1">
                <a:solidFill>
                  <a:prstClr val="white"/>
                </a:solidFill>
              </a:rPr>
              <a:t>C</a:t>
            </a:r>
            <a:r>
              <a:rPr lang="en-US" sz="2400" b="1" baseline="-25000" dirty="0" err="1">
                <a:solidFill>
                  <a:prstClr val="white"/>
                </a:solidFill>
              </a:rPr>
              <a:t>3</a:t>
            </a:r>
            <a:r>
              <a:rPr lang="en-US" sz="2400" b="1" dirty="0">
                <a:solidFill>
                  <a:prstClr val="white"/>
                </a:solidFill>
              </a:rPr>
              <a:t> then to </a:t>
            </a:r>
            <a:r>
              <a:rPr lang="en-US" sz="2400" b="1" dirty="0" err="1">
                <a:solidFill>
                  <a:prstClr val="white"/>
                </a:solidFill>
              </a:rPr>
              <a:t>C</a:t>
            </a:r>
            <a:r>
              <a:rPr lang="en-US" sz="2400" b="1" baseline="-25000" dirty="0" err="1">
                <a:solidFill>
                  <a:prstClr val="white"/>
                </a:solidFill>
              </a:rPr>
              <a:t>4</a:t>
            </a:r>
            <a:r>
              <a:rPr lang="en-US" sz="2400" b="1" dirty="0">
                <a:solidFill>
                  <a:prstClr val="white"/>
                </a:solidFill>
              </a:rPr>
              <a:t> </a:t>
            </a:r>
            <a:r>
              <a:rPr lang="en-US" sz="2400" b="1" dirty="0" smtClean="0">
                <a:solidFill>
                  <a:prstClr val="white"/>
                </a:solidFill>
              </a:rPr>
              <a:t>in </a:t>
            </a:r>
            <a:r>
              <a:rPr lang="en-US" sz="2400" b="1" dirty="0" smtClean="0">
                <a:solidFill>
                  <a:prstClr val="white"/>
                </a:solidFill>
              </a:rPr>
              <a:t>WASP</a:t>
            </a: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Reaction pathways </a:t>
            </a:r>
            <a:endParaRPr lang="en-US" sz="2400" b="1" dirty="0">
              <a:solidFill>
                <a:prstClr val="white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9805704"/>
              </p:ext>
            </p:extLst>
          </p:nvPr>
        </p:nvGraphicFramePr>
        <p:xfrm>
          <a:off x="4037012" y="2057400"/>
          <a:ext cx="5499100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60" r:id="rId3" imgW="8509000" imgH="4516120" progId="">
                  <p:embed/>
                </p:oleObj>
              </mc:Choice>
              <mc:Fallback>
                <p:oleObj r:id="rId3" imgW="8509000" imgH="451612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7012" y="2057400"/>
                        <a:ext cx="5499100" cy="300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1028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484" y="533400"/>
            <a:ext cx="9985128" cy="685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PAHs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P450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Biodegradation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5612" y="1219200"/>
            <a:ext cx="10744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>
                <a:solidFill>
                  <a:prstClr val="white"/>
                </a:solidFill>
              </a:rPr>
              <a:t>Set reaction model from </a:t>
            </a:r>
            <a:r>
              <a:rPr lang="en-US" sz="2400" b="1" dirty="0" err="1">
                <a:solidFill>
                  <a:prstClr val="white"/>
                </a:solidFill>
              </a:rPr>
              <a:t>C</a:t>
            </a:r>
            <a:r>
              <a:rPr lang="en-US" sz="2400" b="1" baseline="-25000" dirty="0" err="1">
                <a:solidFill>
                  <a:prstClr val="white"/>
                </a:solidFill>
              </a:rPr>
              <a:t>1</a:t>
            </a:r>
            <a:r>
              <a:rPr lang="en-US" sz="2400" b="1" dirty="0">
                <a:solidFill>
                  <a:prstClr val="white"/>
                </a:solidFill>
              </a:rPr>
              <a:t> to </a:t>
            </a:r>
            <a:r>
              <a:rPr lang="en-US" sz="2400" b="1" dirty="0" err="1">
                <a:solidFill>
                  <a:prstClr val="white"/>
                </a:solidFill>
              </a:rPr>
              <a:t>C</a:t>
            </a:r>
            <a:r>
              <a:rPr lang="en-US" sz="2400" b="1" baseline="-25000" dirty="0" err="1">
                <a:solidFill>
                  <a:prstClr val="white"/>
                </a:solidFill>
              </a:rPr>
              <a:t>3</a:t>
            </a:r>
            <a:r>
              <a:rPr lang="en-US" sz="2400" b="1" dirty="0">
                <a:solidFill>
                  <a:prstClr val="white"/>
                </a:solidFill>
              </a:rPr>
              <a:t> then to </a:t>
            </a:r>
            <a:r>
              <a:rPr lang="en-US" sz="2400" b="1" dirty="0" err="1">
                <a:solidFill>
                  <a:prstClr val="white"/>
                </a:solidFill>
              </a:rPr>
              <a:t>C</a:t>
            </a:r>
            <a:r>
              <a:rPr lang="en-US" sz="2400" b="1" baseline="-25000" dirty="0" err="1">
                <a:solidFill>
                  <a:prstClr val="white"/>
                </a:solidFill>
              </a:rPr>
              <a:t>4</a:t>
            </a:r>
            <a:r>
              <a:rPr lang="en-US" sz="2400" b="1" dirty="0">
                <a:solidFill>
                  <a:prstClr val="white"/>
                </a:solidFill>
              </a:rPr>
              <a:t> </a:t>
            </a:r>
            <a:r>
              <a:rPr lang="en-US" sz="2400" b="1" dirty="0" smtClean="0">
                <a:solidFill>
                  <a:prstClr val="white"/>
                </a:solidFill>
              </a:rPr>
              <a:t>in </a:t>
            </a:r>
            <a:r>
              <a:rPr lang="en-US" sz="2400" b="1" dirty="0">
                <a:solidFill>
                  <a:prstClr val="white"/>
                </a:solidFill>
              </a:rPr>
              <a:t>WASP</a:t>
            </a: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Parameters: </a:t>
            </a:r>
          </a:p>
          <a:p>
            <a:pPr marL="13716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white"/>
                </a:solidFill>
              </a:rPr>
              <a:t>1. Biodegradation reaction rate from C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1</a:t>
            </a:r>
            <a:r>
              <a:rPr lang="en-US" sz="2400" b="1" dirty="0" smtClean="0">
                <a:solidFill>
                  <a:prstClr val="white"/>
                </a:solidFill>
              </a:rPr>
              <a:t> to </a:t>
            </a:r>
            <a:r>
              <a:rPr lang="en-US" sz="2400" b="1" dirty="0" err="1" smtClean="0">
                <a:solidFill>
                  <a:prstClr val="white"/>
                </a:solidFill>
              </a:rPr>
              <a:t>C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3</a:t>
            </a:r>
            <a:r>
              <a:rPr lang="en-US" sz="2400" b="1" dirty="0" smtClean="0">
                <a:solidFill>
                  <a:prstClr val="white"/>
                </a:solidFill>
              </a:rPr>
              <a:t>: 0.1 d</a:t>
            </a:r>
            <a:r>
              <a:rPr lang="en-US" sz="2400" b="1" baseline="30000" dirty="0" smtClean="0">
                <a:solidFill>
                  <a:prstClr val="white"/>
                </a:solidFill>
              </a:rPr>
              <a:t>-1</a:t>
            </a:r>
            <a:r>
              <a:rPr lang="en-US" sz="2400" b="1" dirty="0" smtClean="0">
                <a:solidFill>
                  <a:prstClr val="white"/>
                </a:solidFill>
              </a:rPr>
              <a:t> </a:t>
            </a:r>
          </a:p>
          <a:p>
            <a:pPr marL="13716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white"/>
                </a:solidFill>
              </a:rPr>
              <a:t>2. Biodegradation </a:t>
            </a:r>
            <a:r>
              <a:rPr lang="en-US" sz="2400" b="1" dirty="0">
                <a:solidFill>
                  <a:prstClr val="white"/>
                </a:solidFill>
              </a:rPr>
              <a:t>reaction rate from </a:t>
            </a:r>
            <a:r>
              <a:rPr lang="en-US" sz="2400" b="1" dirty="0" err="1">
                <a:solidFill>
                  <a:prstClr val="white"/>
                </a:solidFill>
              </a:rPr>
              <a:t>C</a:t>
            </a:r>
            <a:r>
              <a:rPr lang="en-US" sz="2400" b="1" baseline="-25000" dirty="0" err="1">
                <a:solidFill>
                  <a:prstClr val="white"/>
                </a:solidFill>
              </a:rPr>
              <a:t>3</a:t>
            </a:r>
            <a:r>
              <a:rPr lang="en-US" sz="2400" b="1" dirty="0">
                <a:solidFill>
                  <a:prstClr val="white"/>
                </a:solidFill>
              </a:rPr>
              <a:t> to </a:t>
            </a:r>
            <a:r>
              <a:rPr lang="en-US" sz="2400" b="1" dirty="0" err="1">
                <a:solidFill>
                  <a:prstClr val="white"/>
                </a:solidFill>
              </a:rPr>
              <a:t>C</a:t>
            </a:r>
            <a:r>
              <a:rPr lang="en-US" sz="2400" b="1" baseline="-25000" dirty="0" err="1">
                <a:solidFill>
                  <a:prstClr val="white"/>
                </a:solidFill>
              </a:rPr>
              <a:t>4</a:t>
            </a:r>
            <a:r>
              <a:rPr lang="en-US" sz="2400" b="1" dirty="0">
                <a:solidFill>
                  <a:prstClr val="white"/>
                </a:solidFill>
              </a:rPr>
              <a:t>: 0.15 </a:t>
            </a:r>
            <a:r>
              <a:rPr lang="en-US" sz="2400" b="1" dirty="0" smtClean="0">
                <a:solidFill>
                  <a:prstClr val="white"/>
                </a:solidFill>
              </a:rPr>
              <a:t>d</a:t>
            </a:r>
            <a:r>
              <a:rPr lang="en-US" sz="2400" b="1" baseline="30000" dirty="0" smtClean="0">
                <a:solidFill>
                  <a:prstClr val="white"/>
                </a:solidFill>
              </a:rPr>
              <a:t>-1</a:t>
            </a:r>
            <a:r>
              <a:rPr lang="en-US" sz="2400" b="1" dirty="0" smtClean="0">
                <a:solidFill>
                  <a:prstClr val="white"/>
                </a:solidFill>
              </a:rPr>
              <a:t>.</a:t>
            </a:r>
            <a:endParaRPr lang="en-US" sz="2400" b="1" dirty="0">
              <a:solidFill>
                <a:prstClr val="white"/>
              </a:solidFill>
            </a:endParaRPr>
          </a:p>
          <a:p>
            <a:pPr marL="13716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white"/>
                </a:solidFill>
              </a:rPr>
              <a:t>3. </a:t>
            </a:r>
            <a:r>
              <a:rPr lang="en-US" sz="2400" b="1" dirty="0">
                <a:solidFill>
                  <a:prstClr val="white"/>
                </a:solidFill>
              </a:rPr>
              <a:t>Reaction </a:t>
            </a:r>
            <a:r>
              <a:rPr lang="en-US" sz="2400" b="1" dirty="0" smtClean="0">
                <a:solidFill>
                  <a:prstClr val="white"/>
                </a:solidFill>
              </a:rPr>
              <a:t>yield C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1</a:t>
            </a:r>
            <a:r>
              <a:rPr lang="en-US" sz="2400" b="1" dirty="0" smtClean="0">
                <a:solidFill>
                  <a:prstClr val="white"/>
                </a:solidFill>
              </a:rPr>
              <a:t> to </a:t>
            </a:r>
            <a:r>
              <a:rPr lang="en-US" sz="2400" b="1" dirty="0" err="1" smtClean="0">
                <a:solidFill>
                  <a:prstClr val="white"/>
                </a:solidFill>
              </a:rPr>
              <a:t>C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3</a:t>
            </a:r>
            <a:r>
              <a:rPr lang="en-US" sz="2400" b="1" dirty="0" smtClean="0">
                <a:solidFill>
                  <a:prstClr val="white"/>
                </a:solidFill>
              </a:rPr>
              <a:t> is </a:t>
            </a:r>
            <a:r>
              <a:rPr lang="en-US" sz="2400" b="1" dirty="0" smtClean="0">
                <a:solidFill>
                  <a:prstClr val="white"/>
                </a:solidFill>
              </a:rPr>
              <a:t>0.48 (g/g), </a:t>
            </a:r>
            <a:r>
              <a:rPr lang="en-US" sz="2400" b="1" dirty="0" smtClean="0">
                <a:solidFill>
                  <a:prstClr val="white"/>
                </a:solidFill>
              </a:rPr>
              <a:t>and </a:t>
            </a:r>
            <a:r>
              <a:rPr lang="en-US" sz="2400" b="1" dirty="0" err="1" smtClean="0">
                <a:solidFill>
                  <a:prstClr val="white"/>
                </a:solidFill>
              </a:rPr>
              <a:t>C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3</a:t>
            </a:r>
            <a:r>
              <a:rPr lang="en-US" sz="2400" b="1" dirty="0" smtClean="0">
                <a:solidFill>
                  <a:prstClr val="white"/>
                </a:solidFill>
              </a:rPr>
              <a:t> to </a:t>
            </a:r>
            <a:r>
              <a:rPr lang="en-US" sz="2400" b="1" dirty="0" err="1" smtClean="0">
                <a:solidFill>
                  <a:prstClr val="white"/>
                </a:solidFill>
              </a:rPr>
              <a:t>C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4</a:t>
            </a:r>
            <a:r>
              <a:rPr lang="en-US" sz="2400" b="1" dirty="0" smtClean="0">
                <a:solidFill>
                  <a:prstClr val="white"/>
                </a:solidFill>
              </a:rPr>
              <a:t> is 1.02 (g/g</a:t>
            </a:r>
            <a:r>
              <a:rPr lang="en-US" sz="2400" b="1" dirty="0" smtClean="0">
                <a:solidFill>
                  <a:prstClr val="white"/>
                </a:solidFill>
              </a:rPr>
              <a:t>),  based </a:t>
            </a:r>
            <a:r>
              <a:rPr lang="en-US" sz="2400" b="1" dirty="0" smtClean="0">
                <a:solidFill>
                  <a:prstClr val="white"/>
                </a:solidFill>
              </a:rPr>
              <a:t>on stoichiometric relations</a:t>
            </a:r>
            <a:r>
              <a:rPr lang="en-US" sz="2400" b="1" dirty="0" smtClean="0">
                <a:solidFill>
                  <a:prstClr val="white"/>
                </a:solidFill>
              </a:rPr>
              <a:t>.</a:t>
            </a:r>
            <a:endParaRPr lang="en-US" sz="2400" b="1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86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484" y="609600"/>
            <a:ext cx="9985128" cy="685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Procedures to Build Biodegradation Model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5612" y="1354447"/>
            <a:ext cx="10744200" cy="4246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182880">
              <a:lnSpc>
                <a:spcPct val="114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Procedures to set up the reaction in </a:t>
            </a:r>
            <a:r>
              <a:rPr lang="en-US" sz="2400" b="1" dirty="0" err="1" smtClean="0">
                <a:solidFill>
                  <a:prstClr val="white"/>
                </a:solidFill>
              </a:rPr>
              <a:t>WASP8</a:t>
            </a:r>
            <a:endParaRPr lang="en-US" sz="2400" b="1" dirty="0" smtClean="0">
              <a:solidFill>
                <a:prstClr val="white"/>
              </a:solidFill>
            </a:endParaRPr>
          </a:p>
          <a:p>
            <a:pPr marL="13716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200" b="1" dirty="0" smtClean="0">
                <a:solidFill>
                  <a:prstClr val="white"/>
                </a:solidFill>
              </a:rPr>
              <a:t>1. Create surface water WASP </a:t>
            </a:r>
            <a:r>
              <a:rPr lang="en-US" sz="2200" b="1" dirty="0" smtClean="0">
                <a:solidFill>
                  <a:prstClr val="white"/>
                </a:solidFill>
              </a:rPr>
              <a:t>model</a:t>
            </a:r>
            <a:endParaRPr lang="en-US" sz="2200" b="1" dirty="0" smtClean="0">
              <a:solidFill>
                <a:prstClr val="white"/>
              </a:solidFill>
            </a:endParaRPr>
          </a:p>
          <a:p>
            <a:pPr marL="13716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200" b="1" dirty="0" smtClean="0">
                <a:solidFill>
                  <a:prstClr val="white"/>
                </a:solidFill>
              </a:rPr>
              <a:t>2. Create chemical state variables</a:t>
            </a:r>
          </a:p>
          <a:p>
            <a:pPr marL="13716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200" b="1" dirty="0">
                <a:solidFill>
                  <a:prstClr val="white"/>
                </a:solidFill>
              </a:rPr>
              <a:t>3</a:t>
            </a:r>
            <a:r>
              <a:rPr lang="en-US" sz="2200" b="1" dirty="0" smtClean="0">
                <a:solidFill>
                  <a:prstClr val="white"/>
                </a:solidFill>
              </a:rPr>
              <a:t>. Input initial conditions (concentrations)</a:t>
            </a:r>
            <a:endParaRPr lang="en-US" sz="2200" b="1" dirty="0">
              <a:solidFill>
                <a:prstClr val="white"/>
              </a:solidFill>
            </a:endParaRPr>
          </a:p>
          <a:p>
            <a:pPr marL="13716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200" b="1" dirty="0">
                <a:solidFill>
                  <a:prstClr val="white"/>
                </a:solidFill>
              </a:rPr>
              <a:t>4</a:t>
            </a:r>
            <a:r>
              <a:rPr lang="en-US" sz="2200" b="1" dirty="0" smtClean="0">
                <a:solidFill>
                  <a:prstClr val="white"/>
                </a:solidFill>
              </a:rPr>
              <a:t>. Specify reactants and products number, input reaction rate constant, and reaction yield</a:t>
            </a:r>
          </a:p>
          <a:p>
            <a:pPr marL="13716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200" b="1" dirty="0">
                <a:solidFill>
                  <a:prstClr val="white"/>
                </a:solidFill>
              </a:rPr>
              <a:t>5</a:t>
            </a:r>
            <a:r>
              <a:rPr lang="en-US" sz="2200" b="1" dirty="0" smtClean="0">
                <a:solidFill>
                  <a:prstClr val="white"/>
                </a:solidFill>
              </a:rPr>
              <a:t>. Define </a:t>
            </a:r>
            <a:r>
              <a:rPr lang="en-US" sz="2200" b="1" dirty="0" smtClean="0">
                <a:solidFill>
                  <a:prstClr val="white"/>
                </a:solidFill>
              </a:rPr>
              <a:t>how contaminants enter </a:t>
            </a:r>
            <a:r>
              <a:rPr lang="en-US" sz="2200" b="1" dirty="0" smtClean="0">
                <a:solidFill>
                  <a:prstClr val="white"/>
                </a:solidFill>
              </a:rPr>
              <a:t>into the surface water system (Using Loading Function or Initial Conditions)</a:t>
            </a:r>
          </a:p>
          <a:p>
            <a:pPr marL="13716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200" b="1" dirty="0">
                <a:solidFill>
                  <a:prstClr val="white"/>
                </a:solidFill>
              </a:rPr>
              <a:t>6</a:t>
            </a:r>
            <a:r>
              <a:rPr lang="en-US" sz="2200" b="1" dirty="0" smtClean="0">
                <a:solidFill>
                  <a:prstClr val="white"/>
                </a:solidFill>
              </a:rPr>
              <a:t>. Select output parameters</a:t>
            </a:r>
          </a:p>
          <a:p>
            <a:pPr marL="13716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200" b="1" dirty="0">
                <a:solidFill>
                  <a:prstClr val="white"/>
                </a:solidFill>
              </a:rPr>
              <a:t>7</a:t>
            </a:r>
            <a:r>
              <a:rPr lang="en-US" sz="2200" b="1" dirty="0" smtClean="0">
                <a:solidFill>
                  <a:prstClr val="white"/>
                </a:solidFill>
              </a:rPr>
              <a:t>. Run the WASP model</a:t>
            </a:r>
          </a:p>
        </p:txBody>
      </p:sp>
    </p:spTree>
    <p:extLst>
      <p:ext uri="{BB962C8B-B14F-4D97-AF65-F5344CB8AC3E}">
        <p14:creationId xmlns:p14="http://schemas.microsoft.com/office/powerpoint/2010/main" val="200221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484" y="533400"/>
            <a:ext cx="9985128" cy="685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Add two more chemical state variables 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302" y="1219200"/>
            <a:ext cx="8183910" cy="49114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3374" y="609600"/>
            <a:ext cx="466725" cy="439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53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484" y="533400"/>
            <a:ext cx="9985128" cy="685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Input initial conditions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5224" y="647700"/>
            <a:ext cx="457200" cy="457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924" y="1295400"/>
            <a:ext cx="7323716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13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084" y="533400"/>
            <a:ext cx="9375528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Input reactant and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products number, reaction constant, and reaction yield</a:t>
            </a:r>
            <a:r>
              <a:rPr lang="en-US" sz="3600" b="1" dirty="0">
                <a:solidFill>
                  <a:prstClr val="white"/>
                </a:solidFill>
              </a:rPr>
              <a:t/>
            </a:r>
            <a:br>
              <a:rPr lang="en-US" sz="3600" b="1" dirty="0">
                <a:solidFill>
                  <a:prstClr val="white"/>
                </a:solidFill>
              </a:rPr>
            </a:b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724" y="1447800"/>
            <a:ext cx="8574088" cy="46474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012" y="838200"/>
            <a:ext cx="519723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18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2" y="381000"/>
            <a:ext cx="7467600" cy="685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Select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output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parameters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812" y="1371600"/>
            <a:ext cx="7620000" cy="4579883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212" y="533400"/>
            <a:ext cx="1988820" cy="457200"/>
          </a:xfrm>
          <a:prstGeom prst="rect">
            <a:avLst/>
          </a:prstGeom>
        </p:spPr>
      </p:pic>
      <p:sp>
        <p:nvSpPr>
          <p:cNvPr id="11" name="Flowchart: Connector 10"/>
          <p:cNvSpPr/>
          <p:nvPr/>
        </p:nvSpPr>
        <p:spPr>
          <a:xfrm>
            <a:off x="7486648" y="533400"/>
            <a:ext cx="533400" cy="457200"/>
          </a:xfrm>
          <a:prstGeom prst="flowChartConnector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49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012" y="609600"/>
            <a:ext cx="7467600" cy="685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Result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412" y="1371600"/>
            <a:ext cx="7862997" cy="4648200"/>
          </a:xfrm>
        </p:spPr>
      </p:pic>
      <p:sp>
        <p:nvSpPr>
          <p:cNvPr id="7" name="TextBox 6"/>
          <p:cNvSpPr txBox="1"/>
          <p:nvPr/>
        </p:nvSpPr>
        <p:spPr>
          <a:xfrm>
            <a:off x="2894012" y="2514600"/>
            <a:ext cx="450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C1</a:t>
            </a:r>
            <a:endParaRPr 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380412" y="2651155"/>
            <a:ext cx="450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C2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44776" y="5105400"/>
            <a:ext cx="450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chemeClr val="accent5"/>
                </a:solidFill>
              </a:rPr>
              <a:t>C3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68986" y="3816410"/>
            <a:ext cx="450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C4</a:t>
            </a:r>
            <a:endParaRPr lang="en-US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21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827212" y="685800"/>
            <a:ext cx="82296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2. Temperature Corrector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069925" y="1647980"/>
                <a:ext cx="266701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𝒓𝒆𝒂𝒄𝒕𝒊𝒐𝒏</m:t>
                        </m:r>
                      </m:sub>
                    </m:sSub>
                  </m:oMath>
                </a14:m>
                <a:r>
                  <a:rPr lang="en-US" sz="2800" b="1" dirty="0" smtClean="0">
                    <a:solidFill>
                      <a:prstClr val="white"/>
                    </a:solidFill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𝒓𝒂𝒕𝒆</m:t>
                        </m:r>
                      </m:sub>
                    </m:sSub>
                  </m:oMath>
                </a14:m>
                <a:endParaRPr lang="en-US" sz="2800" b="1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925" y="1647980"/>
                <a:ext cx="2667012" cy="523220"/>
              </a:xfrm>
              <a:prstGeom prst="rect">
                <a:avLst/>
              </a:prstGeom>
              <a:blipFill rotWithShape="1">
                <a:blip r:embed="rId2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5612" y="2209800"/>
            <a:ext cx="10896600" cy="328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k</a:t>
            </a:r>
            <a:r>
              <a:rPr lang="en-US" sz="2400" b="1" baseline="-25000" dirty="0" smtClean="0">
                <a:solidFill>
                  <a:schemeClr val="bg1"/>
                </a:solidFill>
              </a:rPr>
              <a:t>reaction</a:t>
            </a:r>
            <a:r>
              <a:rPr lang="en-US" sz="2400" b="1" dirty="0" smtClean="0">
                <a:solidFill>
                  <a:schemeClr val="bg1"/>
                </a:solidFill>
              </a:rPr>
              <a:t>: Overall reaction rate constant (d</a:t>
            </a:r>
            <a:r>
              <a:rPr lang="en-US" sz="2400" b="1" baseline="30000" dirty="0" smtClean="0">
                <a:solidFill>
                  <a:schemeClr val="bg1"/>
                </a:solidFill>
              </a:rPr>
              <a:t>-1</a:t>
            </a:r>
            <a:r>
              <a:rPr lang="en-US" sz="2400" b="1" dirty="0" smtClean="0">
                <a:solidFill>
                  <a:schemeClr val="bg1"/>
                </a:solidFill>
              </a:rPr>
              <a:t>) that </a:t>
            </a:r>
            <a:r>
              <a:rPr lang="en-US" sz="2400" b="1" dirty="0" err="1" smtClean="0">
                <a:solidFill>
                  <a:schemeClr val="bg1"/>
                </a:solidFill>
              </a:rPr>
              <a:t>WASP8</a:t>
            </a:r>
            <a:r>
              <a:rPr lang="en-US" sz="2400" b="1" dirty="0" smtClean="0">
                <a:solidFill>
                  <a:schemeClr val="bg1"/>
                </a:solidFill>
              </a:rPr>
              <a:t> internally calculates</a:t>
            </a: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k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rate</a:t>
            </a:r>
            <a:r>
              <a:rPr lang="en-US" sz="2400" b="1" dirty="0" smtClean="0">
                <a:solidFill>
                  <a:prstClr val="white"/>
                </a:solidFill>
              </a:rPr>
              <a:t>: Rate constant specified by WASP user (d</a:t>
            </a:r>
            <a:r>
              <a:rPr lang="en-US" sz="2400" b="1" baseline="30000" dirty="0" smtClean="0">
                <a:solidFill>
                  <a:prstClr val="white"/>
                </a:solidFill>
              </a:rPr>
              <a:t>-1</a:t>
            </a:r>
            <a:r>
              <a:rPr lang="en-US" sz="2400" b="1" dirty="0" smtClean="0">
                <a:solidFill>
                  <a:prstClr val="white"/>
                </a:solidFill>
              </a:rPr>
              <a:t>) at </a:t>
            </a:r>
            <a:r>
              <a:rPr lang="en-US" sz="2400" b="1" dirty="0" err="1" smtClean="0">
                <a:solidFill>
                  <a:prstClr val="white"/>
                </a:solidFill>
              </a:rPr>
              <a:t>20°C</a:t>
            </a:r>
            <a:endParaRPr lang="en-US" sz="2400" b="1" dirty="0" smtClean="0">
              <a:solidFill>
                <a:prstClr val="white"/>
              </a:solidFill>
            </a:endParaRP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X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temp</a:t>
            </a:r>
            <a:r>
              <a:rPr lang="en-US" sz="2400" b="1" dirty="0" smtClean="0">
                <a:solidFill>
                  <a:prstClr val="white"/>
                </a:solidFill>
              </a:rPr>
              <a:t>: Temperature correction term </a:t>
            </a: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Time function can be used to simulate temperature effects on reaction rate over certain period.   </a:t>
            </a:r>
          </a:p>
          <a:p>
            <a:pPr marL="617220">
              <a:lnSpc>
                <a:spcPct val="114000"/>
              </a:lnSpc>
            </a:pPr>
            <a:r>
              <a:rPr lang="en-US" sz="2400" b="1" dirty="0" smtClean="0">
                <a:solidFill>
                  <a:prstClr val="white"/>
                </a:solidFill>
              </a:rPr>
              <a:t>          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508325" y="1647980"/>
                <a:ext cx="1443087" cy="5618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prstClr val="white"/>
                          </a:solidFill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en-US" sz="2800" b="1" i="1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𝑿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𝒕𝒆𝒎𝒑</m:t>
                          </m:r>
                        </m:sub>
                      </m:sSub>
                    </m:oMath>
                  </m:oMathPara>
                </a14:m>
                <a:endParaRPr lang="en-US" sz="2800" b="1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8325" y="1647980"/>
                <a:ext cx="1443087" cy="5618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8624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12812" y="609600"/>
            <a:ext cx="9296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Temperature Corrector Options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5612" y="1143000"/>
            <a:ext cx="11049000" cy="4904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17220">
              <a:lnSpc>
                <a:spcPct val="150000"/>
              </a:lnSpc>
            </a:pPr>
            <a:r>
              <a:rPr lang="en-US" sz="2400" b="1" dirty="0" smtClean="0">
                <a:solidFill>
                  <a:schemeClr val="bg1"/>
                </a:solidFill>
              </a:rPr>
              <a:t>  Temperature corrector options</a:t>
            </a:r>
          </a:p>
          <a:p>
            <a:pPr marL="96012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Option 1: Theta </a:t>
            </a:r>
            <a:r>
              <a:rPr lang="en-US" sz="2400" b="1" dirty="0">
                <a:solidFill>
                  <a:schemeClr val="bg1"/>
                </a:solidFill>
              </a:rPr>
              <a:t>temperature correction factor </a:t>
            </a:r>
            <a:r>
              <a:rPr lang="en-US" sz="2400" b="1" dirty="0" smtClean="0">
                <a:solidFill>
                  <a:schemeClr val="bg1"/>
                </a:solidFill>
              </a:rPr>
              <a:t>(dimensionless)</a:t>
            </a:r>
          </a:p>
          <a:p>
            <a:pPr marL="617220">
              <a:lnSpc>
                <a:spcPct val="150000"/>
              </a:lnSpc>
            </a:pP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</a:rPr>
              <a:t>                   </a:t>
            </a:r>
            <a:r>
              <a:rPr lang="en-US" sz="2400" b="1" dirty="0" err="1" smtClean="0">
                <a:solidFill>
                  <a:prstClr val="white"/>
                </a:solidFill>
              </a:rPr>
              <a:t>X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temp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  </a:t>
            </a:r>
            <a:r>
              <a:rPr lang="en-US" sz="2400" b="1" dirty="0">
                <a:solidFill>
                  <a:prstClr val="white"/>
                </a:solidFill>
              </a:rPr>
              <a:t>= </a:t>
            </a:r>
            <a:r>
              <a:rPr lang="el-GR" sz="2400" b="1" dirty="0">
                <a:solidFill>
                  <a:prstClr val="white"/>
                </a:solidFill>
              </a:rPr>
              <a:t>θ</a:t>
            </a:r>
            <a:r>
              <a:rPr lang="en-US" sz="2400" b="1" baseline="30000" dirty="0">
                <a:solidFill>
                  <a:prstClr val="white"/>
                </a:solidFill>
              </a:rPr>
              <a:t>(T-20)</a:t>
            </a:r>
            <a:r>
              <a:rPr lang="en-US" sz="2400" b="1" dirty="0">
                <a:solidFill>
                  <a:prstClr val="white"/>
                </a:solidFill>
              </a:rPr>
              <a:t> </a:t>
            </a:r>
          </a:p>
          <a:p>
            <a:pPr marL="617220">
              <a:lnSpc>
                <a:spcPct val="150000"/>
              </a:lnSpc>
            </a:pPr>
            <a:r>
              <a:rPr lang="en-US" sz="2400" b="1" dirty="0" smtClean="0">
                <a:solidFill>
                  <a:prstClr val="white"/>
                </a:solidFill>
              </a:rPr>
              <a:t>                    where </a:t>
            </a:r>
            <a:r>
              <a:rPr lang="en-US" sz="2400" b="1" dirty="0">
                <a:solidFill>
                  <a:prstClr val="white"/>
                </a:solidFill>
              </a:rPr>
              <a:t>is </a:t>
            </a:r>
            <a:r>
              <a:rPr lang="el-GR" sz="2400" b="1" dirty="0">
                <a:solidFill>
                  <a:prstClr val="white"/>
                </a:solidFill>
              </a:rPr>
              <a:t>θ</a:t>
            </a:r>
            <a:r>
              <a:rPr lang="en-US" sz="2400" b="1" dirty="0">
                <a:solidFill>
                  <a:prstClr val="white"/>
                </a:solidFill>
              </a:rPr>
              <a:t> temperature-activity coefficient, and T is </a:t>
            </a:r>
            <a:r>
              <a:rPr lang="en-US" sz="2400" b="1" dirty="0" smtClean="0">
                <a:solidFill>
                  <a:prstClr val="white"/>
                </a:solidFill>
              </a:rPr>
              <a:t>temperature (°C).</a:t>
            </a:r>
          </a:p>
          <a:p>
            <a:pPr marL="96012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Option 2: </a:t>
            </a:r>
            <a:r>
              <a:rPr lang="en-US" sz="2400" b="1" dirty="0" err="1" smtClean="0">
                <a:solidFill>
                  <a:schemeClr val="bg1"/>
                </a:solidFill>
              </a:rPr>
              <a:t>Q10</a:t>
            </a:r>
            <a:r>
              <a:rPr lang="en-US" sz="2400" b="1" dirty="0" smtClean="0">
                <a:solidFill>
                  <a:schemeClr val="bg1"/>
                </a:solidFill>
              </a:rPr>
              <a:t> temperature correction factor </a:t>
            </a:r>
            <a:r>
              <a:rPr lang="en-US" sz="2400" b="1" dirty="0">
                <a:solidFill>
                  <a:schemeClr val="bg1"/>
                </a:solidFill>
              </a:rPr>
              <a:t>(dimensionless)</a:t>
            </a:r>
          </a:p>
          <a:p>
            <a:pPr marL="617220">
              <a:lnSpc>
                <a:spcPct val="150000"/>
              </a:lnSpc>
            </a:pPr>
            <a:r>
              <a:rPr lang="en-US" sz="2400" b="1" dirty="0" smtClean="0">
                <a:solidFill>
                  <a:prstClr val="white"/>
                </a:solidFill>
              </a:rPr>
              <a:t>                     </a:t>
            </a:r>
            <a:r>
              <a:rPr lang="en-US" sz="2400" b="1" dirty="0" err="1" smtClean="0">
                <a:solidFill>
                  <a:prstClr val="white"/>
                </a:solidFill>
              </a:rPr>
              <a:t>X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temp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  </a:t>
            </a:r>
            <a:r>
              <a:rPr lang="en-US" sz="2400" b="1" dirty="0">
                <a:solidFill>
                  <a:prstClr val="white"/>
                </a:solidFill>
              </a:rPr>
              <a:t>= </a:t>
            </a:r>
            <a:r>
              <a:rPr lang="el-GR" sz="2400" b="1" dirty="0" smtClean="0">
                <a:solidFill>
                  <a:prstClr val="white"/>
                </a:solidFill>
              </a:rPr>
              <a:t>θ</a:t>
            </a:r>
            <a:r>
              <a:rPr lang="en-US" sz="2400" b="1" i="0" baseline="30000" dirty="0" smtClean="0">
                <a:solidFill>
                  <a:prstClr val="white"/>
                </a:solidFill>
                <a:latin typeface="+mj-lt"/>
              </a:rPr>
              <a:t>[(T-20)/10]</a:t>
            </a:r>
            <a:endParaRPr lang="en-US" sz="2400" b="1" dirty="0">
              <a:solidFill>
                <a:prstClr val="white"/>
              </a:solidFill>
            </a:endParaRPr>
          </a:p>
          <a:p>
            <a:pPr marL="617220">
              <a:lnSpc>
                <a:spcPct val="150000"/>
              </a:lnSpc>
            </a:pPr>
            <a:r>
              <a:rPr lang="en-US" sz="2400" b="1" dirty="0" smtClean="0">
                <a:solidFill>
                  <a:prstClr val="white"/>
                </a:solidFill>
              </a:rPr>
              <a:t>                     where T </a:t>
            </a:r>
            <a:r>
              <a:rPr lang="en-US" sz="2400" b="1" dirty="0">
                <a:solidFill>
                  <a:prstClr val="white"/>
                </a:solidFill>
              </a:rPr>
              <a:t>is temperature (°C).</a:t>
            </a:r>
          </a:p>
          <a:p>
            <a:pPr marL="617220">
              <a:lnSpc>
                <a:spcPct val="114000"/>
              </a:lnSpc>
            </a:pPr>
            <a:endParaRPr lang="en-US" sz="2400" b="1" dirty="0">
              <a:solidFill>
                <a:schemeClr val="bg1"/>
              </a:solidFill>
            </a:endParaRPr>
          </a:p>
          <a:p>
            <a:pPr marL="617220">
              <a:lnSpc>
                <a:spcPct val="114000"/>
              </a:lnSpc>
            </a:pPr>
            <a:r>
              <a:rPr lang="en-US" sz="2400" b="1" dirty="0" smtClean="0">
                <a:solidFill>
                  <a:prstClr val="white"/>
                </a:solidFill>
              </a:rPr>
              <a:t>              </a:t>
            </a:r>
          </a:p>
        </p:txBody>
      </p:sp>
    </p:spTree>
    <p:extLst>
      <p:ext uri="{BB962C8B-B14F-4D97-AF65-F5344CB8AC3E}">
        <p14:creationId xmlns:p14="http://schemas.microsoft.com/office/powerpoint/2010/main" val="467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8676" y="1752600"/>
            <a:ext cx="10873002" cy="3733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2" name="Cloud 41"/>
          <p:cNvSpPr/>
          <p:nvPr/>
        </p:nvSpPr>
        <p:spPr>
          <a:xfrm>
            <a:off x="4714498" y="3619500"/>
            <a:ext cx="1187267" cy="842274"/>
          </a:xfrm>
          <a:prstGeom prst="cloud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8676" y="5486400"/>
            <a:ext cx="10873002" cy="9144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5218537" y="4548478"/>
            <a:ext cx="0" cy="932391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5484971" y="4526119"/>
            <a:ext cx="0" cy="916807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6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840" y="74630"/>
            <a:ext cx="1922397" cy="1373170"/>
          </a:xfrm>
          <a:prstGeom prst="rect">
            <a:avLst/>
          </a:prstGeom>
        </p:spPr>
      </p:pic>
      <p:sp>
        <p:nvSpPr>
          <p:cNvPr id="78" name="Down Arrow 77"/>
          <p:cNvSpPr/>
          <p:nvPr/>
        </p:nvSpPr>
        <p:spPr>
          <a:xfrm>
            <a:off x="5898261" y="5972083"/>
            <a:ext cx="213832" cy="776085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8430525" y="4524748"/>
            <a:ext cx="0" cy="885452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41359" y="5024738"/>
            <a:ext cx="2023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Water Column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65974" y="5862938"/>
            <a:ext cx="1401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Sediment</a:t>
            </a:r>
            <a:endParaRPr lang="en-US" sz="2400" b="1" dirty="0">
              <a:solidFill>
                <a:prstClr val="black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4148852" y="951880"/>
            <a:ext cx="1818989" cy="76200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915068" y="1752600"/>
            <a:ext cx="249448" cy="71434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01574" y="3925302"/>
            <a:ext cx="1320456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0868370" y="3925302"/>
            <a:ext cx="1218883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4241087" y="2667000"/>
            <a:ext cx="2846674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570412" y="2266890"/>
            <a:ext cx="20910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Chemical reaction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946736" y="1200090"/>
            <a:ext cx="1633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Volatilization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63" name="Cloud 62"/>
          <p:cNvSpPr/>
          <p:nvPr/>
        </p:nvSpPr>
        <p:spPr>
          <a:xfrm>
            <a:off x="7896435" y="3590094"/>
            <a:ext cx="1187267" cy="842274"/>
          </a:xfrm>
          <a:prstGeom prst="cloud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4074400" y="2929900"/>
            <a:ext cx="914162" cy="64666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V="1">
            <a:off x="8633672" y="4460406"/>
            <a:ext cx="0" cy="949794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68677" y="3991783"/>
            <a:ext cx="8624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Inflow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0483691" y="3943290"/>
            <a:ext cx="10561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Outflow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902853" y="3975785"/>
            <a:ext cx="7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Solid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133175" y="5972080"/>
            <a:ext cx="809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Burial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206604" y="4781490"/>
            <a:ext cx="992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Settling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495337" y="4781490"/>
            <a:ext cx="1644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prstClr val="black"/>
                </a:solidFill>
              </a:rPr>
              <a:t>Resuspension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376598" y="3105090"/>
            <a:ext cx="1117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Partition</a:t>
            </a:r>
            <a:endParaRPr lang="en-US" sz="2000" b="1" dirty="0">
              <a:solidFill>
                <a:prstClr val="black"/>
              </a:solidFill>
            </a:endParaRPr>
          </a:p>
        </p:txBody>
      </p:sp>
      <p:cxnSp>
        <p:nvCxnSpPr>
          <p:cNvPr id="94" name="Straight Arrow Connector 93"/>
          <p:cNvCxnSpPr/>
          <p:nvPr/>
        </p:nvCxnSpPr>
        <p:spPr>
          <a:xfrm>
            <a:off x="7516363" y="2894235"/>
            <a:ext cx="812588" cy="60372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881798" y="3103722"/>
            <a:ext cx="1117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Partition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911603" y="4037232"/>
            <a:ext cx="7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Solid</a:t>
            </a:r>
            <a:endParaRPr lang="en-US" sz="2000" b="1" dirty="0">
              <a:solidFill>
                <a:prstClr val="black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4127370" y="2819403"/>
            <a:ext cx="935676" cy="664097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 flipV="1">
            <a:off x="7639354" y="2818032"/>
            <a:ext cx="870992" cy="679930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692160" y="2362200"/>
            <a:ext cx="497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</a:rPr>
              <a:t>C</a:t>
            </a:r>
            <a:r>
              <a:rPr lang="en-US" sz="2800" b="1" baseline="-25000" dirty="0" smtClean="0">
                <a:solidFill>
                  <a:prstClr val="black"/>
                </a:solidFill>
              </a:rPr>
              <a:t>1</a:t>
            </a:r>
            <a:endParaRPr lang="en-US" sz="2800" b="1" baseline="-25000" dirty="0">
              <a:solidFill>
                <a:prstClr val="black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142102" y="2398439"/>
            <a:ext cx="497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prstClr val="black"/>
                </a:solidFill>
              </a:rPr>
              <a:t>C</a:t>
            </a:r>
            <a:r>
              <a:rPr lang="en-US" sz="2800" b="1" baseline="-25000" dirty="0" err="1">
                <a:solidFill>
                  <a:prstClr val="black"/>
                </a:solidFill>
              </a:rPr>
              <a:t>2</a:t>
            </a:r>
            <a:endParaRPr lang="en-US" sz="2800" b="1" baseline="-25000" dirty="0">
              <a:solidFill>
                <a:prstClr val="black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865812" y="3276600"/>
            <a:ext cx="497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</a:rPr>
              <a:t>C</a:t>
            </a:r>
            <a:r>
              <a:rPr lang="en-US" sz="2800" b="1" baseline="-25000" dirty="0" smtClean="0">
                <a:solidFill>
                  <a:prstClr val="black"/>
                </a:solidFill>
              </a:rPr>
              <a:t>1</a:t>
            </a:r>
            <a:endParaRPr lang="en-US" sz="2800" b="1" baseline="-25000" dirty="0">
              <a:solidFill>
                <a:prstClr val="black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2894012" y="1600200"/>
            <a:ext cx="838200" cy="86674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741612" y="1600200"/>
            <a:ext cx="866745" cy="86674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9102360" y="3210580"/>
            <a:ext cx="497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prstClr val="black"/>
                </a:solidFill>
              </a:rPr>
              <a:t>C</a:t>
            </a:r>
            <a:r>
              <a:rPr lang="en-US" sz="2800" b="1" baseline="-25000" dirty="0" err="1">
                <a:solidFill>
                  <a:prstClr val="black"/>
                </a:solidFill>
              </a:rPr>
              <a:t>2</a:t>
            </a:r>
            <a:endParaRPr lang="en-US" sz="2800" b="1" baseline="-25000" dirty="0">
              <a:solidFill>
                <a:prstClr val="black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5798009" y="3619500"/>
            <a:ext cx="169831" cy="14007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9006981" y="3571715"/>
            <a:ext cx="169831" cy="14007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192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533400"/>
            <a:ext cx="83058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Temperature Corrector Options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27012" y="1066800"/>
                <a:ext cx="10591800" cy="59456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617220">
                  <a:lnSpc>
                    <a:spcPct val="114000"/>
                  </a:lnSpc>
                </a:pPr>
                <a:r>
                  <a:rPr lang="en-US" sz="2400" b="1" dirty="0" smtClean="0">
                    <a:solidFill>
                      <a:schemeClr val="bg1"/>
                    </a:solidFill>
                  </a:rPr>
                  <a:t>  Temperature corrector options</a:t>
                </a:r>
              </a:p>
              <a:p>
                <a:pPr marL="960120" indent="-182880">
                  <a:lnSpc>
                    <a:spcPct val="114000"/>
                  </a:lnSpc>
                  <a:buFont typeface="Arial" pitchFamily="34" charset="0"/>
                  <a:buChar char="•"/>
                </a:pPr>
                <a:r>
                  <a:rPr lang="en-US" sz="2400" b="1" dirty="0" smtClean="0">
                    <a:solidFill>
                      <a:schemeClr val="bg1"/>
                    </a:solidFill>
                  </a:rPr>
                  <a:t>Option 3: Activation energy temperature correction factor</a:t>
                </a:r>
              </a:p>
              <a:p>
                <a:pPr marL="617220">
                  <a:lnSpc>
                    <a:spcPct val="114000"/>
                  </a:lnSpc>
                </a:pPr>
                <a:r>
                  <a:rPr lang="en-US" sz="2400" b="1" dirty="0" smtClean="0">
                    <a:solidFill>
                      <a:schemeClr val="bg1"/>
                    </a:solidFill>
                  </a:rPr>
                  <a:t>                     </a:t>
                </a:r>
                <a14:m>
                  <m:oMath xmlns:m="http://schemas.openxmlformats.org/officeDocument/2006/math">
                    <m:r>
                      <a:rPr lang="en-US" sz="2400" b="1" i="0" smtClean="0">
                        <a:solidFill>
                          <a:schemeClr val="bg1"/>
                        </a:solidFill>
                        <a:latin typeface="Cambria Math"/>
                      </a:rPr>
                      <m:t>  </m:t>
                    </m:r>
                    <m:r>
                      <a:rPr lang="en-US" sz="2400" b="1" i="1" smtClean="0">
                        <a:solidFill>
                          <a:schemeClr val="bg1"/>
                        </a:solidFill>
                        <a:latin typeface="Cambria Math"/>
                      </a:rPr>
                      <m:t>𝒍𝒏</m:t>
                    </m:r>
                    <m:r>
                      <a:rPr lang="en-US" sz="2400" b="1" i="0" smtClean="0">
                        <a:solidFill>
                          <a:schemeClr val="bg1"/>
                        </a:solidFill>
                        <a:latin typeface="Cambria Math"/>
                      </a:rPr>
                      <m:t>(</m:t>
                    </m:r>
                    <m:f>
                      <m:fPr>
                        <m:ctrlP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𝒌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𝒌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den>
                    </m:f>
                    <m:r>
                      <a:rPr lang="en-US" sz="2400" b="1" i="1" smtClean="0">
                        <a:solidFill>
                          <a:schemeClr val="bg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2400" b="1" dirty="0" smtClean="0">
                    <a:solidFill>
                      <a:schemeClr val="bg1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𝟏𝟎𝟎𝟎</m:t>
                            </m:r>
                            <m: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𝑬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num>
                      <m:den>
                        <m: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𝑹</m:t>
                        </m:r>
                      </m:den>
                    </m:f>
                    <m:f>
                      <m:fPr>
                        <m:ctrlP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𝑻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  <m: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𝟐𝟗𝟑</m:t>
                        </m:r>
                        <m: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𝟏𝟓</m:t>
                        </m:r>
                      </m:num>
                      <m:den>
                        <m:sSub>
                          <m:sSubPr>
                            <m:ctrlP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𝟐𝟗𝟑</m:t>
                            </m:r>
                            <m: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.</m:t>
                            </m:r>
                            <m: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𝟏𝟓</m:t>
                            </m:r>
                            <m: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𝑻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endParaRPr lang="en-US" sz="2400" b="1" dirty="0" smtClean="0">
                  <a:solidFill>
                    <a:schemeClr val="bg1"/>
                  </a:solidFill>
                </a:endParaRPr>
              </a:p>
              <a:p>
                <a:pPr marL="617220">
                  <a:lnSpc>
                    <a:spcPct val="114000"/>
                  </a:lnSpc>
                </a:pPr>
                <a:r>
                  <a:rPr lang="en-US" sz="2400" b="1" dirty="0" smtClean="0">
                    <a:solidFill>
                      <a:schemeClr val="bg1"/>
                    </a:solidFill>
                  </a:rPr>
                  <a:t>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400" b="1" dirty="0" smtClean="0">
                    <a:solidFill>
                      <a:schemeClr val="bg1"/>
                    </a:solidFill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sz="2400" b="1" i="1" dirty="0" smtClean="0">
                        <a:solidFill>
                          <a:schemeClr val="bg1"/>
                        </a:solidFill>
                        <a:latin typeface="Cambria Math"/>
                      </a:rPr>
                      <m:t>𝒆𝒙𝒑</m:t>
                    </m:r>
                  </m:oMath>
                </a14:m>
                <a:r>
                  <a:rPr lang="en-US" sz="2400" b="1" dirty="0" smtClean="0">
                    <a:solidFill>
                      <a:schemeClr val="bg1"/>
                    </a:solidFill>
                  </a:rPr>
                  <a:t>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𝟏𝟎𝟎𝟎</m:t>
                            </m:r>
                            <m: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𝑬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num>
                      <m:den>
                        <m: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𝑹</m:t>
                        </m:r>
                      </m:den>
                    </m:f>
                    <m:f>
                      <m:fPr>
                        <m:ctrlP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𝑻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  <m: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𝟐𝟗𝟑</m:t>
                        </m:r>
                        <m: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𝟏𝟓</m:t>
                        </m:r>
                      </m:num>
                      <m:den>
                        <m:sSub>
                          <m:sSubPr>
                            <m:ctrlP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𝟐𝟗𝟑</m:t>
                            </m:r>
                            <m: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.</m:t>
                            </m:r>
                            <m: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𝟏𝟓</m:t>
                            </m:r>
                            <m: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𝑻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="1" dirty="0" smtClean="0">
                    <a:solidFill>
                      <a:schemeClr val="bg1"/>
                    </a:solidFill>
                  </a:rPr>
                  <a:t>)</a:t>
                </a:r>
              </a:p>
              <a:p>
                <a:pPr marL="617220">
                  <a:lnSpc>
                    <a:spcPct val="114000"/>
                  </a:lnSpc>
                </a:pPr>
                <a:endParaRPr lang="en-US" sz="2400" b="1" dirty="0">
                  <a:solidFill>
                    <a:schemeClr val="bg1"/>
                  </a:solidFill>
                </a:endParaRPr>
              </a:p>
              <a:p>
                <a:pPr marL="617220">
                  <a:lnSpc>
                    <a:spcPct val="114000"/>
                  </a:lnSpc>
                </a:pPr>
                <a:r>
                  <a:rPr lang="en-US" sz="2400" b="1" dirty="0" smtClean="0">
                    <a:solidFill>
                      <a:schemeClr val="bg1"/>
                    </a:solidFill>
                  </a:rPr>
                  <a:t>                        </a:t>
                </a:r>
                <a:r>
                  <a:rPr lang="en-US" sz="2400" b="1" dirty="0" err="1" smtClean="0">
                    <a:solidFill>
                      <a:prstClr val="white"/>
                    </a:solidFill>
                  </a:rPr>
                  <a:t>X</a:t>
                </a:r>
                <a:r>
                  <a:rPr lang="en-US" sz="2400" b="1" baseline="-25000" dirty="0" err="1" smtClean="0">
                    <a:solidFill>
                      <a:prstClr val="white"/>
                    </a:solidFill>
                  </a:rPr>
                  <a:t>temp</a:t>
                </a:r>
                <a:r>
                  <a:rPr lang="en-US" sz="2400" b="1" baseline="-25000" dirty="0" smtClean="0">
                    <a:solidFill>
                      <a:prstClr val="white"/>
                    </a:solidFill>
                  </a:rPr>
                  <a:t>  </a:t>
                </a:r>
                <a:r>
                  <a:rPr lang="en-US" sz="2400" b="1" dirty="0" smtClean="0">
                    <a:solidFill>
                      <a:prstClr val="white"/>
                    </a:solidFill>
                  </a:rPr>
                  <a:t>=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𝒆𝒙𝒑</m:t>
                    </m:r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(</m:t>
                    </m:r>
                    <m:f>
                      <m:fPr>
                        <m:ctrlP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𝟏𝟎𝟎𝟎</m:t>
                            </m:r>
                            <m:r>
                              <a:rPr lang="en-US" sz="2400" b="1" i="1" smtClean="0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𝑬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num>
                      <m:den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𝑹</m:t>
                        </m:r>
                      </m:den>
                    </m:f>
                    <m:f>
                      <m:fPr>
                        <m:ctrlP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𝑻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𝟐𝟗𝟑</m:t>
                        </m:r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𝟏𝟓</m:t>
                        </m:r>
                      </m:num>
                      <m:den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𝟐𝟗𝟑</m:t>
                            </m:r>
                            <m:r>
                              <a:rPr lang="en-US" sz="2400" b="1" i="1" smtClean="0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.</m:t>
                            </m:r>
                            <m:r>
                              <a:rPr lang="en-US" sz="2400" b="1" i="1" smtClean="0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𝟏𝟓</m:t>
                            </m:r>
                            <m:r>
                              <a:rPr lang="en-US" sz="2400" b="1" i="1" smtClean="0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b="1" i="1" smtClean="0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𝑻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="1" dirty="0" smtClean="0">
                    <a:solidFill>
                      <a:schemeClr val="bg1"/>
                    </a:solidFill>
                  </a:rPr>
                  <a:t>)</a:t>
                </a:r>
              </a:p>
              <a:p>
                <a:pPr marL="617220">
                  <a:lnSpc>
                    <a:spcPct val="114000"/>
                  </a:lnSpc>
                </a:pPr>
                <a:r>
                  <a:rPr lang="en-US" sz="2400" b="1" dirty="0" smtClean="0">
                    <a:solidFill>
                      <a:schemeClr val="bg1"/>
                    </a:solidFill>
                  </a:rPr>
                  <a:t>                        </a:t>
                </a:r>
                <a:r>
                  <a:rPr lang="en-US" sz="2400" b="1" dirty="0" smtClean="0">
                    <a:solidFill>
                      <a:prstClr val="white"/>
                    </a:solidFill>
                  </a:rPr>
                  <a:t>where k</a:t>
                </a:r>
                <a:r>
                  <a:rPr lang="en-US" sz="2400" b="1" baseline="-25000" dirty="0" smtClean="0">
                    <a:solidFill>
                      <a:prstClr val="white"/>
                    </a:solidFill>
                  </a:rPr>
                  <a:t>1</a:t>
                </a:r>
                <a:r>
                  <a:rPr lang="en-US" sz="2400" b="1" dirty="0" smtClean="0">
                    <a:solidFill>
                      <a:prstClr val="white"/>
                    </a:solidFill>
                  </a:rPr>
                  <a:t> is reaction rate at certain temperature </a:t>
                </a:r>
                <a:r>
                  <a:rPr lang="en-US" sz="2400" b="1" dirty="0">
                    <a:solidFill>
                      <a:schemeClr val="bg1"/>
                    </a:solidFill>
                  </a:rPr>
                  <a:t>(d</a:t>
                </a:r>
                <a:r>
                  <a:rPr lang="en-US" sz="2400" b="1" baseline="30000" dirty="0">
                    <a:solidFill>
                      <a:schemeClr val="bg1"/>
                    </a:solidFill>
                  </a:rPr>
                  <a:t>-1</a:t>
                </a:r>
                <a:r>
                  <a:rPr lang="en-US" sz="2400" b="1" dirty="0">
                    <a:solidFill>
                      <a:schemeClr val="bg1"/>
                    </a:solidFill>
                  </a:rPr>
                  <a:t>) </a:t>
                </a:r>
                <a:r>
                  <a:rPr lang="en-US" sz="2400" b="1" dirty="0" smtClean="0">
                    <a:solidFill>
                      <a:prstClr val="white"/>
                    </a:solidFill>
                  </a:rPr>
                  <a:t>,</a:t>
                </a:r>
              </a:p>
              <a:p>
                <a:pPr marL="617220">
                  <a:lnSpc>
                    <a:spcPct val="114000"/>
                  </a:lnSpc>
                </a:pPr>
                <a:r>
                  <a:rPr lang="en-US" sz="2400" b="1" dirty="0">
                    <a:solidFill>
                      <a:prstClr val="white"/>
                    </a:solidFill>
                  </a:rPr>
                  <a:t> </a:t>
                </a:r>
                <a:r>
                  <a:rPr lang="en-US" sz="2400" b="1" dirty="0" smtClean="0">
                    <a:solidFill>
                      <a:prstClr val="white"/>
                    </a:solidFill>
                  </a:rPr>
                  <a:t>                       </a:t>
                </a:r>
                <a:r>
                  <a:rPr lang="en-US" sz="2400" b="1" dirty="0" err="1" smtClean="0">
                    <a:solidFill>
                      <a:prstClr val="white"/>
                    </a:solidFill>
                  </a:rPr>
                  <a:t>k</a:t>
                </a:r>
                <a:r>
                  <a:rPr lang="en-US" sz="2400" b="1" baseline="-25000" dirty="0" err="1" smtClean="0">
                    <a:solidFill>
                      <a:prstClr val="white"/>
                    </a:solidFill>
                  </a:rPr>
                  <a:t>2</a:t>
                </a:r>
                <a:r>
                  <a:rPr lang="en-US" sz="2400" b="1" dirty="0" smtClean="0">
                    <a:solidFill>
                      <a:prstClr val="white"/>
                    </a:solidFill>
                  </a:rPr>
                  <a:t> is </a:t>
                </a:r>
                <a:r>
                  <a:rPr lang="en-US" sz="2400" b="1" dirty="0">
                    <a:solidFill>
                      <a:prstClr val="white"/>
                    </a:solidFill>
                  </a:rPr>
                  <a:t>reaction rate </a:t>
                </a:r>
                <a:r>
                  <a:rPr lang="en-US" sz="2400" b="1" dirty="0" smtClean="0">
                    <a:solidFill>
                      <a:prstClr val="white"/>
                    </a:solidFill>
                  </a:rPr>
                  <a:t>when temperature is at </a:t>
                </a:r>
                <a:r>
                  <a:rPr lang="en-US" sz="2400" b="1" dirty="0" err="1" smtClean="0">
                    <a:solidFill>
                      <a:prstClr val="white"/>
                    </a:solidFill>
                  </a:rPr>
                  <a:t>20°C</a:t>
                </a:r>
                <a:r>
                  <a:rPr lang="en-US" sz="2400" b="1" dirty="0" smtClean="0">
                    <a:solidFill>
                      <a:prstClr val="white"/>
                    </a:solidFill>
                  </a:rPr>
                  <a:t> (</a:t>
                </a:r>
                <a:r>
                  <a:rPr lang="en-US" sz="2400" b="1" dirty="0" err="1" smtClean="0">
                    <a:solidFill>
                      <a:prstClr val="white"/>
                    </a:solidFill>
                  </a:rPr>
                  <a:t>293.15K</a:t>
                </a:r>
                <a:r>
                  <a:rPr lang="en-US" sz="2400" b="1" dirty="0" smtClean="0">
                    <a:solidFill>
                      <a:prstClr val="white"/>
                    </a:solidFill>
                  </a:rPr>
                  <a:t>)</a:t>
                </a:r>
              </a:p>
              <a:p>
                <a:pPr marL="617220">
                  <a:lnSpc>
                    <a:spcPct val="114000"/>
                  </a:lnSpc>
                </a:pPr>
                <a:r>
                  <a:rPr lang="en-US" sz="2400" b="1" dirty="0" smtClean="0">
                    <a:solidFill>
                      <a:prstClr val="white"/>
                    </a:solidFill>
                  </a:rPr>
                  <a:t>                        </a:t>
                </a:r>
                <a:r>
                  <a:rPr lang="en-US" sz="2400" b="1" dirty="0" err="1" smtClean="0">
                    <a:solidFill>
                      <a:prstClr val="white"/>
                    </a:solidFill>
                  </a:rPr>
                  <a:t>E</a:t>
                </a:r>
                <a:r>
                  <a:rPr lang="en-US" sz="2400" b="1" baseline="-25000" dirty="0" err="1" smtClean="0">
                    <a:solidFill>
                      <a:prstClr val="white"/>
                    </a:solidFill>
                  </a:rPr>
                  <a:t>a</a:t>
                </a:r>
                <a:r>
                  <a:rPr lang="en-US" sz="2400" b="1" dirty="0" smtClean="0">
                    <a:solidFill>
                      <a:prstClr val="white"/>
                    </a:solidFill>
                  </a:rPr>
                  <a:t> is activation energy (kcal/</a:t>
                </a:r>
                <a:r>
                  <a:rPr lang="en-US" sz="2400" b="1" dirty="0" err="1" smtClean="0">
                    <a:solidFill>
                      <a:prstClr val="white"/>
                    </a:solidFill>
                  </a:rPr>
                  <a:t>mol</a:t>
                </a:r>
                <a:r>
                  <a:rPr lang="en-US" sz="2400" b="1" dirty="0" smtClean="0">
                    <a:solidFill>
                      <a:prstClr val="white"/>
                    </a:solidFill>
                  </a:rPr>
                  <a:t>), R is gas constant (J/(</a:t>
                </a:r>
                <a:r>
                  <a:rPr lang="en-US" sz="2400" b="1" dirty="0" err="1" smtClean="0">
                    <a:solidFill>
                      <a:prstClr val="white"/>
                    </a:solidFill>
                  </a:rPr>
                  <a:t>mol</a:t>
                </a:r>
                <a:r>
                  <a:rPr lang="en-US" sz="2400" b="1" dirty="0" smtClean="0">
                    <a:solidFill>
                      <a:prstClr val="white"/>
                    </a:solidFill>
                  </a:rPr>
                  <a:t>-K)),</a:t>
                </a:r>
              </a:p>
              <a:p>
                <a:pPr marL="617220">
                  <a:lnSpc>
                    <a:spcPct val="114000"/>
                  </a:lnSpc>
                </a:pPr>
                <a:r>
                  <a:rPr lang="en-US" sz="2400" b="1" dirty="0">
                    <a:solidFill>
                      <a:prstClr val="white"/>
                    </a:solidFill>
                  </a:rPr>
                  <a:t> </a:t>
                </a:r>
                <a:r>
                  <a:rPr lang="en-US" sz="2400" b="1" dirty="0" smtClean="0">
                    <a:solidFill>
                      <a:prstClr val="white"/>
                    </a:solidFill>
                  </a:rPr>
                  <a:t>                       T is temperature (K).</a:t>
                </a:r>
                <a:endParaRPr lang="en-US" sz="2400" b="1" dirty="0">
                  <a:solidFill>
                    <a:prstClr val="white"/>
                  </a:solidFill>
                </a:endParaRPr>
              </a:p>
              <a:p>
                <a:pPr marL="617220">
                  <a:lnSpc>
                    <a:spcPct val="114000"/>
                  </a:lnSpc>
                </a:pPr>
                <a:endParaRPr lang="en-US" sz="2400" b="1" dirty="0">
                  <a:solidFill>
                    <a:schemeClr val="bg1"/>
                  </a:solidFill>
                </a:endParaRPr>
              </a:p>
              <a:p>
                <a:pPr marL="617220">
                  <a:lnSpc>
                    <a:spcPct val="114000"/>
                  </a:lnSpc>
                </a:pPr>
                <a:r>
                  <a:rPr lang="en-US" sz="2400" b="1" dirty="0" smtClean="0">
                    <a:solidFill>
                      <a:prstClr val="white"/>
                    </a:solidFill>
                  </a:rPr>
                  <a:t>              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012" y="1066800"/>
                <a:ext cx="10591800" cy="5945602"/>
              </a:xfrm>
              <a:prstGeom prst="rect">
                <a:avLst/>
              </a:prstGeom>
              <a:blipFill rotWithShape="1">
                <a:blip r:embed="rId2"/>
                <a:stretch>
                  <a:fillRect t="-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427412" y="2667000"/>
            <a:ext cx="2895600" cy="5979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4733924" y="3264932"/>
            <a:ext cx="217488" cy="50905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517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46213" y="639762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Temperature Corrector Example Description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5612" y="1363682"/>
            <a:ext cx="10744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Previous model </a:t>
            </a:r>
            <a:r>
              <a:rPr lang="en-US" sz="2400" b="1" dirty="0" smtClean="0">
                <a:solidFill>
                  <a:prstClr val="white"/>
                </a:solidFill>
              </a:rPr>
              <a:t>doesn’t </a:t>
            </a:r>
            <a:r>
              <a:rPr lang="en-US" sz="2400" b="1" dirty="0" smtClean="0">
                <a:solidFill>
                  <a:prstClr val="white"/>
                </a:solidFill>
              </a:rPr>
              <a:t>consider the temperature effects on the biodegradation rate. </a:t>
            </a: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So this model includes the temperature effect. </a:t>
            </a: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Time Function is used to simulate temperature effect on fates of chemicals over a six-month period. Users also need to obtain temperature data. </a:t>
            </a:r>
          </a:p>
        </p:txBody>
      </p:sp>
    </p:spTree>
    <p:extLst>
      <p:ext uri="{BB962C8B-B14F-4D97-AF65-F5344CB8AC3E}">
        <p14:creationId xmlns:p14="http://schemas.microsoft.com/office/powerpoint/2010/main" val="426388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46213" y="639762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Example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Procedures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5612" y="1363682"/>
            <a:ext cx="10744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Procedures to include temperature corrector in </a:t>
            </a:r>
            <a:r>
              <a:rPr lang="en-US" sz="2400" b="1" dirty="0" err="1" smtClean="0">
                <a:solidFill>
                  <a:prstClr val="white"/>
                </a:solidFill>
              </a:rPr>
              <a:t>WASP8</a:t>
            </a:r>
            <a:endParaRPr lang="en-US" sz="2400" b="1" dirty="0" smtClean="0">
              <a:solidFill>
                <a:prstClr val="white"/>
              </a:solidFill>
            </a:endParaRPr>
          </a:p>
          <a:p>
            <a:pPr marL="13716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white"/>
                </a:solidFill>
              </a:rPr>
              <a:t>1. Build reaction model first (previous example)</a:t>
            </a:r>
          </a:p>
          <a:p>
            <a:pPr marL="13716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white"/>
                </a:solidFill>
              </a:rPr>
              <a:t>2. Choose temperature corrector options (option 1 for this example) </a:t>
            </a:r>
          </a:p>
          <a:p>
            <a:pPr marL="13716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white"/>
                </a:solidFill>
              </a:rPr>
              <a:t>3. Input parameters of temperature corrector equation</a:t>
            </a:r>
            <a:endParaRPr lang="en-US" sz="2400" b="1" dirty="0">
              <a:solidFill>
                <a:prstClr val="white"/>
              </a:solidFill>
            </a:endParaRPr>
          </a:p>
          <a:p>
            <a:pPr marL="13716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white"/>
                </a:solidFill>
              </a:rPr>
              <a:t>4. Turn </a:t>
            </a:r>
            <a:r>
              <a:rPr lang="en-US" sz="2400" b="1" dirty="0">
                <a:solidFill>
                  <a:prstClr val="white"/>
                </a:solidFill>
              </a:rPr>
              <a:t>on Temperature Function in Environmental Group </a:t>
            </a:r>
            <a:endParaRPr lang="en-US" sz="2400" b="1" dirty="0" smtClean="0">
              <a:solidFill>
                <a:prstClr val="white"/>
              </a:solidFill>
            </a:endParaRPr>
          </a:p>
          <a:p>
            <a:pPr marL="13716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white"/>
                </a:solidFill>
              </a:rPr>
              <a:t>5. Input </a:t>
            </a:r>
            <a:r>
              <a:rPr lang="en-US" sz="2400" b="1" dirty="0">
                <a:solidFill>
                  <a:prstClr val="white"/>
                </a:solidFill>
              </a:rPr>
              <a:t>temperature data into Time Function </a:t>
            </a:r>
          </a:p>
          <a:p>
            <a:pPr marL="13716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white"/>
                </a:solidFill>
              </a:rPr>
              <a:t>6. Select output parameters</a:t>
            </a:r>
          </a:p>
          <a:p>
            <a:pPr marL="13716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>
                <a:solidFill>
                  <a:prstClr val="white"/>
                </a:solidFill>
              </a:rPr>
              <a:t>7</a:t>
            </a:r>
            <a:r>
              <a:rPr lang="en-US" sz="2400" b="1" dirty="0" smtClean="0">
                <a:solidFill>
                  <a:prstClr val="white"/>
                </a:solidFill>
              </a:rPr>
              <a:t>. Run the model</a:t>
            </a:r>
          </a:p>
        </p:txBody>
      </p:sp>
    </p:spTree>
    <p:extLst>
      <p:ext uri="{BB962C8B-B14F-4D97-AF65-F5344CB8AC3E}">
        <p14:creationId xmlns:p14="http://schemas.microsoft.com/office/powerpoint/2010/main" val="87707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17612" y="487362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Choose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temperature corrector options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3949" y="487362"/>
            <a:ext cx="485775" cy="4985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624" y="1143000"/>
            <a:ext cx="9247188" cy="495336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13012" y="2819400"/>
            <a:ext cx="6248400" cy="80871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64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0412" y="639762"/>
            <a:ext cx="9385299" cy="88423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Input parameters for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temperature corrector options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237" y="669924"/>
            <a:ext cx="485775" cy="4985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2" y="1333498"/>
            <a:ext cx="8851901" cy="474162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13012" y="3657600"/>
            <a:ext cx="6248400" cy="80871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67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81113" y="533400"/>
            <a:ext cx="9385299" cy="88423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Turn on temperature function in Environmental Group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114" y="1676400"/>
            <a:ext cx="8928098" cy="4343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132012" y="2848888"/>
            <a:ext cx="7543800" cy="50391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012" y="990600"/>
            <a:ext cx="533400" cy="50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11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17612" y="487362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Input temp data into Time Function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812" y="533400"/>
            <a:ext cx="542925" cy="4950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903" y="1274105"/>
            <a:ext cx="9144000" cy="489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80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22412" y="639762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Results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937" y="1282700"/>
            <a:ext cx="8077200" cy="47468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75012" y="3656115"/>
            <a:ext cx="33514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C00000"/>
                </a:solidFill>
              </a:rPr>
              <a:t>C1</a:t>
            </a:r>
            <a:r>
              <a:rPr lang="en-US" sz="2000" b="1" dirty="0" smtClean="0">
                <a:solidFill>
                  <a:srgbClr val="C00000"/>
                </a:solidFill>
              </a:rPr>
              <a:t> influenced by temperature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39154" y="4432180"/>
            <a:ext cx="4374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C1</a:t>
            </a:r>
            <a:r>
              <a:rPr lang="en-US" sz="2000" b="1" dirty="0" smtClean="0"/>
              <a:t> without temperature influence</a:t>
            </a:r>
            <a:endParaRPr lang="en-US" sz="2000" b="1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463924" y="4023049"/>
            <a:ext cx="228600" cy="287175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265612" y="4724400"/>
            <a:ext cx="381000" cy="4572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937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22412" y="639762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Results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211" y="1327708"/>
            <a:ext cx="7985169" cy="47472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52765" y="2193715"/>
            <a:ext cx="33514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C2</a:t>
            </a:r>
            <a:r>
              <a:rPr lang="en-US" sz="2000" b="1" dirty="0" smtClean="0">
                <a:solidFill>
                  <a:srgbClr val="00B050"/>
                </a:solidFill>
              </a:rPr>
              <a:t> influenced by temperature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5412" y="1600200"/>
            <a:ext cx="4374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7030A0"/>
                </a:solidFill>
              </a:rPr>
              <a:t>C1</a:t>
            </a:r>
            <a:r>
              <a:rPr lang="en-US" sz="2000" b="1" dirty="0" smtClean="0">
                <a:solidFill>
                  <a:srgbClr val="7030A0"/>
                </a:solidFill>
              </a:rPr>
              <a:t> without temperature influence</a:t>
            </a:r>
            <a:endParaRPr lang="en-US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19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827212" y="715962"/>
            <a:ext cx="82296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3. Consider the Water Flow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5612" y="1371600"/>
            <a:ext cx="10896600" cy="4391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Consider the water flow for this example</a:t>
            </a: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Use the Loading function to specify how contaminant enters into this surface water system</a:t>
            </a: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Procedures </a:t>
            </a:r>
          </a:p>
          <a:p>
            <a:pPr marL="1234440" indent="-27432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</a:rPr>
              <a:t>Input the water flow rate on the same </a:t>
            </a:r>
            <a:r>
              <a:rPr lang="en-US" sz="2400" b="1" dirty="0" err="1" smtClean="0">
                <a:solidFill>
                  <a:schemeClr val="bg1"/>
                </a:solidFill>
              </a:rPr>
              <a:t>WASP8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wif</a:t>
            </a:r>
            <a:r>
              <a:rPr lang="en-US" sz="2400" b="1" dirty="0" smtClean="0">
                <a:solidFill>
                  <a:schemeClr val="bg1"/>
                </a:solidFill>
              </a:rPr>
              <a:t> file</a:t>
            </a:r>
          </a:p>
          <a:p>
            <a:pPr marL="1234440" indent="-27432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</a:rPr>
              <a:t>Input the loading of contaminant</a:t>
            </a:r>
          </a:p>
          <a:p>
            <a:pPr marL="1234440" indent="-27432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</a:rPr>
              <a:t>Run </a:t>
            </a:r>
            <a:r>
              <a:rPr lang="en-US" sz="2400" b="1" dirty="0" err="1" smtClean="0">
                <a:solidFill>
                  <a:schemeClr val="bg1"/>
                </a:solidFill>
              </a:rPr>
              <a:t>WASP8</a:t>
            </a:r>
            <a:r>
              <a:rPr lang="en-US" sz="2400" b="1" dirty="0" smtClean="0">
                <a:solidFill>
                  <a:schemeClr val="bg1"/>
                </a:solidFill>
              </a:rPr>
              <a:t> model</a:t>
            </a:r>
          </a:p>
          <a:p>
            <a:pPr marL="617220">
              <a:lnSpc>
                <a:spcPct val="114000"/>
              </a:lnSpc>
            </a:pPr>
            <a:r>
              <a:rPr lang="en-US" sz="2400" b="1" dirty="0" smtClean="0">
                <a:solidFill>
                  <a:prstClr val="white"/>
                </a:solidFill>
              </a:rPr>
              <a:t>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7378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665412" y="715962"/>
            <a:ext cx="6702743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General Reaction Module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5612" y="3320635"/>
            <a:ext cx="10896600" cy="1088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182880">
              <a:lnSpc>
                <a:spcPct val="114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k</a:t>
            </a:r>
            <a:r>
              <a:rPr lang="en-US" sz="2400" b="1" baseline="-25000" dirty="0" smtClean="0">
                <a:solidFill>
                  <a:schemeClr val="bg1"/>
                </a:solidFill>
              </a:rPr>
              <a:t>reaction</a:t>
            </a:r>
            <a:r>
              <a:rPr lang="en-US" sz="2400" b="1" dirty="0" smtClean="0">
                <a:solidFill>
                  <a:schemeClr val="bg1"/>
                </a:solidFill>
              </a:rPr>
              <a:t>: Overall reaction rate constant (d</a:t>
            </a:r>
            <a:r>
              <a:rPr lang="en-US" sz="2400" b="1" baseline="30000" dirty="0" smtClean="0">
                <a:solidFill>
                  <a:schemeClr val="bg1"/>
                </a:solidFill>
              </a:rPr>
              <a:t>-1</a:t>
            </a:r>
            <a:r>
              <a:rPr lang="en-US" sz="2400" b="1" dirty="0" smtClean="0">
                <a:solidFill>
                  <a:schemeClr val="bg1"/>
                </a:solidFill>
              </a:rPr>
              <a:t>) that </a:t>
            </a:r>
            <a:r>
              <a:rPr lang="en-US" sz="2400" b="1" dirty="0" err="1" smtClean="0">
                <a:solidFill>
                  <a:schemeClr val="bg1"/>
                </a:solidFill>
              </a:rPr>
              <a:t>WASP8</a:t>
            </a:r>
            <a:r>
              <a:rPr lang="en-US" sz="2400" b="1" dirty="0" smtClean="0">
                <a:solidFill>
                  <a:schemeClr val="bg1"/>
                </a:solidFill>
              </a:rPr>
              <a:t> internally calculates</a:t>
            </a:r>
          </a:p>
          <a:p>
            <a:pPr marL="800100" indent="-18288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Overall reaction rate in WASP is programmed as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9412" y="1676400"/>
            <a:ext cx="10287000" cy="910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18288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Default chemical reaction is programmed as the first-order reaction</a:t>
            </a:r>
          </a:p>
          <a:p>
            <a:pPr marL="800100" indent="-182880">
              <a:lnSpc>
                <a:spcPct val="114000"/>
              </a:lnSpc>
              <a:buFont typeface="Arial" pitchFamily="34" charset="0"/>
              <a:buChar char="•"/>
            </a:pPr>
            <a:endParaRPr lang="en-US" sz="2400" b="1" dirty="0" smtClean="0">
              <a:solidFill>
                <a:prstClr val="white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087690" y="2286000"/>
                <a:ext cx="2617383" cy="7938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𝒅𝑪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𝒅𝒕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=−</m:t>
                      </m:r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𝒌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𝒓𝒆𝒂𝒄𝒕𝒊𝒐𝒏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𝑪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7690" y="2286000"/>
                <a:ext cx="2617383" cy="79387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674812" y="4380189"/>
                <a:ext cx="9066136" cy="4966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𝒓𝒆𝒂𝒄𝒕𝒊𝒐𝒏</m:t>
                        </m:r>
                      </m:sub>
                    </m:sSub>
                  </m:oMath>
                </a14:m>
                <a:r>
                  <a:rPr lang="en-US" sz="2400" b="1" dirty="0" smtClean="0">
                    <a:solidFill>
                      <a:prstClr val="white"/>
                    </a:solidFill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𝒓𝒂𝒕𝒆</m:t>
                        </m:r>
                      </m:sub>
                    </m:sSub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𝒕𝒆𝒎𝒑</m:t>
                        </m:r>
                      </m:sub>
                    </m:sSub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𝒔𝒆𝒈</m:t>
                        </m:r>
                      </m:sub>
                    </m:sSub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𝒑𝒉𝒂𝒔𝒆</m:t>
                        </m:r>
                      </m:sub>
                    </m:sSub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𝒎𝒐𝒏𝒐𝒅</m:t>
                        </m:r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_</m:t>
                        </m:r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𝒄𝒐𝒏𝒄</m:t>
                        </m:r>
                      </m:sub>
                    </m:sSub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𝒎𝒐𝒏𝒐𝒅</m:t>
                        </m:r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_</m:t>
                        </m:r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𝒆𝒏𝒗</m:t>
                        </m:r>
                      </m:sub>
                    </m:sSub>
                  </m:oMath>
                </a14:m>
                <a:endParaRPr lang="en-US" sz="2400" b="1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4812" y="4380189"/>
                <a:ext cx="9066136" cy="496611"/>
              </a:xfrm>
              <a:prstGeom prst="rect">
                <a:avLst/>
              </a:prstGeom>
              <a:blipFill rotWithShape="1">
                <a:blip r:embed="rId3"/>
                <a:stretch>
                  <a:fillRect l="-269" t="-8642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965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17612" y="487362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Turn on water flow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837" y="1219200"/>
            <a:ext cx="8153400" cy="484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40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084" y="304800"/>
            <a:ext cx="9375528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Input the loading of contaminant into the surface water system 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08357" y="6318251"/>
            <a:ext cx="2742486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847" y="876300"/>
            <a:ext cx="485775" cy="45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12" y="1524000"/>
            <a:ext cx="9067800" cy="459833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341812" y="4000500"/>
            <a:ext cx="1752600" cy="3810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094412" y="3007667"/>
            <a:ext cx="1362874" cy="461665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Unit is kg</a:t>
            </a:r>
            <a:endParaRPr lang="en-US" sz="24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675312" y="3469332"/>
            <a:ext cx="419100" cy="53116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732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084" y="304800"/>
            <a:ext cx="9375528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Set initial conditions as ‘0’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212" y="1600200"/>
            <a:ext cx="7772400" cy="4219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11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084" y="304800"/>
            <a:ext cx="9375528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Set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boundary conditions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as ‘0’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212" y="1219200"/>
            <a:ext cx="8077200" cy="480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11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22412" y="639762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Results in First Segment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12" y="1295398"/>
            <a:ext cx="7989094" cy="470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02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22412" y="639762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Results in Third Segment (Lake)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424" y="1282699"/>
            <a:ext cx="7962900" cy="4732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02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12812" y="639762"/>
            <a:ext cx="9143999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4. Segment Multiplication Factor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1812" y="2262216"/>
            <a:ext cx="10896600" cy="328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Surface waters system (e.g., river) usually is divided into different segments</a:t>
            </a: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Segment multiplication factor is an easy way to set parameters in different segments (e.g., reaction rate, temperature, pH, </a:t>
            </a:r>
            <a:r>
              <a:rPr lang="en-US" sz="2400" b="1" dirty="0" err="1" smtClean="0">
                <a:solidFill>
                  <a:prstClr val="white"/>
                </a:solidFill>
              </a:rPr>
              <a:t>etc</a:t>
            </a:r>
            <a:r>
              <a:rPr lang="en-US" sz="2400" b="1" dirty="0" smtClean="0">
                <a:solidFill>
                  <a:prstClr val="white"/>
                </a:solidFill>
              </a:rPr>
              <a:t>)</a:t>
            </a: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Examples: Set different biodegradation rates in different segments in the surface water system.</a:t>
            </a:r>
          </a:p>
          <a:p>
            <a:pPr marL="617220">
              <a:lnSpc>
                <a:spcPct val="114000"/>
              </a:lnSpc>
            </a:pPr>
            <a:r>
              <a:rPr lang="en-US" sz="2400" b="1" dirty="0" smtClean="0">
                <a:solidFill>
                  <a:prstClr val="white"/>
                </a:solidFill>
              </a:rPr>
              <a:t>          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203553" y="1569599"/>
                <a:ext cx="5271859" cy="5640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𝒓𝒆𝒂𝒄𝒕𝒊𝒐𝒏</m:t>
                        </m:r>
                      </m:sub>
                    </m:sSub>
                  </m:oMath>
                </a14:m>
                <a:r>
                  <a:rPr lang="en-US" sz="2800" b="1" dirty="0">
                    <a:solidFill>
                      <a:prstClr val="white"/>
                    </a:solidFill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𝒓𝒂𝒕𝒆</m:t>
                        </m:r>
                      </m:sub>
                    </m:sSub>
                    <m:r>
                      <a:rPr lang="en-US" sz="2800" b="1" i="1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𝒕𝒆𝒎𝒑</m:t>
                        </m:r>
                      </m:sub>
                    </m:sSub>
                    <m:r>
                      <a:rPr lang="en-US" sz="2800" b="1" i="1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𝒔𝒆𝒈</m:t>
                        </m:r>
                      </m:sub>
                    </m:sSub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3553" y="1569599"/>
                <a:ext cx="5271859" cy="564001"/>
              </a:xfrm>
              <a:prstGeom prst="rect">
                <a:avLst/>
              </a:prstGeom>
              <a:blipFill rotWithShape="1">
                <a:blip r:embed="rId2"/>
                <a:stretch>
                  <a:fillRect t="-9677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0195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17612" y="457200"/>
            <a:ext cx="89916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Segment Multiplication Factor Example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612" y="1897796"/>
            <a:ext cx="8305800" cy="427537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3212" y="1066800"/>
            <a:ext cx="10591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indent="-182880"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Biodegradation reaction rate in the lake is 3 times as much as the ones in  two river segments  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4412" y="3733800"/>
            <a:ext cx="5867400" cy="6858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08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65212" y="639762"/>
            <a:ext cx="86868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5. Phase Multiplication Factor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9412" y="2286000"/>
            <a:ext cx="10896600" cy="2544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Chemical reaction rate might different if chemical is present in different forms. </a:t>
            </a:r>
            <a:r>
              <a:rPr lang="en-US" sz="2400" b="1" dirty="0" smtClean="0">
                <a:solidFill>
                  <a:prstClr val="white"/>
                </a:solidFill>
              </a:rPr>
              <a:t>  </a:t>
            </a:r>
            <a:r>
              <a:rPr lang="en-US" sz="2000" b="1" dirty="0" smtClean="0">
                <a:solidFill>
                  <a:schemeClr val="bg1"/>
                </a:solidFill>
              </a:rPr>
              <a:t>e</a:t>
            </a:r>
            <a:r>
              <a:rPr lang="en-US" sz="2000" b="1" dirty="0" smtClean="0">
                <a:solidFill>
                  <a:schemeClr val="bg1"/>
                </a:solidFill>
              </a:rPr>
              <a:t>.g.: </a:t>
            </a:r>
            <a:r>
              <a:rPr lang="en-US" sz="2000" b="1" dirty="0" smtClean="0">
                <a:solidFill>
                  <a:schemeClr val="bg1"/>
                </a:solidFill>
              </a:rPr>
              <a:t>(1) a </a:t>
            </a:r>
            <a:r>
              <a:rPr lang="en-US" sz="2000" b="1" dirty="0" smtClean="0">
                <a:solidFill>
                  <a:schemeClr val="bg1"/>
                </a:solidFill>
              </a:rPr>
              <a:t>chemical </a:t>
            </a:r>
            <a:r>
              <a:rPr lang="en-US" sz="2000" b="1" dirty="0" err="1" smtClean="0">
                <a:solidFill>
                  <a:schemeClr val="bg1"/>
                </a:solidFill>
              </a:rPr>
              <a:t>sorbed</a:t>
            </a:r>
            <a:r>
              <a:rPr lang="en-US" sz="2000" b="1" dirty="0" smtClean="0">
                <a:solidFill>
                  <a:schemeClr val="bg1"/>
                </a:solidFill>
              </a:rPr>
              <a:t> on </a:t>
            </a:r>
            <a:r>
              <a:rPr lang="en-US" sz="2000" b="1" dirty="0" smtClean="0">
                <a:solidFill>
                  <a:schemeClr val="bg1"/>
                </a:solidFill>
              </a:rPr>
              <a:t>a suspended solid (e.g., catalytic effect)</a:t>
            </a:r>
          </a:p>
          <a:p>
            <a:pPr marL="617220"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           </a:t>
            </a:r>
            <a:r>
              <a:rPr lang="en-US" sz="2000" b="1" dirty="0" smtClean="0">
                <a:solidFill>
                  <a:schemeClr val="bg1"/>
                </a:solidFill>
              </a:rPr>
              <a:t>(2) a nanoparticle </a:t>
            </a:r>
            <a:r>
              <a:rPr lang="en-US" sz="2000" b="1" dirty="0" smtClean="0">
                <a:solidFill>
                  <a:schemeClr val="bg1"/>
                </a:solidFill>
              </a:rPr>
              <a:t>surface is coated </a:t>
            </a:r>
            <a:r>
              <a:rPr lang="en-US" sz="2000" b="1" dirty="0" smtClean="0">
                <a:solidFill>
                  <a:schemeClr val="bg1"/>
                </a:solidFill>
              </a:rPr>
              <a:t>with DOC (e.g., reduced dissolution rate)    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An example will be given in next class (sorption and partition). </a:t>
            </a:r>
          </a:p>
          <a:p>
            <a:pPr marL="617220">
              <a:lnSpc>
                <a:spcPct val="114000"/>
              </a:lnSpc>
            </a:pPr>
            <a:r>
              <a:rPr lang="en-US" sz="2400" b="1" dirty="0" smtClean="0">
                <a:solidFill>
                  <a:prstClr val="white"/>
                </a:solidFill>
              </a:rPr>
              <a:t>          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065212" y="1645799"/>
                <a:ext cx="6948259" cy="5640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𝒓𝒆𝒂𝒄𝒕𝒊𝒐𝒏</m:t>
                        </m:r>
                      </m:sub>
                    </m:sSub>
                  </m:oMath>
                </a14:m>
                <a:r>
                  <a:rPr lang="en-US" sz="2800" b="1" dirty="0">
                    <a:solidFill>
                      <a:prstClr val="white"/>
                    </a:solidFill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𝒓𝒂𝒕𝒆</m:t>
                        </m:r>
                      </m:sub>
                    </m:sSub>
                    <m:r>
                      <a:rPr lang="en-US" sz="2800" b="1" i="1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𝒕𝒆𝒎𝒑</m:t>
                        </m:r>
                      </m:sub>
                    </m:sSub>
                    <m:r>
                      <a:rPr lang="en-US" sz="2800" b="1" i="1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𝒔𝒆𝒈</m:t>
                        </m:r>
                      </m:sub>
                    </m:sSub>
                  </m:oMath>
                </a14:m>
                <a:r>
                  <a:rPr lang="en-US" sz="2800" b="1" dirty="0">
                    <a:solidFill>
                      <a:prstClr val="white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𝒑𝒉𝒂𝒔𝒆</m:t>
                        </m:r>
                      </m:sub>
                    </m:sSub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5212" y="1645799"/>
                <a:ext cx="6948259" cy="564001"/>
              </a:xfrm>
              <a:prstGeom prst="rect">
                <a:avLst/>
              </a:prstGeom>
              <a:blipFill rotWithShape="1">
                <a:blip r:embed="rId2"/>
                <a:stretch>
                  <a:fillRect t="-9677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7739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93812" y="715962"/>
            <a:ext cx="86868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6. Monod Kinetic Equation in WASP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340272" y="1295400"/>
                <a:ext cx="10935740" cy="42680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617220">
                  <a:lnSpc>
                    <a:spcPct val="114000"/>
                  </a:lnSpc>
                  <a:spcAft>
                    <a:spcPts val="600"/>
                  </a:spcAft>
                </a:pPr>
                <a:r>
                  <a:rPr lang="en-US" sz="2000" b="1" dirty="0" smtClean="0">
                    <a:solidFill>
                      <a:prstClr val="white"/>
                    </a:solidFill>
                  </a:rPr>
                  <a:t> 1. For biodegradation, WASP has two options: (1) First-order reaction, and (2) Monod kinetic  reaction. </a:t>
                </a:r>
              </a:p>
              <a:p>
                <a:pPr marL="617220">
                  <a:lnSpc>
                    <a:spcPct val="114000"/>
                  </a:lnSpc>
                  <a:spcAft>
                    <a:spcPts val="600"/>
                  </a:spcAft>
                </a:pPr>
                <a:r>
                  <a:rPr lang="en-US" sz="2000" b="1" dirty="0" smtClean="0">
                    <a:solidFill>
                      <a:prstClr val="white"/>
                    </a:solidFill>
                  </a:rPr>
                  <a:t> 2. </a:t>
                </a:r>
                <a:r>
                  <a:rPr lang="en-US" sz="2000" b="1" dirty="0">
                    <a:solidFill>
                      <a:prstClr val="white"/>
                    </a:solidFill>
                  </a:rPr>
                  <a:t>Monod general </a:t>
                </a:r>
                <a:r>
                  <a:rPr lang="en-US" sz="2000" b="1" dirty="0" smtClean="0">
                    <a:solidFill>
                      <a:prstClr val="white"/>
                    </a:solidFill>
                  </a:rPr>
                  <a:t>kinetic equation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𝒅𝑪</m:t>
                        </m:r>
                      </m:num>
                      <m:den>
                        <m:r>
                          <a:rPr lang="en-US" sz="20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𝒅𝒕</m:t>
                        </m:r>
                      </m:den>
                    </m:f>
                    <m:r>
                      <a:rPr lang="en-US" sz="2000" b="1" i="1" smtClean="0">
                        <a:solidFill>
                          <a:prstClr val="white"/>
                        </a:solidFill>
                        <a:latin typeface="Cambria Math"/>
                      </a:rPr>
                      <m:t>=−</m:t>
                    </m:r>
                    <m:r>
                      <a:rPr lang="en-US" sz="2000" b="1" i="1" smtClean="0">
                        <a:solidFill>
                          <a:prstClr val="white"/>
                        </a:solidFill>
                        <a:latin typeface="Cambria Math"/>
                      </a:rPr>
                      <m:t>𝒌𝑿</m:t>
                    </m:r>
                    <m:f>
                      <m:fPr>
                        <m:ctrlPr>
                          <a:rPr lang="en-US" sz="20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𝑪</m:t>
                        </m:r>
                      </m:num>
                      <m:den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𝑲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𝒔</m:t>
                            </m:r>
                          </m:sub>
                        </m:sSub>
                        <m:r>
                          <a:rPr lang="en-US" sz="20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0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𝑪</m:t>
                        </m:r>
                      </m:den>
                    </m:f>
                  </m:oMath>
                </a14:m>
                <a:r>
                  <a:rPr lang="en-US" sz="2000" b="1" dirty="0" smtClean="0">
                    <a:solidFill>
                      <a:prstClr val="white"/>
                    </a:solidFill>
                  </a:rPr>
                  <a:t>                  Eq. (1) </a:t>
                </a:r>
              </a:p>
              <a:p>
                <a:pPr marL="617220">
                  <a:lnSpc>
                    <a:spcPct val="114000"/>
                  </a:lnSpc>
                  <a:spcAft>
                    <a:spcPts val="600"/>
                  </a:spcAft>
                </a:pPr>
                <a:r>
                  <a:rPr lang="en-US" sz="2000" b="1" dirty="0" smtClean="0">
                    <a:solidFill>
                      <a:prstClr val="white"/>
                    </a:solidFill>
                  </a:rPr>
                  <a:t>      where k is the max substrate utilization rate (d</a:t>
                </a:r>
                <a:r>
                  <a:rPr lang="en-US" sz="2000" b="1" baseline="30000" dirty="0" smtClean="0">
                    <a:solidFill>
                      <a:prstClr val="white"/>
                    </a:solidFill>
                  </a:rPr>
                  <a:t>-1</a:t>
                </a:r>
                <a:r>
                  <a:rPr lang="en-US" sz="2000" b="1" dirty="0" smtClean="0">
                    <a:solidFill>
                      <a:prstClr val="white"/>
                    </a:solidFill>
                  </a:rPr>
                  <a:t>), Ks is </a:t>
                </a:r>
                <a:r>
                  <a:rPr lang="en-US" sz="2000" b="1" dirty="0" err="1" smtClean="0">
                    <a:solidFill>
                      <a:prstClr val="white"/>
                    </a:solidFill>
                  </a:rPr>
                  <a:t>monod</a:t>
                </a:r>
                <a:r>
                  <a:rPr lang="en-US" sz="2000" b="1" dirty="0" smtClean="0">
                    <a:solidFill>
                      <a:prstClr val="white"/>
                    </a:solidFill>
                  </a:rPr>
                  <a:t> half-saturation constant </a:t>
                </a:r>
              </a:p>
              <a:p>
                <a:pPr marL="617220">
                  <a:lnSpc>
                    <a:spcPct val="114000"/>
                  </a:lnSpc>
                  <a:spcAft>
                    <a:spcPts val="600"/>
                  </a:spcAft>
                </a:pPr>
                <a:r>
                  <a:rPr lang="en-US" sz="2000" b="1" dirty="0">
                    <a:solidFill>
                      <a:prstClr val="white"/>
                    </a:solidFill>
                  </a:rPr>
                  <a:t> </a:t>
                </a:r>
                <a:r>
                  <a:rPr lang="en-US" sz="2000" b="1" dirty="0" smtClean="0">
                    <a:solidFill>
                      <a:prstClr val="white"/>
                    </a:solidFill>
                  </a:rPr>
                  <a:t>     (mg/L), and  X is biomass (mg/L).</a:t>
                </a:r>
              </a:p>
              <a:p>
                <a:pPr marL="617220">
                  <a:lnSpc>
                    <a:spcPct val="114000"/>
                  </a:lnSpc>
                  <a:spcAft>
                    <a:spcPts val="600"/>
                  </a:spcAft>
                </a:pPr>
                <a:r>
                  <a:rPr lang="en-US" sz="2000" b="1" dirty="0" smtClean="0">
                    <a:solidFill>
                      <a:prstClr val="white"/>
                    </a:solidFill>
                  </a:rPr>
                  <a:t> 3. Monod general kinetic equation (Eq.(1)) can be rearranged as </a:t>
                </a:r>
              </a:p>
              <a:p>
                <a:pPr marL="617220">
                  <a:lnSpc>
                    <a:spcPct val="114000"/>
                  </a:lnSpc>
                  <a:spcAft>
                    <a:spcPts val="600"/>
                  </a:spcAft>
                </a:pPr>
                <a:r>
                  <a:rPr lang="en-US" sz="2000" b="1" dirty="0">
                    <a:solidFill>
                      <a:prstClr val="white"/>
                    </a:solidFill>
                  </a:rPr>
                  <a:t> </a:t>
                </a:r>
                <a:r>
                  <a:rPr lang="en-US" sz="2000" b="1" dirty="0" smtClean="0">
                    <a:solidFill>
                      <a:prstClr val="white"/>
                    </a:solidFill>
                  </a:rPr>
                  <a:t>                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𝒅𝑪</m:t>
                        </m:r>
                      </m:num>
                      <m:den>
                        <m:r>
                          <a:rPr lang="en-US" sz="20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𝒅𝒕</m:t>
                        </m:r>
                      </m:den>
                    </m:f>
                    <m:r>
                      <a:rPr lang="en-US" sz="2000" b="1" i="1" smtClean="0">
                        <a:solidFill>
                          <a:prstClr val="white"/>
                        </a:solidFill>
                        <a:latin typeface="Cambria Math"/>
                      </a:rPr>
                      <m:t>=</m:t>
                    </m:r>
                    <m:r>
                      <a:rPr lang="en-US" sz="2000" b="1" i="1">
                        <a:solidFill>
                          <a:prstClr val="white"/>
                        </a:solidFill>
                        <a:latin typeface="Cambria Math"/>
                      </a:rPr>
                      <m:t>−</m:t>
                    </m:r>
                    <m:r>
                      <a:rPr lang="en-US" sz="2000" b="1" i="1">
                        <a:solidFill>
                          <a:prstClr val="white"/>
                        </a:solidFill>
                        <a:latin typeface="Cambria Math"/>
                      </a:rPr>
                      <m:t>𝒌𝑿</m:t>
                    </m:r>
                    <m:f>
                      <m:fPr>
                        <m:ctrlPr>
                          <a:rPr lang="en-US" sz="2000" b="1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𝑪</m:t>
                        </m:r>
                      </m:num>
                      <m:den>
                        <m:sSub>
                          <m:sSubPr>
                            <m:ctrlPr>
                              <a:rPr lang="en-US" sz="20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𝑲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𝒔</m:t>
                            </m:r>
                          </m:sub>
                        </m:sSub>
                        <m:r>
                          <a:rPr lang="en-US" sz="20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0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𝑪</m:t>
                        </m:r>
                      </m:den>
                    </m:f>
                  </m:oMath>
                </a14:m>
                <a:r>
                  <a:rPr lang="en-US" sz="2000" b="1" dirty="0" smtClean="0">
                    <a:solidFill>
                      <a:prstClr val="white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prstClr val="white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sz="2000" b="1" dirty="0" smtClean="0">
                    <a:solidFill>
                      <a:prstClr val="white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𝒌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′</m:t>
                        </m:r>
                      </m:sup>
                    </m:sSup>
                    <m:f>
                      <m:fPr>
                        <m:ctrlPr>
                          <a:rPr lang="en-US" sz="20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𝑪</m:t>
                        </m:r>
                      </m:num>
                      <m:den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𝑲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𝒔</m:t>
                            </m:r>
                          </m:sub>
                        </m:sSub>
                        <m:r>
                          <a:rPr lang="en-US" sz="20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0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𝑪</m:t>
                        </m:r>
                      </m:den>
                    </m:f>
                  </m:oMath>
                </a14:m>
                <a:r>
                  <a:rPr lang="en-US" sz="2000" b="1" dirty="0" smtClean="0">
                    <a:solidFill>
                      <a:prstClr val="white"/>
                    </a:solidFill>
                  </a:rPr>
                  <a:t>                    Eq.(2)</a:t>
                </a:r>
                <a:endParaRPr lang="en-US" sz="2000" b="1" dirty="0">
                  <a:solidFill>
                    <a:prstClr val="white"/>
                  </a:solidFill>
                </a:endParaRPr>
              </a:p>
              <a:p>
                <a:pPr marL="617220">
                  <a:lnSpc>
                    <a:spcPct val="114000"/>
                  </a:lnSpc>
                  <a:spcAft>
                    <a:spcPts val="600"/>
                  </a:spcAft>
                </a:pPr>
                <a:r>
                  <a:rPr lang="en-US" sz="2000" b="1" dirty="0">
                    <a:solidFill>
                      <a:prstClr val="white"/>
                    </a:solidFill>
                  </a:rPr>
                  <a:t>  </a:t>
                </a:r>
                <a:r>
                  <a:rPr lang="en-US" sz="2000" b="1" dirty="0" smtClean="0">
                    <a:solidFill>
                      <a:prstClr val="white"/>
                    </a:solidFill>
                  </a:rPr>
                  <a:t>    where </a:t>
                </a:r>
                <a:r>
                  <a:rPr lang="en-US" sz="2000" b="1" dirty="0" smtClean="0">
                    <a:solidFill>
                      <a:srgbClr val="FFFF00"/>
                    </a:solidFill>
                  </a:rPr>
                  <a:t>k’ is in the unit of mg/L-d</a:t>
                </a:r>
                <a:r>
                  <a:rPr lang="en-US" sz="2000" b="1" dirty="0" smtClean="0">
                    <a:solidFill>
                      <a:prstClr val="white"/>
                    </a:solidFill>
                  </a:rPr>
                  <a:t>.</a:t>
                </a:r>
              </a:p>
              <a:p>
                <a:pPr marL="617220">
                  <a:lnSpc>
                    <a:spcPct val="114000"/>
                  </a:lnSpc>
                  <a:spcAft>
                    <a:spcPts val="600"/>
                  </a:spcAft>
                </a:pPr>
                <a:r>
                  <a:rPr lang="en-US" sz="2000" b="1" dirty="0" smtClean="0">
                    <a:solidFill>
                      <a:prstClr val="white"/>
                    </a:solidFill>
                  </a:rPr>
                  <a:t>4. </a:t>
                </a:r>
                <a:r>
                  <a:rPr lang="en-US" sz="2000" b="1" dirty="0" smtClean="0">
                    <a:solidFill>
                      <a:prstClr val="white"/>
                    </a:solidFill>
                  </a:rPr>
                  <a:t>Monod </a:t>
                </a:r>
                <a:r>
                  <a:rPr lang="en-US" sz="2000" b="1" dirty="0" smtClean="0">
                    <a:solidFill>
                      <a:prstClr val="white"/>
                    </a:solidFill>
                  </a:rPr>
                  <a:t>kinetic is constructed followed Eq. (2). Users need to input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1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𝒌</m:t>
                        </m:r>
                      </m:e>
                      <m:sup>
                        <m:r>
                          <a:rPr lang="en-US" sz="2000" b="1" i="1">
                            <a:solidFill>
                              <a:srgbClr val="FFFF00"/>
                            </a:solidFill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400" b="1" dirty="0" smtClean="0">
                    <a:solidFill>
                      <a:srgbClr val="FFFF00"/>
                    </a:solidFill>
                  </a:rPr>
                  <a:t> </a:t>
                </a:r>
                <a:r>
                  <a:rPr lang="en-US" sz="2000" b="1" dirty="0">
                    <a:solidFill>
                      <a:srgbClr val="FFFF00"/>
                    </a:solidFill>
                  </a:rPr>
                  <a:t>and </a:t>
                </a:r>
                <a:r>
                  <a:rPr lang="en-US" sz="2000" b="1" dirty="0" smtClean="0">
                    <a:solidFill>
                      <a:srgbClr val="FFFF00"/>
                    </a:solidFill>
                  </a:rPr>
                  <a:t>Ks </a:t>
                </a:r>
                <a:r>
                  <a:rPr lang="en-US" sz="2000" b="1" dirty="0" smtClean="0">
                    <a:solidFill>
                      <a:schemeClr val="bg1"/>
                    </a:solidFill>
                  </a:rPr>
                  <a:t>in WASP</a:t>
                </a:r>
                <a:r>
                  <a:rPr lang="en-US" sz="2000" b="1" dirty="0" smtClean="0">
                    <a:solidFill>
                      <a:prstClr val="white"/>
                    </a:solidFill>
                  </a:rPr>
                  <a:t>.</a:t>
                </a:r>
                <a:endParaRPr lang="en-US" sz="2000" b="1" dirty="0">
                  <a:solidFill>
                    <a:prstClr val="white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272" y="1295400"/>
                <a:ext cx="10935740" cy="4268091"/>
              </a:xfrm>
              <a:prstGeom prst="rect">
                <a:avLst/>
              </a:prstGeom>
              <a:blipFill rotWithShape="1">
                <a:blip r:embed="rId2"/>
                <a:stretch>
                  <a:fillRect t="-143" b="-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306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817812" y="792162"/>
            <a:ext cx="6702743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General Reaction Module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36612" y="1569599"/>
                <a:ext cx="10662791" cy="5640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𝒓𝒆𝒂𝒄𝒕𝒊𝒐𝒏</m:t>
                        </m:r>
                      </m:sub>
                    </m:sSub>
                  </m:oMath>
                </a14:m>
                <a:r>
                  <a:rPr lang="en-US" sz="2800" b="1" dirty="0" smtClean="0">
                    <a:solidFill>
                      <a:prstClr val="white"/>
                    </a:solidFill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𝒓𝒂𝒕𝒆</m:t>
                        </m:r>
                      </m:sub>
                    </m:sSub>
                    <m:r>
                      <a:rPr lang="en-US" sz="28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𝒕𝒆𝒎𝒑</m:t>
                        </m:r>
                      </m:sub>
                    </m:sSub>
                    <m:r>
                      <a:rPr lang="en-US" sz="28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𝒔𝒆𝒈</m:t>
                        </m:r>
                      </m:sub>
                    </m:sSub>
                    <m:r>
                      <a:rPr lang="en-US" sz="28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𝒑𝒉𝒂𝒔𝒆</m:t>
                        </m:r>
                      </m:sub>
                    </m:sSub>
                    <m:r>
                      <a:rPr lang="en-US" sz="28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𝒎𝒐𝒏𝒐𝒅</m:t>
                        </m:r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_</m:t>
                        </m:r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𝒄𝒐𝒏𝒄</m:t>
                        </m:r>
                      </m:sub>
                    </m:sSub>
                    <m:r>
                      <a:rPr lang="en-US" sz="28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𝒎𝒐𝒏𝒐𝒅</m:t>
                        </m:r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_</m:t>
                        </m:r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𝒆𝒏𝒗</m:t>
                        </m:r>
                      </m:sub>
                    </m:sSub>
                  </m:oMath>
                </a14:m>
                <a:endParaRPr lang="en-US" sz="2800" b="1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612" y="1569599"/>
                <a:ext cx="10662791" cy="564001"/>
              </a:xfrm>
              <a:prstGeom prst="rect">
                <a:avLst/>
              </a:prstGeom>
              <a:blipFill rotWithShape="1">
                <a:blip r:embed="rId2"/>
                <a:stretch>
                  <a:fillRect t="-9677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3212" y="2751778"/>
            <a:ext cx="10896600" cy="3039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18288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FF00"/>
                </a:solidFill>
              </a:rPr>
              <a:t>k</a:t>
            </a:r>
            <a:r>
              <a:rPr lang="en-US" sz="2400" b="1" baseline="-25000" dirty="0" smtClean="0">
                <a:solidFill>
                  <a:srgbClr val="FFFF00"/>
                </a:solidFill>
              </a:rPr>
              <a:t>reaction</a:t>
            </a:r>
            <a:r>
              <a:rPr lang="en-US" sz="2400" b="1" dirty="0" smtClean="0">
                <a:solidFill>
                  <a:srgbClr val="FFFF00"/>
                </a:solidFill>
              </a:rPr>
              <a:t>: Overall reaction rate constant (d</a:t>
            </a:r>
            <a:r>
              <a:rPr lang="en-US" sz="2400" b="1" baseline="30000" dirty="0" smtClean="0">
                <a:solidFill>
                  <a:srgbClr val="FFFF00"/>
                </a:solidFill>
              </a:rPr>
              <a:t>-1</a:t>
            </a:r>
            <a:r>
              <a:rPr lang="en-US" sz="2400" b="1" dirty="0" smtClean="0">
                <a:solidFill>
                  <a:srgbClr val="FFFF00"/>
                </a:solidFill>
              </a:rPr>
              <a:t>) that </a:t>
            </a:r>
            <a:r>
              <a:rPr lang="en-US" sz="2400" b="1" dirty="0" err="1" smtClean="0">
                <a:solidFill>
                  <a:srgbClr val="FFFF00"/>
                </a:solidFill>
              </a:rPr>
              <a:t>WASP8</a:t>
            </a:r>
            <a:r>
              <a:rPr lang="en-US" sz="2400" b="1" dirty="0" smtClean="0">
                <a:solidFill>
                  <a:srgbClr val="FFFF00"/>
                </a:solidFill>
              </a:rPr>
              <a:t> internally calculates</a:t>
            </a:r>
          </a:p>
          <a:p>
            <a:pPr marL="800100" indent="-18288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k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rate</a:t>
            </a:r>
            <a:r>
              <a:rPr lang="en-US" sz="2400" b="1" dirty="0" smtClean="0">
                <a:solidFill>
                  <a:prstClr val="white"/>
                </a:solidFill>
              </a:rPr>
              <a:t>: Reaction rate constant specified by WASP users (d</a:t>
            </a:r>
            <a:r>
              <a:rPr lang="en-US" sz="2400" b="1" baseline="30000" dirty="0" smtClean="0">
                <a:solidFill>
                  <a:prstClr val="white"/>
                </a:solidFill>
              </a:rPr>
              <a:t>-1</a:t>
            </a:r>
            <a:r>
              <a:rPr lang="en-US" sz="2400" b="1" dirty="0" smtClean="0">
                <a:solidFill>
                  <a:prstClr val="white"/>
                </a:solidFill>
              </a:rPr>
              <a:t>) at </a:t>
            </a:r>
            <a:r>
              <a:rPr lang="en-US" sz="2400" b="1" dirty="0" err="1" smtClean="0">
                <a:solidFill>
                  <a:prstClr val="white"/>
                </a:solidFill>
              </a:rPr>
              <a:t>20°C</a:t>
            </a:r>
            <a:endParaRPr lang="en-US" sz="2400" b="1" dirty="0" smtClean="0">
              <a:solidFill>
                <a:prstClr val="white"/>
              </a:solidFill>
            </a:endParaRPr>
          </a:p>
          <a:p>
            <a:pPr marL="800100" indent="-18288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X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temp</a:t>
            </a:r>
            <a:r>
              <a:rPr lang="en-US" sz="2400" b="1" dirty="0" smtClean="0">
                <a:solidFill>
                  <a:prstClr val="white"/>
                </a:solidFill>
              </a:rPr>
              <a:t>: Temperature correction term</a:t>
            </a:r>
          </a:p>
          <a:p>
            <a:pPr marL="800100" indent="-18288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X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seg</a:t>
            </a:r>
            <a:r>
              <a:rPr lang="en-US" sz="2400" b="1" dirty="0" smtClean="0">
                <a:solidFill>
                  <a:prstClr val="white"/>
                </a:solidFill>
              </a:rPr>
              <a:t>: Segment type multiplication factor</a:t>
            </a:r>
          </a:p>
          <a:p>
            <a:pPr marL="800100" indent="-18288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X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phase</a:t>
            </a:r>
            <a:r>
              <a:rPr lang="en-US" sz="2400" b="1" dirty="0" smtClean="0">
                <a:solidFill>
                  <a:prstClr val="white"/>
                </a:solidFill>
              </a:rPr>
              <a:t>: Phase multiplication factor</a:t>
            </a:r>
          </a:p>
          <a:p>
            <a:pPr marL="800100" indent="-18288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err="1">
                <a:solidFill>
                  <a:prstClr val="white"/>
                </a:solidFill>
              </a:rPr>
              <a:t>X</a:t>
            </a:r>
            <a:r>
              <a:rPr lang="en-US" sz="2400" b="1" baseline="-25000" dirty="0" err="1">
                <a:solidFill>
                  <a:prstClr val="white"/>
                </a:solidFill>
              </a:rPr>
              <a:t>monod_conc</a:t>
            </a:r>
            <a:r>
              <a:rPr lang="en-US" sz="2400" b="1" dirty="0">
                <a:solidFill>
                  <a:prstClr val="white"/>
                </a:solidFill>
              </a:rPr>
              <a:t>: Monod kinetic equation  </a:t>
            </a:r>
          </a:p>
          <a:p>
            <a:pPr marL="800100" indent="-18288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X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monod_env</a:t>
            </a:r>
            <a:r>
              <a:rPr lang="en-US" sz="2400" b="1" dirty="0" smtClean="0">
                <a:solidFill>
                  <a:prstClr val="white"/>
                </a:solidFill>
              </a:rPr>
              <a:t>: Monod environmental factors (bacteria, oxidants, </a:t>
            </a:r>
            <a:r>
              <a:rPr lang="en-US" sz="2400" b="1" dirty="0" err="1" smtClean="0">
                <a:solidFill>
                  <a:prstClr val="white"/>
                </a:solidFill>
              </a:rPr>
              <a:t>reductants</a:t>
            </a:r>
            <a:r>
              <a:rPr lang="en-US" sz="2400" b="1" dirty="0" smtClean="0">
                <a:solidFill>
                  <a:prstClr val="white"/>
                </a:solidFill>
              </a:rPr>
              <a:t>)</a:t>
            </a:r>
          </a:p>
        </p:txBody>
      </p:sp>
      <p:sp>
        <p:nvSpPr>
          <p:cNvPr id="3" name="Rectangle 2"/>
          <p:cNvSpPr/>
          <p:nvPr/>
        </p:nvSpPr>
        <p:spPr>
          <a:xfrm>
            <a:off x="2589212" y="1569599"/>
            <a:ext cx="8763000" cy="56400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36612" y="1569599"/>
            <a:ext cx="1524000" cy="56400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598612" y="2133600"/>
            <a:ext cx="609600" cy="685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13012" y="2286000"/>
            <a:ext cx="419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Users need to input them into </a:t>
            </a:r>
            <a:r>
              <a:rPr lang="en-US" sz="2000" b="1" dirty="0" err="1" smtClean="0">
                <a:solidFill>
                  <a:schemeClr val="bg1"/>
                </a:solidFill>
              </a:rPr>
              <a:t>WASP8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56011" y="1569598"/>
            <a:ext cx="7696201" cy="56400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018212" y="2276445"/>
            <a:ext cx="53385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Default values are ‘1’ if users don’t turn them on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651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9" grpId="0" animBg="1"/>
      <p:bldP spid="9" grpId="1" animBg="1"/>
      <p:bldP spid="8" grpId="0"/>
      <p:bldP spid="8" grpId="1"/>
      <p:bldP spid="12" grpId="0" animBg="1"/>
      <p:bldP spid="1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715962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Monod Kinetic Example Description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5984" y="1310110"/>
            <a:ext cx="10554740" cy="867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b="1" dirty="0" smtClean="0">
                <a:solidFill>
                  <a:prstClr val="white"/>
                </a:solidFill>
              </a:rPr>
              <a:t>For Monod kinetic simulation, you need to input k’ and Ks values from Eq.(2) into WASP.</a:t>
            </a: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b="1" dirty="0" smtClean="0">
                <a:solidFill>
                  <a:prstClr val="white"/>
                </a:solidFill>
              </a:rPr>
              <a:t>Here still </a:t>
            </a:r>
            <a:r>
              <a:rPr lang="en-US" sz="2200" b="1" dirty="0">
                <a:solidFill>
                  <a:prstClr val="white"/>
                </a:solidFill>
              </a:rPr>
              <a:t>uses the first reaction </a:t>
            </a:r>
            <a:r>
              <a:rPr lang="en-US" sz="2200" b="1" dirty="0" smtClean="0">
                <a:solidFill>
                  <a:prstClr val="white"/>
                </a:solidFill>
              </a:rPr>
              <a:t>pathway of </a:t>
            </a:r>
            <a:r>
              <a:rPr lang="en-US" sz="2200" b="1" dirty="0" err="1" smtClean="0">
                <a:solidFill>
                  <a:prstClr val="white"/>
                </a:solidFill>
              </a:rPr>
              <a:t>P450</a:t>
            </a:r>
            <a:r>
              <a:rPr lang="en-US" sz="2200" b="1" dirty="0" smtClean="0">
                <a:solidFill>
                  <a:prstClr val="white"/>
                </a:solidFill>
              </a:rPr>
              <a:t> biodegradation as an example.</a:t>
            </a: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endParaRPr lang="en-US" sz="2200" b="1" dirty="0">
              <a:solidFill>
                <a:prstClr val="white"/>
              </a:solidFill>
            </a:endParaRP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endParaRPr lang="en-US" sz="2200" b="1" dirty="0" smtClean="0">
              <a:solidFill>
                <a:prstClr val="white"/>
              </a:solidFill>
            </a:endParaRP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endParaRPr lang="en-US" sz="2200" b="1" dirty="0">
              <a:solidFill>
                <a:prstClr val="white"/>
              </a:solidFill>
            </a:endParaRP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b="1" dirty="0" smtClean="0">
                <a:solidFill>
                  <a:prstClr val="white"/>
                </a:solidFill>
              </a:rPr>
              <a:t>Key parameters: k = 3 d</a:t>
            </a:r>
            <a:r>
              <a:rPr lang="en-US" sz="2200" b="1" baseline="30000" dirty="0" smtClean="0">
                <a:solidFill>
                  <a:prstClr val="white"/>
                </a:solidFill>
              </a:rPr>
              <a:t>-1</a:t>
            </a:r>
            <a:r>
              <a:rPr lang="en-US" sz="2200" b="1" dirty="0" smtClean="0">
                <a:solidFill>
                  <a:prstClr val="white"/>
                </a:solidFill>
              </a:rPr>
              <a:t>, X = 15 mg/L, Ks= 60 mg/L</a:t>
            </a:r>
          </a:p>
          <a:p>
            <a:pPr marL="617220">
              <a:lnSpc>
                <a:spcPct val="150000"/>
              </a:lnSpc>
            </a:pPr>
            <a:r>
              <a:rPr lang="en-US" sz="2200" b="1" dirty="0" smtClean="0">
                <a:solidFill>
                  <a:prstClr val="white"/>
                </a:solidFill>
              </a:rPr>
              <a:t>                                  So k’ = </a:t>
            </a:r>
            <a:r>
              <a:rPr lang="en-US" sz="2200" b="1" dirty="0" err="1" smtClean="0">
                <a:solidFill>
                  <a:prstClr val="white"/>
                </a:solidFill>
              </a:rPr>
              <a:t>kX</a:t>
            </a:r>
            <a:r>
              <a:rPr lang="en-US" sz="2200" b="1" dirty="0" smtClean="0">
                <a:solidFill>
                  <a:prstClr val="white"/>
                </a:solidFill>
              </a:rPr>
              <a:t> = 45 mg/L-d</a:t>
            </a:r>
          </a:p>
          <a:p>
            <a:pPr marL="804672" indent="-20116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b="1" dirty="0">
                <a:solidFill>
                  <a:prstClr val="white"/>
                </a:solidFill>
              </a:rPr>
              <a:t>k’ and Ks need </a:t>
            </a:r>
            <a:r>
              <a:rPr lang="en-US" sz="2200" b="1" dirty="0" smtClean="0">
                <a:solidFill>
                  <a:prstClr val="white"/>
                </a:solidFill>
              </a:rPr>
              <a:t>to be input into WASP for Monod kinetic simulation.  </a:t>
            </a:r>
          </a:p>
          <a:p>
            <a:pPr marL="617220">
              <a:lnSpc>
                <a:spcPct val="150000"/>
              </a:lnSpc>
            </a:pPr>
            <a:endParaRPr lang="en-US" sz="2200" b="1" dirty="0">
              <a:solidFill>
                <a:prstClr val="white"/>
              </a:solidFill>
            </a:endParaRPr>
          </a:p>
          <a:p>
            <a:pPr marL="617220">
              <a:lnSpc>
                <a:spcPct val="150000"/>
              </a:lnSpc>
            </a:pPr>
            <a:endParaRPr lang="en-US" sz="2200" b="1" dirty="0">
              <a:solidFill>
                <a:prstClr val="white"/>
              </a:solidFill>
            </a:endParaRP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endParaRPr lang="en-US" sz="2200" b="1" dirty="0" smtClean="0">
              <a:solidFill>
                <a:prstClr val="white"/>
              </a:solidFill>
            </a:endParaRP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endParaRPr lang="en-US" sz="2200" b="1" dirty="0">
              <a:solidFill>
                <a:prstClr val="white"/>
              </a:solidFill>
            </a:endParaRP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endParaRPr lang="en-US" sz="2200" b="1" dirty="0" smtClean="0">
              <a:solidFill>
                <a:prstClr val="white"/>
              </a:solidFill>
            </a:endParaRP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endParaRPr lang="en-US" sz="2200" b="1" dirty="0" smtClean="0">
              <a:solidFill>
                <a:prstClr val="white"/>
              </a:solidFill>
            </a:endParaRPr>
          </a:p>
          <a:p>
            <a:pPr marL="617220">
              <a:lnSpc>
                <a:spcPct val="130000"/>
              </a:lnSpc>
            </a:pPr>
            <a:endParaRPr lang="en-US" sz="2400" b="1" dirty="0" smtClean="0">
              <a:solidFill>
                <a:prstClr val="white"/>
              </a:solidFill>
            </a:endParaRPr>
          </a:p>
          <a:p>
            <a:pPr marL="617220">
              <a:lnSpc>
                <a:spcPct val="130000"/>
              </a:lnSpc>
            </a:pPr>
            <a:r>
              <a:rPr lang="en-US" sz="2400" b="1" dirty="0" smtClean="0">
                <a:solidFill>
                  <a:prstClr val="white"/>
                </a:solidFill>
              </a:rPr>
              <a:t>   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7452192"/>
              </p:ext>
            </p:extLst>
          </p:nvPr>
        </p:nvGraphicFramePr>
        <p:xfrm>
          <a:off x="3850754" y="2946400"/>
          <a:ext cx="3505200" cy="130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36" r:id="rId3" imgW="5415840" imgH="1837080" progId="">
                  <p:embed/>
                </p:oleObj>
              </mc:Choice>
              <mc:Fallback>
                <p:oleObj r:id="rId3" imgW="5415840" imgH="183708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0754" y="2946400"/>
                        <a:ext cx="3505200" cy="1302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056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685800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Monod Kinetic Example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69634" name="Picture 2" descr="C:\Users\Yanlai\Desktop\WASP course 2018 June\monod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471" y="1295400"/>
            <a:ext cx="7662863" cy="4812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132012" y="2133600"/>
            <a:ext cx="7239000" cy="685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4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639762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Monod Kinetic Example 2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0658" name="Picture 2" descr="C:\Users\Yanlai\Desktop\WASP course 2018 June\monod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786" y="1295400"/>
            <a:ext cx="7429501" cy="500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132012" y="2133600"/>
            <a:ext cx="7239000" cy="28956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82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685800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Monod Kinetic Simulation Result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1682" name="Picture 2" descr="C:\Users\Yanlai\Desktop\WASP course 2018 June\Monnd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744" y="1375948"/>
            <a:ext cx="8786318" cy="444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817812" y="2209800"/>
            <a:ext cx="450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C1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837612" y="2656364"/>
            <a:ext cx="450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C2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31951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762000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. Monod Environmental Factor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303212" y="1580258"/>
                <a:ext cx="10896600" cy="4045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00100" indent="-18288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sz="2000" b="1" dirty="0" smtClean="0">
                    <a:solidFill>
                      <a:prstClr val="white"/>
                    </a:solidFill>
                  </a:rPr>
                  <a:t>Biokinetic activity can be affected by dissolved oxygen, nitrate or other factors in environment</a:t>
                </a:r>
              </a:p>
              <a:p>
                <a:pPr marL="800100" indent="-18288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sz="2000" b="1" dirty="0" smtClean="0">
                    <a:solidFill>
                      <a:prstClr val="white"/>
                    </a:solidFill>
                  </a:rPr>
                  <a:t>Monod environmental factor accounts for the influences from these factors   </a:t>
                </a:r>
              </a:p>
              <a:p>
                <a:pPr marL="800100" indent="-18288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sz="2000" b="1" dirty="0" smtClean="0">
                    <a:solidFill>
                      <a:prstClr val="white"/>
                    </a:solidFill>
                  </a:rPr>
                  <a:t>WASP has three options for Monod Environmental Factor</a:t>
                </a:r>
              </a:p>
              <a:p>
                <a:pPr marL="1188720" indent="-27432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en-US" sz="2000" b="1" dirty="0" smtClean="0">
                    <a:solidFill>
                      <a:prstClr val="white"/>
                    </a:solidFill>
                  </a:rPr>
                  <a:t>Option 1: X</a:t>
                </a:r>
                <a:r>
                  <a:rPr lang="en-US" sz="2000" b="1" baseline="-25000" dirty="0" smtClean="0">
                    <a:solidFill>
                      <a:prstClr val="white"/>
                    </a:solidFill>
                  </a:rPr>
                  <a:t>monod_env</a:t>
                </a:r>
                <a:r>
                  <a:rPr lang="en-US" sz="2000" b="1" dirty="0" smtClean="0">
                    <a:solidFill>
                      <a:prstClr val="white"/>
                    </a:solidFill>
                  </a:rPr>
                  <a:t> = 1 (Default)</a:t>
                </a:r>
              </a:p>
              <a:p>
                <a:pPr marL="1188720" indent="-27432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en-US" sz="2000" b="1" dirty="0" smtClean="0">
                    <a:solidFill>
                      <a:prstClr val="white"/>
                    </a:solidFill>
                  </a:rPr>
                  <a:t>Option 2: X</a:t>
                </a:r>
                <a:r>
                  <a:rPr lang="en-US" sz="2000" b="1" baseline="-25000" dirty="0" smtClean="0">
                    <a:solidFill>
                      <a:prstClr val="white"/>
                    </a:solidFill>
                  </a:rPr>
                  <a:t>monod_env</a:t>
                </a:r>
                <a:r>
                  <a:rPr lang="en-US" sz="2000" b="1" dirty="0" smtClean="0">
                    <a:solidFill>
                      <a:prstClr val="white"/>
                    </a:solidFill>
                  </a:rPr>
                  <a:t> = E </a:t>
                </a:r>
              </a:p>
              <a:p>
                <a:pPr marL="1188720" indent="-27432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en-US" sz="2000" b="1" dirty="0" smtClean="0">
                    <a:solidFill>
                      <a:prstClr val="white"/>
                    </a:solidFill>
                  </a:rPr>
                  <a:t>Option 3: X</a:t>
                </a:r>
                <a:r>
                  <a:rPr lang="en-US" sz="2000" b="1" baseline="-25000" dirty="0" smtClean="0">
                    <a:solidFill>
                      <a:prstClr val="white"/>
                    </a:solidFill>
                  </a:rPr>
                  <a:t>monod_env </a:t>
                </a:r>
                <a:r>
                  <a:rPr lang="en-US" sz="2000" b="1" dirty="0" smtClean="0">
                    <a:solidFill>
                      <a:prstClr val="white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𝑬</m:t>
                        </m:r>
                      </m:num>
                      <m:den>
                        <m:sSub>
                          <m:sSubPr>
                            <m:ctrlP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𝑲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𝒆𝒏𝒗</m:t>
                            </m:r>
                          </m:sub>
                        </m:sSub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𝑬</m:t>
                        </m:r>
                      </m:den>
                    </m:f>
                  </m:oMath>
                </a14:m>
                <a:endParaRPr lang="en-US" sz="2000" b="1" dirty="0" smtClean="0">
                  <a:solidFill>
                    <a:prstClr val="white"/>
                  </a:solidFill>
                </a:endParaRPr>
              </a:p>
              <a:p>
                <a:pPr marL="914400">
                  <a:lnSpc>
                    <a:spcPct val="150000"/>
                  </a:lnSpc>
                </a:pPr>
                <a:r>
                  <a:rPr lang="en-US" sz="2000" b="1" dirty="0" smtClean="0">
                    <a:solidFill>
                      <a:prstClr val="white"/>
                    </a:solidFill>
                  </a:rPr>
                  <a:t>where E is chemical concentration in </a:t>
                </a:r>
                <a:r>
                  <a:rPr lang="en-US" sz="2000" b="1" dirty="0" smtClean="0">
                    <a:solidFill>
                      <a:prstClr val="white"/>
                    </a:solidFill>
                  </a:rPr>
                  <a:t>environment (e.g., DO, NO</a:t>
                </a:r>
                <a:r>
                  <a:rPr lang="en-US" sz="2000" b="1" baseline="-25000" dirty="0" smtClean="0">
                    <a:solidFill>
                      <a:prstClr val="white"/>
                    </a:solidFill>
                  </a:rPr>
                  <a:t>3</a:t>
                </a:r>
                <a:r>
                  <a:rPr lang="en-US" sz="2000" b="1" dirty="0" smtClean="0">
                    <a:solidFill>
                      <a:prstClr val="white"/>
                    </a:solidFill>
                  </a:rPr>
                  <a:t>), </a:t>
                </a:r>
                <a:r>
                  <a:rPr lang="en-US" sz="2000" b="1" dirty="0" err="1" smtClean="0">
                    <a:solidFill>
                      <a:prstClr val="white"/>
                    </a:solidFill>
                  </a:rPr>
                  <a:t>K</a:t>
                </a:r>
                <a:r>
                  <a:rPr lang="en-US" sz="2000" b="1" baseline="-25000" dirty="0" err="1" smtClean="0">
                    <a:solidFill>
                      <a:prstClr val="white"/>
                    </a:solidFill>
                  </a:rPr>
                  <a:t>env</a:t>
                </a:r>
                <a:r>
                  <a:rPr lang="en-US" sz="2000" b="1" dirty="0" smtClean="0">
                    <a:solidFill>
                      <a:prstClr val="white"/>
                    </a:solidFill>
                  </a:rPr>
                  <a:t> </a:t>
                </a:r>
                <a:r>
                  <a:rPr lang="en-US" sz="2000" b="1" dirty="0" smtClean="0">
                    <a:solidFill>
                      <a:prstClr val="white"/>
                    </a:solidFill>
                  </a:rPr>
                  <a:t>is environmental </a:t>
                </a:r>
                <a:r>
                  <a:rPr lang="en-US" sz="2000" b="1" dirty="0">
                    <a:solidFill>
                      <a:prstClr val="white"/>
                    </a:solidFill>
                  </a:rPr>
                  <a:t>half-saturation </a:t>
                </a:r>
                <a:r>
                  <a:rPr lang="en-US" sz="2000" b="1" dirty="0" smtClean="0">
                    <a:solidFill>
                      <a:prstClr val="white"/>
                    </a:solidFill>
                  </a:rPr>
                  <a:t>coefficient </a:t>
                </a:r>
                <a:r>
                  <a:rPr lang="en-US" sz="2000" b="1" dirty="0">
                    <a:solidFill>
                      <a:prstClr val="white"/>
                    </a:solidFill>
                  </a:rPr>
                  <a:t>(mg/L)      </a:t>
                </a: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212" y="1580258"/>
                <a:ext cx="10896600" cy="4045659"/>
              </a:xfrm>
              <a:prstGeom prst="rect">
                <a:avLst/>
              </a:prstGeom>
              <a:blipFill rotWithShape="1">
                <a:blip r:embed="rId2"/>
                <a:stretch>
                  <a:fillRect r="-560" b="-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896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639762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Monod Environmental Factor Example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55612" y="1580258"/>
                <a:ext cx="10896600" cy="41612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00100" indent="-18288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sz="2000" b="1" dirty="0" smtClean="0">
                    <a:solidFill>
                      <a:prstClr val="white"/>
                    </a:solidFill>
                  </a:rPr>
                  <a:t>Example still uses previous previous Monod kinetic example</a:t>
                </a:r>
              </a:p>
              <a:p>
                <a:pPr marL="800100" indent="-18288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sz="2000" b="1" dirty="0" smtClean="0">
                    <a:solidFill>
                      <a:prstClr val="white"/>
                    </a:solidFill>
                  </a:rPr>
                  <a:t>Suppose biodegradation is inhibited by DO in the surface water system</a:t>
                </a:r>
              </a:p>
              <a:p>
                <a:pPr marL="800100" indent="-18288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sz="2000" b="1" dirty="0" smtClean="0">
                    <a:solidFill>
                      <a:prstClr val="white"/>
                    </a:solidFill>
                  </a:rPr>
                  <a:t>This example use option 3 </a:t>
                </a:r>
              </a:p>
              <a:p>
                <a:pPr marL="800100" indent="-18288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sz="2000" b="1" dirty="0" smtClean="0">
                    <a:solidFill>
                      <a:prstClr val="white"/>
                    </a:solidFill>
                  </a:rPr>
                  <a:t>Biodegradation of C</a:t>
                </a:r>
                <a:r>
                  <a:rPr lang="en-US" sz="2000" b="1" baseline="-25000" dirty="0" smtClean="0">
                    <a:solidFill>
                      <a:prstClr val="white"/>
                    </a:solidFill>
                  </a:rPr>
                  <a:t>1</a:t>
                </a:r>
                <a:r>
                  <a:rPr lang="en-US" sz="2000" b="1" dirty="0" smtClean="0">
                    <a:solidFill>
                      <a:prstClr val="white"/>
                    </a:solidFill>
                  </a:rPr>
                  <a:t> is expressed as </a:t>
                </a:r>
                <a:r>
                  <a:rPr lang="en-US" sz="2000" b="1" i="1" dirty="0" smtClean="0">
                    <a:solidFill>
                      <a:prstClr val="white"/>
                    </a:solidFill>
                    <a:latin typeface="Cambria Math"/>
                  </a:rPr>
                  <a:t>   </a:t>
                </a:r>
              </a:p>
              <a:p>
                <a:pPr marL="617220">
                  <a:lnSpc>
                    <a:spcPct val="150000"/>
                  </a:lnSpc>
                </a:pPr>
                <a:r>
                  <a:rPr lang="en-US" sz="2000" b="1" i="1" dirty="0">
                    <a:solidFill>
                      <a:prstClr val="white"/>
                    </a:solidFill>
                    <a:latin typeface="Cambria Math"/>
                  </a:rPr>
                  <a:t> </a:t>
                </a:r>
                <a:r>
                  <a:rPr lang="en-US" sz="2000" b="1" i="1" dirty="0" smtClean="0">
                    <a:solidFill>
                      <a:prstClr val="white"/>
                    </a:solidFill>
                    <a:latin typeface="Cambria Math"/>
                  </a:rPr>
                  <a:t>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f>
                          <m:fPr>
                            <m:ctrlPr>
                              <a:rPr lang="en-US" sz="20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𝒅𝑪</m:t>
                            </m:r>
                          </m:num>
                          <m:den>
                            <m:r>
                              <a:rPr lang="en-US" sz="20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𝒅𝒕</m:t>
                            </m:r>
                          </m:den>
                        </m:f>
                        <m:r>
                          <a:rPr lang="en-US" sz="20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000" b="1">
                            <a:solidFill>
                              <a:prstClr val="white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20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𝑲</m:t>
                        </m:r>
                        <m:r>
                          <a:rPr lang="en-US" sz="20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′</m:t>
                        </m:r>
                        <m:r>
                          <a:rPr lang="en-US" sz="20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en-US" sz="20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𝑪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000" b="1" i="1">
                                    <a:solidFill>
                                      <a:prstClr val="white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solidFill>
                                      <a:prstClr val="white"/>
                                    </a:solidFill>
                                    <a:latin typeface="Cambria Math"/>
                                  </a:rPr>
                                  <m:t>𝑲</m:t>
                                </m:r>
                              </m:e>
                              <m:sub>
                                <m:r>
                                  <a:rPr lang="en-US" sz="2000" b="1" i="1">
                                    <a:solidFill>
                                      <a:prstClr val="white"/>
                                    </a:solidFill>
                                    <a:latin typeface="Cambria Math"/>
                                  </a:rPr>
                                  <m:t>𝒔</m:t>
                                </m:r>
                              </m:sub>
                            </m:sSub>
                            <m:r>
                              <a:rPr lang="en-US" sz="20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en-US" sz="20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𝑪</m:t>
                            </m:r>
                          </m:den>
                        </m:f>
                        <m:r>
                          <a:rPr lang="en-US" sz="20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)(</m:t>
                        </m:r>
                        <m:f>
                          <m:fPr>
                            <m:ctrlPr>
                              <a:rPr lang="en-US" sz="20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𝑫𝑶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000" b="1" i="1">
                                    <a:solidFill>
                                      <a:prstClr val="white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solidFill>
                                      <a:prstClr val="white"/>
                                    </a:solidFill>
                                    <a:latin typeface="Cambria Math"/>
                                  </a:rPr>
                                  <m:t>𝑲</m:t>
                                </m:r>
                              </m:e>
                              <m:sub>
                                <m:r>
                                  <a:rPr lang="en-US" sz="2000" b="1" i="1">
                                    <a:solidFill>
                                      <a:prstClr val="white"/>
                                    </a:solidFill>
                                    <a:latin typeface="Cambria Math"/>
                                  </a:rPr>
                                  <m:t>𝒆𝒏𝒗</m:t>
                                </m:r>
                              </m:sub>
                            </m:sSub>
                            <m:r>
                              <a:rPr lang="en-US" sz="20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en-US" sz="20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𝑫𝑶</m:t>
                            </m:r>
                          </m:den>
                        </m:f>
                        <m:r>
                          <a:rPr lang="en-US" sz="20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)</m:t>
                        </m:r>
                      </m:e>
                      <m:sub>
                        <m: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 </m:t>
                        </m:r>
                      </m:sub>
                    </m:sSub>
                  </m:oMath>
                </a14:m>
                <a:endParaRPr lang="en-US" sz="2000" b="1" i="1" dirty="0">
                  <a:solidFill>
                    <a:prstClr val="white"/>
                  </a:solidFill>
                  <a:latin typeface="Cambria Math"/>
                </a:endParaRPr>
              </a:p>
              <a:p>
                <a:pPr marL="617220">
                  <a:lnSpc>
                    <a:spcPct val="150000"/>
                  </a:lnSpc>
                </a:pPr>
                <a:endParaRPr lang="en-US" sz="2000" b="1" i="1" dirty="0">
                  <a:solidFill>
                    <a:prstClr val="white"/>
                  </a:solidFill>
                  <a:latin typeface="Cambria Math"/>
                </a:endParaRPr>
              </a:p>
              <a:p>
                <a:pPr marL="800100" indent="-182880">
                  <a:lnSpc>
                    <a:spcPct val="150000"/>
                  </a:lnSpc>
                  <a:buFont typeface="Arial" pitchFamily="34" charset="0"/>
                  <a:buChar char="•"/>
                </a:pPr>
                <a:endParaRPr lang="en-US" sz="2000" b="1" i="1" dirty="0" smtClean="0">
                  <a:solidFill>
                    <a:prstClr val="white"/>
                  </a:solidFill>
                  <a:latin typeface="Cambria Math"/>
                </a:endParaRPr>
              </a:p>
              <a:p>
                <a:pPr marL="617220">
                  <a:lnSpc>
                    <a:spcPct val="150000"/>
                  </a:lnSpc>
                </a:pPr>
                <a:r>
                  <a:rPr lang="en-US" sz="2000" b="1" i="1" dirty="0" smtClean="0">
                    <a:solidFill>
                      <a:prstClr val="white"/>
                    </a:solidFill>
                    <a:latin typeface="Cambria Math"/>
                  </a:rPr>
                  <a:t>                                                         </a:t>
                </a:r>
                <a:endParaRPr lang="en-US" sz="2400" b="1" dirty="0">
                  <a:solidFill>
                    <a:prstClr val="white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612" y="1580258"/>
                <a:ext cx="10896600" cy="416126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66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12812" y="609600"/>
            <a:ext cx="9677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1. Continue to set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parameters of Monod environmental factor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1812" y="1169313"/>
            <a:ext cx="105547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17220">
              <a:lnSpc>
                <a:spcPct val="110000"/>
              </a:lnSpc>
            </a:pPr>
            <a:r>
              <a:rPr lang="en-US" sz="2000" b="1" dirty="0" smtClean="0">
                <a:solidFill>
                  <a:prstClr val="white"/>
                </a:solidFill>
              </a:rPr>
              <a:t>Parameters: Choose option 3, and K</a:t>
            </a:r>
            <a:r>
              <a:rPr lang="en-US" sz="2000" b="1" baseline="-25000" dirty="0" smtClean="0">
                <a:solidFill>
                  <a:prstClr val="white"/>
                </a:solidFill>
              </a:rPr>
              <a:t>env</a:t>
            </a:r>
            <a:r>
              <a:rPr lang="en-US" sz="2000" b="1" dirty="0" smtClean="0">
                <a:solidFill>
                  <a:prstClr val="white"/>
                </a:solidFill>
              </a:rPr>
              <a:t> = 45 mg/L. </a:t>
            </a:r>
          </a:p>
        </p:txBody>
      </p:sp>
      <p:pic>
        <p:nvPicPr>
          <p:cNvPr id="72706" name="Picture 2" descr="C:\Users\Yanlai\Desktop\WASP course 2018 June\Monod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6" y="1752600"/>
            <a:ext cx="6305551" cy="422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665413" y="2895600"/>
            <a:ext cx="6019800" cy="96846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41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89012" y="609600"/>
            <a:ext cx="9448800" cy="88423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3. Input Daily average DO concentration for Monod environmental factor in Time Function 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370" y="1570038"/>
            <a:ext cx="9371242" cy="452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0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89012" y="609600"/>
            <a:ext cx="94488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4. Activate the Time Function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611" y="1219200"/>
            <a:ext cx="8229601" cy="472534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84412" y="3124200"/>
            <a:ext cx="7239000" cy="45767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084512" y="1371600"/>
            <a:ext cx="342900" cy="2286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351212" y="1600200"/>
            <a:ext cx="609600" cy="914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439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715962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Result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224" y="1295400"/>
            <a:ext cx="7848600" cy="46082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32212" y="3212068"/>
            <a:ext cx="40275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C1</a:t>
            </a:r>
            <a:r>
              <a:rPr lang="en-US" sz="2000" b="1" dirty="0" smtClean="0"/>
              <a:t> biodegradation influenced by DO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46412" y="4648200"/>
            <a:ext cx="21371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C1</a:t>
            </a:r>
            <a:r>
              <a:rPr lang="en-US" sz="2000" b="1" dirty="0" smtClean="0"/>
              <a:t> biodegradation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54730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884" y="381000"/>
            <a:ext cx="9985128" cy="685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Class Examples –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PAHs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P450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) Biodegradation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19042" y="1143000"/>
            <a:ext cx="9523570" cy="4495800"/>
          </a:xfrm>
        </p:spPr>
        <p:txBody>
          <a:bodyPr>
            <a:normAutofit/>
          </a:bodyPr>
          <a:lstStyle/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Phenanthrene undergoes biodegradation in 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surface 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water system </a:t>
            </a: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Key to model Chemical (Nano) reaction is to correctly specify reactant and products number</a:t>
            </a: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Biodegradation pathway is </a:t>
            </a:r>
            <a:endParaRPr lang="en-US" sz="2000" b="1" dirty="0">
              <a:solidFill>
                <a:prstClr val="white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0392011"/>
              </p:ext>
            </p:extLst>
          </p:nvPr>
        </p:nvGraphicFramePr>
        <p:xfrm>
          <a:off x="4494212" y="2362200"/>
          <a:ext cx="6143656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31" r:id="rId3" imgW="8508240" imgH="4513680" progId="">
                  <p:embed/>
                </p:oleObj>
              </mc:Choice>
              <mc:Fallback>
                <p:oleObj r:id="rId3" imgW="8508240" imgH="451368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4212" y="2362200"/>
                        <a:ext cx="6143656" cy="335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575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884" y="457200"/>
            <a:ext cx="9985128" cy="685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1. Only Consider Reaction Rate Constant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217612" y="1295400"/>
            <a:ext cx="9296400" cy="4495800"/>
          </a:xfrm>
        </p:spPr>
        <p:txBody>
          <a:bodyPr>
            <a:normAutofit/>
          </a:bodyPr>
          <a:lstStyle/>
          <a:p>
            <a:pPr marL="182880" indent="-18288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Reaction pathway is</a:t>
            </a:r>
          </a:p>
          <a:p>
            <a:pPr marL="182880" indent="-18288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Stoichiometric relationships are</a:t>
            </a:r>
            <a:endParaRPr lang="en-US" sz="2400" b="1" dirty="0">
              <a:solidFill>
                <a:prstClr val="white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2044548"/>
              </p:ext>
            </p:extLst>
          </p:nvPr>
        </p:nvGraphicFramePr>
        <p:xfrm>
          <a:off x="3579812" y="1266273"/>
          <a:ext cx="5498722" cy="3000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65" r:id="rId3" imgW="8509000" imgH="4516120" progId="">
                  <p:embed/>
                </p:oleObj>
              </mc:Choice>
              <mc:Fallback>
                <p:oleObj r:id="rId3" imgW="8509000" imgH="451612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9812" y="1266273"/>
                        <a:ext cx="5498722" cy="30009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4190927"/>
              </p:ext>
            </p:extLst>
          </p:nvPr>
        </p:nvGraphicFramePr>
        <p:xfrm>
          <a:off x="5103812" y="4591393"/>
          <a:ext cx="2590800" cy="8188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66" r:id="rId5" imgW="2296080" imgH="725040" progId="">
                  <p:embed/>
                </p:oleObj>
              </mc:Choice>
              <mc:Fallback>
                <p:oleObj r:id="rId5" imgW="2296080" imgH="72504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03812" y="4591393"/>
                        <a:ext cx="2590800" cy="8188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1790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484" y="762000"/>
            <a:ext cx="9985128" cy="685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PAHs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P450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) Biodegradation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5612" y="1633478"/>
            <a:ext cx="10210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Set reaction model from </a:t>
            </a:r>
            <a:r>
              <a:rPr lang="en-US" sz="2400" b="1" dirty="0" err="1" smtClean="0">
                <a:solidFill>
                  <a:prstClr val="white"/>
                </a:solidFill>
              </a:rPr>
              <a:t>C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1</a:t>
            </a:r>
            <a:r>
              <a:rPr lang="en-US" sz="2400" b="1" dirty="0" smtClean="0">
                <a:solidFill>
                  <a:prstClr val="white"/>
                </a:solidFill>
              </a:rPr>
              <a:t> to </a:t>
            </a:r>
            <a:r>
              <a:rPr lang="en-US" sz="2400" b="1" dirty="0" err="1" smtClean="0">
                <a:solidFill>
                  <a:prstClr val="white"/>
                </a:solidFill>
              </a:rPr>
              <a:t>C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2</a:t>
            </a:r>
            <a:r>
              <a:rPr lang="en-US" sz="2400" b="1" dirty="0" smtClean="0">
                <a:solidFill>
                  <a:prstClr val="white"/>
                </a:solidFill>
              </a:rPr>
              <a:t> in WASP</a:t>
            </a: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Reaction Parameters: </a:t>
            </a:r>
          </a:p>
          <a:p>
            <a:pPr marL="13716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white"/>
                </a:solidFill>
              </a:rPr>
              <a:t>1. Biodegradation reaction rate k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1</a:t>
            </a:r>
            <a:r>
              <a:rPr lang="en-US" sz="2400" b="1" dirty="0" smtClean="0">
                <a:solidFill>
                  <a:prstClr val="white"/>
                </a:solidFill>
              </a:rPr>
              <a:t>: 0.1 d</a:t>
            </a:r>
            <a:r>
              <a:rPr lang="en-US" sz="2400" b="1" baseline="30000" dirty="0" smtClean="0">
                <a:solidFill>
                  <a:prstClr val="white"/>
                </a:solidFill>
              </a:rPr>
              <a:t>-1</a:t>
            </a:r>
          </a:p>
          <a:p>
            <a:pPr marL="13716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FFFF00"/>
                </a:solidFill>
              </a:rPr>
              <a:t>2. Reaction yield (gram/gram)  </a:t>
            </a:r>
          </a:p>
          <a:p>
            <a:pPr marL="13716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>
                <a:solidFill>
                  <a:prstClr val="white"/>
                </a:solidFill>
              </a:rPr>
              <a:t>3</a:t>
            </a:r>
            <a:r>
              <a:rPr lang="en-US" sz="2400" b="1" dirty="0" smtClean="0">
                <a:solidFill>
                  <a:prstClr val="white"/>
                </a:solidFill>
              </a:rPr>
              <a:t>. Other parameters: Molecular weight, henry’s law constant, density, </a:t>
            </a:r>
            <a:r>
              <a:rPr lang="en-US" sz="2400" b="1" dirty="0" err="1" smtClean="0">
                <a:solidFill>
                  <a:prstClr val="white"/>
                </a:solidFill>
              </a:rPr>
              <a:t>etc</a:t>
            </a:r>
            <a:endParaRPr lang="en-US" sz="2400" b="1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2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484" y="533400"/>
            <a:ext cx="9985128" cy="6858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Reaction Yield (g/g) Calculation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373082" y="2051102"/>
                <a:ext cx="1942968" cy="6203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𝒅</m:t>
                          </m:r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[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]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𝒅𝒕</m:t>
                          </m:r>
                        </m:den>
                      </m:f>
                      <m:r>
                        <a:rPr lang="en-US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=−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𝒌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[</m:t>
                          </m:r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3082" y="2051102"/>
                <a:ext cx="1942968" cy="62036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370012" y="2813102"/>
                <a:ext cx="1907702" cy="6203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𝒅</m:t>
                          </m:r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[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]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𝒅𝒕</m:t>
                          </m:r>
                        </m:den>
                      </m:f>
                      <m:r>
                        <a:rPr lang="en-US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𝒌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[</m:t>
                          </m:r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0012" y="2813102"/>
                <a:ext cx="1907702" cy="62036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1293812" y="3587204"/>
            <a:ext cx="3497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k</a:t>
            </a:r>
            <a:r>
              <a:rPr lang="en-US" b="1" baseline="-25000" dirty="0" smtClean="0">
                <a:solidFill>
                  <a:schemeClr val="bg1"/>
                </a:solidFill>
              </a:rPr>
              <a:t>1</a:t>
            </a:r>
            <a:r>
              <a:rPr lang="en-US" b="1" dirty="0" smtClean="0">
                <a:solidFill>
                  <a:schemeClr val="bg1"/>
                </a:solidFill>
              </a:rPr>
              <a:t> is reaction rate, d</a:t>
            </a:r>
            <a:r>
              <a:rPr lang="en-US" b="1" baseline="30000" dirty="0" smtClean="0">
                <a:solidFill>
                  <a:schemeClr val="bg1"/>
                </a:solidFill>
              </a:rPr>
              <a:t>-1</a:t>
            </a:r>
            <a:r>
              <a:rPr lang="en-US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C</a:t>
            </a:r>
            <a:r>
              <a:rPr lang="en-US" b="1" baseline="-25000" dirty="0" smtClean="0">
                <a:solidFill>
                  <a:schemeClr val="bg1"/>
                </a:solidFill>
              </a:rPr>
              <a:t>1</a:t>
            </a:r>
            <a:r>
              <a:rPr lang="en-US" b="1" dirty="0" smtClean="0">
                <a:solidFill>
                  <a:schemeClr val="bg1"/>
                </a:solidFill>
              </a:rPr>
              <a:t> and </a:t>
            </a:r>
            <a:r>
              <a:rPr lang="en-US" b="1" dirty="0" err="1" smtClean="0">
                <a:solidFill>
                  <a:schemeClr val="bg1"/>
                </a:solidFill>
              </a:rPr>
              <a:t>C</a:t>
            </a:r>
            <a:r>
              <a:rPr lang="en-US" b="1" baseline="-25000" dirty="0" err="1" smtClean="0">
                <a:solidFill>
                  <a:schemeClr val="bg1"/>
                </a:solidFill>
              </a:rPr>
              <a:t>2</a:t>
            </a:r>
            <a:r>
              <a:rPr lang="en-US" b="1" dirty="0" smtClean="0">
                <a:solidFill>
                  <a:schemeClr val="bg1"/>
                </a:solidFill>
              </a:rPr>
              <a:t> are in the unit of mole/L.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780212" y="2025134"/>
                <a:ext cx="1622367" cy="618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𝒅𝒕</m:t>
                          </m:r>
                        </m:den>
                      </m:f>
                      <m:r>
                        <a:rPr lang="en-US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=−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𝒌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0212" y="2025134"/>
                <a:ext cx="1622367" cy="61843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799012" y="2787134"/>
                <a:ext cx="6705600" cy="1519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𝒅𝒕</m:t>
                          </m:r>
                        </m:den>
                      </m:f>
                      <m:r>
                        <a:rPr lang="en-US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𝒌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f>
                        <m:fPr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𝑴𝑾</m:t>
                          </m:r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𝒐𝒇</m:t>
                          </m:r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𝑴𝑾</m:t>
                          </m:r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𝒐𝒇</m:t>
                          </m:r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1" i="1" dirty="0" smtClean="0">
                  <a:solidFill>
                    <a:schemeClr val="bg1"/>
                  </a:solidFill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              =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𝒌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</m:t>
                      </m:r>
                      <m:r>
                        <a:rPr lang="en-US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𝟐</m:t>
                      </m:r>
                      <m:f>
                        <m:fPr>
                          <m:ctrlPr>
                            <a:rPr lang="en-US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𝑴𝑾</m:t>
                          </m:r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𝒐𝒇</m:t>
                          </m:r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𝑴𝑾</m:t>
                          </m:r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𝒐𝒇</m:t>
                          </m:r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en-US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b="1" dirty="0" smtClean="0">
                  <a:solidFill>
                    <a:schemeClr val="bg1"/>
                  </a:solidFill>
                </a:endParaRPr>
              </a:p>
              <a:p>
                <a:r>
                  <a:rPr lang="en-US" b="1" dirty="0">
                    <a:solidFill>
                      <a:schemeClr val="bg1"/>
                    </a:solidFill>
                  </a:rPr>
                  <a:t> </a:t>
                </a:r>
                <a:r>
                  <a:rPr lang="en-US" b="1" dirty="0" smtClean="0">
                    <a:solidFill>
                      <a:schemeClr val="bg1"/>
                    </a:solidFill>
                  </a:rPr>
                  <a:t>         </a:t>
                </a:r>
                <a14:m>
                  <m:oMath xmlns:m="http://schemas.openxmlformats.org/officeDocument/2006/math">
                    <m:r>
                      <a:rPr lang="en-US" b="1" i="0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9012" y="2787134"/>
                <a:ext cx="6705600" cy="151964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6856412" y="4119265"/>
            <a:ext cx="3394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k</a:t>
            </a:r>
            <a:r>
              <a:rPr lang="en-US" b="1" baseline="-25000" dirty="0" smtClean="0">
                <a:solidFill>
                  <a:schemeClr val="bg1"/>
                </a:solidFill>
              </a:rPr>
              <a:t>1</a:t>
            </a:r>
            <a:r>
              <a:rPr lang="en-US" b="1" dirty="0" smtClean="0">
                <a:solidFill>
                  <a:schemeClr val="bg1"/>
                </a:solidFill>
              </a:rPr>
              <a:t> is reaction rate, d</a:t>
            </a:r>
            <a:r>
              <a:rPr lang="en-US" b="1" baseline="30000" dirty="0" smtClean="0">
                <a:solidFill>
                  <a:schemeClr val="bg1"/>
                </a:solidFill>
              </a:rPr>
              <a:t>-1</a:t>
            </a:r>
            <a:r>
              <a:rPr lang="en-US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C</a:t>
            </a:r>
            <a:r>
              <a:rPr lang="en-US" b="1" baseline="-25000" dirty="0" smtClean="0">
                <a:solidFill>
                  <a:schemeClr val="bg1"/>
                </a:solidFill>
              </a:rPr>
              <a:t>1</a:t>
            </a:r>
            <a:r>
              <a:rPr lang="en-US" b="1" dirty="0" smtClean="0">
                <a:solidFill>
                  <a:schemeClr val="bg1"/>
                </a:solidFill>
              </a:rPr>
              <a:t> and </a:t>
            </a:r>
            <a:r>
              <a:rPr lang="en-US" b="1" dirty="0" err="1" smtClean="0">
                <a:solidFill>
                  <a:schemeClr val="bg1"/>
                </a:solidFill>
              </a:rPr>
              <a:t>C</a:t>
            </a:r>
            <a:r>
              <a:rPr lang="en-US" b="1" baseline="-25000" dirty="0" err="1" smtClean="0">
                <a:solidFill>
                  <a:schemeClr val="bg1"/>
                </a:solidFill>
              </a:rPr>
              <a:t>2</a:t>
            </a:r>
            <a:r>
              <a:rPr lang="en-US" b="1" dirty="0" smtClean="0">
                <a:solidFill>
                  <a:schemeClr val="bg1"/>
                </a:solidFill>
              </a:rPr>
              <a:t> are in the unit of mg/L.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228012" y="3357265"/>
            <a:ext cx="1447800" cy="649069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842913" y="3357265"/>
            <a:ext cx="1585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Reaction yield 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input in WASP.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Its unit is g/g 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84612" y="2209800"/>
            <a:ext cx="28064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 WASP,  unit of chemicals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is mg/L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3875018" y="2853638"/>
            <a:ext cx="2895600" cy="23398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704012" y="1447800"/>
            <a:ext cx="2223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Unit Conversion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70012" y="1447800"/>
            <a:ext cx="1387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Reaction: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6535303"/>
              </p:ext>
            </p:extLst>
          </p:nvPr>
        </p:nvGraphicFramePr>
        <p:xfrm>
          <a:off x="2755899" y="1597866"/>
          <a:ext cx="1204913" cy="3071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89" r:id="rId7" imgW="1052280" imgH="267840" progId="">
                  <p:embed/>
                </p:oleObj>
              </mc:Choice>
              <mc:Fallback>
                <p:oleObj r:id="rId7" imgW="1052280" imgH="26784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755899" y="1597866"/>
                        <a:ext cx="1204913" cy="3071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171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7" grpId="0" animBg="1"/>
      <p:bldP spid="18" grpId="0"/>
      <p:bldP spid="19" grpId="0"/>
      <p:bldP spid="20" grpId="0" animBg="1"/>
      <p:bldP spid="3" grpId="0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mokey Glas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9353</TotalTime>
  <Words>2337</Words>
  <Application>Microsoft Office PowerPoint</Application>
  <PresentationFormat>Custom</PresentationFormat>
  <Paragraphs>343</Paragraphs>
  <Slides>59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59</vt:i4>
      </vt:variant>
    </vt:vector>
  </HeadingPairs>
  <TitlesOfParts>
    <vt:vector size="61" baseType="lpstr">
      <vt:lpstr>1_Office Theme</vt:lpstr>
      <vt:lpstr>2_Office Theme</vt:lpstr>
      <vt:lpstr>PowerPoint Presentation</vt:lpstr>
      <vt:lpstr>Introduction</vt:lpstr>
      <vt:lpstr>PowerPoint Presentation</vt:lpstr>
      <vt:lpstr>PowerPoint Presentation</vt:lpstr>
      <vt:lpstr>PowerPoint Presentation</vt:lpstr>
      <vt:lpstr>Class Examples – PAHs (P450) Biodegradation</vt:lpstr>
      <vt:lpstr>1. Only Consider Reaction Rate Constant</vt:lpstr>
      <vt:lpstr>PAHs (P450) Biodegradation</vt:lpstr>
      <vt:lpstr>Reaction Yield (g/g) Calculation</vt:lpstr>
      <vt:lpstr>Reaction Yield Calculation Example</vt:lpstr>
      <vt:lpstr>PAHs (P450) Biodegradation</vt:lpstr>
      <vt:lpstr>Procedures to Build a Biodegradation Model</vt:lpstr>
      <vt:lpstr>River Model Illustration</vt:lpstr>
      <vt:lpstr>Turn off water flow</vt:lpstr>
      <vt:lpstr>Create chemical state variables </vt:lpstr>
      <vt:lpstr>Input initial conditions</vt:lpstr>
      <vt:lpstr>Input reactant and products number, reaction constant, and reaction yield </vt:lpstr>
      <vt:lpstr>Select output parameters</vt:lpstr>
      <vt:lpstr>Results</vt:lpstr>
      <vt:lpstr>PAHs (P450) Biodegradation</vt:lpstr>
      <vt:lpstr>PAHs (P450) Biodegradation</vt:lpstr>
      <vt:lpstr>Procedures to Build Biodegradation Model</vt:lpstr>
      <vt:lpstr>Add two more chemical state variables </vt:lpstr>
      <vt:lpstr>Input initial conditions</vt:lpstr>
      <vt:lpstr>Input reactant and products number, reaction constant, and reaction yield </vt:lpstr>
      <vt:lpstr>Select output parameters</vt:lpstr>
      <vt:lpstr>Result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Input the loading of contaminant into the surface water system </vt:lpstr>
      <vt:lpstr>Set initial conditions as ‘0’</vt:lpstr>
      <vt:lpstr>Set boundary conditions as ‘0’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Yanlai</dc:creator>
  <cp:lastModifiedBy>Yanlai</cp:lastModifiedBy>
  <cp:revision>501</cp:revision>
  <cp:lastPrinted>2016-06-08T11:45:45Z</cp:lastPrinted>
  <dcterms:created xsi:type="dcterms:W3CDTF">2006-08-16T00:00:00Z</dcterms:created>
  <dcterms:modified xsi:type="dcterms:W3CDTF">2018-06-06T16:27:40Z</dcterms:modified>
</cp:coreProperties>
</file>