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9"/>
  </p:sldMasterIdLst>
  <p:notesMasterIdLst>
    <p:notesMasterId r:id="rId22"/>
  </p:notesMasterIdLst>
  <p:sldIdLst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customXml" Target="../customXml/item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1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9BCE7-6B75-4424-8878-14451E5BD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9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438400"/>
            <a:ext cx="8229600" cy="1143000"/>
          </a:xfrm>
        </p:spPr>
        <p:txBody>
          <a:bodyPr/>
          <a:lstStyle/>
          <a:p>
            <a:r>
              <a:rPr lang="en-US"/>
              <a:t>Dispersion and Exchanges</a:t>
            </a:r>
          </a:p>
        </p:txBody>
      </p:sp>
    </p:spTree>
    <p:extLst>
      <p:ext uri="{BB962C8B-B14F-4D97-AF65-F5344CB8AC3E}">
        <p14:creationId xmlns:p14="http://schemas.microsoft.com/office/powerpoint/2010/main" val="381447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838200"/>
            <a:ext cx="8229600" cy="781050"/>
          </a:xfrm>
        </p:spPr>
        <p:txBody>
          <a:bodyPr/>
          <a:lstStyle/>
          <a:p>
            <a:r>
              <a:rPr lang="en-US"/>
              <a:t>Dispersion in Rivers</a:t>
            </a: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268167" y="1577182"/>
            <a:ext cx="683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Times" pitchFamily="18" charset="0"/>
              </a:rPr>
              <a:t>Vertical</a:t>
            </a:r>
            <a:r>
              <a:rPr lang="en-US" sz="2400" dirty="0">
                <a:solidFill>
                  <a:srgbClr val="FFFF00"/>
                </a:solidFill>
                <a:latin typeface="Times" pitchFamily="18" charset="0"/>
              </a:rPr>
              <a:t> Dispersion Coefficient in Rivers, </a:t>
            </a:r>
            <a:r>
              <a:rPr lang="en-US" sz="2400" i="1" dirty="0" err="1">
                <a:solidFill>
                  <a:srgbClr val="FFFF00"/>
                </a:solidFill>
                <a:latin typeface="Times" pitchFamily="18" charset="0"/>
              </a:rPr>
              <a:t>E</a:t>
            </a:r>
            <a:r>
              <a:rPr lang="en-US" sz="2400" i="1" baseline="-25000" dirty="0" err="1">
                <a:solidFill>
                  <a:srgbClr val="FFFF00"/>
                </a:solidFill>
                <a:latin typeface="Times" pitchFamily="18" charset="0"/>
              </a:rPr>
              <a:t>z</a:t>
            </a:r>
            <a:r>
              <a:rPr lang="en-US" sz="2400" dirty="0">
                <a:solidFill>
                  <a:srgbClr val="FFFF00"/>
                </a:solidFill>
                <a:latin typeface="Times" pitchFamily="18" charset="0"/>
              </a:rPr>
              <a:t>  [m</a:t>
            </a:r>
            <a:r>
              <a:rPr lang="en-US" sz="2400" baseline="30000" dirty="0">
                <a:solidFill>
                  <a:srgbClr val="FFFF00"/>
                </a:solidFill>
                <a:latin typeface="Times" pitchFamily="18" charset="0"/>
              </a:rPr>
              <a:t>2</a:t>
            </a:r>
            <a:r>
              <a:rPr lang="en-US" sz="2400" dirty="0">
                <a:solidFill>
                  <a:srgbClr val="FFFF00"/>
                </a:solidFill>
                <a:latin typeface="Times" pitchFamily="18" charset="0"/>
              </a:rPr>
              <a:t>/sec]</a:t>
            </a: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1524001" y="31633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1524001" y="31157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6" name="Text Box 9"/>
          <p:cNvSpPr txBox="1">
            <a:spLocks noChangeArrowheads="1"/>
          </p:cNvSpPr>
          <p:nvPr/>
        </p:nvSpPr>
        <p:spPr bwMode="auto">
          <a:xfrm>
            <a:off x="3352800" y="3657601"/>
            <a:ext cx="525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 dirty="0">
                <a:latin typeface="Times New Roman" pitchFamily="18" charset="0"/>
              </a:rPr>
              <a:t>K	</a:t>
            </a:r>
            <a:r>
              <a:rPr lang="en-US" sz="2000" dirty="0">
                <a:latin typeface="Times New Roman" pitchFamily="18" charset="0"/>
              </a:rPr>
              <a:t>= von Karman coefficient, ~ 0.4</a:t>
            </a:r>
          </a:p>
          <a:p>
            <a:r>
              <a:rPr lang="en-US" sz="2000" i="1" dirty="0">
                <a:latin typeface="Times New Roman" pitchFamily="18" charset="0"/>
              </a:rPr>
              <a:t>d</a:t>
            </a:r>
            <a:r>
              <a:rPr lang="en-US" sz="2000" dirty="0">
                <a:latin typeface="Times New Roman" pitchFamily="18" charset="0"/>
              </a:rPr>
              <a:t> 	= Depth (hydraulic radius), [m]</a:t>
            </a:r>
          </a:p>
          <a:p>
            <a:r>
              <a:rPr lang="en-US" sz="2000" i="1" dirty="0">
                <a:latin typeface="Times New Roman" pitchFamily="18" charset="0"/>
              </a:rPr>
              <a:t>u*</a:t>
            </a:r>
            <a:r>
              <a:rPr lang="en-US" sz="2000" dirty="0">
                <a:latin typeface="Times New Roman" pitchFamily="18" charset="0"/>
              </a:rPr>
              <a:t> 	= Shear Velocity, [m/sec]</a:t>
            </a:r>
          </a:p>
        </p:txBody>
      </p:sp>
      <p:sp>
        <p:nvSpPr>
          <p:cNvPr id="4107" name="Text Box 10"/>
          <p:cNvSpPr txBox="1">
            <a:spLocks noChangeArrowheads="1"/>
          </p:cNvSpPr>
          <p:nvPr/>
        </p:nvSpPr>
        <p:spPr bwMode="auto">
          <a:xfrm>
            <a:off x="7086600" y="2514600"/>
            <a:ext cx="24925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Jobson and Sayre, 1970. </a:t>
            </a:r>
          </a:p>
        </p:txBody>
      </p:sp>
      <p:sp>
        <p:nvSpPr>
          <p:cNvPr id="4108" name="Rectangle 13"/>
          <p:cNvSpPr>
            <a:spLocks noChangeArrowheads="1"/>
          </p:cNvSpPr>
          <p:nvPr/>
        </p:nvSpPr>
        <p:spPr bwMode="auto">
          <a:xfrm>
            <a:off x="1524001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9" name="Rectangle 15"/>
          <p:cNvSpPr>
            <a:spLocks noChangeArrowheads="1"/>
          </p:cNvSpPr>
          <p:nvPr/>
        </p:nvSpPr>
        <p:spPr bwMode="auto">
          <a:xfrm>
            <a:off x="1524001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295575"/>
              </p:ext>
            </p:extLst>
          </p:nvPr>
        </p:nvGraphicFramePr>
        <p:xfrm>
          <a:off x="3413125" y="2243138"/>
          <a:ext cx="3230563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3" imgW="1333440" imgH="431640" progId="Equation.3">
                  <p:embed/>
                </p:oleObj>
              </mc:Choice>
              <mc:Fallback>
                <p:oleObj name="Equation" r:id="rId3" imgW="1333440" imgH="431640" progId="Equation.3">
                  <p:embed/>
                  <p:pic>
                    <p:nvPicPr>
                      <p:cNvPr id="4099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3125" y="2243138"/>
                        <a:ext cx="3230563" cy="10414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3583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838200"/>
            <a:ext cx="8229600" cy="781050"/>
          </a:xfrm>
        </p:spPr>
        <p:txBody>
          <a:bodyPr/>
          <a:lstStyle/>
          <a:p>
            <a:r>
              <a:rPr lang="en-US"/>
              <a:t>Dispersion in Lakes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1524001" y="31633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1524001" y="31157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9" name="Rectangle 11"/>
          <p:cNvSpPr>
            <a:spLocks noChangeArrowheads="1"/>
          </p:cNvSpPr>
          <p:nvPr/>
        </p:nvSpPr>
        <p:spPr bwMode="auto">
          <a:xfrm>
            <a:off x="1524001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1524001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31" name="Rectangle 15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5132" name="Group 16"/>
          <p:cNvGrpSpPr>
            <a:grpSpLocks/>
          </p:cNvGrpSpPr>
          <p:nvPr/>
        </p:nvGrpSpPr>
        <p:grpSpPr bwMode="auto">
          <a:xfrm>
            <a:off x="2209801" y="2286000"/>
            <a:ext cx="7369175" cy="2259013"/>
            <a:chOff x="432" y="1152"/>
            <a:chExt cx="4642" cy="1423"/>
          </a:xfrm>
        </p:grpSpPr>
        <p:sp>
          <p:nvSpPr>
            <p:cNvPr id="5133" name="Text Box 3"/>
            <p:cNvSpPr txBox="1">
              <a:spLocks noChangeArrowheads="1"/>
            </p:cNvSpPr>
            <p:nvPr/>
          </p:nvSpPr>
          <p:spPr bwMode="auto">
            <a:xfrm>
              <a:off x="432" y="1152"/>
              <a:ext cx="42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00"/>
                  </a:solidFill>
                  <a:latin typeface="Times" pitchFamily="18" charset="0"/>
                </a:rPr>
                <a:t>Vertical</a:t>
              </a:r>
              <a:r>
                <a:rPr lang="en-US" sz="2400" dirty="0">
                  <a:solidFill>
                    <a:srgbClr val="FFFF00"/>
                  </a:solidFill>
                  <a:latin typeface="Times" pitchFamily="18" charset="0"/>
                </a:rPr>
                <a:t> Dispersion Coefficient in Lakes, </a:t>
              </a:r>
              <a:r>
                <a:rPr lang="en-US" sz="2400" i="1" dirty="0" err="1">
                  <a:solidFill>
                    <a:srgbClr val="FFFF00"/>
                  </a:solidFill>
                  <a:latin typeface="Times" pitchFamily="18" charset="0"/>
                </a:rPr>
                <a:t>E</a:t>
              </a:r>
              <a:r>
                <a:rPr lang="en-US" sz="2400" i="1" baseline="-25000" dirty="0" err="1">
                  <a:solidFill>
                    <a:srgbClr val="FFFF00"/>
                  </a:solidFill>
                  <a:latin typeface="Times" pitchFamily="18" charset="0"/>
                </a:rPr>
                <a:t>z</a:t>
              </a:r>
              <a:r>
                <a:rPr lang="en-US" sz="2400" dirty="0">
                  <a:solidFill>
                    <a:srgbClr val="FFFF00"/>
                  </a:solidFill>
                  <a:latin typeface="Times" pitchFamily="18" charset="0"/>
                </a:rPr>
                <a:t> [m</a:t>
              </a:r>
              <a:r>
                <a:rPr lang="en-US" sz="2400" baseline="30000" dirty="0">
                  <a:solidFill>
                    <a:srgbClr val="FFFF00"/>
                  </a:solidFill>
                  <a:latin typeface="Times" pitchFamily="18" charset="0"/>
                </a:rPr>
                <a:t>2</a:t>
              </a:r>
              <a:r>
                <a:rPr lang="en-US" sz="2400" dirty="0">
                  <a:solidFill>
                    <a:srgbClr val="FFFF00"/>
                  </a:solidFill>
                  <a:latin typeface="Times" pitchFamily="18" charset="0"/>
                </a:rPr>
                <a:t>/sec]</a:t>
              </a:r>
            </a:p>
          </p:txBody>
        </p:sp>
        <p:sp>
          <p:nvSpPr>
            <p:cNvPr id="5134" name="Text Box 9"/>
            <p:cNvSpPr txBox="1">
              <a:spLocks noChangeArrowheads="1"/>
            </p:cNvSpPr>
            <p:nvPr/>
          </p:nvSpPr>
          <p:spPr bwMode="auto">
            <a:xfrm>
              <a:off x="1507" y="2287"/>
              <a:ext cx="18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i="1" dirty="0">
                  <a:solidFill>
                    <a:schemeClr val="accent1"/>
                  </a:solidFill>
                  <a:latin typeface="Times New Roman" pitchFamily="18" charset="0"/>
                </a:rPr>
                <a:t> </a:t>
              </a:r>
              <a:r>
                <a:rPr lang="en-US" sz="2400" i="1" dirty="0">
                  <a:latin typeface="Times New Roman" pitchFamily="18" charset="0"/>
                </a:rPr>
                <a:t>d</a:t>
              </a:r>
              <a:r>
                <a:rPr lang="en-US" sz="2400" dirty="0">
                  <a:latin typeface="Times New Roman" pitchFamily="18" charset="0"/>
                </a:rPr>
                <a:t>  =  Depth, [m]</a:t>
              </a:r>
            </a:p>
          </p:txBody>
        </p:sp>
        <p:sp>
          <p:nvSpPr>
            <p:cNvPr id="5135" name="Text Box 10"/>
            <p:cNvSpPr txBox="1">
              <a:spLocks noChangeArrowheads="1"/>
            </p:cNvSpPr>
            <p:nvPr/>
          </p:nvSpPr>
          <p:spPr bwMode="auto">
            <a:xfrm>
              <a:off x="3504" y="1785"/>
              <a:ext cx="157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1">
                      <a:lumMod val="95000"/>
                    </a:schemeClr>
                  </a:solidFill>
                </a:rPr>
                <a:t>Jobson and Sayre, 1970. </a:t>
              </a:r>
            </a:p>
          </p:txBody>
        </p:sp>
        <p:graphicFrame>
          <p:nvGraphicFramePr>
            <p:cNvPr id="5123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9495321"/>
                </p:ext>
              </p:extLst>
            </p:nvPr>
          </p:nvGraphicFramePr>
          <p:xfrm>
            <a:off x="1507" y="1719"/>
            <a:ext cx="1642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4" name="Equation" r:id="rId3" imgW="1091880" imgH="228600" progId="Equation.3">
                    <p:embed/>
                  </p:oleObj>
                </mc:Choice>
                <mc:Fallback>
                  <p:oleObj name="Equation" r:id="rId3" imgW="1091880" imgH="228600" progId="Equation.3">
                    <p:embed/>
                    <p:pic>
                      <p:nvPicPr>
                        <p:cNvPr id="5123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07" y="1719"/>
                          <a:ext cx="1642" cy="345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452415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Dispersion Measurements</a:t>
            </a:r>
          </a:p>
        </p:txBody>
      </p:sp>
      <p:graphicFrame>
        <p:nvGraphicFramePr>
          <p:cNvPr id="39104" name="Group 19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03360240"/>
              </p:ext>
            </p:extLst>
          </p:nvPr>
        </p:nvGraphicFramePr>
        <p:xfrm>
          <a:off x="2057400" y="1219200"/>
          <a:ext cx="8229600" cy="475488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Chattahoochee River, GA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 32.5 m</a:t>
                      </a:r>
                      <a:r>
                        <a:rPr kumimoji="0" lang="en-US" sz="18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/s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Susquehanna River, PA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 92.9 m</a:t>
                      </a:r>
                      <a:r>
                        <a:rPr kumimoji="0" lang="en-US" sz="18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/s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Missouri River, NB-IA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 465 – 1487 m</a:t>
                      </a:r>
                      <a:r>
                        <a:rPr kumimoji="0" lang="en-US" sz="18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/s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Antietam Creek, MD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9.3 - 25.6 m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Powell River, TN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 9.5 m</a:t>
                      </a:r>
                      <a:r>
                        <a:rPr kumimoji="0" lang="en-US" sz="18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/s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Lake Onondaga, NY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z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0.005 – 0.09 cm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/s 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(across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thermocline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Lake Zurich, Switzerland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z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0.02 – 0.71 cm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/s 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(across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thermocline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Lake Erie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z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0.21 cm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/s 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(across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thermocline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Lake Ontario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z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0.063 – 0.0125 cm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/s 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(across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thermocline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Lake Erie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z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15 cm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/s 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(whole lake)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Lake Huron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z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1.16 cm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/s 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(whole lake)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Cayuga Lake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z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2.31 cm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/s 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(whole lake)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Lake Ontario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18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z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3.47 cm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/s 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(whole lake)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230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781050"/>
          </a:xfrm>
        </p:spPr>
        <p:txBody>
          <a:bodyPr/>
          <a:lstStyle/>
          <a:p>
            <a:r>
              <a:rPr lang="en-US"/>
              <a:t>Diffusion and Dispersion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044430" y="1394618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Diffusion: process where a constituent moves from a higher concentration to a lower concentration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Dispersion: mixing caused by physical processes</a:t>
            </a:r>
          </a:p>
        </p:txBody>
      </p:sp>
      <p:grpSp>
        <p:nvGrpSpPr>
          <p:cNvPr id="15364" name="Group 28"/>
          <p:cNvGrpSpPr>
            <a:grpSpLocks/>
          </p:cNvGrpSpPr>
          <p:nvPr/>
        </p:nvGrpSpPr>
        <p:grpSpPr bwMode="auto">
          <a:xfrm>
            <a:off x="2895600" y="2590800"/>
            <a:ext cx="6172200" cy="1066800"/>
            <a:chOff x="624" y="2976"/>
            <a:chExt cx="3888" cy="672"/>
          </a:xfrm>
        </p:grpSpPr>
        <p:sp>
          <p:nvSpPr>
            <p:cNvPr id="15367" name="Rectangle 4"/>
            <p:cNvSpPr>
              <a:spLocks noChangeArrowheads="1"/>
            </p:cNvSpPr>
            <p:nvPr/>
          </p:nvSpPr>
          <p:spPr bwMode="auto">
            <a:xfrm>
              <a:off x="624" y="2976"/>
              <a:ext cx="528" cy="6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8" name="Oval 5"/>
            <p:cNvSpPr>
              <a:spLocks noChangeArrowheads="1"/>
            </p:cNvSpPr>
            <p:nvPr/>
          </p:nvSpPr>
          <p:spPr bwMode="auto">
            <a:xfrm flipH="1">
              <a:off x="721" y="3072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9" name="Oval 6"/>
            <p:cNvSpPr>
              <a:spLocks noChangeArrowheads="1"/>
            </p:cNvSpPr>
            <p:nvPr/>
          </p:nvSpPr>
          <p:spPr bwMode="auto">
            <a:xfrm flipH="1">
              <a:off x="913" y="3072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0" name="Oval 7"/>
            <p:cNvSpPr>
              <a:spLocks noChangeArrowheads="1"/>
            </p:cNvSpPr>
            <p:nvPr/>
          </p:nvSpPr>
          <p:spPr bwMode="auto">
            <a:xfrm flipH="1">
              <a:off x="913" y="3264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1" name="Oval 8"/>
            <p:cNvSpPr>
              <a:spLocks noChangeArrowheads="1"/>
            </p:cNvSpPr>
            <p:nvPr/>
          </p:nvSpPr>
          <p:spPr bwMode="auto">
            <a:xfrm flipH="1">
              <a:off x="721" y="3504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2" name="Oval 9"/>
            <p:cNvSpPr>
              <a:spLocks noChangeArrowheads="1"/>
            </p:cNvSpPr>
            <p:nvPr/>
          </p:nvSpPr>
          <p:spPr bwMode="auto">
            <a:xfrm flipH="1">
              <a:off x="720" y="3263"/>
              <a:ext cx="47" cy="4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3" name="Oval 10"/>
            <p:cNvSpPr>
              <a:spLocks noChangeArrowheads="1"/>
            </p:cNvSpPr>
            <p:nvPr/>
          </p:nvSpPr>
          <p:spPr bwMode="auto">
            <a:xfrm flipH="1">
              <a:off x="913" y="3504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4" name="Rectangle 13"/>
            <p:cNvSpPr>
              <a:spLocks noChangeArrowheads="1"/>
            </p:cNvSpPr>
            <p:nvPr/>
          </p:nvSpPr>
          <p:spPr bwMode="auto">
            <a:xfrm>
              <a:off x="2112" y="2976"/>
              <a:ext cx="1008" cy="6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5" name="Oval 14"/>
            <p:cNvSpPr>
              <a:spLocks noChangeArrowheads="1"/>
            </p:cNvSpPr>
            <p:nvPr/>
          </p:nvSpPr>
          <p:spPr bwMode="auto">
            <a:xfrm flipH="1">
              <a:off x="2209" y="3072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6" name="Oval 15"/>
            <p:cNvSpPr>
              <a:spLocks noChangeArrowheads="1"/>
            </p:cNvSpPr>
            <p:nvPr/>
          </p:nvSpPr>
          <p:spPr bwMode="auto">
            <a:xfrm flipH="1">
              <a:off x="2592" y="3072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7" name="Oval 16"/>
            <p:cNvSpPr>
              <a:spLocks noChangeArrowheads="1"/>
            </p:cNvSpPr>
            <p:nvPr/>
          </p:nvSpPr>
          <p:spPr bwMode="auto">
            <a:xfrm flipH="1">
              <a:off x="2496" y="3360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8" name="Oval 17"/>
            <p:cNvSpPr>
              <a:spLocks noChangeArrowheads="1"/>
            </p:cNvSpPr>
            <p:nvPr/>
          </p:nvSpPr>
          <p:spPr bwMode="auto">
            <a:xfrm flipH="1">
              <a:off x="2256" y="3408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9" name="Oval 18"/>
            <p:cNvSpPr>
              <a:spLocks noChangeArrowheads="1"/>
            </p:cNvSpPr>
            <p:nvPr/>
          </p:nvSpPr>
          <p:spPr bwMode="auto">
            <a:xfrm flipH="1">
              <a:off x="2448" y="3216"/>
              <a:ext cx="49" cy="4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0" name="Oval 19"/>
            <p:cNvSpPr>
              <a:spLocks noChangeArrowheads="1"/>
            </p:cNvSpPr>
            <p:nvPr/>
          </p:nvSpPr>
          <p:spPr bwMode="auto">
            <a:xfrm flipH="1">
              <a:off x="2784" y="3456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1" name="Rectangle 20"/>
            <p:cNvSpPr>
              <a:spLocks noChangeArrowheads="1"/>
            </p:cNvSpPr>
            <p:nvPr/>
          </p:nvSpPr>
          <p:spPr bwMode="auto">
            <a:xfrm>
              <a:off x="1152" y="2976"/>
              <a:ext cx="528" cy="6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2" name="Rectangle 21"/>
            <p:cNvSpPr>
              <a:spLocks noChangeArrowheads="1"/>
            </p:cNvSpPr>
            <p:nvPr/>
          </p:nvSpPr>
          <p:spPr bwMode="auto">
            <a:xfrm>
              <a:off x="3504" y="2976"/>
              <a:ext cx="1008" cy="6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3" name="Oval 22"/>
            <p:cNvSpPr>
              <a:spLocks noChangeArrowheads="1"/>
            </p:cNvSpPr>
            <p:nvPr/>
          </p:nvSpPr>
          <p:spPr bwMode="auto">
            <a:xfrm flipH="1">
              <a:off x="3649" y="3120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4" name="Oval 23"/>
            <p:cNvSpPr>
              <a:spLocks noChangeArrowheads="1"/>
            </p:cNvSpPr>
            <p:nvPr/>
          </p:nvSpPr>
          <p:spPr bwMode="auto">
            <a:xfrm flipH="1">
              <a:off x="4320" y="3120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5" name="Oval 24"/>
            <p:cNvSpPr>
              <a:spLocks noChangeArrowheads="1"/>
            </p:cNvSpPr>
            <p:nvPr/>
          </p:nvSpPr>
          <p:spPr bwMode="auto">
            <a:xfrm flipH="1">
              <a:off x="3984" y="3456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6" name="Oval 25"/>
            <p:cNvSpPr>
              <a:spLocks noChangeArrowheads="1"/>
            </p:cNvSpPr>
            <p:nvPr/>
          </p:nvSpPr>
          <p:spPr bwMode="auto">
            <a:xfrm flipH="1">
              <a:off x="3648" y="3456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7" name="Oval 26"/>
            <p:cNvSpPr>
              <a:spLocks noChangeArrowheads="1"/>
            </p:cNvSpPr>
            <p:nvPr/>
          </p:nvSpPr>
          <p:spPr bwMode="auto">
            <a:xfrm flipH="1">
              <a:off x="3984" y="3120"/>
              <a:ext cx="49" cy="4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8" name="Oval 27"/>
            <p:cNvSpPr>
              <a:spLocks noChangeArrowheads="1"/>
            </p:cNvSpPr>
            <p:nvPr/>
          </p:nvSpPr>
          <p:spPr bwMode="auto">
            <a:xfrm flipH="1">
              <a:off x="4320" y="3456"/>
              <a:ext cx="47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65" name="Line 29"/>
          <p:cNvSpPr>
            <a:spLocks noChangeShapeType="1"/>
          </p:cNvSpPr>
          <p:nvPr/>
        </p:nvSpPr>
        <p:spPr bwMode="auto">
          <a:xfrm>
            <a:off x="2971800" y="3825380"/>
            <a:ext cx="60960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66" name="Text Box 30"/>
          <p:cNvSpPr txBox="1">
            <a:spLocks noChangeArrowheads="1"/>
          </p:cNvSpPr>
          <p:nvPr/>
        </p:nvSpPr>
        <p:spPr bwMode="auto">
          <a:xfrm>
            <a:off x="5749896" y="382538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558092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838200"/>
            <a:ext cx="8229600" cy="781050"/>
          </a:xfrm>
        </p:spPr>
        <p:txBody>
          <a:bodyPr/>
          <a:lstStyle/>
          <a:p>
            <a:r>
              <a:rPr lang="en-US"/>
              <a:t>Diffusion and Dispersion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676401"/>
            <a:ext cx="57912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Molecular Diffusion: Random motion of particles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Eddy Diffusion: Turbulent mixing of particles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Mechanical Dispersion: mixing caused by variations in velocities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 l="12631" t="6700" r="48842" b="67845"/>
          <a:stretch>
            <a:fillRect/>
          </a:stretch>
        </p:blipFill>
        <p:spPr bwMode="auto">
          <a:xfrm>
            <a:off x="8229600" y="1752601"/>
            <a:ext cx="189865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/>
          <a:srcRect l="10947" t="37691" r="45474" b="33504"/>
          <a:stretch>
            <a:fillRect/>
          </a:stretch>
        </p:blipFill>
        <p:spPr bwMode="auto">
          <a:xfrm>
            <a:off x="8153400" y="3200400"/>
            <a:ext cx="21478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/>
          <a:srcRect t="74545" r="37895"/>
          <a:stretch>
            <a:fillRect/>
          </a:stretch>
        </p:blipFill>
        <p:spPr bwMode="auto">
          <a:xfrm>
            <a:off x="7607300" y="4987926"/>
            <a:ext cx="30607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0388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5"/>
          <p:cNvSpPr>
            <a:spLocks noChangeArrowheads="1"/>
          </p:cNvSpPr>
          <p:nvPr/>
        </p:nvSpPr>
        <p:spPr bwMode="auto">
          <a:xfrm rot="16200000">
            <a:off x="5715000" y="1371600"/>
            <a:ext cx="1676400" cy="2133600"/>
          </a:xfrm>
          <a:prstGeom prst="cube">
            <a:avLst>
              <a:gd name="adj" fmla="val 25292"/>
            </a:avLst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09600"/>
            <a:ext cx="8229600" cy="781050"/>
          </a:xfrm>
        </p:spPr>
        <p:txBody>
          <a:bodyPr/>
          <a:lstStyle/>
          <a:p>
            <a:r>
              <a:rPr lang="en-US"/>
              <a:t>Mathematical Representations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3200400"/>
            <a:ext cx="8229600" cy="2590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Diffusion: </a:t>
            </a:r>
          </a:p>
          <a:p>
            <a:pPr lvl="1">
              <a:lnSpc>
                <a:spcPct val="90000"/>
              </a:lnSpc>
            </a:pPr>
            <a:r>
              <a:rPr lang="en-US"/>
              <a:t>Fick’s First Law of Diffusion </a:t>
            </a:r>
          </a:p>
          <a:p>
            <a:pPr lvl="2">
              <a:lnSpc>
                <a:spcPct val="90000"/>
              </a:lnSpc>
            </a:pPr>
            <a:r>
              <a:rPr lang="en-US"/>
              <a:t>Flux = </a:t>
            </a:r>
          </a:p>
          <a:p>
            <a:pPr>
              <a:lnSpc>
                <a:spcPct val="90000"/>
              </a:lnSpc>
            </a:pPr>
            <a:r>
              <a:rPr lang="en-US"/>
              <a:t>Dispersion:</a:t>
            </a:r>
          </a:p>
          <a:p>
            <a:pPr lvl="1">
              <a:lnSpc>
                <a:spcPct val="90000"/>
              </a:lnSpc>
            </a:pPr>
            <a:r>
              <a:rPr lang="en-US"/>
              <a:t>Analogous to Fick’s First Law</a:t>
            </a:r>
          </a:p>
          <a:p>
            <a:pPr lvl="2">
              <a:lnSpc>
                <a:spcPct val="90000"/>
              </a:lnSpc>
            </a:pPr>
            <a:endParaRPr lang="en-US"/>
          </a:p>
        </p:txBody>
      </p:sp>
      <p:sp>
        <p:nvSpPr>
          <p:cNvPr id="1031" name="AutoShape 4"/>
          <p:cNvSpPr>
            <a:spLocks noChangeArrowheads="1"/>
          </p:cNvSpPr>
          <p:nvPr/>
        </p:nvSpPr>
        <p:spPr bwMode="auto">
          <a:xfrm rot="16200000">
            <a:off x="4057650" y="1428750"/>
            <a:ext cx="1676400" cy="2019300"/>
          </a:xfrm>
          <a:prstGeom prst="cube">
            <a:avLst>
              <a:gd name="adj" fmla="val 25000"/>
            </a:avLst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Oval 6"/>
          <p:cNvSpPr>
            <a:spLocks noChangeArrowheads="1"/>
          </p:cNvSpPr>
          <p:nvPr/>
        </p:nvSpPr>
        <p:spPr bwMode="auto">
          <a:xfrm>
            <a:off x="4953000" y="2286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Oval 7"/>
          <p:cNvSpPr>
            <a:spLocks noChangeArrowheads="1"/>
          </p:cNvSpPr>
          <p:nvPr/>
        </p:nvSpPr>
        <p:spPr bwMode="auto">
          <a:xfrm>
            <a:off x="6629400" y="2286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Text Box 8"/>
          <p:cNvSpPr txBox="1">
            <a:spLocks noChangeArrowheads="1"/>
          </p:cNvSpPr>
          <p:nvPr/>
        </p:nvSpPr>
        <p:spPr bwMode="auto">
          <a:xfrm>
            <a:off x="5105400" y="1981201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C</a:t>
            </a:r>
            <a:r>
              <a:rPr lang="en-US" i="1" baseline="-25000"/>
              <a:t>1</a:t>
            </a:r>
          </a:p>
        </p:txBody>
      </p:sp>
      <p:sp>
        <p:nvSpPr>
          <p:cNvPr id="1035" name="Text Box 9"/>
          <p:cNvSpPr txBox="1">
            <a:spLocks noChangeArrowheads="1"/>
          </p:cNvSpPr>
          <p:nvPr/>
        </p:nvSpPr>
        <p:spPr bwMode="auto">
          <a:xfrm>
            <a:off x="6781800" y="1981201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C</a:t>
            </a:r>
            <a:r>
              <a:rPr lang="en-US" i="1" baseline="-25000"/>
              <a:t>2</a:t>
            </a:r>
          </a:p>
        </p:txBody>
      </p:sp>
      <p:sp>
        <p:nvSpPr>
          <p:cNvPr id="1036" name="Line 10"/>
          <p:cNvSpPr>
            <a:spLocks noChangeShapeType="1"/>
          </p:cNvSpPr>
          <p:nvPr/>
        </p:nvSpPr>
        <p:spPr bwMode="auto">
          <a:xfrm>
            <a:off x="5029200" y="23622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7" name="Text Box 12"/>
          <p:cNvSpPr txBox="1">
            <a:spLocks noChangeArrowheads="1"/>
          </p:cNvSpPr>
          <p:nvPr/>
        </p:nvSpPr>
        <p:spPr bwMode="auto">
          <a:xfrm>
            <a:off x="6096000" y="2362200"/>
            <a:ext cx="439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L</a:t>
            </a:r>
            <a:r>
              <a:rPr lang="en-US" i="1" baseline="-25000"/>
              <a:t>12</a:t>
            </a:r>
            <a:endParaRPr lang="en-US" i="1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07726"/>
              </p:ext>
            </p:extLst>
          </p:nvPr>
        </p:nvGraphicFramePr>
        <p:xfrm>
          <a:off x="4368800" y="4038600"/>
          <a:ext cx="19161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914400" imgH="215640" progId="Equation.3">
                  <p:embed/>
                </p:oleObj>
              </mc:Choice>
              <mc:Fallback>
                <p:oleObj name="Equation" r:id="rId3" imgW="914400" imgH="215640" progId="Equation.3">
                  <p:embed/>
                  <p:pic>
                    <p:nvPicPr>
                      <p:cNvPr id="1026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8800" y="4038600"/>
                        <a:ext cx="1916113" cy="457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" name="Rectangle 16"/>
          <p:cNvSpPr>
            <a:spLocks noChangeArrowheads="1"/>
          </p:cNvSpPr>
          <p:nvPr/>
        </p:nvSpPr>
        <p:spPr bwMode="auto">
          <a:xfrm>
            <a:off x="1524001" y="313479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0" name="Rectangle 18"/>
          <p:cNvSpPr>
            <a:spLocks noChangeArrowheads="1"/>
          </p:cNvSpPr>
          <p:nvPr/>
        </p:nvSpPr>
        <p:spPr bwMode="auto">
          <a:xfrm>
            <a:off x="1524001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1" name="Rectangle 20"/>
          <p:cNvSpPr>
            <a:spLocks noChangeArrowheads="1"/>
          </p:cNvSpPr>
          <p:nvPr/>
        </p:nvSpPr>
        <p:spPr bwMode="auto">
          <a:xfrm>
            <a:off x="1524001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3124200" y="5867401"/>
            <a:ext cx="22654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>
              <a:buFontTx/>
              <a:buChar char="•"/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/>
              <a:t>Exchange =</a:t>
            </a:r>
          </a:p>
        </p:txBody>
      </p:sp>
      <p:graphicFrame>
        <p:nvGraphicFramePr>
          <p:cNvPr id="102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6140061"/>
              </p:ext>
            </p:extLst>
          </p:nvPr>
        </p:nvGraphicFramePr>
        <p:xfrm>
          <a:off x="5389692" y="5720885"/>
          <a:ext cx="23622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5" imgW="1231560" imgH="431640" progId="Equation.3">
                  <p:embed/>
                </p:oleObj>
              </mc:Choice>
              <mc:Fallback>
                <p:oleObj name="Equation" r:id="rId5" imgW="1231560" imgH="431640" progId="Equation.3">
                  <p:embed/>
                  <p:pic>
                    <p:nvPicPr>
                      <p:cNvPr id="102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9692" y="5720885"/>
                        <a:ext cx="2362200" cy="8286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9563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/>
              <a:t>Range of Values for </a:t>
            </a:r>
            <a:br>
              <a:rPr lang="en-US"/>
            </a:br>
            <a:r>
              <a:rPr lang="en-US"/>
              <a:t>Diffusion and Dispersion</a:t>
            </a:r>
          </a:p>
        </p:txBody>
      </p:sp>
      <p:graphicFrame>
        <p:nvGraphicFramePr>
          <p:cNvPr id="8452" name="Group 26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38811820"/>
              </p:ext>
            </p:extLst>
          </p:nvPr>
        </p:nvGraphicFramePr>
        <p:xfrm>
          <a:off x="261027" y="2021825"/>
          <a:ext cx="6314871" cy="344806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052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2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89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Process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Direction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Typical Range [m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/s]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536">
                <a:tc rowSpan="3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Molecular Diffusion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Vertical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4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-8</a:t>
                      </a: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to 10</a:t>
                      </a:r>
                      <a:r>
                        <a:rPr kumimoji="0" lang="en-US" sz="14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-9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Lateral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4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-8</a:t>
                      </a: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to 10</a:t>
                      </a:r>
                      <a:r>
                        <a:rPr kumimoji="0" lang="en-US" sz="14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-9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9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Longitudinal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4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-8</a:t>
                      </a: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to 10</a:t>
                      </a:r>
                      <a:r>
                        <a:rPr kumimoji="0" lang="en-US" sz="14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-9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827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Turbulent Diffusion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Vertical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-6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to 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Lateral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to 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Longitudinal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to 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962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Dispersion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Vertical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-3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to 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9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Lateral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to 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9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Longitudinal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to 10</a:t>
                      </a:r>
                      <a:r>
                        <a:rPr kumimoji="0" lang="en-US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74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5420" y="1417638"/>
            <a:ext cx="410686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7194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Diffusion Coefficients</a:t>
            </a:r>
          </a:p>
        </p:txBody>
      </p:sp>
      <p:graphicFrame>
        <p:nvGraphicFramePr>
          <p:cNvPr id="9325" name="Group 10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822907783"/>
              </p:ext>
            </p:extLst>
          </p:nvPr>
        </p:nvGraphicFramePr>
        <p:xfrm>
          <a:off x="2286000" y="1524000"/>
          <a:ext cx="7696200" cy="465575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52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1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Condition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Dispersion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Coefficient [m</a:t>
                      </a:r>
                      <a:r>
                        <a:rPr kumimoji="0" lang="en-US" sz="18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/s]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Molecular Diffusion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-9</a:t>
                      </a:r>
                      <a:endParaRPr kumimoji="0" 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Compacted Sediment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-11 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 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-9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Bioturbated Sediment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-9 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 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-8</a:t>
                      </a:r>
                      <a:endParaRPr kumimoji="0" 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Lakes – Vertically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-6 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 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-4</a:t>
                      </a:r>
                      <a:endParaRPr kumimoji="0" 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Large Rivers – Lateral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-4 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 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-3</a:t>
                      </a:r>
                      <a:endParaRPr kumimoji="0" 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Large Rivers – Longitudinal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0  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 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Estuaries – Longitudinal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 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 10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8464" name="Text Box 110"/>
          <p:cNvSpPr txBox="1">
            <a:spLocks noChangeArrowheads="1"/>
          </p:cNvSpPr>
          <p:nvPr/>
        </p:nvSpPr>
        <p:spPr bwMode="auto">
          <a:xfrm>
            <a:off x="2514601" y="6477001"/>
            <a:ext cx="75713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From </a:t>
            </a:r>
            <a:r>
              <a:rPr lang="en-US" sz="1400" dirty="0" err="1">
                <a:solidFill>
                  <a:srgbClr val="FFFF00"/>
                </a:solidFill>
              </a:rPr>
              <a:t>Schnoor</a:t>
            </a:r>
            <a:r>
              <a:rPr lang="en-US" sz="1400" dirty="0">
                <a:solidFill>
                  <a:srgbClr val="FFFF00"/>
                </a:solidFill>
              </a:rPr>
              <a:t>, Environmental Modeling: Fate and Transport of Pollutants in Water, Air, and Soil, 1996.</a:t>
            </a:r>
          </a:p>
        </p:txBody>
      </p:sp>
    </p:spTree>
    <p:extLst>
      <p:ext uri="{BB962C8B-B14F-4D97-AF65-F5344CB8AC3E}">
        <p14:creationId xmlns:p14="http://schemas.microsoft.com/office/powerpoint/2010/main" val="2188204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533400"/>
            <a:ext cx="8229600" cy="781050"/>
          </a:xfrm>
        </p:spPr>
        <p:txBody>
          <a:bodyPr/>
          <a:lstStyle/>
          <a:p>
            <a:r>
              <a:rPr lang="en-US"/>
              <a:t>Determining Dispersion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3716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Streams &amp; Rivers</a:t>
            </a:r>
          </a:p>
          <a:p>
            <a:pPr lvl="1">
              <a:lnSpc>
                <a:spcPct val="90000"/>
              </a:lnSpc>
            </a:pPr>
            <a:r>
              <a:rPr lang="en-US"/>
              <a:t>Generally Neglect Dispersion</a:t>
            </a:r>
          </a:p>
          <a:p>
            <a:pPr lvl="1">
              <a:lnSpc>
                <a:spcPct val="90000"/>
              </a:lnSpc>
            </a:pPr>
            <a:r>
              <a:rPr lang="en-US"/>
              <a:t>Determine by Calibration or Dye Study</a:t>
            </a:r>
          </a:p>
          <a:p>
            <a:pPr>
              <a:lnSpc>
                <a:spcPct val="90000"/>
              </a:lnSpc>
            </a:pPr>
            <a:r>
              <a:rPr lang="en-US"/>
              <a:t>Estuaries</a:t>
            </a:r>
          </a:p>
          <a:p>
            <a:pPr lvl="1">
              <a:lnSpc>
                <a:spcPct val="90000"/>
              </a:lnSpc>
            </a:pPr>
            <a:r>
              <a:rPr lang="en-US"/>
              <a:t>Calibration to Salinity data using observed downstream boundary concentration as the forcing function</a:t>
            </a:r>
          </a:p>
          <a:p>
            <a:pPr>
              <a:lnSpc>
                <a:spcPct val="90000"/>
              </a:lnSpc>
            </a:pPr>
            <a:r>
              <a:rPr lang="en-US"/>
              <a:t>Lakes</a:t>
            </a:r>
          </a:p>
          <a:p>
            <a:pPr lvl="1">
              <a:lnSpc>
                <a:spcPct val="90000"/>
              </a:lnSpc>
            </a:pPr>
            <a:r>
              <a:rPr lang="en-US"/>
              <a:t>Calibration to Temperature Data</a:t>
            </a:r>
          </a:p>
          <a:p>
            <a:pPr lvl="1">
              <a:lnSpc>
                <a:spcPct val="90000"/>
              </a:lnSpc>
            </a:pPr>
            <a:r>
              <a:rPr lang="en-US"/>
              <a:t>Calibration to Chloride Data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071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Text Box 12"/>
          <p:cNvSpPr txBox="1">
            <a:spLocks noChangeArrowheads="1"/>
          </p:cNvSpPr>
          <p:nvPr/>
        </p:nvSpPr>
        <p:spPr bwMode="auto">
          <a:xfrm>
            <a:off x="3356043" y="3289107"/>
            <a:ext cx="497998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</a:rPr>
              <a:t>U         = Mean Velocity [m/sec]</a:t>
            </a:r>
          </a:p>
          <a:p>
            <a:r>
              <a:rPr lang="en-US" sz="2400" dirty="0">
                <a:latin typeface="Times New Roman" pitchFamily="18" charset="0"/>
              </a:rPr>
              <a:t>B	= Width, [m]</a:t>
            </a:r>
          </a:p>
          <a:p>
            <a:r>
              <a:rPr lang="en-US" sz="2400" dirty="0">
                <a:latin typeface="Times New Roman" pitchFamily="18" charset="0"/>
              </a:rPr>
              <a:t>d 	= Depth (hydraulic radius), [m]</a:t>
            </a:r>
          </a:p>
          <a:p>
            <a:r>
              <a:rPr lang="en-US" sz="2400" dirty="0">
                <a:latin typeface="Times New Roman" pitchFamily="18" charset="0"/>
              </a:rPr>
              <a:t>u* 	= Shear Velocity, [m/sec]</a:t>
            </a:r>
          </a:p>
          <a:p>
            <a:r>
              <a:rPr lang="en-US" sz="2400" dirty="0">
                <a:latin typeface="Times New Roman" pitchFamily="18" charset="0"/>
              </a:rPr>
              <a:t>	= </a:t>
            </a:r>
          </a:p>
          <a:p>
            <a:r>
              <a:rPr lang="en-US" sz="2400" dirty="0">
                <a:latin typeface="Times New Roman" pitchFamily="18" charset="0"/>
              </a:rPr>
              <a:t>S	= Channel Slope [m/m]</a:t>
            </a:r>
          </a:p>
          <a:p>
            <a:r>
              <a:rPr lang="en-US" sz="2400" dirty="0">
                <a:latin typeface="Times New Roman" pitchFamily="18" charset="0"/>
              </a:rPr>
              <a:t>	</a:t>
            </a: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838200"/>
            <a:ext cx="8229600" cy="781050"/>
          </a:xfrm>
        </p:spPr>
        <p:txBody>
          <a:bodyPr/>
          <a:lstStyle/>
          <a:p>
            <a:r>
              <a:rPr lang="en-US"/>
              <a:t>Dispersion in Rivers</a:t>
            </a: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2209800" y="1676400"/>
            <a:ext cx="749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" pitchFamily="18" charset="0"/>
              </a:rPr>
              <a:t>Longitudinal</a:t>
            </a:r>
            <a:r>
              <a:rPr lang="en-US" sz="2400">
                <a:latin typeface="Times" pitchFamily="18" charset="0"/>
              </a:rPr>
              <a:t> Dispersion Coefficient in Rivers, </a:t>
            </a:r>
            <a:r>
              <a:rPr lang="en-US" sz="2400" i="1">
                <a:latin typeface="Times" pitchFamily="18" charset="0"/>
              </a:rPr>
              <a:t>E</a:t>
            </a:r>
            <a:r>
              <a:rPr lang="en-US" sz="2400" i="1" baseline="-25000">
                <a:latin typeface="Times" pitchFamily="18" charset="0"/>
              </a:rPr>
              <a:t>x</a:t>
            </a:r>
            <a:r>
              <a:rPr lang="en-US" sz="2400">
                <a:latin typeface="Times" pitchFamily="18" charset="0"/>
              </a:rPr>
              <a:t>  [m</a:t>
            </a:r>
            <a:r>
              <a:rPr lang="en-US" sz="2400" baseline="30000">
                <a:latin typeface="Times" pitchFamily="18" charset="0"/>
              </a:rPr>
              <a:t>2</a:t>
            </a:r>
            <a:r>
              <a:rPr lang="en-US" sz="2400">
                <a:latin typeface="Times" pitchFamily="18" charset="0"/>
              </a:rPr>
              <a:t>/sec]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6" name="Rectangle 6"/>
          <p:cNvSpPr>
            <a:spLocks noChangeArrowheads="1"/>
          </p:cNvSpPr>
          <p:nvPr/>
        </p:nvSpPr>
        <p:spPr bwMode="auto">
          <a:xfrm>
            <a:off x="1524001" y="31633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7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3660827"/>
              </p:ext>
            </p:extLst>
          </p:nvPr>
        </p:nvGraphicFramePr>
        <p:xfrm>
          <a:off x="4765862" y="4810328"/>
          <a:ext cx="895350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3" imgW="596880" imgH="253800" progId="Equation.3">
                  <p:embed/>
                </p:oleObj>
              </mc:Choice>
              <mc:Fallback>
                <p:oleObj name="Equation" r:id="rId3" imgW="596880" imgH="253800" progId="Equation.3">
                  <p:embed/>
                  <p:pic>
                    <p:nvPicPr>
                      <p:cNvPr id="205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5862" y="4810328"/>
                        <a:ext cx="895350" cy="3857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1524001" y="31157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7162800" y="2514600"/>
            <a:ext cx="2093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Fischer, et al., 1979. </a:t>
            </a:r>
          </a:p>
        </p:txBody>
      </p:sp>
      <p:graphicFrame>
        <p:nvGraphicFramePr>
          <p:cNvPr id="205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5635191"/>
              </p:ext>
            </p:extLst>
          </p:nvPr>
        </p:nvGraphicFramePr>
        <p:xfrm>
          <a:off x="3810000" y="2277547"/>
          <a:ext cx="3200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5" imgW="1600200" imgH="419040" progId="Equation.3">
                  <p:embed/>
                </p:oleObj>
              </mc:Choice>
              <mc:Fallback>
                <p:oleObj name="Equation" r:id="rId5" imgW="1600200" imgH="419040" progId="Equation.3">
                  <p:embed/>
                  <p:pic>
                    <p:nvPicPr>
                      <p:cNvPr id="2052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2277547"/>
                        <a:ext cx="3200400" cy="838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0346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409222"/>
            <a:ext cx="8229600" cy="781050"/>
          </a:xfrm>
        </p:spPr>
        <p:txBody>
          <a:bodyPr/>
          <a:lstStyle/>
          <a:p>
            <a:r>
              <a:rPr lang="en-US"/>
              <a:t>Dispersion in Rivers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2209800" y="1371600"/>
            <a:ext cx="676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Times" pitchFamily="18" charset="0"/>
              </a:rPr>
              <a:t>Lateral</a:t>
            </a:r>
            <a:r>
              <a:rPr lang="en-US" sz="2400" dirty="0">
                <a:solidFill>
                  <a:srgbClr val="FFFF00"/>
                </a:solidFill>
                <a:latin typeface="Times" pitchFamily="18" charset="0"/>
              </a:rPr>
              <a:t> Dispersion Coefficient in Rivers, </a:t>
            </a:r>
            <a:r>
              <a:rPr lang="en-US" sz="2400" i="1" dirty="0" err="1">
                <a:solidFill>
                  <a:srgbClr val="FFFF00"/>
                </a:solidFill>
                <a:latin typeface="Times" pitchFamily="18" charset="0"/>
              </a:rPr>
              <a:t>E</a:t>
            </a:r>
            <a:r>
              <a:rPr lang="en-US" sz="2400" i="1" baseline="-25000" dirty="0" err="1">
                <a:solidFill>
                  <a:srgbClr val="FFFF00"/>
                </a:solidFill>
                <a:latin typeface="Times" pitchFamily="18" charset="0"/>
              </a:rPr>
              <a:t>y</a:t>
            </a:r>
            <a:r>
              <a:rPr lang="en-US" sz="2400" dirty="0">
                <a:solidFill>
                  <a:srgbClr val="FFFF00"/>
                </a:solidFill>
                <a:latin typeface="Times" pitchFamily="18" charset="0"/>
              </a:rPr>
              <a:t>  [m</a:t>
            </a:r>
            <a:r>
              <a:rPr lang="en-US" sz="2400" baseline="30000" dirty="0">
                <a:solidFill>
                  <a:srgbClr val="FFFF00"/>
                </a:solidFill>
                <a:latin typeface="Times" pitchFamily="18" charset="0"/>
              </a:rPr>
              <a:t>2</a:t>
            </a:r>
            <a:r>
              <a:rPr lang="en-US" sz="2400" dirty="0">
                <a:solidFill>
                  <a:srgbClr val="FFFF00"/>
                </a:solidFill>
                <a:latin typeface="Times" pitchFamily="18" charset="0"/>
              </a:rPr>
              <a:t>/sec]</a:t>
            </a: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524001" y="31633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80" name="Rectangle 9"/>
          <p:cNvSpPr>
            <a:spLocks noChangeArrowheads="1"/>
          </p:cNvSpPr>
          <p:nvPr/>
        </p:nvSpPr>
        <p:spPr bwMode="auto">
          <a:xfrm>
            <a:off x="1524001" y="31157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81" name="Text Box 12"/>
          <p:cNvSpPr txBox="1">
            <a:spLocks noChangeArrowheads="1"/>
          </p:cNvSpPr>
          <p:nvPr/>
        </p:nvSpPr>
        <p:spPr bwMode="auto">
          <a:xfrm>
            <a:off x="2514600" y="3200401"/>
            <a:ext cx="792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 dirty="0">
                <a:latin typeface="Times New Roman" pitchFamily="18" charset="0"/>
              </a:rPr>
              <a:t>d</a:t>
            </a:r>
            <a:r>
              <a:rPr lang="en-US" sz="2000" dirty="0">
                <a:latin typeface="Times New Roman" pitchFamily="18" charset="0"/>
              </a:rPr>
              <a:t> 	= Depth (hydraulic radius), [m]</a:t>
            </a:r>
          </a:p>
          <a:p>
            <a:r>
              <a:rPr lang="en-US" sz="2000" i="1" dirty="0">
                <a:latin typeface="Times New Roman" pitchFamily="18" charset="0"/>
              </a:rPr>
              <a:t>u*</a:t>
            </a:r>
            <a:r>
              <a:rPr lang="en-US" sz="2000" dirty="0">
                <a:latin typeface="Times New Roman" pitchFamily="18" charset="0"/>
              </a:rPr>
              <a:t> 	= Shear Velocity, [m/sec]</a:t>
            </a:r>
          </a:p>
          <a:p>
            <a:r>
              <a:rPr lang="en-US" sz="2000" i="1" dirty="0">
                <a:latin typeface="Symbol" pitchFamily="18" charset="2"/>
              </a:rPr>
              <a:t>f</a:t>
            </a:r>
            <a:r>
              <a:rPr lang="en-US" sz="2000" dirty="0">
                <a:latin typeface="Times New Roman" pitchFamily="18" charset="0"/>
              </a:rPr>
              <a:t>	= 0.23 (long, wide lab flume)	Elder, 1959</a:t>
            </a:r>
          </a:p>
          <a:p>
            <a:r>
              <a:rPr lang="en-US" sz="2000" dirty="0">
                <a:latin typeface="Times New Roman" pitchFamily="18" charset="0"/>
              </a:rPr>
              <a:t>	= 0.17 (straight lab flume) </a:t>
            </a:r>
          </a:p>
          <a:p>
            <a:r>
              <a:rPr lang="en-US" sz="2000" dirty="0">
                <a:latin typeface="Times New Roman" pitchFamily="18" charset="0"/>
              </a:rPr>
              <a:t>		Sayre (1973), Sayre and Chang (1968)</a:t>
            </a:r>
          </a:p>
          <a:p>
            <a:r>
              <a:rPr lang="en-US" sz="2000" dirty="0">
                <a:latin typeface="Times New Roman" pitchFamily="18" charset="0"/>
              </a:rPr>
              <a:t>	= 0.22 – 0.65, most 0.3</a:t>
            </a:r>
          </a:p>
          <a:p>
            <a:r>
              <a:rPr lang="en-US" sz="2000" dirty="0">
                <a:latin typeface="Times New Roman" pitchFamily="18" charset="0"/>
              </a:rPr>
              <a:t>		</a:t>
            </a:r>
            <a:r>
              <a:rPr lang="en-US" sz="2000" dirty="0" err="1">
                <a:latin typeface="Times New Roman" pitchFamily="18" charset="0"/>
              </a:rPr>
              <a:t>Yotsukura</a:t>
            </a:r>
            <a:r>
              <a:rPr lang="en-US" sz="2000" dirty="0">
                <a:latin typeface="Times New Roman" pitchFamily="18" charset="0"/>
              </a:rPr>
              <a:t> and Cobb(1972), </a:t>
            </a:r>
            <a:r>
              <a:rPr lang="en-US" sz="2000" dirty="0" err="1">
                <a:latin typeface="Times New Roman" pitchFamily="18" charset="0"/>
              </a:rPr>
              <a:t>Yotsukura</a:t>
            </a:r>
            <a:r>
              <a:rPr lang="en-US" sz="2000" dirty="0">
                <a:latin typeface="Times New Roman" pitchFamily="18" charset="0"/>
              </a:rPr>
              <a:t> and Sayre (1976</a:t>
            </a:r>
            <a:r>
              <a:rPr lang="en-US" sz="2000" dirty="0">
                <a:solidFill>
                  <a:schemeClr val="accent1"/>
                </a:solidFill>
                <a:latin typeface="Times New Roman" pitchFamily="18" charset="0"/>
              </a:rPr>
              <a:t>)</a:t>
            </a:r>
          </a:p>
          <a:p>
            <a:endParaRPr lang="en-US" sz="2000" dirty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3082" name="Text Box 14"/>
          <p:cNvSpPr txBox="1">
            <a:spLocks noChangeArrowheads="1"/>
          </p:cNvSpPr>
          <p:nvPr/>
        </p:nvSpPr>
        <p:spPr bwMode="auto">
          <a:xfrm>
            <a:off x="7162800" y="2314575"/>
            <a:ext cx="1336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Elder, 1959. </a:t>
            </a:r>
          </a:p>
        </p:txBody>
      </p:sp>
      <p:sp>
        <p:nvSpPr>
          <p:cNvPr id="3083" name="Text Box 15"/>
          <p:cNvSpPr txBox="1">
            <a:spLocks noChangeArrowheads="1"/>
          </p:cNvSpPr>
          <p:nvPr/>
        </p:nvSpPr>
        <p:spPr bwMode="auto">
          <a:xfrm>
            <a:off x="3951050" y="2262187"/>
            <a:ext cx="1924455" cy="47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i="1" dirty="0" err="1">
                <a:latin typeface="Times New Roman" pitchFamily="18" charset="0"/>
              </a:rPr>
              <a:t>E</a:t>
            </a:r>
            <a:r>
              <a:rPr lang="en-US" sz="2400" i="1" baseline="-25000" dirty="0" err="1">
                <a:latin typeface="Times New Roman" pitchFamily="18" charset="0"/>
              </a:rPr>
              <a:t>y</a:t>
            </a:r>
            <a:r>
              <a:rPr lang="en-US" sz="2400" i="1" dirty="0">
                <a:latin typeface="Times New Roman" pitchFamily="18" charset="0"/>
              </a:rPr>
              <a:t>  =</a:t>
            </a:r>
            <a:r>
              <a:rPr lang="en-US" sz="2400" i="1" dirty="0">
                <a:solidFill>
                  <a:schemeClr val="accent1"/>
                </a:solidFill>
                <a:latin typeface="Times New Roman" pitchFamily="18" charset="0"/>
              </a:rPr>
              <a:t> </a:t>
            </a:r>
            <a:r>
              <a:rPr lang="en-US" sz="2400" i="1" dirty="0" err="1">
                <a:latin typeface="Symbol" pitchFamily="18" charset="2"/>
              </a:rPr>
              <a:t>f</a:t>
            </a:r>
            <a:r>
              <a:rPr lang="en-US" sz="2400" i="1" dirty="0" err="1">
                <a:latin typeface="Times New Roman" pitchFamily="18" charset="0"/>
              </a:rPr>
              <a:t>du</a:t>
            </a:r>
            <a:r>
              <a:rPr lang="en-US" sz="2400" i="1" dirty="0">
                <a:latin typeface="Times New Roman" pitchFamily="18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507181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8A1C43C7-546F-4B3E-A7D6-C766EBA60ABA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06453F1E-8EE8-454B-AD68-8B38F0F77EB2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71F8D85B-3465-4D19-B041-1E6F4F656CAF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01310AD8-DB58-4F83-8961-86D42ECBC269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24C904F4-4833-47F4-96D2-76108A94904A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39D9F295-4231-40D1-BDAC-EFA84F63E614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F9FFBF65-9816-4E00-8C01-EB533222446B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4302BD32-EBDC-46AB-A309-7528C677D035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469</Words>
  <Application>Microsoft Office PowerPoint</Application>
  <PresentationFormat>Widescreen</PresentationFormat>
  <Paragraphs>139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</vt:lpstr>
      <vt:lpstr>Times New Roman</vt:lpstr>
      <vt:lpstr>Office Theme</vt:lpstr>
      <vt:lpstr>Microsoft Equation 3.0</vt:lpstr>
      <vt:lpstr>Equation</vt:lpstr>
      <vt:lpstr>Dispersion and Exchanges</vt:lpstr>
      <vt:lpstr>Diffusion and Dispersion</vt:lpstr>
      <vt:lpstr>Diffusion and Dispersion</vt:lpstr>
      <vt:lpstr>Mathematical Representations</vt:lpstr>
      <vt:lpstr>Range of Values for  Diffusion and Dispersion</vt:lpstr>
      <vt:lpstr>Diffusion Coefficients</vt:lpstr>
      <vt:lpstr>Determining Dispersion</vt:lpstr>
      <vt:lpstr>Dispersion in Rivers</vt:lpstr>
      <vt:lpstr>Dispersion in Rivers</vt:lpstr>
      <vt:lpstr>Dispersion in Rivers</vt:lpstr>
      <vt:lpstr>Dispersion in Lakes</vt:lpstr>
      <vt:lpstr>Dispersion Measurements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Wool, Tim</cp:lastModifiedBy>
  <cp:revision>21</cp:revision>
  <dcterms:created xsi:type="dcterms:W3CDTF">2016-07-21T12:20:51Z</dcterms:created>
  <dcterms:modified xsi:type="dcterms:W3CDTF">2017-09-20T16:33:34Z</dcterms:modified>
</cp:coreProperties>
</file>