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5"/>
  </p:sldMasterIdLst>
  <p:notesMasterIdLst>
    <p:notesMasterId r:id="rId40"/>
  </p:notesMasterIdLst>
  <p:sldIdLst>
    <p:sldId id="256" r:id="rId6"/>
    <p:sldId id="281" r:id="rId7"/>
    <p:sldId id="310" r:id="rId8"/>
    <p:sldId id="282" r:id="rId9"/>
    <p:sldId id="297" r:id="rId10"/>
    <p:sldId id="293" r:id="rId11"/>
    <p:sldId id="294" r:id="rId12"/>
    <p:sldId id="296" r:id="rId13"/>
    <p:sldId id="295" r:id="rId14"/>
    <p:sldId id="298" r:id="rId15"/>
    <p:sldId id="283" r:id="rId16"/>
    <p:sldId id="284" r:id="rId17"/>
    <p:sldId id="299" r:id="rId18"/>
    <p:sldId id="287" r:id="rId19"/>
    <p:sldId id="285" r:id="rId20"/>
    <p:sldId id="286" r:id="rId21"/>
    <p:sldId id="288" r:id="rId22"/>
    <p:sldId id="289" r:id="rId23"/>
    <p:sldId id="312" r:id="rId24"/>
    <p:sldId id="290" r:id="rId25"/>
    <p:sldId id="291" r:id="rId26"/>
    <p:sldId id="300" r:id="rId27"/>
    <p:sldId id="301" r:id="rId28"/>
    <p:sldId id="302" r:id="rId29"/>
    <p:sldId id="304" r:id="rId30"/>
    <p:sldId id="303" r:id="rId31"/>
    <p:sldId id="305" r:id="rId32"/>
    <p:sldId id="306" r:id="rId33"/>
    <p:sldId id="307" r:id="rId34"/>
    <p:sldId id="308" r:id="rId35"/>
    <p:sldId id="280" r:id="rId36"/>
    <p:sldId id="313" r:id="rId37"/>
    <p:sldId id="314" r:id="rId38"/>
    <p:sldId id="31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0BC3"/>
    <a:srgbClr val="FF0000"/>
    <a:srgbClr val="FFFF00"/>
    <a:srgbClr val="E9E7E7"/>
    <a:srgbClr val="536276"/>
    <a:srgbClr val="44546A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717" autoAdjust="0"/>
  </p:normalViewPr>
  <p:slideViewPr>
    <p:cSldViewPr snapToGrid="0">
      <p:cViewPr varScale="1">
        <p:scale>
          <a:sx n="104" d="100"/>
          <a:sy n="104" d="100"/>
        </p:scale>
        <p:origin x="2424" y="84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3F8D4-7B2B-4790-8FC9-A8E16E9D1F6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CC04-A1FA-4333-9811-5088444A0E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7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ECC04-A1FA-4333-9811-5088444A0E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4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ECC04-A1FA-4333-9811-5088444A0E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458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ECC04-A1FA-4333-9811-5088444A0E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66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70991"/>
            <a:ext cx="9144000" cy="2038972"/>
          </a:xfrm>
          <a:solidFill>
            <a:srgbClr val="E9E7E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solidFill>
            <a:srgbClr val="E9E7E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971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5">
          <p15:clr>
            <a:srgbClr val="FBAE40"/>
          </p15:clr>
        </p15:guide>
        <p15:guide id="2" pos="1272">
          <p15:clr>
            <a:srgbClr val="FBAE40"/>
          </p15:clr>
        </p15:guide>
        <p15:guide id="3" orient="horz" pos="781">
          <p15:clr>
            <a:srgbClr val="FBAE40"/>
          </p15:clr>
        </p15:guide>
        <p15:guide id="4" pos="194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497496"/>
            <a:ext cx="6172200" cy="43635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322104" y="338622"/>
            <a:ext cx="8869896" cy="8952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34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0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solidFill>
            <a:srgbClr val="E9E7E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anchor="b"/>
          <a:lstStyle>
            <a:lvl1pPr>
              <a:defRPr sz="6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solidFill>
            <a:srgbClr val="E9E7E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50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5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102" y="351873"/>
            <a:ext cx="8869897" cy="8673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3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1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6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EBA689-67EB-454E-989E-20BCAED7DD2A}"/>
              </a:ext>
            </a:extLst>
          </p:cNvPr>
          <p:cNvSpPr/>
          <p:nvPr/>
        </p:nvSpPr>
        <p:spPr>
          <a:xfrm>
            <a:off x="0" y="136525"/>
            <a:ext cx="3117850" cy="126682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242196" y="337167"/>
            <a:ext cx="9959248" cy="914400"/>
          </a:xfrm>
          <a:custGeom>
            <a:avLst/>
            <a:gdLst>
              <a:gd name="connsiteX0" fmla="*/ 9959248 w 9959248"/>
              <a:gd name="connsiteY0" fmla="*/ 0 h 914400"/>
              <a:gd name="connsiteX1" fmla="*/ 0 w 9959248"/>
              <a:gd name="connsiteY1" fmla="*/ 0 h 914400"/>
              <a:gd name="connsiteX2" fmla="*/ 914400 w 9959248"/>
              <a:gd name="connsiteY2" fmla="*/ 914400 h 914400"/>
              <a:gd name="connsiteX3" fmla="*/ 9959248 w 9959248"/>
              <a:gd name="connsiteY3" fmla="*/ 914400 h 914400"/>
              <a:gd name="connsiteX4" fmla="*/ 9959248 w 9959248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9248" h="914400">
                <a:moveTo>
                  <a:pt x="9959248" y="0"/>
                </a:moveTo>
                <a:lnTo>
                  <a:pt x="0" y="0"/>
                </a:lnTo>
                <a:lnTo>
                  <a:pt x="914400" y="914400"/>
                </a:lnTo>
                <a:lnTo>
                  <a:pt x="9959248" y="914400"/>
                </a:lnTo>
                <a:lnTo>
                  <a:pt x="9959248" y="0"/>
                </a:lnTo>
                <a:close/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417983"/>
            <a:ext cx="6172200" cy="44430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22104" y="338622"/>
            <a:ext cx="8869896" cy="89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529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721" y="1500731"/>
            <a:ext cx="11257453" cy="467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583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713307-BF07-4FB5-A5C1-C597FD10AC25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2103" y="6356350"/>
            <a:ext cx="55568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2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CE1626-9A8B-4865-88B6-D69CC225F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337167"/>
            <a:ext cx="2963007" cy="923192"/>
          </a:xfrm>
          <a:custGeom>
            <a:avLst/>
            <a:gdLst>
              <a:gd name="connsiteX0" fmla="*/ 0 w 2963007"/>
              <a:gd name="connsiteY0" fmla="*/ 0 h 923192"/>
              <a:gd name="connsiteX1" fmla="*/ 2039815 w 2963007"/>
              <a:gd name="connsiteY1" fmla="*/ 0 h 923192"/>
              <a:gd name="connsiteX2" fmla="*/ 2963007 w 2963007"/>
              <a:gd name="connsiteY2" fmla="*/ 923192 h 923192"/>
              <a:gd name="connsiteX3" fmla="*/ 0 w 2963007"/>
              <a:gd name="connsiteY3" fmla="*/ 923192 h 92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3007" h="923192">
                <a:moveTo>
                  <a:pt x="0" y="0"/>
                </a:moveTo>
                <a:lnTo>
                  <a:pt x="2039815" y="0"/>
                </a:lnTo>
                <a:lnTo>
                  <a:pt x="2963007" y="923192"/>
                </a:lnTo>
                <a:lnTo>
                  <a:pt x="0" y="923192"/>
                </a:lnTo>
              </a:path>
            </a:pathLst>
          </a:custGeom>
          <a:solidFill>
            <a:srgbClr val="E9E7E7"/>
          </a:solidFill>
          <a:ln>
            <a:noFill/>
          </a:ln>
          <a:effectLst>
            <a:outerShdw blurRad="127000" dist="63500" dir="18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6" y="589449"/>
            <a:ext cx="798200" cy="24507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0730" y="338622"/>
            <a:ext cx="8869896" cy="89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78A92D-7DE3-4A22-A94A-AD637C74322E}"/>
              </a:ext>
            </a:extLst>
          </p:cNvPr>
          <p:cNvSpPr txBox="1"/>
          <p:nvPr/>
        </p:nvSpPr>
        <p:spPr>
          <a:xfrm>
            <a:off x="41986" y="881087"/>
            <a:ext cx="2879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Calibration Webinar Series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E68144-3FD8-4D24-81C6-5E6AD2616D93}"/>
              </a:ext>
            </a:extLst>
          </p:cNvPr>
          <p:cNvSpPr txBox="1"/>
          <p:nvPr/>
        </p:nvSpPr>
        <p:spPr>
          <a:xfrm>
            <a:off x="842470" y="465457"/>
            <a:ext cx="14482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spc="-1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4</a:t>
            </a:r>
          </a:p>
        </p:txBody>
      </p:sp>
    </p:spTree>
    <p:extLst>
      <p:ext uri="{BB962C8B-B14F-4D97-AF65-F5344CB8AC3E}">
        <p14:creationId xmlns:p14="http://schemas.microsoft.com/office/powerpoint/2010/main" val="15802284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70C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rstudio.com/hc/en-us/articles/200526207-Using-Project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484A-6ECF-42EB-BD9B-3A2DD3945E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Setting-up and running </a:t>
            </a:r>
            <a:br>
              <a:rPr lang="en-US" dirty="0"/>
            </a:br>
            <a:r>
              <a:rPr lang="en-US" dirty="0"/>
              <a:t>R calibration scripts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411FDB-C550-40DA-8AED-0B3394B505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/>
              <a:t>John M. Davis</a:t>
            </a:r>
          </a:p>
        </p:txBody>
      </p:sp>
    </p:spTree>
    <p:extLst>
      <p:ext uri="{BB962C8B-B14F-4D97-AF65-F5344CB8AC3E}">
        <p14:creationId xmlns:p14="http://schemas.microsoft.com/office/powerpoint/2010/main" val="271378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CC56-72F5-4B16-8BB1-937BCE9F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25" y="2002631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Opening R calibration scripts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542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A21D-7225-443B-A1ED-04066E78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Unzip and installation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3C2B2-E486-447D-A3FF-FFB41B8AA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4" y="1843146"/>
            <a:ext cx="7715251" cy="4676232"/>
          </a:xfrm>
        </p:spPr>
        <p:txBody>
          <a:bodyPr>
            <a:normAutofit/>
          </a:bodyPr>
          <a:lstStyle/>
          <a:p>
            <a:r>
              <a:rPr lang="en-US" sz="2400" dirty="0"/>
              <a:t>Unzip *.zip file to local drive</a:t>
            </a:r>
          </a:p>
          <a:p>
            <a:pPr lvl="1"/>
            <a:r>
              <a:rPr lang="en-US" sz="2000" dirty="0"/>
              <a:t>Recommend saving in modeling project folder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Automatically creates required subfolders</a:t>
            </a:r>
          </a:p>
          <a:p>
            <a:pPr lvl="1"/>
            <a:r>
              <a:rPr lang="en-US" sz="2000" dirty="0"/>
              <a:t>Folders cannot be renamed</a:t>
            </a:r>
          </a:p>
          <a:p>
            <a:pPr lvl="1"/>
            <a:r>
              <a:rPr lang="en-US" sz="2000" dirty="0"/>
              <a:t>Some folders can be moved (see instruction manual)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Recommend running scripts interactively as R Project</a:t>
            </a:r>
          </a:p>
          <a:p>
            <a:pPr lvl="1"/>
            <a:r>
              <a:rPr lang="en-US" sz="2000" dirty="0"/>
              <a:t>Can also run via .BAT mode (see instruction manual)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B8BD6-BA9B-41AF-ABD0-063472B71D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52"/>
          <a:stretch/>
        </p:blipFill>
        <p:spPr bwMode="auto">
          <a:xfrm>
            <a:off x="7827343" y="2834074"/>
            <a:ext cx="4242687" cy="3685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4531E0-479C-48A4-9D96-FB15CB462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214" y="1568841"/>
            <a:ext cx="4242816" cy="55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35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A21D-7225-443B-A1ED-04066E78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Folder hierarchy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3C2B2-E486-447D-A3FF-FFB41B8AA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635" y="1759349"/>
            <a:ext cx="7610763" cy="4676232"/>
          </a:xfrm>
        </p:spPr>
        <p:txBody>
          <a:bodyPr>
            <a:normAutofit/>
          </a:bodyPr>
          <a:lstStyle/>
          <a:p>
            <a:r>
              <a:rPr lang="en-US" sz="1800" dirty="0"/>
              <a:t>Lookup:  </a:t>
            </a:r>
            <a:r>
              <a:rPr lang="en-US" sz="1800" dirty="0">
                <a:solidFill>
                  <a:srgbClr val="FF0000"/>
                </a:solidFill>
              </a:rPr>
              <a:t>Input</a:t>
            </a:r>
            <a:r>
              <a:rPr lang="en-US" sz="1800" dirty="0"/>
              <a:t> — Location of Excel lookup table</a:t>
            </a:r>
          </a:p>
          <a:p>
            <a:r>
              <a:rPr lang="en-US" sz="1800" dirty="0" err="1"/>
              <a:t>Plot_Box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Boxplot figure</a:t>
            </a:r>
          </a:p>
          <a:p>
            <a:r>
              <a:rPr lang="en-US" sz="1800" dirty="0" err="1"/>
              <a:t>Plot_Calib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</a:t>
            </a:r>
            <a:r>
              <a:rPr lang="en-US" sz="1800" dirty="0" err="1"/>
              <a:t>Multipanel</a:t>
            </a:r>
            <a:r>
              <a:rPr lang="en-US" sz="1800" dirty="0"/>
              <a:t> calibration figure</a:t>
            </a:r>
          </a:p>
          <a:p>
            <a:r>
              <a:rPr lang="en-US" sz="1800" dirty="0" err="1"/>
              <a:t>Plot_Dens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Density distribution figure</a:t>
            </a:r>
          </a:p>
          <a:p>
            <a:r>
              <a:rPr lang="en-US" sz="1800" dirty="0" err="1"/>
              <a:t>Plot_Geom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Geometric mean figure</a:t>
            </a:r>
          </a:p>
          <a:p>
            <a:r>
              <a:rPr lang="en-US" sz="1800" dirty="0" err="1"/>
              <a:t>Proc_Out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Paired and interpolated datafiles </a:t>
            </a:r>
          </a:p>
          <a:p>
            <a:r>
              <a:rPr lang="en-US" sz="1800" dirty="0" err="1"/>
              <a:t>Raw_In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0000"/>
                </a:solidFill>
              </a:rPr>
              <a:t>Input</a:t>
            </a:r>
            <a:r>
              <a:rPr lang="en-US" sz="1800" dirty="0"/>
              <a:t> — Raw measured data *.txt &amp; default for model *.BMD2</a:t>
            </a:r>
          </a:p>
          <a:p>
            <a:r>
              <a:rPr lang="en-US" sz="1800" dirty="0"/>
              <a:t>Scripts: </a:t>
            </a:r>
            <a:r>
              <a:rPr lang="en-US" sz="1800" dirty="0">
                <a:solidFill>
                  <a:srgbClr val="FF0000"/>
                </a:solidFill>
              </a:rPr>
              <a:t>Input</a:t>
            </a:r>
            <a:r>
              <a:rPr lang="en-US" sz="1800" dirty="0"/>
              <a:t> — R scripts &amp; data extractor *.exe</a:t>
            </a:r>
          </a:p>
          <a:p>
            <a:r>
              <a:rPr lang="en-US" sz="1800" dirty="0"/>
              <a:t>Shapefile: </a:t>
            </a:r>
            <a:r>
              <a:rPr lang="en-US" sz="1800" dirty="0">
                <a:solidFill>
                  <a:srgbClr val="FF0000"/>
                </a:solidFill>
              </a:rPr>
              <a:t>Input</a:t>
            </a:r>
            <a:r>
              <a:rPr lang="en-US" sz="1800" dirty="0"/>
              <a:t> — Watershed shapefiles (optional)</a:t>
            </a:r>
          </a:p>
          <a:p>
            <a:r>
              <a:rPr lang="en-US" sz="1800" dirty="0"/>
              <a:t>Stats: </a:t>
            </a:r>
            <a:r>
              <a:rPr lang="en-US" sz="1800" dirty="0">
                <a:solidFill>
                  <a:srgbClr val="FFFF00"/>
                </a:solidFill>
              </a:rPr>
              <a:t>Output</a:t>
            </a:r>
            <a:r>
              <a:rPr lang="en-US" sz="1800" dirty="0"/>
              <a:t> — Summary / goodness of fit stats  </a:t>
            </a:r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B8BD6-BA9B-41AF-ABD0-063472B71D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52"/>
          <a:stretch/>
        </p:blipFill>
        <p:spPr bwMode="auto">
          <a:xfrm>
            <a:off x="7794398" y="1836547"/>
            <a:ext cx="4242687" cy="3685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8D5DCE6-3BBA-4A10-A7B6-49555BF62F4F}"/>
              </a:ext>
            </a:extLst>
          </p:cNvPr>
          <p:cNvGrpSpPr/>
          <p:nvPr/>
        </p:nvGrpSpPr>
        <p:grpSpPr>
          <a:xfrm>
            <a:off x="4735718" y="5410201"/>
            <a:ext cx="3865358" cy="1239927"/>
            <a:chOff x="114300" y="-111619"/>
            <a:chExt cx="2032935" cy="868929"/>
          </a:xfrm>
        </p:grpSpPr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BA11E919-616B-47CB-A01A-90F333C0698D}"/>
                </a:ext>
              </a:extLst>
            </p:cNvPr>
            <p:cNvSpPr txBox="1"/>
            <p:nvPr/>
          </p:nvSpPr>
          <p:spPr>
            <a:xfrm>
              <a:off x="114300" y="-1"/>
              <a:ext cx="1497519" cy="757311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Double-click this to open calibration project in R Studio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7147FE5-9FDA-4377-90BC-04A05B54A44E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V="1">
              <a:off x="1611819" y="-111619"/>
              <a:ext cx="535416" cy="49027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0105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CC56-72F5-4B16-8BB1-937BCE9F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25" y="2002631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Setting-up Excel lookup table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4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A6D17-E220-4BEE-9FDD-065373E92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Open Excel Calib_Lookup.xlsx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D8F4F-64D0-402A-9194-74F9DD80B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149" y="1757906"/>
            <a:ext cx="6670301" cy="467623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Scripts designed to interact with Excel *.xlsx </a:t>
            </a:r>
          </a:p>
          <a:p>
            <a:endParaRPr lang="en-US" sz="2400" dirty="0"/>
          </a:p>
          <a:p>
            <a:r>
              <a:rPr lang="en-US" sz="2400" dirty="0"/>
              <a:t>Set arguments w/o directly altering R scripts</a:t>
            </a:r>
          </a:p>
          <a:p>
            <a:endParaRPr lang="en-US" sz="2400" dirty="0"/>
          </a:p>
          <a:p>
            <a:r>
              <a:rPr lang="en-US" sz="2400" dirty="0"/>
              <a:t>Controller tab </a:t>
            </a:r>
          </a:p>
          <a:p>
            <a:pPr lvl="1"/>
            <a:r>
              <a:rPr lang="en-US" sz="2100" dirty="0"/>
              <a:t>Calibration script options</a:t>
            </a:r>
          </a:p>
          <a:p>
            <a:endParaRPr lang="en-US" dirty="0"/>
          </a:p>
          <a:p>
            <a:r>
              <a:rPr lang="en-US" sz="2400" dirty="0" err="1"/>
              <a:t>Station_Lookup</a:t>
            </a:r>
            <a:r>
              <a:rPr lang="en-US" sz="2400" dirty="0"/>
              <a:t> tab</a:t>
            </a:r>
          </a:p>
          <a:p>
            <a:pPr lvl="1"/>
            <a:r>
              <a:rPr lang="en-US" sz="2100" dirty="0"/>
              <a:t>Crosswalk WASP segments &amp; monitoring station IDs</a:t>
            </a:r>
          </a:p>
          <a:p>
            <a:endParaRPr lang="en-US" dirty="0"/>
          </a:p>
          <a:p>
            <a:r>
              <a:rPr lang="en-US" sz="2400" dirty="0" err="1"/>
              <a:t>PCode_Lookup</a:t>
            </a:r>
            <a:r>
              <a:rPr lang="en-US" sz="2400" dirty="0"/>
              <a:t> tab</a:t>
            </a:r>
          </a:p>
          <a:p>
            <a:pPr lvl="1"/>
            <a:r>
              <a:rPr lang="en-US" sz="2100" dirty="0"/>
              <a:t>Crosswalk WASP &amp; monitoring station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116674-C564-4085-A924-8F4E4967B2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317"/>
          <a:stretch/>
        </p:blipFill>
        <p:spPr>
          <a:xfrm>
            <a:off x="6345957" y="1797161"/>
            <a:ext cx="5744442" cy="275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82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4AD4C3E-3C32-4121-BC59-112619DE1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744" y="1364040"/>
            <a:ext cx="9051155" cy="134382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A621C5-2BF8-45BC-AAAC-C6E467ADD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Model segment / monitoring station crosswalk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2ADBD-CAE0-45AD-A0A9-BA5912EAB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0" y="2739656"/>
            <a:ext cx="7943803" cy="3962400"/>
          </a:xfrm>
        </p:spPr>
        <p:txBody>
          <a:bodyPr>
            <a:noAutofit/>
          </a:bodyPr>
          <a:lstStyle/>
          <a:p>
            <a:r>
              <a:rPr lang="en-US" sz="1700" dirty="0" err="1"/>
              <a:t>WASP_Segment</a:t>
            </a:r>
            <a:r>
              <a:rPr lang="en-US" sz="1700" dirty="0"/>
              <a:t>: WASP segment number</a:t>
            </a:r>
          </a:p>
          <a:p>
            <a:endParaRPr lang="en-US" sz="300" dirty="0"/>
          </a:p>
          <a:p>
            <a:r>
              <a:rPr lang="en-US" sz="1700" dirty="0" err="1"/>
              <a:t>WASP_Name</a:t>
            </a:r>
            <a:r>
              <a:rPr lang="en-US" sz="1700" dirty="0"/>
              <a:t>: WASP segment name </a:t>
            </a:r>
          </a:p>
          <a:p>
            <a:pPr lvl="1"/>
            <a:r>
              <a:rPr lang="en-US" sz="1550" dirty="0"/>
              <a:t>Must </a:t>
            </a:r>
            <a:r>
              <a:rPr lang="en-US" sz="1550" dirty="0">
                <a:solidFill>
                  <a:srgbClr val="FFFF00"/>
                </a:solidFill>
              </a:rPr>
              <a:t>exactly match</a:t>
            </a:r>
            <a:r>
              <a:rPr lang="en-US" sz="1550" dirty="0"/>
              <a:t> WASP segment name used in *.BMD2</a:t>
            </a:r>
          </a:p>
          <a:p>
            <a:endParaRPr lang="en-US" sz="300" dirty="0"/>
          </a:p>
          <a:p>
            <a:r>
              <a:rPr lang="en-US" sz="1700" dirty="0" err="1"/>
              <a:t>Calib_Station_ID</a:t>
            </a:r>
            <a:r>
              <a:rPr lang="en-US" sz="1700" dirty="0"/>
              <a:t>: Monitoring </a:t>
            </a:r>
            <a:r>
              <a:rPr lang="en-US" sz="1700" dirty="0" err="1"/>
              <a:t>Station_ID</a:t>
            </a:r>
            <a:endParaRPr lang="en-US" sz="1700" dirty="0"/>
          </a:p>
          <a:p>
            <a:pPr lvl="1"/>
            <a:r>
              <a:rPr lang="en-US" sz="1550" dirty="0"/>
              <a:t>Must </a:t>
            </a:r>
            <a:r>
              <a:rPr lang="en-US" sz="1550" dirty="0">
                <a:solidFill>
                  <a:srgbClr val="FFFF00"/>
                </a:solidFill>
              </a:rPr>
              <a:t>exactly match</a:t>
            </a:r>
            <a:r>
              <a:rPr lang="en-US" sz="1550" dirty="0"/>
              <a:t> monitoring </a:t>
            </a:r>
            <a:r>
              <a:rPr lang="en-US" sz="1550" dirty="0" err="1"/>
              <a:t>Station_ID</a:t>
            </a:r>
            <a:r>
              <a:rPr lang="en-US" sz="1550" dirty="0"/>
              <a:t> used in WRDB support table</a:t>
            </a:r>
          </a:p>
          <a:p>
            <a:endParaRPr lang="en-US" sz="300" dirty="0"/>
          </a:p>
          <a:p>
            <a:r>
              <a:rPr lang="en-US" sz="1700" dirty="0" err="1"/>
              <a:t>Plot_Title</a:t>
            </a:r>
            <a:r>
              <a:rPr lang="en-US" sz="1700" dirty="0"/>
              <a:t>: Custom name used to label segments in figures</a:t>
            </a:r>
          </a:p>
          <a:p>
            <a:pPr lvl="1"/>
            <a:r>
              <a:rPr lang="en-US" sz="1550" dirty="0" err="1"/>
              <a:t>Plot_Title</a:t>
            </a:r>
            <a:r>
              <a:rPr lang="en-US" sz="1550" dirty="0"/>
              <a:t> </a:t>
            </a:r>
            <a:r>
              <a:rPr lang="en-US" sz="1550" dirty="0">
                <a:solidFill>
                  <a:srgbClr val="FFFF00"/>
                </a:solidFill>
              </a:rPr>
              <a:t>identical</a:t>
            </a:r>
            <a:r>
              <a:rPr lang="en-US" sz="1550" dirty="0"/>
              <a:t> when multiple stations mapped to same segment</a:t>
            </a:r>
          </a:p>
          <a:p>
            <a:endParaRPr lang="en-US" sz="300" dirty="0"/>
          </a:p>
          <a:p>
            <a:r>
              <a:rPr lang="en-US" sz="1700" dirty="0" err="1"/>
              <a:t>Plot_Order</a:t>
            </a:r>
            <a:r>
              <a:rPr lang="en-US" sz="1700" dirty="0"/>
              <a:t>: Custom vector that orders stations downstream to upstream</a:t>
            </a:r>
          </a:p>
          <a:p>
            <a:pPr lvl="1"/>
            <a:r>
              <a:rPr lang="en-US" sz="1550" dirty="0" err="1"/>
              <a:t>Plot_Order</a:t>
            </a:r>
            <a:r>
              <a:rPr lang="en-US" sz="1550" dirty="0"/>
              <a:t> </a:t>
            </a:r>
            <a:r>
              <a:rPr lang="en-US" sz="1550" dirty="0">
                <a:solidFill>
                  <a:srgbClr val="FFFF00"/>
                </a:solidFill>
              </a:rPr>
              <a:t>identical</a:t>
            </a:r>
            <a:r>
              <a:rPr lang="en-US" sz="1550" dirty="0"/>
              <a:t> when multiple stations mapped to same segment</a:t>
            </a:r>
          </a:p>
          <a:p>
            <a:endParaRPr lang="en-US" sz="300" dirty="0"/>
          </a:p>
          <a:p>
            <a:r>
              <a:rPr lang="en-US" sz="1700" dirty="0"/>
              <a:t>Lat/Long: (Optional) Include monitoring stations on calibration watershed map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E20A1D-E811-45EA-8A21-D423CC2135E2}"/>
              </a:ext>
            </a:extLst>
          </p:cNvPr>
          <p:cNvGrpSpPr/>
          <p:nvPr/>
        </p:nvGrpSpPr>
        <p:grpSpPr>
          <a:xfrm>
            <a:off x="260026" y="1419333"/>
            <a:ext cx="3070704" cy="1118914"/>
            <a:chOff x="199463" y="-72026"/>
            <a:chExt cx="1614997" cy="784124"/>
          </a:xfrm>
        </p:grpSpPr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06837261-7C76-45CA-BAB0-3C9FA1571DA3}"/>
                </a:ext>
              </a:extLst>
            </p:cNvPr>
            <p:cNvSpPr txBox="1"/>
            <p:nvPr/>
          </p:nvSpPr>
          <p:spPr>
            <a:xfrm>
              <a:off x="199463" y="-72026"/>
              <a:ext cx="1314285" cy="784124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Use this field to select/deselect which segments to calibrate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72376EF-95AE-4B00-9AA1-C30A63DBB707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V="1">
              <a:off x="1513748" y="192829"/>
              <a:ext cx="300712" cy="12720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9172C8-75F9-4577-BC88-0D4879CC1AAD}"/>
              </a:ext>
            </a:extLst>
          </p:cNvPr>
          <p:cNvGrpSpPr/>
          <p:nvPr/>
        </p:nvGrpSpPr>
        <p:grpSpPr>
          <a:xfrm>
            <a:off x="8041903" y="3524965"/>
            <a:ext cx="4051997" cy="3114674"/>
            <a:chOff x="8041903" y="3280994"/>
            <a:chExt cx="4051997" cy="31146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FEF984-ED04-4D02-B5B1-CA48B3E389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t="1" r="38295" b="43154"/>
            <a:stretch/>
          </p:blipFill>
          <p:spPr>
            <a:xfrm>
              <a:off x="8041903" y="3280994"/>
              <a:ext cx="4051997" cy="311467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21B4F62-1DF3-48B4-AF1B-0A04360F68D9}"/>
                </a:ext>
              </a:extLst>
            </p:cNvPr>
            <p:cNvSpPr/>
            <p:nvPr/>
          </p:nvSpPr>
          <p:spPr>
            <a:xfrm>
              <a:off x="8201027" y="4104994"/>
              <a:ext cx="180974" cy="22906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6AC964-186F-4E8D-8149-0E9ABB013F41}"/>
                </a:ext>
              </a:extLst>
            </p:cNvPr>
            <p:cNvSpPr/>
            <p:nvPr/>
          </p:nvSpPr>
          <p:spPr>
            <a:xfrm>
              <a:off x="8450638" y="4104994"/>
              <a:ext cx="1436312" cy="22906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021DC77-7B4B-4F62-8254-7F98CE88ABF1}"/>
              </a:ext>
            </a:extLst>
          </p:cNvPr>
          <p:cNvSpPr txBox="1">
            <a:spLocks/>
          </p:cNvSpPr>
          <p:nvPr/>
        </p:nvSpPr>
        <p:spPr>
          <a:xfrm>
            <a:off x="8278560" y="3012865"/>
            <a:ext cx="3627738" cy="379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solidFill>
                  <a:srgbClr val="FFFF00"/>
                </a:solidFill>
              </a:rPr>
              <a:t>Spelling/capitalization matter</a:t>
            </a:r>
          </a:p>
          <a:p>
            <a:pPr marL="0" indent="0" algn="ctr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8692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21C5-2BF8-45BC-AAAC-C6E467ADD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PCode crosswalk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2ADBD-CAE0-45AD-A0A9-BA5912EAB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446" y="1662656"/>
            <a:ext cx="6520917" cy="4994176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User provides PCode crosswalk </a:t>
            </a:r>
          </a:p>
          <a:p>
            <a:pPr lvl="1"/>
            <a:r>
              <a:rPr lang="en-US" sz="1800" dirty="0"/>
              <a:t>WASP analyte name to monitoring data PCode</a:t>
            </a:r>
          </a:p>
          <a:p>
            <a:endParaRPr lang="en-US" sz="1800" dirty="0"/>
          </a:p>
          <a:p>
            <a:r>
              <a:rPr lang="en-US" sz="1800" dirty="0"/>
              <a:t>PCode = WRDB PCode support table field</a:t>
            </a:r>
          </a:p>
          <a:p>
            <a:pPr lvl="1"/>
            <a:r>
              <a:rPr lang="en-US" sz="1800" dirty="0"/>
              <a:t>User defined</a:t>
            </a:r>
          </a:p>
          <a:p>
            <a:pPr lvl="1"/>
            <a:r>
              <a:rPr lang="en-US" sz="1800" dirty="0"/>
              <a:t>Must </a:t>
            </a:r>
            <a:r>
              <a:rPr lang="en-US" sz="1800" dirty="0">
                <a:solidFill>
                  <a:srgbClr val="FFFF00"/>
                </a:solidFill>
              </a:rPr>
              <a:t>exactly match </a:t>
            </a:r>
            <a:r>
              <a:rPr lang="en-US" sz="1800" dirty="0" err="1"/>
              <a:t>Pcode</a:t>
            </a:r>
            <a:r>
              <a:rPr lang="en-US" sz="1800" dirty="0"/>
              <a:t> used in WRDB support table</a:t>
            </a:r>
          </a:p>
          <a:p>
            <a:endParaRPr lang="en-US" sz="1800" dirty="0"/>
          </a:p>
          <a:p>
            <a:r>
              <a:rPr lang="en-US" sz="1800" dirty="0" err="1"/>
              <a:t>Anal_Name</a:t>
            </a:r>
            <a:r>
              <a:rPr lang="en-US" sz="1800" dirty="0"/>
              <a:t> = Model parameter name used in *.BMD2</a:t>
            </a:r>
          </a:p>
          <a:p>
            <a:pPr lvl="1"/>
            <a:r>
              <a:rPr lang="en-US" sz="1800" dirty="0"/>
              <a:t>Defined by WASP and not customizable</a:t>
            </a:r>
          </a:p>
          <a:p>
            <a:pPr lvl="1"/>
            <a:r>
              <a:rPr lang="en-US" sz="1800" dirty="0"/>
              <a:t>Must </a:t>
            </a:r>
            <a:r>
              <a:rPr lang="en-US" sz="1800" dirty="0">
                <a:solidFill>
                  <a:srgbClr val="FFFF00"/>
                </a:solidFill>
              </a:rPr>
              <a:t>exactly match</a:t>
            </a:r>
            <a:r>
              <a:rPr lang="en-US" sz="1800" dirty="0"/>
              <a:t> parameter name used in *.BMD2</a:t>
            </a:r>
          </a:p>
          <a:p>
            <a:pPr lvl="1"/>
            <a:endParaRPr lang="en-US" sz="1800" dirty="0"/>
          </a:p>
          <a:p>
            <a:r>
              <a:rPr lang="en-US" sz="1800" dirty="0"/>
              <a:t>Units = Used to label plots</a:t>
            </a:r>
          </a:p>
          <a:p>
            <a:pPr lvl="1"/>
            <a:r>
              <a:rPr lang="en-US" sz="1800" dirty="0"/>
              <a:t>Scripts do not apply any unit conversions</a:t>
            </a:r>
          </a:p>
          <a:p>
            <a:pPr lvl="1"/>
            <a:endParaRPr lang="en-US" sz="1800" dirty="0"/>
          </a:p>
          <a:p>
            <a:pPr marL="0" indent="0" algn="ctr">
              <a:buNone/>
            </a:pPr>
            <a:r>
              <a:rPr lang="en-US" sz="1800" dirty="0">
                <a:solidFill>
                  <a:srgbClr val="FFFF00"/>
                </a:solidFill>
              </a:rPr>
              <a:t>Spelling/capitalization matter</a:t>
            </a:r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B3E4B9-178E-425A-9F55-AE3CF5353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893" y="1530149"/>
            <a:ext cx="5212660" cy="4137225"/>
          </a:xfrm>
          <a:prstGeom prst="rect">
            <a:avLst/>
          </a:prstGeom>
          <a:solidFill>
            <a:schemeClr val="tx1"/>
          </a:solidFill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F5EDB81-087F-4C35-AA81-9E103B90E644}"/>
              </a:ext>
            </a:extLst>
          </p:cNvPr>
          <p:cNvGrpSpPr/>
          <p:nvPr/>
        </p:nvGrpSpPr>
        <p:grpSpPr>
          <a:xfrm>
            <a:off x="7191375" y="5229225"/>
            <a:ext cx="2828925" cy="1520339"/>
            <a:chOff x="7601" y="-116065"/>
            <a:chExt cx="1487836" cy="1065438"/>
          </a:xfrm>
        </p:grpSpPr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C5E212F6-CA36-4084-B7E1-C6B08D7AD748}"/>
                </a:ext>
              </a:extLst>
            </p:cNvPr>
            <p:cNvSpPr txBox="1"/>
            <p:nvPr/>
          </p:nvSpPr>
          <p:spPr>
            <a:xfrm>
              <a:off x="284625" y="8074"/>
              <a:ext cx="1210812" cy="941299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Use this field to select/deselect which </a:t>
              </a:r>
              <a:r>
                <a:rPr lang="en-US" sz="2000" dirty="0" err="1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Pcodes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to calibrate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052D371-7AC0-4F09-8D8D-29F6131077D9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 flipV="1">
              <a:off x="7601" y="-116065"/>
              <a:ext cx="277024" cy="5947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76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0259C-9368-4397-8E3A-3EF8F7C06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tab — calibration settings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B83BC-846D-4A6F-929F-E615E6897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1320800"/>
            <a:ext cx="4997206" cy="563418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Model Run Code</a:t>
            </a:r>
          </a:p>
          <a:p>
            <a:pPr lvl="1"/>
            <a:r>
              <a:rPr lang="en-US" dirty="0"/>
              <a:t>4-character code to help compare multiple model runs</a:t>
            </a:r>
          </a:p>
          <a:p>
            <a:endParaRPr lang="en-US" sz="1500" dirty="0"/>
          </a:p>
          <a:p>
            <a:r>
              <a:rPr lang="en-US" dirty="0" err="1"/>
              <a:t>Filepath_R_Scripts</a:t>
            </a:r>
            <a:endParaRPr lang="en-US" dirty="0"/>
          </a:p>
          <a:p>
            <a:pPr lvl="1"/>
            <a:r>
              <a:rPr lang="en-US" dirty="0"/>
              <a:t>Location of R ‘Scripts’</a:t>
            </a:r>
          </a:p>
          <a:p>
            <a:endParaRPr lang="en-US" sz="1500" dirty="0"/>
          </a:p>
          <a:p>
            <a:r>
              <a:rPr lang="en-US" dirty="0" err="1"/>
              <a:t>Filepath_Model_Data_In</a:t>
            </a:r>
            <a:endParaRPr lang="en-US" dirty="0"/>
          </a:p>
          <a:p>
            <a:pPr lvl="1"/>
            <a:r>
              <a:rPr lang="en-US" dirty="0"/>
              <a:t>Location of Raw model *.BMD2 / *.txt</a:t>
            </a:r>
          </a:p>
          <a:p>
            <a:pPr lvl="1"/>
            <a:r>
              <a:rPr lang="en-US" dirty="0"/>
              <a:t>Where extracted model *.txt saved</a:t>
            </a:r>
          </a:p>
          <a:p>
            <a:endParaRPr lang="en-US" sz="1500" dirty="0"/>
          </a:p>
          <a:p>
            <a:r>
              <a:rPr lang="en-US" dirty="0" err="1"/>
              <a:t>Filepath_Calib_Data_In</a:t>
            </a:r>
            <a:endParaRPr lang="en-US" dirty="0"/>
          </a:p>
          <a:p>
            <a:pPr lvl="1"/>
            <a:r>
              <a:rPr lang="en-US" dirty="0"/>
              <a:t>Location of raw calibration data</a:t>
            </a:r>
          </a:p>
          <a:p>
            <a:endParaRPr lang="en-US" sz="1500" dirty="0"/>
          </a:p>
          <a:p>
            <a:r>
              <a:rPr lang="en-US" dirty="0" err="1"/>
              <a:t>Filepath_ProcData_Out</a:t>
            </a:r>
            <a:endParaRPr lang="en-US" dirty="0"/>
          </a:p>
          <a:p>
            <a:pPr lvl="1"/>
            <a:r>
              <a:rPr lang="en-US" dirty="0"/>
              <a:t>Location where </a:t>
            </a:r>
            <a:r>
              <a:rPr lang="en-US" dirty="0" err="1"/>
              <a:t>GoF</a:t>
            </a:r>
            <a:r>
              <a:rPr lang="en-US" dirty="0"/>
              <a:t> stats files will be saved</a:t>
            </a:r>
          </a:p>
          <a:p>
            <a:endParaRPr lang="en-US" sz="1500" dirty="0"/>
          </a:p>
          <a:p>
            <a:r>
              <a:rPr lang="en-US" dirty="0" err="1"/>
              <a:t>Calib_Data_In_Filename</a:t>
            </a:r>
            <a:endParaRPr lang="en-US" dirty="0"/>
          </a:p>
          <a:p>
            <a:pPr lvl="1"/>
            <a:r>
              <a:rPr lang="en-US" dirty="0"/>
              <a:t>Name of monitoring data *.txt file</a:t>
            </a:r>
          </a:p>
          <a:p>
            <a:endParaRPr lang="en-US" sz="1500" dirty="0"/>
          </a:p>
          <a:p>
            <a:r>
              <a:rPr lang="en-US" dirty="0"/>
              <a:t>Model_BMD2_Filename	</a:t>
            </a:r>
          </a:p>
          <a:p>
            <a:pPr lvl="1"/>
            <a:r>
              <a:rPr lang="en-US" dirty="0"/>
              <a:t>Name of WASP output *.BMD2</a:t>
            </a:r>
          </a:p>
          <a:p>
            <a:endParaRPr lang="en-US" sz="1300" dirty="0"/>
          </a:p>
          <a:p>
            <a:r>
              <a:rPr lang="en-US" dirty="0" err="1"/>
              <a:t>Model_Extracted_Filename</a:t>
            </a:r>
            <a:endParaRPr lang="en-US" dirty="0"/>
          </a:p>
          <a:p>
            <a:pPr lvl="1"/>
            <a:r>
              <a:rPr lang="en-US" dirty="0"/>
              <a:t>Name of extracted WASP output *.txt file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0BC62C5-BE71-4767-BAD0-419545D5A110}"/>
              </a:ext>
            </a:extLst>
          </p:cNvPr>
          <p:cNvSpPr/>
          <p:nvPr/>
        </p:nvSpPr>
        <p:spPr>
          <a:xfrm>
            <a:off x="9833125" y="3313377"/>
            <a:ext cx="343796" cy="663147"/>
          </a:xfrm>
          <a:prstGeom prst="rightBrace">
            <a:avLst>
              <a:gd name="adj1" fmla="val 29487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BD3F18-BEC7-4A9B-A7DC-60E9461E88DD}"/>
              </a:ext>
            </a:extLst>
          </p:cNvPr>
          <p:cNvSpPr txBox="1"/>
          <p:nvPr/>
        </p:nvSpPr>
        <p:spPr>
          <a:xfrm>
            <a:off x="5212713" y="1573184"/>
            <a:ext cx="6195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Allows user to set the location/names of input data 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B18F69B0-565A-487B-BC5D-51E8F789366D}"/>
              </a:ext>
            </a:extLst>
          </p:cNvPr>
          <p:cNvSpPr txBox="1"/>
          <p:nvPr/>
        </p:nvSpPr>
        <p:spPr>
          <a:xfrm>
            <a:off x="10122721" y="2759533"/>
            <a:ext cx="1721882" cy="1441599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blank, most will default to location of *.</a:t>
            </a:r>
            <a:r>
              <a:rPr lang="en-US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Rproj</a:t>
            </a:r>
            <a:r>
              <a: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file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B6894589-80CD-4EA9-AACF-19BC7284EF17}"/>
              </a:ext>
            </a:extLst>
          </p:cNvPr>
          <p:cNvSpPr txBox="1"/>
          <p:nvPr/>
        </p:nvSpPr>
        <p:spPr>
          <a:xfrm>
            <a:off x="5017305" y="4946128"/>
            <a:ext cx="6742545" cy="828737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blank, ‘</a:t>
            </a:r>
            <a:r>
              <a:rPr lang="en-US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Filepath_Model_Data_In</a:t>
            </a:r>
            <a:r>
              <a: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defaults to ‘</a:t>
            </a:r>
            <a:r>
              <a:rPr lang="en-US" sz="20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Raw_In</a:t>
            </a:r>
            <a:r>
              <a: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subfolder of R Project working directory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5FBBF9-6487-45F6-A1CC-9F61FCC37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718" y="2527291"/>
            <a:ext cx="4679522" cy="2293467"/>
          </a:xfrm>
          <a:prstGeom prst="rect">
            <a:avLst/>
          </a:prstGeom>
          <a:solidFill>
            <a:schemeClr val="tx1"/>
          </a:solidFill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AF84CD-419A-4F41-B2A3-B14A0FF979F8}"/>
              </a:ext>
            </a:extLst>
          </p:cNvPr>
          <p:cNvCxnSpPr>
            <a:cxnSpLocks/>
          </p:cNvCxnSpPr>
          <p:nvPr/>
        </p:nvCxnSpPr>
        <p:spPr>
          <a:xfrm flipH="1" flipV="1">
            <a:off x="3749966" y="6077967"/>
            <a:ext cx="1312752" cy="3121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>
            <a:extLst>
              <a:ext uri="{FF2B5EF4-FFF2-40B4-BE49-F238E27FC236}">
                <a16:creationId xmlns:a16="http://schemas.microsoft.com/office/drawing/2014/main" id="{FBE6B374-743A-4179-8069-F6342CE17A01}"/>
              </a:ext>
            </a:extLst>
          </p:cNvPr>
          <p:cNvSpPr txBox="1"/>
          <p:nvPr/>
        </p:nvSpPr>
        <p:spPr>
          <a:xfrm>
            <a:off x="5062718" y="5975784"/>
            <a:ext cx="6742545" cy="828737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When no BMD2 filename is provided, scripts assume ‘</a:t>
            </a:r>
            <a:r>
              <a:rPr lang="en-US" sz="2000" dirty="0" err="1">
                <a:solidFill>
                  <a:schemeClr val="bg1"/>
                </a:solidFill>
              </a:rPr>
              <a:t>Model_Extracted_Filename</a:t>
            </a:r>
            <a:r>
              <a:rPr lang="en-US" sz="2000" dirty="0">
                <a:solidFill>
                  <a:schemeClr val="bg1"/>
                </a:solidFill>
              </a:rPr>
              <a:t>’ is model input data source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EF9C5C-D023-437D-86F3-15C5B77FC2AC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3330730" y="6390153"/>
            <a:ext cx="1731988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C60F6FE-1AA7-483F-9802-6A5C28E76A4A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934693" y="3174839"/>
            <a:ext cx="1082612" cy="21856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701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D223D8-FE47-4A8D-B7C1-F2B142C10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173" y="3899491"/>
            <a:ext cx="6387899" cy="156843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20259C-9368-4397-8E3A-3EF8F7C06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tab — shapefile settings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B83BC-846D-4A6F-929F-E615E6897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1500731"/>
            <a:ext cx="6796854" cy="5176294"/>
          </a:xfrm>
        </p:spPr>
        <p:txBody>
          <a:bodyPr>
            <a:normAutofit/>
          </a:bodyPr>
          <a:lstStyle/>
          <a:p>
            <a:r>
              <a:rPr lang="en-US" sz="1800" dirty="0" err="1"/>
              <a:t>Filepath_Shapefile</a:t>
            </a:r>
            <a:endParaRPr lang="en-US" sz="1800" dirty="0"/>
          </a:p>
          <a:p>
            <a:pPr lvl="1"/>
            <a:r>
              <a:rPr lang="en-US" sz="1800" dirty="0"/>
              <a:t>Location of shapefiles</a:t>
            </a:r>
          </a:p>
          <a:p>
            <a:endParaRPr lang="en-US" sz="1800" dirty="0"/>
          </a:p>
          <a:p>
            <a:r>
              <a:rPr lang="en-US" sz="1800" dirty="0" err="1"/>
              <a:t>Watershed_Shapefile_Filename</a:t>
            </a:r>
            <a:endParaRPr lang="en-US" sz="1800" dirty="0"/>
          </a:p>
          <a:p>
            <a:pPr lvl="1"/>
            <a:r>
              <a:rPr lang="en-US" sz="1800" dirty="0"/>
              <a:t>Name of watershed shapefile</a:t>
            </a:r>
          </a:p>
          <a:p>
            <a:pPr lvl="1"/>
            <a:r>
              <a:rPr lang="en-US" sz="1800" dirty="0"/>
              <a:t>Required if ‘Map’ selected</a:t>
            </a:r>
          </a:p>
          <a:p>
            <a:endParaRPr lang="en-US" sz="1800" dirty="0"/>
          </a:p>
          <a:p>
            <a:r>
              <a:rPr lang="en-US" sz="1800" dirty="0" err="1"/>
              <a:t>Stream_Network_Filename</a:t>
            </a:r>
            <a:endParaRPr lang="en-US" sz="1800" dirty="0"/>
          </a:p>
          <a:p>
            <a:pPr lvl="1"/>
            <a:r>
              <a:rPr lang="en-US" sz="1800" dirty="0"/>
              <a:t>Name of model network shapefile</a:t>
            </a:r>
          </a:p>
          <a:p>
            <a:pPr lvl="1"/>
            <a:r>
              <a:rPr lang="en-US" sz="1800" dirty="0"/>
              <a:t>Required if ‘Map’ selected</a:t>
            </a:r>
          </a:p>
          <a:p>
            <a:pPr lvl="1"/>
            <a:endParaRPr lang="en-US" sz="1800" dirty="0"/>
          </a:p>
          <a:p>
            <a:r>
              <a:rPr lang="en-US" sz="1800" dirty="0" err="1"/>
              <a:t>Coord_Ref_Sys_Code</a:t>
            </a:r>
            <a:endParaRPr lang="en-US" sz="1800" dirty="0"/>
          </a:p>
          <a:p>
            <a:pPr lvl="1"/>
            <a:r>
              <a:rPr lang="en-US" sz="1800" dirty="0"/>
              <a:t>4 digit EPSG code to define shapefile coordinate system</a:t>
            </a:r>
          </a:p>
          <a:p>
            <a:pPr lvl="1"/>
            <a:r>
              <a:rPr lang="en-US" sz="1800" dirty="0"/>
              <a:t>Required if ‘Map’ selected</a:t>
            </a:r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41CBD9-23DF-4085-B710-09354B096007}"/>
              </a:ext>
            </a:extLst>
          </p:cNvPr>
          <p:cNvSpPr txBox="1"/>
          <p:nvPr/>
        </p:nvSpPr>
        <p:spPr>
          <a:xfrm>
            <a:off x="5561716" y="1578202"/>
            <a:ext cx="57730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Allows user to set the location/names of shapefiles (optional)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B37618-9CBC-4183-A9AF-6071BCE43FA7}"/>
              </a:ext>
            </a:extLst>
          </p:cNvPr>
          <p:cNvGrpSpPr/>
          <p:nvPr/>
        </p:nvGrpSpPr>
        <p:grpSpPr>
          <a:xfrm>
            <a:off x="7047345" y="2695657"/>
            <a:ext cx="4673934" cy="1888535"/>
            <a:chOff x="-432750" y="-72025"/>
            <a:chExt cx="2458195" cy="1323467"/>
          </a:xfrm>
        </p:grpSpPr>
        <p:sp>
          <p:nvSpPr>
            <p:cNvPr id="11" name="Text Box 6">
              <a:extLst>
                <a:ext uri="{FF2B5EF4-FFF2-40B4-BE49-F238E27FC236}">
                  <a16:creationId xmlns:a16="http://schemas.microsoft.com/office/drawing/2014/main" id="{5D8CD5FF-4011-48EE-A4BC-7CD605A7F9E8}"/>
                </a:ext>
              </a:extLst>
            </p:cNvPr>
            <p:cNvSpPr txBox="1"/>
            <p:nvPr/>
          </p:nvSpPr>
          <p:spPr>
            <a:xfrm>
              <a:off x="-432750" y="-72025"/>
              <a:ext cx="1843025" cy="779962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If blank, will default to ‘Shapefile’ subfolder in *.</a:t>
              </a:r>
              <a:r>
                <a:rPr lang="en-US" sz="2000" dirty="0" err="1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Rproj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file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67DD413-99E9-4695-BD8A-443F1F27A505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1410275" y="317956"/>
              <a:ext cx="615170" cy="9334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0908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F922E98-E976-4E7A-BF02-E6ECCD6BE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26" y="5331311"/>
            <a:ext cx="6253687" cy="773983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BDE81C-BA27-4BD2-BB6C-6A2426775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71" y="2046892"/>
            <a:ext cx="5806606" cy="198933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Changing subfolder </a:t>
            </a:r>
            <a:r>
              <a:rPr lang="en-US" sz="2700" dirty="0" err="1"/>
              <a:t>filepaths</a:t>
            </a:r>
            <a:endParaRPr lang="en-US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E14B44-36C8-457E-97BA-CC55A9F325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652"/>
          <a:stretch/>
        </p:blipFill>
        <p:spPr bwMode="auto">
          <a:xfrm>
            <a:off x="7063403" y="1983863"/>
            <a:ext cx="4985537" cy="43305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762E8C63-59F4-43DA-BB46-BD62C35DE835}"/>
              </a:ext>
            </a:extLst>
          </p:cNvPr>
          <p:cNvGrpSpPr/>
          <p:nvPr/>
        </p:nvGrpSpPr>
        <p:grpSpPr>
          <a:xfrm>
            <a:off x="3463636" y="2705262"/>
            <a:ext cx="4900077" cy="2560119"/>
            <a:chOff x="3463636" y="3000814"/>
            <a:chExt cx="4900077" cy="2560119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0FFEA6F-4F69-4631-830D-737E3659F776}"/>
                </a:ext>
              </a:extLst>
            </p:cNvPr>
            <p:cNvCxnSpPr>
              <a:cxnSpLocks/>
              <a:stCxn id="19" idx="3"/>
              <a:endCxn id="8" idx="1"/>
            </p:cNvCxnSpPr>
            <p:nvPr/>
          </p:nvCxnSpPr>
          <p:spPr>
            <a:xfrm flipV="1">
              <a:off x="6202193" y="3698493"/>
              <a:ext cx="875726" cy="4712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684F80-AD0C-476F-A466-89F9DF9E2735}"/>
                </a:ext>
              </a:extLst>
            </p:cNvPr>
            <p:cNvSpPr/>
            <p:nvPr/>
          </p:nvSpPr>
          <p:spPr>
            <a:xfrm>
              <a:off x="7077919" y="3000814"/>
              <a:ext cx="1285794" cy="139535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53943B6-A4F4-463D-BD81-FFB63FFBCBD2}"/>
                </a:ext>
              </a:extLst>
            </p:cNvPr>
            <p:cNvSpPr/>
            <p:nvPr/>
          </p:nvSpPr>
          <p:spPr>
            <a:xfrm>
              <a:off x="7086922" y="5342021"/>
              <a:ext cx="1260536" cy="2189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4E1F0C8-3B23-40AE-800A-1A64A57AB452}"/>
                </a:ext>
              </a:extLst>
            </p:cNvPr>
            <p:cNvCxnSpPr>
              <a:cxnSpLocks/>
              <a:stCxn id="19" idx="3"/>
              <a:endCxn id="10" idx="1"/>
            </p:cNvCxnSpPr>
            <p:nvPr/>
          </p:nvCxnSpPr>
          <p:spPr>
            <a:xfrm>
              <a:off x="6202193" y="4169735"/>
              <a:ext cx="884729" cy="12817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C672AC2-4874-47C2-AC6D-E0202FE9CF09}"/>
                </a:ext>
              </a:extLst>
            </p:cNvPr>
            <p:cNvSpPr/>
            <p:nvPr/>
          </p:nvSpPr>
          <p:spPr>
            <a:xfrm>
              <a:off x="3463636" y="4018619"/>
              <a:ext cx="2738557" cy="3022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C690969-E6A3-4C18-84D2-99194C529739}"/>
              </a:ext>
            </a:extLst>
          </p:cNvPr>
          <p:cNvGrpSpPr/>
          <p:nvPr/>
        </p:nvGrpSpPr>
        <p:grpSpPr>
          <a:xfrm>
            <a:off x="3080609" y="4756652"/>
            <a:ext cx="5266849" cy="1331750"/>
            <a:chOff x="3080609" y="4645812"/>
            <a:chExt cx="5266849" cy="1331750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633274C-30E7-455D-876B-2C9B5114B745}"/>
                </a:ext>
              </a:extLst>
            </p:cNvPr>
            <p:cNvCxnSpPr>
              <a:cxnSpLocks/>
              <a:stCxn id="24" idx="3"/>
              <a:endCxn id="27" idx="2"/>
            </p:cNvCxnSpPr>
            <p:nvPr/>
          </p:nvCxnSpPr>
          <p:spPr>
            <a:xfrm flipV="1">
              <a:off x="6445679" y="4864724"/>
              <a:ext cx="1267009" cy="988611"/>
            </a:xfrm>
            <a:prstGeom prst="straightConnector1">
              <a:avLst/>
            </a:prstGeom>
            <a:ln w="57150">
              <a:solidFill>
                <a:srgbClr val="F50BC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678415-3AF0-4103-A418-4FAB557F8240}"/>
                </a:ext>
              </a:extLst>
            </p:cNvPr>
            <p:cNvSpPr/>
            <p:nvPr/>
          </p:nvSpPr>
          <p:spPr>
            <a:xfrm>
              <a:off x="3080609" y="5729107"/>
              <a:ext cx="3365070" cy="248455"/>
            </a:xfrm>
            <a:prstGeom prst="rect">
              <a:avLst/>
            </a:prstGeom>
            <a:noFill/>
            <a:ln w="38100">
              <a:solidFill>
                <a:srgbClr val="F50B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3250AF3-BB1F-4234-B96B-D9C6EE10A5DF}"/>
                </a:ext>
              </a:extLst>
            </p:cNvPr>
            <p:cNvSpPr/>
            <p:nvPr/>
          </p:nvSpPr>
          <p:spPr>
            <a:xfrm>
              <a:off x="7077917" y="4645812"/>
              <a:ext cx="1269541" cy="218912"/>
            </a:xfrm>
            <a:prstGeom prst="rect">
              <a:avLst/>
            </a:prstGeom>
            <a:noFill/>
            <a:ln w="38100">
              <a:solidFill>
                <a:srgbClr val="F50B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6B1EA61-66A7-42D7-B37A-BA8EA189299B}"/>
              </a:ext>
            </a:extLst>
          </p:cNvPr>
          <p:cNvGrpSpPr/>
          <p:nvPr/>
        </p:nvGrpSpPr>
        <p:grpSpPr>
          <a:xfrm>
            <a:off x="3463636" y="2871720"/>
            <a:ext cx="4900076" cy="1814100"/>
            <a:chOff x="3463636" y="3167272"/>
            <a:chExt cx="4900076" cy="18141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A063D24-29E6-4C3E-AB69-7E02A465266F}"/>
                </a:ext>
              </a:extLst>
            </p:cNvPr>
            <p:cNvCxnSpPr>
              <a:cxnSpLocks/>
              <a:stCxn id="33" idx="3"/>
              <a:endCxn id="34" idx="1"/>
            </p:cNvCxnSpPr>
            <p:nvPr/>
          </p:nvCxnSpPr>
          <p:spPr>
            <a:xfrm>
              <a:off x="6155949" y="3309608"/>
              <a:ext cx="930972" cy="1553466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6C4EC65-96AD-4724-9FDC-3C4E865EB183}"/>
                </a:ext>
              </a:extLst>
            </p:cNvPr>
            <p:cNvSpPr/>
            <p:nvPr/>
          </p:nvSpPr>
          <p:spPr>
            <a:xfrm>
              <a:off x="3463636" y="3167272"/>
              <a:ext cx="2692313" cy="28467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0952C0F-C379-49B2-AC65-0F0630259A0D}"/>
                </a:ext>
              </a:extLst>
            </p:cNvPr>
            <p:cNvSpPr/>
            <p:nvPr/>
          </p:nvSpPr>
          <p:spPr>
            <a:xfrm>
              <a:off x="7086921" y="4744776"/>
              <a:ext cx="1276791" cy="23659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37CF57D-E42B-4A25-975E-717C35CAB9BC}"/>
              </a:ext>
            </a:extLst>
          </p:cNvPr>
          <p:cNvGrpSpPr/>
          <p:nvPr/>
        </p:nvGrpSpPr>
        <p:grpSpPr>
          <a:xfrm>
            <a:off x="3471209" y="3451920"/>
            <a:ext cx="4876250" cy="956989"/>
            <a:chOff x="3471209" y="3756708"/>
            <a:chExt cx="4876250" cy="95698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2B964D2-1155-4054-9B3F-4058301B712A}"/>
                </a:ext>
              </a:extLst>
            </p:cNvPr>
            <p:cNvSpPr/>
            <p:nvPr/>
          </p:nvSpPr>
          <p:spPr>
            <a:xfrm>
              <a:off x="7061665" y="4477100"/>
              <a:ext cx="1285794" cy="236597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657B3FA-010A-494C-921D-73511C5393FB}"/>
                </a:ext>
              </a:extLst>
            </p:cNvPr>
            <p:cNvCxnSpPr>
              <a:cxnSpLocks/>
              <a:stCxn id="39" idx="3"/>
              <a:endCxn id="37" idx="1"/>
            </p:cNvCxnSpPr>
            <p:nvPr/>
          </p:nvCxnSpPr>
          <p:spPr>
            <a:xfrm>
              <a:off x="6163522" y="3886815"/>
              <a:ext cx="898143" cy="70858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F8DD76-1AB6-428D-8B72-633E987B5190}"/>
                </a:ext>
              </a:extLst>
            </p:cNvPr>
            <p:cNvSpPr/>
            <p:nvPr/>
          </p:nvSpPr>
          <p:spPr>
            <a:xfrm>
              <a:off x="3471209" y="3756708"/>
              <a:ext cx="2692313" cy="260214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AF3A9147-3D4F-4118-9631-C87958EAD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926" y="4139744"/>
            <a:ext cx="6063115" cy="76267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If subfolders moved, must provide </a:t>
            </a:r>
            <a:r>
              <a:rPr lang="en-US" dirty="0" err="1"/>
              <a:t>filepath</a:t>
            </a:r>
            <a:r>
              <a:rPr lang="en-US" dirty="0"/>
              <a:t> in Excel lookup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48D6043-01BA-4F03-88A5-B5CE7051F5D5}"/>
              </a:ext>
            </a:extLst>
          </p:cNvPr>
          <p:cNvGrpSpPr/>
          <p:nvPr/>
        </p:nvGrpSpPr>
        <p:grpSpPr>
          <a:xfrm>
            <a:off x="8119131" y="2410326"/>
            <a:ext cx="2849861" cy="2157195"/>
            <a:chOff x="-225354" y="-126511"/>
            <a:chExt cx="1482443" cy="1432638"/>
          </a:xfrm>
        </p:grpSpPr>
        <p:sp>
          <p:nvSpPr>
            <p:cNvPr id="72" name="Text Box 6">
              <a:extLst>
                <a:ext uri="{FF2B5EF4-FFF2-40B4-BE49-F238E27FC236}">
                  <a16:creationId xmlns:a16="http://schemas.microsoft.com/office/drawing/2014/main" id="{D260B93F-CBB9-4E5D-A92C-8906CD4B2FC1}"/>
                </a:ext>
              </a:extLst>
            </p:cNvPr>
            <p:cNvSpPr txBox="1"/>
            <p:nvPr/>
          </p:nvSpPr>
          <p:spPr>
            <a:xfrm>
              <a:off x="223305" y="-126511"/>
              <a:ext cx="1033784" cy="1432638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err="1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Filepath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&amp; name  provided by *.bat file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Cannot change in interactive mode.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E3FBA99-DE53-4411-9584-AF28F3FCE0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225354" y="-48247"/>
              <a:ext cx="448555" cy="7856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E92D742-DC18-4FF4-B8D6-FF1290EE7C3C}"/>
              </a:ext>
            </a:extLst>
          </p:cNvPr>
          <p:cNvSpPr txBox="1">
            <a:spLocks/>
          </p:cNvSpPr>
          <p:nvPr/>
        </p:nvSpPr>
        <p:spPr>
          <a:xfrm>
            <a:off x="3008338" y="1427955"/>
            <a:ext cx="6358679" cy="4659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Subfolders linked to specific </a:t>
            </a:r>
            <a:r>
              <a:rPr lang="en-US" dirty="0" err="1"/>
              <a:t>filepaths</a:t>
            </a:r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CA79F447-619B-45B7-9483-EB047CC0D625}"/>
              </a:ext>
            </a:extLst>
          </p:cNvPr>
          <p:cNvSpPr txBox="1">
            <a:spLocks/>
          </p:cNvSpPr>
          <p:nvPr/>
        </p:nvSpPr>
        <p:spPr>
          <a:xfrm>
            <a:off x="1724844" y="6359549"/>
            <a:ext cx="8742312" cy="762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Scripts will use defaults if </a:t>
            </a:r>
            <a:r>
              <a:rPr lang="en-US" dirty="0" err="1"/>
              <a:t>filepaths</a:t>
            </a:r>
            <a:r>
              <a:rPr lang="en-US" dirty="0"/>
              <a:t> left blank</a:t>
            </a:r>
          </a:p>
        </p:txBody>
      </p:sp>
    </p:spTree>
    <p:extLst>
      <p:ext uri="{BB962C8B-B14F-4D97-AF65-F5344CB8AC3E}">
        <p14:creationId xmlns:p14="http://schemas.microsoft.com/office/powerpoint/2010/main" val="235122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30DEE-6C1C-4486-9D4C-FC44FB7B0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7D70E-46EC-44F3-A374-3B8AD0EFD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1500731"/>
            <a:ext cx="11257453" cy="5186396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Developed by Region 4 modeling group to facilitate quantitative/qualitative calibration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Run interactively as R Project or via .BAT mode</a:t>
            </a:r>
          </a:p>
          <a:p>
            <a:pPr lvl="1"/>
            <a:r>
              <a:rPr lang="en-US" sz="2000" dirty="0"/>
              <a:t>Requires R &amp; R Studio</a:t>
            </a:r>
          </a:p>
          <a:p>
            <a:endParaRPr lang="en-US" sz="2400" dirty="0"/>
          </a:p>
          <a:p>
            <a:r>
              <a:rPr lang="en-US" sz="2400" dirty="0"/>
              <a:t>Uses Excel *.xlsx file to set calibration script options</a:t>
            </a:r>
          </a:p>
          <a:p>
            <a:pPr lvl="1"/>
            <a:r>
              <a:rPr lang="en-US" sz="2000" dirty="0"/>
              <a:t>Allows user to run scripts w/ minimal knowledge of R</a:t>
            </a:r>
          </a:p>
          <a:p>
            <a:endParaRPr lang="en-US" sz="2400" dirty="0"/>
          </a:p>
          <a:p>
            <a:r>
              <a:rPr lang="en-US" sz="2400" dirty="0"/>
              <a:t>Reads in WASP *.BMD2 and monitoring data *.txt file</a:t>
            </a:r>
          </a:p>
          <a:p>
            <a:endParaRPr lang="en-US" sz="2400" dirty="0"/>
          </a:p>
          <a:p>
            <a:r>
              <a:rPr lang="en-US" sz="2400" dirty="0"/>
              <a:t>Processes and assesses model fit using common R packages</a:t>
            </a:r>
          </a:p>
          <a:p>
            <a:pPr lvl="1"/>
            <a:r>
              <a:rPr lang="en-US" sz="2000" dirty="0"/>
              <a:t>e.g., </a:t>
            </a:r>
            <a:r>
              <a:rPr lang="en-US" sz="2000" dirty="0" err="1"/>
              <a:t>hydroGOF</a:t>
            </a:r>
            <a:r>
              <a:rPr lang="en-US" sz="2000" dirty="0"/>
              <a:t>, </a:t>
            </a:r>
            <a:r>
              <a:rPr lang="en-US" sz="2000" dirty="0" err="1"/>
              <a:t>tidyverse</a:t>
            </a:r>
            <a:r>
              <a:rPr lang="en-US" sz="2000" dirty="0"/>
              <a:t>, etc.</a:t>
            </a:r>
          </a:p>
          <a:p>
            <a:endParaRPr lang="en-US" sz="2400" dirty="0"/>
          </a:p>
          <a:p>
            <a:r>
              <a:rPr lang="en-US" sz="2400" dirty="0"/>
              <a:t>Generates</a:t>
            </a:r>
          </a:p>
          <a:p>
            <a:pPr lvl="1"/>
            <a:r>
              <a:rPr lang="en-US" sz="2000" dirty="0"/>
              <a:t>Publication quality calibration figures</a:t>
            </a:r>
          </a:p>
          <a:p>
            <a:pPr lvl="1"/>
            <a:r>
              <a:rPr lang="en-US" sz="2000" dirty="0"/>
              <a:t>Goodness of fit summary statistics 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FD116C-8B01-4B47-8774-45F56D9166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35" t="25334" r="20101" b="27720"/>
          <a:stretch/>
        </p:blipFill>
        <p:spPr>
          <a:xfrm>
            <a:off x="9191513" y="2044149"/>
            <a:ext cx="2954472" cy="12063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0E0987-4C3E-4F14-B545-E4BECB9E4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7380" y="3427994"/>
            <a:ext cx="1968605" cy="12564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29C5E2-248D-4A02-93C6-367B21707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0758" y="4817865"/>
            <a:ext cx="1968605" cy="173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5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B71C6-3E64-4EDD-81EA-1D742DC16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20" y="1500731"/>
            <a:ext cx="5313006" cy="5176294"/>
          </a:xfrm>
        </p:spPr>
        <p:txBody>
          <a:bodyPr>
            <a:normAutofit/>
          </a:bodyPr>
          <a:lstStyle/>
          <a:p>
            <a:r>
              <a:rPr lang="en-US" sz="2000" dirty="0"/>
              <a:t>Enter ‘X’ in ‘Plot’ field to activate corresponding plot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If watershed map is activated, need watershed &amp; network shapefile</a:t>
            </a:r>
          </a:p>
          <a:p>
            <a:endParaRPr lang="en-US" sz="2000" dirty="0"/>
          </a:p>
          <a:p>
            <a:r>
              <a:rPr lang="en-US" sz="2000" dirty="0"/>
              <a:t>Annual option = include year-by-year geomean/boxplot comparisons</a:t>
            </a:r>
          </a:p>
          <a:p>
            <a:pPr lvl="1"/>
            <a:r>
              <a:rPr lang="en-US" sz="1600" dirty="0"/>
              <a:t>Can slow down plotting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5D4469-7A41-47CD-83AD-223698E54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247" y="2199752"/>
            <a:ext cx="2038051" cy="236613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AF30CB-DE27-443F-A995-D09F33139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968" y="3169920"/>
            <a:ext cx="6077712" cy="3038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85A7D1-F01D-4F4A-A9AB-3E6AB1CC3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tab — plot selection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1B9A6E-7DB5-43D5-8FB9-D4D7E054A665}"/>
              </a:ext>
            </a:extLst>
          </p:cNvPr>
          <p:cNvSpPr txBox="1"/>
          <p:nvPr/>
        </p:nvSpPr>
        <p:spPr>
          <a:xfrm>
            <a:off x="5561716" y="1578202"/>
            <a:ext cx="6294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Allows user to select which calibration figures to generate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2042ED-92CF-4012-9E1C-A7640BCD3865}"/>
              </a:ext>
            </a:extLst>
          </p:cNvPr>
          <p:cNvSpPr/>
          <p:nvPr/>
        </p:nvSpPr>
        <p:spPr>
          <a:xfrm rot="1669074">
            <a:off x="10524291" y="4579276"/>
            <a:ext cx="997017" cy="1593397"/>
          </a:xfrm>
          <a:prstGeom prst="ellipse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4F0F9-C82B-4B80-8182-F684597F7387}"/>
              </a:ext>
            </a:extLst>
          </p:cNvPr>
          <p:cNvSpPr/>
          <p:nvPr/>
        </p:nvSpPr>
        <p:spPr>
          <a:xfrm>
            <a:off x="1763246" y="3952795"/>
            <a:ext cx="2038051" cy="2959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8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5A7D1-F01D-4F4A-A9AB-3E6AB1CC3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tab — filter settings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B71C6-3E64-4EDD-81EA-1D742DC16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1578202"/>
            <a:ext cx="6663503" cy="5042515"/>
          </a:xfrm>
        </p:spPr>
        <p:txBody>
          <a:bodyPr>
            <a:normAutofit/>
          </a:bodyPr>
          <a:lstStyle/>
          <a:p>
            <a:r>
              <a:rPr lang="en-US" sz="2000" dirty="0" err="1"/>
              <a:t>Geomean_First_Month</a:t>
            </a:r>
            <a:r>
              <a:rPr lang="en-US" sz="2000" dirty="0"/>
              <a:t>/</a:t>
            </a:r>
            <a:r>
              <a:rPr lang="en-US" sz="2000" dirty="0" err="1"/>
              <a:t>Geomean_Last_Month</a:t>
            </a:r>
            <a:endParaRPr lang="en-US" sz="2000" dirty="0"/>
          </a:p>
          <a:p>
            <a:pPr lvl="1"/>
            <a:r>
              <a:rPr lang="en-US" sz="1800" dirty="0"/>
              <a:t>Months to use for TN, TP, &amp; Chl-</a:t>
            </a:r>
            <a:r>
              <a:rPr lang="en-US" sz="1800" i="1" dirty="0"/>
              <a:t>a</a:t>
            </a:r>
            <a:r>
              <a:rPr lang="en-US" sz="1800" dirty="0"/>
              <a:t> geomean calculations (inclusive)</a:t>
            </a:r>
          </a:p>
          <a:p>
            <a:pPr lvl="1"/>
            <a:endParaRPr lang="en-US" sz="1800" dirty="0"/>
          </a:p>
          <a:p>
            <a:r>
              <a:rPr lang="en-US" sz="2000" dirty="0" err="1"/>
              <a:t>Minimum_Observations</a:t>
            </a:r>
            <a:endParaRPr lang="en-US" sz="2000" dirty="0"/>
          </a:p>
          <a:p>
            <a:pPr lvl="1"/>
            <a:r>
              <a:rPr lang="en-US" sz="1800" dirty="0"/>
              <a:t>Minimum # of samples a monitoring station needs to be used for calibration (inclusive)</a:t>
            </a:r>
          </a:p>
          <a:p>
            <a:pPr lvl="1"/>
            <a:endParaRPr lang="en-US" sz="1800" dirty="0"/>
          </a:p>
          <a:p>
            <a:r>
              <a:rPr lang="en-US" sz="2000" dirty="0" err="1"/>
              <a:t>Rcode_Flag_Exclusion</a:t>
            </a:r>
            <a:endParaRPr lang="en-US" sz="2000" dirty="0"/>
          </a:p>
          <a:p>
            <a:pPr lvl="1"/>
            <a:r>
              <a:rPr lang="en-US" sz="1800" dirty="0"/>
              <a:t>Character vector of Remark Codes (</a:t>
            </a:r>
            <a:r>
              <a:rPr lang="en-US" sz="1800" dirty="0" err="1"/>
              <a:t>Rcode</a:t>
            </a:r>
            <a:r>
              <a:rPr lang="en-US" sz="1800" dirty="0"/>
              <a:t>) </a:t>
            </a:r>
          </a:p>
          <a:p>
            <a:pPr lvl="1"/>
            <a:r>
              <a:rPr lang="en-US" sz="1800" dirty="0"/>
              <a:t>Excluded from statistics</a:t>
            </a:r>
          </a:p>
          <a:p>
            <a:pPr lvl="1"/>
            <a:r>
              <a:rPr lang="en-US" sz="1800" dirty="0"/>
              <a:t>Flagged on figures</a:t>
            </a:r>
          </a:p>
          <a:p>
            <a:endParaRPr lang="en-US" sz="2200" dirty="0"/>
          </a:p>
          <a:p>
            <a:r>
              <a:rPr lang="en-US" sz="2200" dirty="0" err="1"/>
              <a:t>Model_Timezone</a:t>
            </a:r>
            <a:endParaRPr lang="en-US" sz="2200" dirty="0"/>
          </a:p>
          <a:p>
            <a:pPr lvl="1"/>
            <a:r>
              <a:rPr lang="en-US" sz="1800" dirty="0"/>
              <a:t>Set time zone of monitoring &amp; model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1B9A6E-7DB5-43D5-8FB9-D4D7E054A665}"/>
              </a:ext>
            </a:extLst>
          </p:cNvPr>
          <p:cNvSpPr txBox="1"/>
          <p:nvPr/>
        </p:nvSpPr>
        <p:spPr>
          <a:xfrm>
            <a:off x="7581899" y="1578202"/>
            <a:ext cx="4448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Allows user to apply various data filter options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F0E4EC-69B3-43DE-83F1-5FC3B29AE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136" y="3429000"/>
            <a:ext cx="3938878" cy="13694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F26DC3-09A4-431C-B10D-105575D0A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6861" y="5017518"/>
            <a:ext cx="2322928" cy="1603200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7348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3CE17-8519-45A1-81D7-B52D5B09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Running R project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31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Opening R project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E14B44-36C8-457E-97BA-CC55A9F325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52"/>
          <a:stretch/>
        </p:blipFill>
        <p:spPr bwMode="auto">
          <a:xfrm>
            <a:off x="5451248" y="1836547"/>
            <a:ext cx="4242687" cy="3685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84892E1-12A7-4EA0-8B24-C310A589B8BA}"/>
              </a:ext>
            </a:extLst>
          </p:cNvPr>
          <p:cNvGrpSpPr/>
          <p:nvPr/>
        </p:nvGrpSpPr>
        <p:grpSpPr>
          <a:xfrm>
            <a:off x="1220993" y="4350275"/>
            <a:ext cx="4303507" cy="1080653"/>
            <a:chOff x="114300" y="-1"/>
            <a:chExt cx="2263374" cy="757311"/>
          </a:xfrm>
        </p:grpSpPr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7B226195-D806-4A4D-BF13-217280340354}"/>
                </a:ext>
              </a:extLst>
            </p:cNvPr>
            <p:cNvSpPr txBox="1"/>
            <p:nvPr/>
          </p:nvSpPr>
          <p:spPr>
            <a:xfrm>
              <a:off x="114300" y="-1"/>
              <a:ext cx="1497519" cy="757311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Double-click this to open calibration project in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 Studio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0FFEA6F-4F69-4631-830D-737E3659F776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1611819" y="378655"/>
              <a:ext cx="765855" cy="2640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F9B840F-A252-45BE-9CF1-97624EC42D2C}"/>
              </a:ext>
            </a:extLst>
          </p:cNvPr>
          <p:cNvSpPr txBox="1"/>
          <p:nvPr/>
        </p:nvSpPr>
        <p:spPr>
          <a:xfrm>
            <a:off x="2000250" y="593467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Online resources for creating/using R Studio projects</a:t>
            </a:r>
          </a:p>
          <a:p>
            <a:pPr algn="ctr"/>
            <a:r>
              <a:rPr lang="en-US" u="sng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https://support.rstudio.com/hc/en-us/articles/200526207-Using-Projects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12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R project pane view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D4EB77-AD43-4A34-B439-9F71B85FD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922" y="1465485"/>
            <a:ext cx="6574155" cy="505389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F963534-2318-4322-8ECB-6A4B13C9C80C}"/>
              </a:ext>
            </a:extLst>
          </p:cNvPr>
          <p:cNvGrpSpPr/>
          <p:nvPr/>
        </p:nvGrpSpPr>
        <p:grpSpPr>
          <a:xfrm>
            <a:off x="382793" y="2264300"/>
            <a:ext cx="3053939" cy="793225"/>
            <a:chOff x="39157" y="-1"/>
            <a:chExt cx="1606180" cy="555884"/>
          </a:xfrm>
        </p:grpSpPr>
        <p:sp>
          <p:nvSpPr>
            <p:cNvPr id="11" name="Text Box 6">
              <a:extLst>
                <a:ext uri="{FF2B5EF4-FFF2-40B4-BE49-F238E27FC236}">
                  <a16:creationId xmlns:a16="http://schemas.microsoft.com/office/drawing/2014/main" id="{3FFF05EA-DF7F-4BBA-9A25-63D0CDE67A6A}"/>
                </a:ext>
              </a:extLst>
            </p:cNvPr>
            <p:cNvSpPr txBox="1"/>
            <p:nvPr/>
          </p:nvSpPr>
          <p:spPr>
            <a:xfrm>
              <a:off x="39157" y="-1"/>
              <a:ext cx="1000967" cy="555884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Active SOURCE script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6F6686-BE96-4BFA-A00E-584976BCECD3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1040124" y="277941"/>
              <a:ext cx="605213" cy="2305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8EFA90-22D9-46BC-A0BF-F8F487454DAA}"/>
              </a:ext>
            </a:extLst>
          </p:cNvPr>
          <p:cNvGrpSpPr/>
          <p:nvPr/>
        </p:nvGrpSpPr>
        <p:grpSpPr>
          <a:xfrm>
            <a:off x="382793" y="5112275"/>
            <a:ext cx="2531858" cy="602726"/>
            <a:chOff x="39157" y="-1"/>
            <a:chExt cx="1331598" cy="422384"/>
          </a:xfrm>
        </p:grpSpPr>
        <p:sp>
          <p:nvSpPr>
            <p:cNvPr id="15" name="Text Box 6">
              <a:extLst>
                <a:ext uri="{FF2B5EF4-FFF2-40B4-BE49-F238E27FC236}">
                  <a16:creationId xmlns:a16="http://schemas.microsoft.com/office/drawing/2014/main" id="{DB518881-EC6F-40D5-855C-33DD55443D1F}"/>
                </a:ext>
              </a:extLst>
            </p:cNvPr>
            <p:cNvSpPr txBox="1"/>
            <p:nvPr/>
          </p:nvSpPr>
          <p:spPr>
            <a:xfrm>
              <a:off x="39157" y="-1"/>
              <a:ext cx="780547" cy="315583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 console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34A0F25-593F-42C7-BCBA-5D81BBAA88C9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>
              <a:off x="819704" y="157791"/>
              <a:ext cx="551051" cy="26459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DAE73AA-B39B-46A5-B56E-F59D14AD3FCD}"/>
              </a:ext>
            </a:extLst>
          </p:cNvPr>
          <p:cNvGrpSpPr/>
          <p:nvPr/>
        </p:nvGrpSpPr>
        <p:grpSpPr>
          <a:xfrm>
            <a:off x="7362825" y="1616598"/>
            <a:ext cx="4648200" cy="865797"/>
            <a:chOff x="-1098954" y="-2"/>
            <a:chExt cx="2444661" cy="606742"/>
          </a:xfrm>
        </p:grpSpPr>
        <p:sp>
          <p:nvSpPr>
            <p:cNvPr id="18" name="Text Box 6">
              <a:extLst>
                <a:ext uri="{FF2B5EF4-FFF2-40B4-BE49-F238E27FC236}">
                  <a16:creationId xmlns:a16="http://schemas.microsoft.com/office/drawing/2014/main" id="{A363CC5A-D393-41F4-9D65-3FCB1DCD4BD8}"/>
                </a:ext>
              </a:extLst>
            </p:cNvPr>
            <p:cNvSpPr txBox="1"/>
            <p:nvPr/>
          </p:nvSpPr>
          <p:spPr>
            <a:xfrm>
              <a:off x="39158" y="-2"/>
              <a:ext cx="1306549" cy="606742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 global environment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 history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77C95AB-A840-472D-86FC-FFE922BC9DD8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-1098954" y="262182"/>
              <a:ext cx="1138112" cy="411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1EC9AA5-D62D-474B-BA7F-92E326F916CA}"/>
              </a:ext>
            </a:extLst>
          </p:cNvPr>
          <p:cNvGrpSpPr/>
          <p:nvPr/>
        </p:nvGrpSpPr>
        <p:grpSpPr>
          <a:xfrm>
            <a:off x="6838950" y="3642942"/>
            <a:ext cx="5210174" cy="2072058"/>
            <a:chOff x="-1394517" y="-874965"/>
            <a:chExt cx="2740224" cy="1452077"/>
          </a:xfrm>
        </p:grpSpPr>
        <p:sp>
          <p:nvSpPr>
            <p:cNvPr id="35" name="Text Box 6">
              <a:extLst>
                <a:ext uri="{FF2B5EF4-FFF2-40B4-BE49-F238E27FC236}">
                  <a16:creationId xmlns:a16="http://schemas.microsoft.com/office/drawing/2014/main" id="{0DDE29CA-56A8-454B-8741-86C92E7D8D6F}"/>
                </a:ext>
              </a:extLst>
            </p:cNvPr>
            <p:cNvSpPr txBox="1"/>
            <p:nvPr/>
          </p:nvSpPr>
          <p:spPr>
            <a:xfrm>
              <a:off x="39158" y="-2"/>
              <a:ext cx="1306549" cy="577114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Files directory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Plots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endPara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541359E-9886-4D0F-810A-C4D6569DCC04}"/>
                </a:ext>
              </a:extLst>
            </p:cNvPr>
            <p:cNvCxnSpPr>
              <a:cxnSpLocks/>
              <a:stCxn id="35" idx="1"/>
            </p:cNvCxnSpPr>
            <p:nvPr/>
          </p:nvCxnSpPr>
          <p:spPr>
            <a:xfrm flipH="1" flipV="1">
              <a:off x="-1394517" y="-874965"/>
              <a:ext cx="1433675" cy="11635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8927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36F87B-83AF-4F64-9431-4AFB9C62C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034" y="1797575"/>
            <a:ext cx="5835457" cy="44860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Opening master R script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963534-2318-4322-8ECB-6A4B13C9C80C}"/>
              </a:ext>
            </a:extLst>
          </p:cNvPr>
          <p:cNvGrpSpPr/>
          <p:nvPr/>
        </p:nvGrpSpPr>
        <p:grpSpPr>
          <a:xfrm>
            <a:off x="125618" y="1471075"/>
            <a:ext cx="2674732" cy="1396739"/>
            <a:chOff x="39157" y="-1"/>
            <a:chExt cx="1406741" cy="978820"/>
          </a:xfrm>
        </p:grpSpPr>
        <p:sp>
          <p:nvSpPr>
            <p:cNvPr id="11" name="Text Box 6">
              <a:extLst>
                <a:ext uri="{FF2B5EF4-FFF2-40B4-BE49-F238E27FC236}">
                  <a16:creationId xmlns:a16="http://schemas.microsoft.com/office/drawing/2014/main" id="{3FFF05EA-DF7F-4BBA-9A25-63D0CDE67A6A}"/>
                </a:ext>
              </a:extLst>
            </p:cNvPr>
            <p:cNvSpPr txBox="1"/>
            <p:nvPr/>
          </p:nvSpPr>
          <p:spPr>
            <a:xfrm>
              <a:off x="39157" y="-1"/>
              <a:ext cx="1000967" cy="978820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SOURCE pane may be missing if no active script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6F6686-BE96-4BFA-A00E-584976BCECD3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1040124" y="489409"/>
              <a:ext cx="405774" cy="28193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C33968B-3951-4218-9E0E-2BB3B6C196C6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8136701" y="3228974"/>
            <a:ext cx="3855832" cy="3362325"/>
          </a:xfrm>
        </p:spPr>
        <p:txBody>
          <a:bodyPr>
            <a:normAutofit/>
          </a:bodyPr>
          <a:lstStyle/>
          <a:p>
            <a:r>
              <a:rPr lang="en-US" sz="1800" dirty="0"/>
              <a:t>Open ‘Master_Mrgd_JD</a:t>
            </a:r>
            <a:r>
              <a:rPr lang="en-US" sz="1800"/>
              <a:t>_v4.2.</a:t>
            </a:r>
            <a:r>
              <a:rPr lang="en-US" sz="1800" dirty="0"/>
              <a:t>R’ in SOURCE pane</a:t>
            </a:r>
          </a:p>
          <a:p>
            <a:endParaRPr lang="en-US" sz="1800" dirty="0"/>
          </a:p>
          <a:p>
            <a:r>
              <a:rPr lang="en-US" sz="1800" dirty="0"/>
              <a:t>Do not open or alter any other files in this subfolder</a:t>
            </a:r>
          </a:p>
          <a:p>
            <a:endParaRPr lang="en-US" sz="1800" dirty="0"/>
          </a:p>
          <a:p>
            <a:r>
              <a:rPr lang="en-US" sz="1800" dirty="0"/>
              <a:t>Master script will call secondary scripts as needed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27F7A98-E2A8-4D76-B32D-27636DBAF785}"/>
              </a:ext>
            </a:extLst>
          </p:cNvPr>
          <p:cNvGrpSpPr/>
          <p:nvPr/>
        </p:nvGrpSpPr>
        <p:grpSpPr>
          <a:xfrm>
            <a:off x="5410216" y="1353337"/>
            <a:ext cx="6292257" cy="2209013"/>
            <a:chOff x="-1729882" y="-2"/>
            <a:chExt cx="3309332" cy="1548054"/>
          </a:xfrm>
        </p:grpSpPr>
        <p:sp>
          <p:nvSpPr>
            <p:cNvPr id="26" name="Text Box 6">
              <a:extLst>
                <a:ext uri="{FF2B5EF4-FFF2-40B4-BE49-F238E27FC236}">
                  <a16:creationId xmlns:a16="http://schemas.microsoft.com/office/drawing/2014/main" id="{DF7A1DDD-E731-493E-8D8F-47E2322BE918}"/>
                </a:ext>
              </a:extLst>
            </p:cNvPr>
            <p:cNvSpPr txBox="1"/>
            <p:nvPr/>
          </p:nvSpPr>
          <p:spPr>
            <a:xfrm>
              <a:off x="39158" y="-2"/>
              <a:ext cx="1540292" cy="978820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open ‘Master’ script, double-click ‘Master_Mrgd_JD_v4.2.R’ in ‘Files’ pane</a:t>
              </a:r>
              <a:endPara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B7632F2-32BD-4B1D-AADD-710B22A10CFE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>
              <a:off x="-1729882" y="489408"/>
              <a:ext cx="1769040" cy="10586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8924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4E5D-7086-4873-A497-DD60B721F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Customizing pane views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F01DE-0D86-4915-930C-161074365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3057525"/>
            <a:ext cx="4920429" cy="1790700"/>
          </a:xfrm>
        </p:spPr>
        <p:txBody>
          <a:bodyPr>
            <a:normAutofit/>
          </a:bodyPr>
          <a:lstStyle/>
          <a:p>
            <a:r>
              <a:rPr lang="en-US" sz="2000" dirty="0"/>
              <a:t>Customize pane views: View </a:t>
            </a:r>
            <a:r>
              <a:rPr lang="en-US" sz="2000" dirty="0">
                <a:sym typeface="Wingdings" panose="05000000000000000000" pitchFamily="2" charset="2"/>
              </a:rPr>
              <a:t> Panes  Pane Layout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Select which panes to display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3E285A-2DB9-409F-AD67-8273D13BF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566" y="1500731"/>
            <a:ext cx="6260713" cy="48129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9CDA06-20ED-4B96-9132-9C5E5830F5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12" t="19305" r="20959" b="16528"/>
          <a:stretch/>
        </p:blipFill>
        <p:spPr>
          <a:xfrm>
            <a:off x="9010022" y="3781697"/>
            <a:ext cx="3042609" cy="29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878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Running master calibration script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D4EB77-AD43-4A34-B439-9F71B85FD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67" y="1465485"/>
            <a:ext cx="6574155" cy="505389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651ECC6-D30E-41AD-95F1-B643BEFB4D07}"/>
              </a:ext>
            </a:extLst>
          </p:cNvPr>
          <p:cNvGrpSpPr/>
          <p:nvPr/>
        </p:nvGrpSpPr>
        <p:grpSpPr>
          <a:xfrm>
            <a:off x="3762375" y="1740423"/>
            <a:ext cx="6810375" cy="1269476"/>
            <a:chOff x="-2236122" y="-2"/>
            <a:chExt cx="3581829" cy="889636"/>
          </a:xfrm>
        </p:grpSpPr>
        <p:sp>
          <p:nvSpPr>
            <p:cNvPr id="21" name="Text Box 6">
              <a:extLst>
                <a:ext uri="{FF2B5EF4-FFF2-40B4-BE49-F238E27FC236}">
                  <a16:creationId xmlns:a16="http://schemas.microsoft.com/office/drawing/2014/main" id="{7D627538-BE3C-4468-AFB5-2773B703B402}"/>
                </a:ext>
              </a:extLst>
            </p:cNvPr>
            <p:cNvSpPr txBox="1"/>
            <p:nvPr/>
          </p:nvSpPr>
          <p:spPr>
            <a:xfrm>
              <a:off x="39158" y="-2"/>
              <a:ext cx="1306549" cy="889636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execute ‘Master’ script in R console, click ‘Source’ button</a:t>
              </a:r>
              <a:endPara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BFD9474-4A9F-4A5B-A642-AB2553BCF662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 flipV="1">
              <a:off x="-2236122" y="239413"/>
              <a:ext cx="2275280" cy="20540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69C0EEB-1EC2-4AED-B951-F318E66117AD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6963332" y="3351536"/>
            <a:ext cx="5029199" cy="2828548"/>
          </a:xfrm>
        </p:spPr>
        <p:txBody>
          <a:bodyPr>
            <a:normAutofit/>
          </a:bodyPr>
          <a:lstStyle/>
          <a:p>
            <a:r>
              <a:rPr lang="en-US" sz="1800" dirty="0"/>
              <a:t>Scripts not run until sent to R Console</a:t>
            </a:r>
          </a:p>
          <a:p>
            <a:endParaRPr lang="en-US" sz="1800" dirty="0"/>
          </a:p>
          <a:p>
            <a:r>
              <a:rPr lang="en-US" sz="1800" dirty="0"/>
              <a:t>When executed, Master script will call secondary scripts as needed</a:t>
            </a:r>
          </a:p>
          <a:p>
            <a:endParaRPr lang="en-US" sz="1800" dirty="0"/>
          </a:p>
          <a:p>
            <a:r>
              <a:rPr lang="en-US" sz="1800" dirty="0"/>
              <a:t>Messages displayed in console while running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E13B01A-D769-4B4C-84BE-ADF9196579EA}"/>
              </a:ext>
            </a:extLst>
          </p:cNvPr>
          <p:cNvSpPr/>
          <p:nvPr/>
        </p:nvSpPr>
        <p:spPr>
          <a:xfrm>
            <a:off x="3330730" y="1981199"/>
            <a:ext cx="431645" cy="171451"/>
          </a:xfrm>
          <a:prstGeom prst="ellipse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63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8E436-EC4F-443C-91DD-EC14C77B0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R console messages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9C085-6A5A-4FAA-92FF-31747D364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73" y="1413482"/>
            <a:ext cx="11257453" cy="8890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Black font: Messages indicate data processing/graphing progress or </a:t>
            </a:r>
          </a:p>
          <a:p>
            <a:pPr marL="0" indent="0" algn="ctr">
              <a:buNone/>
            </a:pPr>
            <a:r>
              <a:rPr lang="en-US" sz="2400" dirty="0"/>
              <a:t>QA/QC issue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EFD2C6-18EA-4570-9B9A-465AAB06D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2389810"/>
            <a:ext cx="7334250" cy="334263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9CE1A1B-1661-4A2C-AB97-67DE39E4B8BE}"/>
              </a:ext>
            </a:extLst>
          </p:cNvPr>
          <p:cNvGrpSpPr/>
          <p:nvPr/>
        </p:nvGrpSpPr>
        <p:grpSpPr>
          <a:xfrm>
            <a:off x="7562854" y="2765295"/>
            <a:ext cx="4314821" cy="2263906"/>
            <a:chOff x="-923618" y="-179192"/>
            <a:chExt cx="2269325" cy="1586522"/>
          </a:xfrm>
        </p:grpSpPr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AF4783FB-D9B3-41DC-99CE-63ED68CDC51C}"/>
                </a:ext>
              </a:extLst>
            </p:cNvPr>
            <p:cNvSpPr txBox="1"/>
            <p:nvPr/>
          </p:nvSpPr>
          <p:spPr>
            <a:xfrm>
              <a:off x="39158" y="-3"/>
              <a:ext cx="1306549" cy="1407333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Stop sign indicates script actively running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endPara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prematurely end script</a:t>
              </a:r>
              <a:endParaRPr lang="en-US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0C6CAFF-9BE2-4787-82A0-35228E79DA42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 flipV="1">
              <a:off x="-923618" y="-179192"/>
              <a:ext cx="962776" cy="88285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F923F28B-B1F6-43A1-97D7-90355D1D4C7C}"/>
              </a:ext>
            </a:extLst>
          </p:cNvPr>
          <p:cNvSpPr/>
          <p:nvPr/>
        </p:nvSpPr>
        <p:spPr>
          <a:xfrm>
            <a:off x="7131205" y="2593843"/>
            <a:ext cx="431645" cy="171451"/>
          </a:xfrm>
          <a:prstGeom prst="ellipse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169495-9B89-4004-866D-FDEE0FAA774E}"/>
              </a:ext>
            </a:extLst>
          </p:cNvPr>
          <p:cNvSpPr txBox="1">
            <a:spLocks/>
          </p:cNvSpPr>
          <p:nvPr/>
        </p:nvSpPr>
        <p:spPr>
          <a:xfrm>
            <a:off x="620222" y="5936475"/>
            <a:ext cx="11257453" cy="680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/>
              <a:t>Red font: Warnings (scripts completed) &amp; Errors (scripts crashed)</a:t>
            </a:r>
          </a:p>
        </p:txBody>
      </p:sp>
    </p:spTree>
    <p:extLst>
      <p:ext uri="{BB962C8B-B14F-4D97-AF65-F5344CB8AC3E}">
        <p14:creationId xmlns:p14="http://schemas.microsoft.com/office/powerpoint/2010/main" val="2066353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output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E14B44-36C8-457E-97BA-CC55A9F325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52"/>
          <a:stretch/>
        </p:blipFill>
        <p:spPr bwMode="auto">
          <a:xfrm>
            <a:off x="7896360" y="1665097"/>
            <a:ext cx="4026425" cy="34974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84892E1-12A7-4EA0-8B24-C310A589B8BA}"/>
              </a:ext>
            </a:extLst>
          </p:cNvPr>
          <p:cNvGrpSpPr/>
          <p:nvPr/>
        </p:nvGrpSpPr>
        <p:grpSpPr>
          <a:xfrm>
            <a:off x="3497468" y="1988340"/>
            <a:ext cx="4351132" cy="967686"/>
            <a:chOff x="114300" y="-1"/>
            <a:chExt cx="2263374" cy="642660"/>
          </a:xfrm>
        </p:grpSpPr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7B226195-D806-4A4D-BF13-217280340354}"/>
                </a:ext>
              </a:extLst>
            </p:cNvPr>
            <p:cNvSpPr txBox="1"/>
            <p:nvPr/>
          </p:nvSpPr>
          <p:spPr>
            <a:xfrm>
              <a:off x="114300" y="-1"/>
              <a:ext cx="1497519" cy="537969"/>
            </a:xfrm>
            <a:prstGeom prst="rect">
              <a:avLst/>
            </a:prstGeom>
            <a:solidFill>
              <a:schemeClr val="lt1"/>
            </a:solidFill>
            <a:ln w="28575">
              <a:solidFill>
                <a:srgbClr val="FF0000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Output saved in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multiple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subfolders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0FFEA6F-4F69-4631-830D-737E3659F776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1611819" y="268984"/>
              <a:ext cx="765855" cy="3736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99A3E3-F7EF-4CAA-8CF2-5AF541752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3171646"/>
            <a:ext cx="7677150" cy="3419654"/>
          </a:xfrm>
        </p:spPr>
        <p:txBody>
          <a:bodyPr>
            <a:normAutofit/>
          </a:bodyPr>
          <a:lstStyle/>
          <a:p>
            <a:r>
              <a:rPr lang="en-US" sz="2400" dirty="0"/>
              <a:t>Can re-run scripts iteratively on new model results</a:t>
            </a:r>
          </a:p>
          <a:p>
            <a:pPr lvl="1"/>
            <a:r>
              <a:rPr lang="en-US" sz="2000" dirty="0"/>
              <a:t>Overwrites existing calibration figures/statistics</a:t>
            </a:r>
          </a:p>
          <a:p>
            <a:endParaRPr lang="en-US" sz="2400" dirty="0"/>
          </a:p>
          <a:p>
            <a:r>
              <a:rPr lang="en-US" sz="2400" dirty="0"/>
              <a:t>To re-run w/ new model output</a:t>
            </a:r>
          </a:p>
          <a:p>
            <a:pPr lvl="1"/>
            <a:r>
              <a:rPr lang="en-US" sz="2000" dirty="0"/>
              <a:t>Copy / paste new model *.BMD2 to BMD </a:t>
            </a:r>
            <a:r>
              <a:rPr lang="en-US" sz="2000" dirty="0" err="1"/>
              <a:t>filepath</a:t>
            </a:r>
            <a:endParaRPr lang="en-US" sz="2000" dirty="0"/>
          </a:p>
          <a:p>
            <a:pPr lvl="1"/>
            <a:r>
              <a:rPr lang="en-US" sz="2000" dirty="0"/>
              <a:t>Update *.BMD2 filename (optional) in Excel lookup</a:t>
            </a:r>
          </a:p>
          <a:p>
            <a:pPr lvl="1"/>
            <a:r>
              <a:rPr lang="en-US" sz="2000" dirty="0"/>
              <a:t>Update </a:t>
            </a:r>
            <a:r>
              <a:rPr lang="en-US" sz="2000" dirty="0" err="1"/>
              <a:t>Model_Run_Code</a:t>
            </a:r>
            <a:r>
              <a:rPr lang="en-US" sz="2000" dirty="0"/>
              <a:t> (optional) in Excel lookup</a:t>
            </a:r>
          </a:p>
          <a:p>
            <a:pPr lvl="1"/>
            <a:r>
              <a:rPr lang="en-US" sz="2000" dirty="0"/>
              <a:t>Re-run ‘Master’ script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684F80-AD0C-476F-A466-89F9DF9E2735}"/>
              </a:ext>
            </a:extLst>
          </p:cNvPr>
          <p:cNvSpPr/>
          <p:nvPr/>
        </p:nvSpPr>
        <p:spPr>
          <a:xfrm>
            <a:off x="7890467" y="2224891"/>
            <a:ext cx="1063033" cy="1204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3943B6-A4F4-463D-BD81-FFB63FFBCBD2}"/>
              </a:ext>
            </a:extLst>
          </p:cNvPr>
          <p:cNvSpPr/>
          <p:nvPr/>
        </p:nvSpPr>
        <p:spPr>
          <a:xfrm>
            <a:off x="7890467" y="4124760"/>
            <a:ext cx="1063033" cy="1900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2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96377BF1-61C0-4B42-9FB9-5C3EDE179EAC}"/>
              </a:ext>
            </a:extLst>
          </p:cNvPr>
          <p:cNvGrpSpPr/>
          <p:nvPr/>
        </p:nvGrpSpPr>
        <p:grpSpPr>
          <a:xfrm>
            <a:off x="131963" y="171969"/>
            <a:ext cx="11922684" cy="6464854"/>
            <a:chOff x="131963" y="171969"/>
            <a:chExt cx="11922684" cy="6464854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E2BD9A36-79B8-4DEC-84E4-370C5E672283}"/>
                </a:ext>
              </a:extLst>
            </p:cNvPr>
            <p:cNvCxnSpPr>
              <a:cxnSpLocks/>
            </p:cNvCxnSpPr>
            <p:nvPr/>
          </p:nvCxnSpPr>
          <p:spPr>
            <a:xfrm>
              <a:off x="11323602" y="4238633"/>
              <a:ext cx="0" cy="405983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11053B-87F9-42C8-B88D-5593B634508A}"/>
                </a:ext>
              </a:extLst>
            </p:cNvPr>
            <p:cNvGrpSpPr/>
            <p:nvPr/>
          </p:nvGrpSpPr>
          <p:grpSpPr>
            <a:xfrm>
              <a:off x="9896930" y="4646675"/>
              <a:ext cx="2132877" cy="1143000"/>
              <a:chOff x="408715" y="733926"/>
              <a:chExt cx="2526990" cy="1299411"/>
            </a:xfrm>
            <a:solidFill>
              <a:srgbClr val="FFFF00"/>
            </a:solidFill>
            <a:scene3d>
              <a:camera prst="orthographicFront"/>
              <a:lightRig rig="twoPt" dir="t"/>
            </a:scene3d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58C933E-D0FA-4294-8F5C-469F190D39ED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FF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B1D7D7-8E4B-4751-972F-0AA868816F15}"/>
                  </a:ext>
                </a:extLst>
              </p:cNvPr>
              <p:cNvSpPr txBox="1"/>
              <p:nvPr/>
            </p:nvSpPr>
            <p:spPr>
              <a:xfrm>
                <a:off x="408715" y="812153"/>
                <a:ext cx="2526989" cy="1154649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Populate Excel calibration lookup table</a:t>
                </a:r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0436144-2D79-4772-AC04-619B3BA23C19}"/>
                </a:ext>
              </a:extLst>
            </p:cNvPr>
            <p:cNvCxnSpPr/>
            <p:nvPr/>
          </p:nvCxnSpPr>
          <p:spPr>
            <a:xfrm>
              <a:off x="2619940" y="772625"/>
              <a:ext cx="614225" cy="0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B2BC2F3-0C9F-4341-96AF-CB7312D554BB}"/>
                </a:ext>
              </a:extLst>
            </p:cNvPr>
            <p:cNvCxnSpPr/>
            <p:nvPr/>
          </p:nvCxnSpPr>
          <p:spPr>
            <a:xfrm flipV="1">
              <a:off x="8025212" y="736041"/>
              <a:ext cx="596216" cy="1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F324A71-834C-49A5-B3DA-13C0194F6324}"/>
                </a:ext>
              </a:extLst>
            </p:cNvPr>
            <p:cNvCxnSpPr/>
            <p:nvPr/>
          </p:nvCxnSpPr>
          <p:spPr>
            <a:xfrm flipV="1">
              <a:off x="5309660" y="770261"/>
              <a:ext cx="601331" cy="4483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550F46B-49EA-409A-96BB-F826A41F8067}"/>
                </a:ext>
              </a:extLst>
            </p:cNvPr>
            <p:cNvCxnSpPr>
              <a:cxnSpLocks/>
            </p:cNvCxnSpPr>
            <p:nvPr/>
          </p:nvCxnSpPr>
          <p:spPr>
            <a:xfrm>
              <a:off x="11329176" y="2616397"/>
              <a:ext cx="0" cy="488761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DF3182A-F714-4A43-8C90-670A6829F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40951" y="6078047"/>
              <a:ext cx="405139" cy="0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C332619-8E90-4F04-9761-B8946A79B213}"/>
                </a:ext>
              </a:extLst>
            </p:cNvPr>
            <p:cNvCxnSpPr/>
            <p:nvPr/>
          </p:nvCxnSpPr>
          <p:spPr>
            <a:xfrm flipH="1">
              <a:off x="7136885" y="6078047"/>
              <a:ext cx="612842" cy="0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A8C0788-A638-4B21-A210-5B917B67F6AB}"/>
                </a:ext>
              </a:extLst>
            </p:cNvPr>
            <p:cNvCxnSpPr/>
            <p:nvPr/>
          </p:nvCxnSpPr>
          <p:spPr>
            <a:xfrm flipV="1">
              <a:off x="1195090" y="3024126"/>
              <a:ext cx="0" cy="474923"/>
            </a:xfrm>
            <a:prstGeom prst="straightConnector1">
              <a:avLst/>
            </a:prstGeom>
            <a:noFill/>
            <a:ln w="88900" cap="sq" cmpd="sng" algn="ctr">
              <a:solidFill>
                <a:srgbClr val="FFFF00"/>
              </a:solidFill>
              <a:prstDash val="solid"/>
              <a:tailEnd type="triangle"/>
            </a:ln>
            <a:effectLst/>
          </p:spPr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DD1E528-1EA3-41FB-9F37-580C681D4D58}"/>
                </a:ext>
              </a:extLst>
            </p:cNvPr>
            <p:cNvGrpSpPr/>
            <p:nvPr/>
          </p:nvGrpSpPr>
          <p:grpSpPr>
            <a:xfrm>
              <a:off x="8630953" y="171969"/>
              <a:ext cx="2112264" cy="1143000"/>
              <a:chOff x="433137" y="733926"/>
              <a:chExt cx="2502568" cy="1299411"/>
            </a:xfrm>
            <a:solidFill>
              <a:srgbClr val="92D050"/>
            </a:solidFill>
            <a:scene3d>
              <a:camera prst="orthographicFront"/>
              <a:lightRig rig="twoPt" dir="t"/>
            </a:scene3d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A5FD264-E519-47E0-8B69-5393CAD46D2C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grpFill/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8F7BBB-7E5B-4C1E-B06D-58BF42E877D7}"/>
                  </a:ext>
                </a:extLst>
              </p:cNvPr>
              <p:cNvSpPr txBox="1"/>
              <p:nvPr/>
            </p:nvSpPr>
            <p:spPr>
              <a:xfrm>
                <a:off x="433137" y="789379"/>
                <a:ext cx="2502567" cy="1154649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Export monitoring data as *.txt</a:t>
                </a: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96FC910-41F2-4FF5-9AAD-D13393AA53AB}"/>
                </a:ext>
              </a:extLst>
            </p:cNvPr>
            <p:cNvGrpSpPr/>
            <p:nvPr/>
          </p:nvGrpSpPr>
          <p:grpSpPr>
            <a:xfrm>
              <a:off x="5024622" y="5490757"/>
              <a:ext cx="2112264" cy="1143000"/>
              <a:chOff x="433137" y="40905"/>
              <a:chExt cx="2502568" cy="1299411"/>
            </a:xfrm>
            <a:solidFill>
              <a:schemeClr val="accent1">
                <a:lumMod val="75000"/>
              </a:schemeClr>
            </a:solidFill>
            <a:scene3d>
              <a:camera prst="orthographicFront"/>
              <a:lightRig rig="twoPt" dir="t"/>
            </a:scene3d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08D1461-497F-4CBC-AA37-EAE9955A3091}"/>
                  </a:ext>
                </a:extLst>
              </p:cNvPr>
              <p:cNvSpPr/>
              <p:nvPr/>
            </p:nvSpPr>
            <p:spPr>
              <a:xfrm>
                <a:off x="433137" y="40905"/>
                <a:ext cx="2502568" cy="1299411"/>
              </a:xfrm>
              <a:prstGeom prst="rect">
                <a:avLst/>
              </a:prstGeom>
              <a:solidFill>
                <a:srgbClr val="FFC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E4D9D56-D747-4A29-A0CC-1A9130763C8E}"/>
                  </a:ext>
                </a:extLst>
              </p:cNvPr>
              <p:cNvSpPr txBox="1"/>
              <p:nvPr/>
            </p:nvSpPr>
            <p:spPr>
              <a:xfrm>
                <a:off x="433137" y="156822"/>
                <a:ext cx="2502567" cy="1154649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Execute ‘Master’ script in R Project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62B46E8-AC70-4F7D-A9AC-269B1A9B49F7}"/>
                </a:ext>
              </a:extLst>
            </p:cNvPr>
            <p:cNvGrpSpPr/>
            <p:nvPr/>
          </p:nvGrpSpPr>
          <p:grpSpPr>
            <a:xfrm>
              <a:off x="7495302" y="5493823"/>
              <a:ext cx="2126295" cy="1143000"/>
              <a:chOff x="9588844" y="3661463"/>
              <a:chExt cx="2126295" cy="1143000"/>
            </a:xfrm>
            <a:solidFill>
              <a:srgbClr val="00B0F0"/>
            </a:solidFill>
            <a:scene3d>
              <a:camera prst="orthographicFront"/>
              <a:lightRig rig="twoPt" dir="t"/>
            </a:scene3d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B50188D-3110-4CCB-8DA1-86880B0FE186}"/>
                  </a:ext>
                </a:extLst>
              </p:cNvPr>
              <p:cNvSpPr/>
              <p:nvPr/>
            </p:nvSpPr>
            <p:spPr>
              <a:xfrm>
                <a:off x="9602875" y="3661463"/>
                <a:ext cx="2112264" cy="1143000"/>
              </a:xfrm>
              <a:prstGeom prst="rect">
                <a:avLst/>
              </a:prstGeom>
              <a:grpFill/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F73465E-863E-4DDA-8A37-AD19E31E37CB}"/>
                  </a:ext>
                </a:extLst>
              </p:cNvPr>
              <p:cNvSpPr txBox="1"/>
              <p:nvPr/>
            </p:nvSpPr>
            <p:spPr>
              <a:xfrm>
                <a:off x="9588844" y="3740478"/>
                <a:ext cx="2112262" cy="1015663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Run WASP model &amp; save *.BMD2</a:t>
                </a: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A56A780F-BEA9-4786-A9C2-451FD0D65145}"/>
                </a:ext>
              </a:extLst>
            </p:cNvPr>
            <p:cNvGrpSpPr/>
            <p:nvPr/>
          </p:nvGrpSpPr>
          <p:grpSpPr>
            <a:xfrm>
              <a:off x="281138" y="5316334"/>
              <a:ext cx="728512" cy="1292050"/>
              <a:chOff x="281138" y="5316334"/>
              <a:chExt cx="728512" cy="129205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6B133E2-56D0-4BBA-A592-AAE1F9319A5D}"/>
                  </a:ext>
                </a:extLst>
              </p:cNvPr>
              <p:cNvSpPr txBox="1"/>
              <p:nvPr/>
            </p:nvSpPr>
            <p:spPr>
              <a:xfrm>
                <a:off x="283189" y="5316334"/>
                <a:ext cx="726459" cy="430887"/>
              </a:xfrm>
              <a:prstGeom prst="rect">
                <a:avLst/>
              </a:prstGeom>
              <a:solidFill>
                <a:srgbClr val="FF0000"/>
              </a:solidFill>
              <a:scene3d>
                <a:camera prst="orthographicFront"/>
                <a:lightRig rig="twoPt" dir="t"/>
              </a:scene3d>
              <a:sp3d prstMaterial="matte">
                <a:bevelT w="635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Preproc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B8EAA8E-EF43-45A4-B406-FDABACF60E95}"/>
                  </a:ext>
                </a:extLst>
              </p:cNvPr>
              <p:cNvSpPr txBox="1"/>
              <p:nvPr/>
            </p:nvSpPr>
            <p:spPr>
              <a:xfrm>
                <a:off x="283188" y="5579230"/>
                <a:ext cx="726462" cy="261610"/>
              </a:xfrm>
              <a:prstGeom prst="rect">
                <a:avLst/>
              </a:prstGeom>
              <a:solidFill>
                <a:srgbClr val="92D050"/>
              </a:solidFill>
              <a:scene3d>
                <a:camera prst="orthographicFront"/>
                <a:lightRig rig="twoPt" dir="t"/>
              </a:scene3d>
              <a:sp3d prstMaterial="matte">
                <a:bevelT w="635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WRDB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FD657B-14DA-4C2B-9813-1F6BBFDDFD7B}"/>
                  </a:ext>
                </a:extLst>
              </p:cNvPr>
              <p:cNvSpPr txBox="1"/>
              <p:nvPr/>
            </p:nvSpPr>
            <p:spPr>
              <a:xfrm>
                <a:off x="281138" y="5830719"/>
                <a:ext cx="726459" cy="261610"/>
              </a:xfrm>
              <a:prstGeom prst="rect">
                <a:avLst/>
              </a:prstGeom>
              <a:solidFill>
                <a:srgbClr val="00B0F0"/>
              </a:solidFill>
              <a:scene3d>
                <a:camera prst="orthographicFront"/>
                <a:lightRig rig="twoPt" dir="t"/>
              </a:scene3d>
              <a:sp3d prstMaterial="matte">
                <a:bevelT w="635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WASP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16EDEF0-57A5-4D32-A081-86C6A27F84CA}"/>
                  </a:ext>
                </a:extLst>
              </p:cNvPr>
              <p:cNvSpPr txBox="1"/>
              <p:nvPr/>
            </p:nvSpPr>
            <p:spPr>
              <a:xfrm>
                <a:off x="282583" y="6082207"/>
                <a:ext cx="726459" cy="261610"/>
              </a:xfrm>
              <a:prstGeom prst="rect">
                <a:avLst/>
              </a:prstGeom>
              <a:solidFill>
                <a:srgbClr val="FFC000"/>
              </a:solidFill>
              <a:scene3d>
                <a:camera prst="orthographicFront"/>
                <a:lightRig rig="twoPt" dir="t"/>
              </a:scene3d>
              <a:sp3d prstMaterial="matte">
                <a:bevelT w="635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R Studio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17C1CE6-419E-4B32-BF01-42B1941AD49D}"/>
                  </a:ext>
                </a:extLst>
              </p:cNvPr>
              <p:cNvSpPr txBox="1"/>
              <p:nvPr/>
            </p:nvSpPr>
            <p:spPr>
              <a:xfrm>
                <a:off x="282583" y="6346774"/>
                <a:ext cx="726460" cy="261610"/>
              </a:xfrm>
              <a:prstGeom prst="rect">
                <a:avLst/>
              </a:prstGeom>
              <a:solidFill>
                <a:srgbClr val="FFFF00"/>
              </a:solidFill>
              <a:scene3d>
                <a:camera prst="orthographicFront"/>
                <a:lightRig rig="twoPt" dir="t"/>
              </a:scene3d>
              <a:sp3d prstMaterial="matte">
                <a:bevelT w="635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Excel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4426456-449F-4B76-AD27-82505C244897}"/>
                </a:ext>
              </a:extLst>
            </p:cNvPr>
            <p:cNvGrpSpPr/>
            <p:nvPr/>
          </p:nvGrpSpPr>
          <p:grpSpPr>
            <a:xfrm>
              <a:off x="441699" y="179779"/>
              <a:ext cx="2122854" cy="1143000"/>
              <a:chOff x="415249" y="733926"/>
              <a:chExt cx="2520456" cy="1299411"/>
            </a:xfrm>
            <a:solidFill>
              <a:srgbClr val="C62324">
                <a:lumMod val="60000"/>
                <a:lumOff val="40000"/>
              </a:srgbClr>
            </a:solidFill>
            <a:scene3d>
              <a:camera prst="orthographicFront"/>
              <a:lightRig rig="twoPt" dir="t"/>
            </a:scene3d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59E108E-9C47-43AD-B04B-2F077A6B1C03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0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0D617AA-9407-4B70-92BF-6609369D79F7}"/>
                  </a:ext>
                </a:extLst>
              </p:cNvPr>
              <p:cNvSpPr txBox="1"/>
              <p:nvPr/>
            </p:nvSpPr>
            <p:spPr>
              <a:xfrm>
                <a:off x="415249" y="800722"/>
                <a:ext cx="2462789" cy="1154649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Install R,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R Studio, &amp;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R packages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2CA76EF-00B7-4182-9F8F-A25A757ABD78}"/>
                </a:ext>
              </a:extLst>
            </p:cNvPr>
            <p:cNvGrpSpPr/>
            <p:nvPr/>
          </p:nvGrpSpPr>
          <p:grpSpPr>
            <a:xfrm>
              <a:off x="131963" y="3503677"/>
              <a:ext cx="2139208" cy="1142998"/>
              <a:chOff x="433137" y="733926"/>
              <a:chExt cx="2534491" cy="1299411"/>
            </a:xfrm>
            <a:solidFill>
              <a:srgbClr val="FFC000"/>
            </a:solidFill>
            <a:scene3d>
              <a:camera prst="orthographicFront"/>
              <a:lightRig rig="twoPt" dir="t"/>
            </a:scene3d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134EDDA-20D7-41E8-B244-E54ECDAEF961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C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E730F81-E6ED-4A4F-BBD1-7D4821B518D1}"/>
                  </a:ext>
                </a:extLst>
              </p:cNvPr>
              <p:cNvSpPr txBox="1"/>
              <p:nvPr/>
            </p:nvSpPr>
            <p:spPr>
              <a:xfrm>
                <a:off x="465061" y="828085"/>
                <a:ext cx="2502567" cy="1154651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Evaluate calibration output</a:t>
                </a: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819C1417-35D8-4AE7-87C0-267882B747E1}"/>
                </a:ext>
              </a:extLst>
            </p:cNvPr>
            <p:cNvGrpSpPr/>
            <p:nvPr/>
          </p:nvGrpSpPr>
          <p:grpSpPr>
            <a:xfrm>
              <a:off x="3207346" y="192208"/>
              <a:ext cx="2122854" cy="1143000"/>
              <a:chOff x="3871621" y="100617"/>
              <a:chExt cx="2122854" cy="1143000"/>
            </a:xfrm>
            <a:scene3d>
              <a:camera prst="orthographicFront"/>
              <a:lightRig rig="twoPt" dir="t"/>
            </a:scene3d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0FE2716B-193F-440D-90F8-E74C41F6DD26}"/>
                  </a:ext>
                </a:extLst>
              </p:cNvPr>
              <p:cNvSpPr/>
              <p:nvPr/>
            </p:nvSpPr>
            <p:spPr>
              <a:xfrm>
                <a:off x="3886687" y="100617"/>
                <a:ext cx="2107788" cy="1143000"/>
              </a:xfrm>
              <a:prstGeom prst="rect">
                <a:avLst/>
              </a:prstGeom>
              <a:solidFill>
                <a:srgbClr val="FF0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B3841E7-E24F-408B-8357-4855EBEFB449}"/>
                  </a:ext>
                </a:extLst>
              </p:cNvPr>
              <p:cNvSpPr txBox="1"/>
              <p:nvPr/>
            </p:nvSpPr>
            <p:spPr>
              <a:xfrm>
                <a:off x="3871621" y="159373"/>
                <a:ext cx="2074284" cy="1015663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Unzip R calibration project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90DD5DB-081E-4BC4-9B54-63D3337DBA01}"/>
                </a:ext>
              </a:extLst>
            </p:cNvPr>
            <p:cNvGrpSpPr/>
            <p:nvPr/>
          </p:nvGrpSpPr>
          <p:grpSpPr>
            <a:xfrm>
              <a:off x="158908" y="1881126"/>
              <a:ext cx="2128890" cy="1143000"/>
              <a:chOff x="433137" y="733926"/>
              <a:chExt cx="2522266" cy="1299411"/>
            </a:xfrm>
            <a:solidFill>
              <a:sysClr val="window" lastClr="FFFFFF">
                <a:lumMod val="75000"/>
              </a:sysClr>
            </a:solidFill>
            <a:scene3d>
              <a:camera prst="orthographicFront"/>
              <a:lightRig rig="twoPt" dir="t"/>
            </a:scene3d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45E9237-8FA4-42FB-A5AE-88A93E5A24EB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FF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1957C56-89E9-45DB-AB49-E6DC8E86928D}"/>
                  </a:ext>
                </a:extLst>
              </p:cNvPr>
              <p:cNvSpPr txBox="1"/>
              <p:nvPr/>
            </p:nvSpPr>
            <p:spPr>
              <a:xfrm>
                <a:off x="452836" y="838414"/>
                <a:ext cx="2502567" cy="1154649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Update lookup table &amp; WASP model</a:t>
                </a:r>
              </a:p>
            </p:txBody>
          </p:sp>
        </p:grpSp>
        <p:cxnSp>
          <p:nvCxnSpPr>
            <p:cNvPr id="86" name="Connector: Elbow 85">
              <a:extLst>
                <a:ext uri="{FF2B5EF4-FFF2-40B4-BE49-F238E27FC236}">
                  <a16:creationId xmlns:a16="http://schemas.microsoft.com/office/drawing/2014/main" id="{569F2774-E36C-4076-A310-31041301EE5F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>
              <a:off x="10743216" y="728579"/>
              <a:ext cx="649451" cy="811017"/>
            </a:xfrm>
            <a:prstGeom prst="bentConnector2">
              <a:avLst/>
            </a:prstGeom>
            <a:ln w="889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5EABA63E-21C6-4780-8611-BDF194439685}"/>
                </a:ext>
              </a:extLst>
            </p:cNvPr>
            <p:cNvCxnSpPr>
              <a:cxnSpLocks/>
              <a:stCxn id="26" idx="1"/>
              <a:endCxn id="50" idx="2"/>
            </p:cNvCxnSpPr>
            <p:nvPr/>
          </p:nvCxnSpPr>
          <p:spPr>
            <a:xfrm rot="10800000">
              <a:off x="1188095" y="4646675"/>
              <a:ext cx="1340592" cy="1418544"/>
            </a:xfrm>
            <a:prstGeom prst="bentConnector2">
              <a:avLst/>
            </a:prstGeom>
            <a:ln w="88900">
              <a:solidFill>
                <a:srgbClr val="FFFF00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or: Elbow 116">
              <a:extLst>
                <a:ext uri="{FF2B5EF4-FFF2-40B4-BE49-F238E27FC236}">
                  <a16:creationId xmlns:a16="http://schemas.microsoft.com/office/drawing/2014/main" id="{69443C95-0D80-4E81-AC29-38B216DDD22C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rot="10800000" flipV="1">
              <a:off x="9607565" y="5747220"/>
              <a:ext cx="1785103" cy="333449"/>
            </a:xfrm>
            <a:prstGeom prst="bentConnector3">
              <a:avLst>
                <a:gd name="adj1" fmla="val 3045"/>
              </a:avLst>
            </a:prstGeom>
            <a:ln w="889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or: Elbow 126">
              <a:extLst>
                <a:ext uri="{FF2B5EF4-FFF2-40B4-BE49-F238E27FC236}">
                  <a16:creationId xmlns:a16="http://schemas.microsoft.com/office/drawing/2014/main" id="{9AFA2164-AF28-42F9-88F1-0B37D54AE964}"/>
                </a:ext>
              </a:extLst>
            </p:cNvPr>
            <p:cNvCxnSpPr>
              <a:cxnSpLocks/>
              <a:stCxn id="33" idx="3"/>
              <a:endCxn id="9" idx="1"/>
            </p:cNvCxnSpPr>
            <p:nvPr/>
          </p:nvCxnSpPr>
          <p:spPr>
            <a:xfrm>
              <a:off x="2287798" y="2480869"/>
              <a:ext cx="7609132" cy="2742449"/>
            </a:xfrm>
            <a:prstGeom prst="bentConnector3">
              <a:avLst>
                <a:gd name="adj1" fmla="val 5561"/>
              </a:avLst>
            </a:prstGeom>
            <a:ln w="88900">
              <a:solidFill>
                <a:srgbClr val="FFFF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8BA9BC4-8D15-4BF5-A67F-2ADC1305D1A2}"/>
                </a:ext>
              </a:extLst>
            </p:cNvPr>
            <p:cNvGrpSpPr/>
            <p:nvPr/>
          </p:nvGrpSpPr>
          <p:grpSpPr>
            <a:xfrm>
              <a:off x="5912620" y="181385"/>
              <a:ext cx="2107788" cy="1143001"/>
              <a:chOff x="433137" y="733926"/>
              <a:chExt cx="2502568" cy="1299411"/>
            </a:xfrm>
            <a:solidFill>
              <a:srgbClr val="C62324">
                <a:lumMod val="60000"/>
                <a:lumOff val="40000"/>
              </a:srgbClr>
            </a:solidFill>
            <a:scene3d>
              <a:camera prst="orthographicFront"/>
              <a:lightRig rig="twoPt" dir="t"/>
            </a:scene3d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652EA8F-E3EC-4DA4-A6E1-B7D18B981E06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92D05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97D1535-F1BE-45E8-A719-EBBC50B295B4}"/>
                  </a:ext>
                </a:extLst>
              </p:cNvPr>
              <p:cNvSpPr txBox="1"/>
              <p:nvPr/>
            </p:nvSpPr>
            <p:spPr>
              <a:xfrm>
                <a:off x="433440" y="805977"/>
                <a:ext cx="2462789" cy="1154648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QA/QC &amp; save monitoring data in WRDB</a:t>
                </a: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FC23BA8-5B81-4C69-A734-270135E4C2FC}"/>
                </a:ext>
              </a:extLst>
            </p:cNvPr>
            <p:cNvSpPr txBox="1"/>
            <p:nvPr/>
          </p:nvSpPr>
          <p:spPr>
            <a:xfrm>
              <a:off x="3174982" y="2706641"/>
              <a:ext cx="5842036" cy="1200329"/>
            </a:xfrm>
            <a:prstGeom prst="rect">
              <a:avLst/>
            </a:prstGeom>
            <a:solidFill>
              <a:srgbClr val="E9E7E7"/>
            </a:solidFill>
            <a:ln w="31750">
              <a:noFill/>
            </a:ln>
            <a:scene3d>
              <a:camera prst="orthographicFront"/>
              <a:lightRig rig="chilly" dir="t"/>
            </a:scene3d>
            <a:sp3d prstMaterial="clear">
              <a:bevelT h="63500"/>
            </a:sp3d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Overview of R calibration script workflow</a:t>
              </a:r>
              <a:endParaRPr kumimoji="0" lang="en-US" sz="3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3AEB528-3188-4017-B832-25B7E145E171}"/>
                </a:ext>
              </a:extLst>
            </p:cNvPr>
            <p:cNvGrpSpPr/>
            <p:nvPr/>
          </p:nvGrpSpPr>
          <p:grpSpPr>
            <a:xfrm>
              <a:off x="2528687" y="5493719"/>
              <a:ext cx="2137518" cy="1143000"/>
              <a:chOff x="433137" y="-662617"/>
              <a:chExt cx="2532489" cy="1299411"/>
            </a:xfrm>
            <a:solidFill>
              <a:srgbClr val="FFC000"/>
            </a:solidFill>
            <a:scene3d>
              <a:camera prst="orthographicFront"/>
              <a:lightRig rig="twoPt" dir="t"/>
            </a:scene3d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8CF73FD-7AFD-47A7-B0A6-A8A010E59663}"/>
                  </a:ext>
                </a:extLst>
              </p:cNvPr>
              <p:cNvSpPr/>
              <p:nvPr/>
            </p:nvSpPr>
            <p:spPr>
              <a:xfrm>
                <a:off x="433137" y="-662617"/>
                <a:ext cx="2502569" cy="1299411"/>
              </a:xfrm>
              <a:prstGeom prst="rect">
                <a:avLst/>
              </a:prstGeom>
              <a:solidFill>
                <a:srgbClr val="FFC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0A6B071-0754-4C3A-B9CA-0E5F5A929D3D}"/>
                  </a:ext>
                </a:extLst>
              </p:cNvPr>
              <p:cNvSpPr txBox="1"/>
              <p:nvPr/>
            </p:nvSpPr>
            <p:spPr>
              <a:xfrm>
                <a:off x="463059" y="-465008"/>
                <a:ext cx="2502567" cy="804755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Generate </a:t>
                </a:r>
              </a:p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plots &amp; statistics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1E5D94A-3941-410D-BA6F-0A738CBE7C8C}"/>
                </a:ext>
              </a:extLst>
            </p:cNvPr>
            <p:cNvGrpSpPr/>
            <p:nvPr/>
          </p:nvGrpSpPr>
          <p:grpSpPr>
            <a:xfrm>
              <a:off x="9917543" y="1563641"/>
              <a:ext cx="2137104" cy="1143000"/>
              <a:chOff x="433137" y="733926"/>
              <a:chExt cx="2531997" cy="1299411"/>
            </a:xfrm>
            <a:solidFill>
              <a:srgbClr val="FFFF00"/>
            </a:solidFill>
            <a:scene3d>
              <a:camera prst="orthographicFront"/>
              <a:lightRig rig="twoPt" dir="t"/>
            </a:scene3d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ACE55AE-84F3-43AF-A950-7A145CA01ED5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0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38FBA9-0407-48FE-9AE0-8593539708EB}"/>
                  </a:ext>
                </a:extLst>
              </p:cNvPr>
              <p:cNvSpPr txBox="1"/>
              <p:nvPr/>
            </p:nvSpPr>
            <p:spPr>
              <a:xfrm>
                <a:off x="462566" y="934169"/>
                <a:ext cx="2502568" cy="804755"/>
              </a:xfrm>
              <a:prstGeom prst="rect">
                <a:avLst/>
              </a:prstGeom>
              <a:noFill/>
              <a:ln>
                <a:noFill/>
              </a:ln>
              <a:sp3d prstMaterial="matte"/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Map PCode crosswalk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D3F6BE3-F884-4D66-BD9B-DC3BD9A6AE28}"/>
                </a:ext>
              </a:extLst>
            </p:cNvPr>
            <p:cNvGrpSpPr/>
            <p:nvPr/>
          </p:nvGrpSpPr>
          <p:grpSpPr>
            <a:xfrm>
              <a:off x="9917543" y="3105158"/>
              <a:ext cx="2112264" cy="1143000"/>
              <a:chOff x="433137" y="733926"/>
              <a:chExt cx="2502568" cy="1299411"/>
            </a:xfrm>
            <a:solidFill>
              <a:srgbClr val="FFFF00"/>
            </a:solidFill>
            <a:scene3d>
              <a:camera prst="orthographicFront"/>
              <a:lightRig rig="twoPt" dir="t"/>
            </a:scene3d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C46C1EA6-BE8C-49D8-AA37-EC4940A81840}"/>
                  </a:ext>
                </a:extLst>
              </p:cNvPr>
              <p:cNvSpPr/>
              <p:nvPr/>
            </p:nvSpPr>
            <p:spPr>
              <a:xfrm>
                <a:off x="433137" y="733926"/>
                <a:ext cx="2502568" cy="1299411"/>
              </a:xfrm>
              <a:prstGeom prst="rect">
                <a:avLst/>
              </a:prstGeom>
              <a:solidFill>
                <a:srgbClr val="FF0000"/>
              </a:solidFill>
              <a:ln w="31750" cap="rnd" cmpd="sng" algn="ctr">
                <a:noFill/>
                <a:prstDash val="solid"/>
              </a:ln>
              <a:effectLst/>
              <a:sp3d prstMaterial="matte">
                <a:bevelT h="635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EF5390C-6C4F-4579-BEA8-053E923F4070}"/>
                  </a:ext>
                </a:extLst>
              </p:cNvPr>
              <p:cNvSpPr txBox="1"/>
              <p:nvPr/>
            </p:nvSpPr>
            <p:spPr>
              <a:xfrm>
                <a:off x="433137" y="981055"/>
                <a:ext cx="2502567" cy="804755"/>
              </a:xfrm>
              <a:prstGeom prst="rect">
                <a:avLst/>
              </a:prstGeom>
              <a:noFill/>
              <a:ln>
                <a:noFill/>
              </a:ln>
              <a:sp3d prstMaterial="matte">
                <a:bevelT h="63500"/>
              </a:sp3d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en-US" sz="20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Map segment crosswalk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2692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90A-C537-4D05-9310-2DAD981D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Calibration manual &amp; appendices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99A3E3-F7EF-4CAA-8CF2-5AF541752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612" y="1790700"/>
            <a:ext cx="6679037" cy="4311997"/>
          </a:xfrm>
        </p:spPr>
        <p:txBody>
          <a:bodyPr>
            <a:normAutofit/>
          </a:bodyPr>
          <a:lstStyle/>
          <a:p>
            <a:r>
              <a:rPr lang="en-US" sz="2400" dirty="0"/>
              <a:t>See manual and appendices for</a:t>
            </a:r>
          </a:p>
          <a:p>
            <a:pPr lvl="1"/>
            <a:r>
              <a:rPr lang="en-US" sz="2000" dirty="0"/>
              <a:t>Additional details on setting-up &amp; running scripts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Instructions for running in *.BAT mode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Explanation of figures &amp; statistics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Summary of common errors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Manual located in R Project folder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4AC722-EC74-4059-BD6D-F63ECC271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3379" y="1409699"/>
            <a:ext cx="4208115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611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92E8-B0CE-43F7-872A-8948DA9D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dirty="0"/>
              <a:t>Overview of running scripts </a:t>
            </a:r>
            <a:br>
              <a:rPr lang="en-US" dirty="0"/>
            </a:br>
            <a:r>
              <a:rPr lang="en-US" dirty="0"/>
              <a:t>in .BAT mode</a:t>
            </a:r>
            <a:br>
              <a:rPr lang="en-US" dirty="0"/>
            </a:br>
            <a:br>
              <a:rPr lang="en-US" dirty="0"/>
            </a:br>
            <a:r>
              <a:rPr lang="en-US" sz="4900" dirty="0"/>
              <a:t>See manual for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5631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23722-D31E-486C-A45F-B69CA60DF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Running scripts in .BAT mode</a:t>
            </a:r>
            <a:br>
              <a:rPr lang="en-US" dirty="0"/>
            </a:br>
            <a:r>
              <a:rPr lang="en-US" sz="2700" dirty="0"/>
              <a:t>Advantages/disadvantages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06694-F73B-42B2-B4BA-1186FF5EC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1" y="1500730"/>
            <a:ext cx="11257453" cy="5195634"/>
          </a:xfrm>
        </p:spPr>
        <p:txBody>
          <a:bodyPr>
            <a:normAutofit/>
          </a:bodyPr>
          <a:lstStyle/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Maintain single version of scripts &amp; apply to multiple projects</a:t>
            </a:r>
          </a:p>
          <a:p>
            <a:pPr lvl="1"/>
            <a:r>
              <a:rPr lang="en-US" dirty="0"/>
              <a:t>Greater flexibility to read-in / write-out files to multiple locations</a:t>
            </a:r>
          </a:p>
          <a:p>
            <a:pPr lvl="1"/>
            <a:r>
              <a:rPr lang="en-US" dirty="0"/>
              <a:t>Easier to calibrate multiple model runs w/o overwriting output</a:t>
            </a:r>
          </a:p>
          <a:p>
            <a:pPr lvl="1"/>
            <a:r>
              <a:rPr lang="en-US" dirty="0"/>
              <a:t>Allows automation of scripts when WASP is also run in .bat mode</a:t>
            </a:r>
          </a:p>
          <a:p>
            <a:endParaRPr lang="en-US" dirty="0"/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Easier to make a mistake / harder to troubleshoot</a:t>
            </a:r>
          </a:p>
          <a:p>
            <a:pPr lvl="1"/>
            <a:r>
              <a:rPr lang="en-US" dirty="0"/>
              <a:t>Requires greater understanding of subfolder hierarchy </a:t>
            </a:r>
          </a:p>
          <a:p>
            <a:pPr lvl="1"/>
            <a:r>
              <a:rPr lang="en-US" dirty="0"/>
              <a:t>Requires understanding of creating *.bat files</a:t>
            </a:r>
          </a:p>
          <a:p>
            <a:pPr lvl="1"/>
            <a:r>
              <a:rPr lang="en-US" dirty="0"/>
              <a:t>Moving subfolders may limit ability to run interactively in R Studio</a:t>
            </a:r>
          </a:p>
          <a:p>
            <a:pPr lvl="1"/>
            <a:r>
              <a:rPr lang="en-US" dirty="0"/>
              <a:t>Moving subfolders eliminates self-containment of R Project folder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421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3C3CF9C4-EF47-4B3C-921C-6F7E9D224432}"/>
              </a:ext>
            </a:extLst>
          </p:cNvPr>
          <p:cNvSpPr txBox="1">
            <a:spLocks/>
          </p:cNvSpPr>
          <p:nvPr/>
        </p:nvSpPr>
        <p:spPr>
          <a:xfrm>
            <a:off x="220345" y="1864392"/>
            <a:ext cx="11257453" cy="457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/>
              <a:t>Filepath</a:t>
            </a:r>
            <a:r>
              <a:rPr lang="en-US" dirty="0"/>
              <a:t> to R terminal .exe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Filepath</a:t>
            </a:r>
            <a:r>
              <a:rPr lang="en-US" dirty="0"/>
              <a:t> to script subfolder &amp; master .R script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 Piping to write out error &amp; message files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Filepath</a:t>
            </a:r>
            <a:r>
              <a:rPr lang="en-US" dirty="0"/>
              <a:t> to lookup subfolder &amp; Excel lookup file name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4-character model run code (optional; </a:t>
            </a:r>
            <a:r>
              <a:rPr lang="en-US" dirty="0">
                <a:solidFill>
                  <a:srgbClr val="FFFF00"/>
                </a:solidFill>
              </a:rPr>
              <a:t>overrules</a:t>
            </a:r>
            <a:r>
              <a:rPr lang="en-US" dirty="0"/>
              <a:t> Lookup table)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C23722-D31E-486C-A45F-B69CA60DF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Running scripts in .BAT mode</a:t>
            </a:r>
            <a:br>
              <a:rPr lang="en-US" dirty="0"/>
            </a:br>
            <a:r>
              <a:rPr lang="en-US" sz="2700" dirty="0"/>
              <a:t>Creating .bat file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F20363-88C5-4BF0-B0A0-DD0ED844BA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68" t="-7917" r="45718" b="-20624"/>
          <a:stretch/>
        </p:blipFill>
        <p:spPr>
          <a:xfrm>
            <a:off x="951927" y="3427883"/>
            <a:ext cx="10199105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B2C72A-61B3-4128-ACE9-5A58529FDE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17" t="-20624" r="30383"/>
          <a:stretch/>
        </p:blipFill>
        <p:spPr>
          <a:xfrm>
            <a:off x="3330730" y="4339702"/>
            <a:ext cx="5596131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3660E0-4528-4673-B508-7C98A0CBA7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300" t="-20624" r="3232"/>
          <a:stretch/>
        </p:blipFill>
        <p:spPr>
          <a:xfrm>
            <a:off x="1243541" y="5390542"/>
            <a:ext cx="10046759" cy="457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97DB5F-57E0-465F-B8CF-C45DDD83F3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182" b="-28301"/>
          <a:stretch/>
        </p:blipFill>
        <p:spPr>
          <a:xfrm>
            <a:off x="1765602" y="2401382"/>
            <a:ext cx="8534098" cy="4572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1C3009-11CE-4AC8-9B82-84573DB64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73" y="1398765"/>
            <a:ext cx="11257453" cy="53960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Create .bat file w/ everything on single line; separated by single space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AFAB9-548D-43E2-9B96-507429386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247" t="9170"/>
          <a:stretch/>
        </p:blipFill>
        <p:spPr>
          <a:xfrm>
            <a:off x="5442508" y="6441382"/>
            <a:ext cx="1372573" cy="34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42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92E8-B0CE-43F7-872A-8948DA9D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253224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5238-EC55-4B14-B8A9-C2ED1FAD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Input data needs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E8083-2959-4A41-93D9-A583D7E94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73" y="1938881"/>
            <a:ext cx="11257453" cy="4676232"/>
          </a:xfrm>
        </p:spPr>
        <p:txBody>
          <a:bodyPr>
            <a:normAutofit/>
          </a:bodyPr>
          <a:lstStyle/>
          <a:p>
            <a:r>
              <a:rPr lang="en-US" sz="2400" dirty="0"/>
              <a:t>Fully processed (QA/</a:t>
            </a:r>
            <a:r>
              <a:rPr lang="en-US" sz="2400" dirty="0" err="1"/>
              <a:t>QC’d</a:t>
            </a:r>
            <a:r>
              <a:rPr lang="en-US" sz="2400" dirty="0"/>
              <a:t>) ambient monitoring data</a:t>
            </a:r>
          </a:p>
          <a:p>
            <a:pPr lvl="1"/>
            <a:r>
              <a:rPr lang="en-US" sz="2000" dirty="0"/>
              <a:t>Export from WRDB as a *.txt file</a:t>
            </a:r>
          </a:p>
          <a:p>
            <a:endParaRPr lang="en-US" sz="2400" dirty="0"/>
          </a:p>
          <a:p>
            <a:r>
              <a:rPr lang="en-US" sz="2400" dirty="0"/>
              <a:t>WASP model output </a:t>
            </a:r>
          </a:p>
          <a:p>
            <a:pPr lvl="1"/>
            <a:r>
              <a:rPr lang="en-US" sz="2000" dirty="0"/>
              <a:t>Can use either a raw WASP *.BMD2 or a preformatted/extracted *.txt</a:t>
            </a:r>
            <a:endParaRPr lang="en-US" sz="1600" dirty="0"/>
          </a:p>
          <a:p>
            <a:endParaRPr lang="en-US" sz="2400" dirty="0"/>
          </a:p>
          <a:p>
            <a:r>
              <a:rPr lang="en-US" sz="2400" dirty="0"/>
              <a:t>Crosswalk of WASP model segments &amp; monitoring stations</a:t>
            </a:r>
          </a:p>
          <a:p>
            <a:pPr lvl="1"/>
            <a:endParaRPr lang="en-US" sz="2000" dirty="0"/>
          </a:p>
          <a:p>
            <a:r>
              <a:rPr lang="en-US" sz="2400" dirty="0"/>
              <a:t>Crosswalk of WASP &amp; monitoring station parameters</a:t>
            </a:r>
          </a:p>
          <a:p>
            <a:endParaRPr lang="en-US" sz="2400" dirty="0"/>
          </a:p>
          <a:p>
            <a:r>
              <a:rPr lang="en-US" sz="2400" dirty="0"/>
              <a:t>Excel lookup table (*.xlsx) w/ user defined arguments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074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CC56-72F5-4B16-8BB1-937BCE9F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25" y="2002631"/>
            <a:ext cx="10515600" cy="2852737"/>
          </a:xfrm>
          <a:solidFill>
            <a:srgbClr val="E9E7E7"/>
          </a:solidFill>
        </p:spPr>
        <p:txBody>
          <a:bodyPr anchor="ctr" anchorCtr="0"/>
          <a:lstStyle/>
          <a:p>
            <a:pPr algn="ctr"/>
            <a:r>
              <a:rPr lang="en-US" dirty="0"/>
              <a:t>Data preprocessing steps</a:t>
            </a:r>
          </a:p>
        </p:txBody>
      </p:sp>
    </p:spTree>
    <p:extLst>
      <p:ext uri="{BB962C8B-B14F-4D97-AF65-F5344CB8AC3E}">
        <p14:creationId xmlns:p14="http://schemas.microsoft.com/office/powerpoint/2010/main" val="505057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5238-EC55-4B14-B8A9-C2ED1FAD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Export monitoring data from WRDB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E8083-2959-4A41-93D9-A583D7E94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5" y="1745026"/>
            <a:ext cx="5453590" cy="420809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Process, QA/QC, &amp; save monitoring data in WRDB</a:t>
            </a:r>
          </a:p>
          <a:p>
            <a:endParaRPr lang="en-US" sz="2000" dirty="0"/>
          </a:p>
          <a:p>
            <a:r>
              <a:rPr lang="en-US" sz="2000" dirty="0"/>
              <a:t>Open WRDB</a:t>
            </a:r>
          </a:p>
          <a:p>
            <a:endParaRPr lang="en-US" sz="2000" dirty="0"/>
          </a:p>
          <a:p>
            <a:r>
              <a:rPr lang="en-US" sz="2000" dirty="0"/>
              <a:t>Output </a:t>
            </a:r>
            <a:r>
              <a:rPr lang="en-US" sz="2000" dirty="0">
                <a:sym typeface="Wingdings" panose="05000000000000000000" pitchFamily="2" charset="2"/>
              </a:rPr>
              <a:t> Export  Data File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Save as *.txt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Do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not</a:t>
            </a:r>
            <a:r>
              <a:rPr lang="en-US" sz="1600" dirty="0">
                <a:sym typeface="Wingdings" panose="05000000000000000000" pitchFamily="2" charset="2"/>
              </a:rPr>
              <a:t> save monitoring data as R </a:t>
            </a:r>
            <a:r>
              <a:rPr lang="en-US" sz="1600" dirty="0" err="1">
                <a:sym typeface="Wingdings" panose="05000000000000000000" pitchFamily="2" charset="2"/>
              </a:rPr>
              <a:t>Dataframe</a:t>
            </a:r>
            <a:endParaRPr lang="en-US" sz="16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Name *.txt based on filename provided in Excel lookup *.xlsx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51A8DCA9-ED16-42F0-BBBD-D21A830961EC}"/>
              </a:ext>
            </a:extLst>
          </p:cNvPr>
          <p:cNvSpPr txBox="1">
            <a:spLocks/>
          </p:cNvSpPr>
          <p:nvPr/>
        </p:nvSpPr>
        <p:spPr>
          <a:xfrm>
            <a:off x="897761" y="6257328"/>
            <a:ext cx="11257453" cy="438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FFFF00"/>
                </a:solidFill>
              </a:rPr>
              <a:t>Monitoring data needs to be in same units as model output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05530D-3269-40CF-B207-2CDE4AAF6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15" y="5844441"/>
            <a:ext cx="5486400" cy="28961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63AC69-165D-4213-9BD2-0D1D0BCF2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25" y="1893296"/>
            <a:ext cx="6033560" cy="391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92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5238-EC55-4B14-B8A9-C2ED1FAD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Export monitoring data from WRDB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609CA-EC8E-4977-91F2-0FBC84570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10" y="1776253"/>
            <a:ext cx="10437980" cy="3305493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FDDD01D-EB62-4F28-9920-8BE80827D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73" y="5723037"/>
            <a:ext cx="11257453" cy="62457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Format of exported monitoring data *.txt</a:t>
            </a:r>
          </a:p>
        </p:txBody>
      </p:sp>
    </p:spTree>
    <p:extLst>
      <p:ext uri="{BB962C8B-B14F-4D97-AF65-F5344CB8AC3E}">
        <p14:creationId xmlns:p14="http://schemas.microsoft.com/office/powerpoint/2010/main" val="2217697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5238-EC55-4B14-B8A9-C2ED1FAD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WASP model output: BMD2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E8083-2959-4A41-93D9-A583D7E94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66" y="1533236"/>
            <a:ext cx="6810374" cy="4403028"/>
          </a:xfrm>
        </p:spPr>
        <p:txBody>
          <a:bodyPr>
            <a:noAutofit/>
          </a:bodyPr>
          <a:lstStyle/>
          <a:p>
            <a:r>
              <a:rPr lang="en-US" sz="1800" dirty="0"/>
              <a:t>WASP model output in *.BMD2 format</a:t>
            </a:r>
          </a:p>
          <a:p>
            <a:endParaRPr lang="en-US" sz="1800" dirty="0"/>
          </a:p>
          <a:p>
            <a:r>
              <a:rPr lang="en-US" sz="1800" dirty="0"/>
              <a:t>Location of *.BMD2 based on ‘Filepath_BMD2’</a:t>
            </a:r>
          </a:p>
          <a:p>
            <a:endParaRPr lang="en-US" sz="1800" dirty="0"/>
          </a:p>
          <a:p>
            <a:r>
              <a:rPr lang="en-US" sz="1800" dirty="0"/>
              <a:t>Scripts use ‘BMD2_Extract.exe’ to extract data</a:t>
            </a:r>
          </a:p>
          <a:p>
            <a:endParaRPr lang="en-US" sz="1200" dirty="0"/>
          </a:p>
          <a:p>
            <a:r>
              <a:rPr lang="en-US" sz="1800" dirty="0"/>
              <a:t>Extraction based on PCode &amp; segment crosswalk in lookup</a:t>
            </a:r>
          </a:p>
          <a:p>
            <a:pPr lvl="1"/>
            <a:r>
              <a:rPr lang="en-US" sz="1400" dirty="0"/>
              <a:t>Examining *.BMD2 in </a:t>
            </a:r>
            <a:r>
              <a:rPr lang="en-US" sz="1400" dirty="0" err="1"/>
              <a:t>BMDUtil</a:t>
            </a:r>
            <a:r>
              <a:rPr lang="en-US" sz="1400" dirty="0"/>
              <a:t> can help create crosswalks</a:t>
            </a:r>
          </a:p>
          <a:p>
            <a:pPr lvl="1"/>
            <a:endParaRPr lang="en-US" sz="1400" dirty="0"/>
          </a:p>
          <a:p>
            <a:r>
              <a:rPr lang="en-US" sz="1800" dirty="0"/>
              <a:t>Model data extracted &amp; saved as *.txt</a:t>
            </a:r>
          </a:p>
          <a:p>
            <a:endParaRPr lang="en-US" sz="1200" dirty="0"/>
          </a:p>
          <a:p>
            <a:r>
              <a:rPr lang="en-US" sz="1800" dirty="0"/>
              <a:t>Filename of extracted model data *.txt </a:t>
            </a:r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C40754-6263-4F36-B062-C30DC3FC4704}"/>
              </a:ext>
            </a:extLst>
          </p:cNvPr>
          <p:cNvGrpSpPr/>
          <p:nvPr/>
        </p:nvGrpSpPr>
        <p:grpSpPr>
          <a:xfrm>
            <a:off x="6651552" y="1873807"/>
            <a:ext cx="5486400" cy="3805221"/>
            <a:chOff x="6651552" y="1873807"/>
            <a:chExt cx="5486400" cy="38052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DD2CF7B-0F5E-493D-AB75-883F763CA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51552" y="1873807"/>
              <a:ext cx="5486400" cy="380522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39EACA0-D9F3-4F92-B625-60D7F6641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0464" y="4340352"/>
              <a:ext cx="905142" cy="86098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EAE75-FDB0-4DBE-9761-DABE2223E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72" y="1873807"/>
            <a:ext cx="6501116" cy="34027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B33FDF-552E-41FF-926A-AA9347689F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4025" y="2653801"/>
            <a:ext cx="3476617" cy="34027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E85490-9425-4D81-A8EC-47DE2A7C7C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844" y="5645705"/>
            <a:ext cx="6218444" cy="34027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Text Box 6">
            <a:extLst>
              <a:ext uri="{FF2B5EF4-FFF2-40B4-BE49-F238E27FC236}">
                <a16:creationId xmlns:a16="http://schemas.microsoft.com/office/drawing/2014/main" id="{A950B79F-2A2A-4428-99B3-8AA7A4A92E5C}"/>
              </a:ext>
            </a:extLst>
          </p:cNvPr>
          <p:cNvSpPr txBox="1"/>
          <p:nvPr/>
        </p:nvSpPr>
        <p:spPr>
          <a:xfrm>
            <a:off x="398476" y="6092110"/>
            <a:ext cx="11395047" cy="668910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If no *.BMD2 filename is provided, the scripts skip the ‘BMD2_Extract.exe’ and will use the </a:t>
            </a:r>
            <a:r>
              <a:rPr lang="en-US" sz="2000" dirty="0" err="1">
                <a:solidFill>
                  <a:schemeClr val="bg1"/>
                </a:solidFill>
              </a:rPr>
              <a:t>Model_Extracted_Filename</a:t>
            </a:r>
            <a:r>
              <a:rPr lang="en-US" sz="2000" dirty="0">
                <a:solidFill>
                  <a:schemeClr val="bg1"/>
                </a:solidFill>
              </a:rPr>
              <a:t> as model input datafile.  *.txt file must be in correct format.</a:t>
            </a:r>
          </a:p>
        </p:txBody>
      </p:sp>
    </p:spTree>
    <p:extLst>
      <p:ext uri="{BB962C8B-B14F-4D97-AF65-F5344CB8AC3E}">
        <p14:creationId xmlns:p14="http://schemas.microsoft.com/office/powerpoint/2010/main" val="1589399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75238-EC55-4B14-B8A9-C2ED1FAD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 calibration project</a:t>
            </a:r>
            <a:br>
              <a:rPr lang="en-US" dirty="0"/>
            </a:br>
            <a:r>
              <a:rPr lang="en-US" sz="2700" dirty="0"/>
              <a:t>WASP model output: *.txt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FDDD01D-EB62-4F28-9920-8BE80827D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455" y="4987636"/>
            <a:ext cx="11355271" cy="153174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/>
              <a:t>‘BMD2_Extract.exe’ will automatically process the *.BMD2 &amp; write-out the model *.txt in this format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If no .BMD2 filename is provided and extraction .exe is skipped, the *.txt supplied (</a:t>
            </a:r>
            <a:r>
              <a:rPr lang="en-US" dirty="0" err="1"/>
              <a:t>Model_Extracted_Filename</a:t>
            </a:r>
            <a:r>
              <a:rPr lang="en-US" dirty="0"/>
              <a:t>) to the R project must be preprocessed and already be in this format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D812CE-0B3F-431F-8970-6A7841ED5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0" y="1762558"/>
            <a:ext cx="9836606" cy="288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767179"/>
      </p:ext>
    </p:extLst>
  </p:cSld>
  <p:clrMapOvr>
    <a:masterClrMapping/>
  </p:clrMapOvr>
</p:sld>
</file>

<file path=ppt/theme/theme1.xml><?xml version="1.0" encoding="utf-8"?>
<a:theme xmlns:a="http://schemas.openxmlformats.org/drawingml/2006/main" name="R4Modeling_ppt_template_16_9_Nav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4Modeling_ppt_template_16_9_Navy_Model Calibration Webinar Series.pptx" id="{9507A692-137B-4045-BF6E-48456D7B28C0}" vid="{FF0F44CB-F14C-456C-94D7-A2C7005830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3335F64F33B74B906ECE63DFA33426" ma:contentTypeVersion="8" ma:contentTypeDescription="Create a new document." ma:contentTypeScope="" ma:versionID="f3d10953bc998807620dba485b5bd870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6a8cdf3f-c768-4017-8119-0eb9f7d35808" targetNamespace="http://schemas.microsoft.com/office/2006/metadata/properties" ma:root="true" ma:fieldsID="0d342d6675dc34b1e37854e86e55a66d" ns1:_="" ns2:_="" ns3:_="" ns4:_="" ns5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6a8cdf3f-c768-4017-8119-0eb9f7d35808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hidden="true" ma:list="{3de76c1e-47fa-45f4-885c-f64e6fd6a52e}" ma:internalName="TaxCatchAllLabel" ma:readOnly="true" ma:showField="CatchAllDataLabel" ma:web="16c5198e-63de-4361-bc52-f51d436930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hidden="true" ma:list="{3de76c1e-47fa-45f4-885c-f64e6fd6a52e}" ma:internalName="TaxCatchAll" ma:showField="CatchAllData" ma:web="16c5198e-63de-4361-bc52-f51d436930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8cdf3f-c768-4017-8119-0eb9f7d358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29f62856-1543-49d4-a736-4569d363f533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cord xmlns="4ffa91fb-a0ff-4ac5-b2db-65c790d184a4">Shared</Record>
    <Language xmlns="http://schemas.microsoft.com/sharepoint/v3">English</Language>
    <Document_x0020_Creation_x0020_Date xmlns="4ffa91fb-a0ff-4ac5-b2db-65c790d184a4">2019-09-10T05:59:23+00:00</Document_x0020_Creation_x0020_Date>
    <_Source xmlns="http://schemas.microsoft.com/sharepoint/v3/fields" xsi:nil="true"/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ights xmlns="4ffa91fb-a0ff-4ac5-b2db-65c790d184a4" xsi:nil="true"/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/>
  </documentManagement>
</p:properties>
</file>

<file path=customXml/itemProps1.xml><?xml version="1.0" encoding="utf-8"?>
<ds:datastoreItem xmlns:ds="http://schemas.openxmlformats.org/officeDocument/2006/customXml" ds:itemID="{54E9FA37-C42F-419E-903E-4E89F5045A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ffa91fb-a0ff-4ac5-b2db-65c790d184a4"/>
    <ds:schemaRef ds:uri="http://schemas.microsoft.com/sharepoint.v3"/>
    <ds:schemaRef ds:uri="http://schemas.microsoft.com/sharepoint/v3/fields"/>
    <ds:schemaRef ds:uri="6a8cdf3f-c768-4017-8119-0eb9f7d358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6FE525-149D-4DC4-8683-5B0E9DCD559C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19103891-5385-41C1-AA0E-B188F62B88D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B1D572A-4AAE-4C83-AA8F-05FDAC450045}">
  <ds:schemaRefs>
    <ds:schemaRef ds:uri="http://purl.org/dc/terms/"/>
    <ds:schemaRef ds:uri="http://schemas.microsoft.com/sharepoint/v3/field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.v3"/>
    <ds:schemaRef ds:uri="6a8cdf3f-c768-4017-8119-0eb9f7d35808"/>
    <ds:schemaRef ds:uri="http://schemas.microsoft.com/office/2006/documentManagement/types"/>
    <ds:schemaRef ds:uri="4ffa91fb-a0ff-4ac5-b2db-65c790d184a4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R4Modeling_ppt_template_16_9_Navy</Template>
  <TotalTime>3077</TotalTime>
  <Words>1834</Words>
  <Application>Microsoft Office PowerPoint</Application>
  <PresentationFormat>Widescreen</PresentationFormat>
  <Paragraphs>333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R4Modeling_ppt_template_16_9_Navy</vt:lpstr>
      <vt:lpstr>  Setting-up and running  R calibration scripts  </vt:lpstr>
      <vt:lpstr>R calibration project Overview</vt:lpstr>
      <vt:lpstr>PowerPoint Presentation</vt:lpstr>
      <vt:lpstr>R calibration project Input data needs</vt:lpstr>
      <vt:lpstr>Data preprocessing steps</vt:lpstr>
      <vt:lpstr>R calibration project Export monitoring data from WRDB</vt:lpstr>
      <vt:lpstr>R calibration project Export monitoring data from WRDB</vt:lpstr>
      <vt:lpstr>R calibration project WASP model output: BMD2</vt:lpstr>
      <vt:lpstr>R calibration project WASP model output: *.txt</vt:lpstr>
      <vt:lpstr>Opening R calibration scripts </vt:lpstr>
      <vt:lpstr>R calibration project Unzip and installation</vt:lpstr>
      <vt:lpstr>R calibration project Folder hierarchy</vt:lpstr>
      <vt:lpstr>Setting-up Excel lookup table </vt:lpstr>
      <vt:lpstr>R calibration project Open Excel Calib_Lookup.xlsx</vt:lpstr>
      <vt:lpstr>R calibration project Model segment / monitoring station crosswalk</vt:lpstr>
      <vt:lpstr>R calibration project PCode crosswalk</vt:lpstr>
      <vt:lpstr>R calibration project Calibration tab — calibration settings</vt:lpstr>
      <vt:lpstr>R calibration project Calibration tab — shapefile settings</vt:lpstr>
      <vt:lpstr>R calibration project Changing subfolder filepaths</vt:lpstr>
      <vt:lpstr>R calibration project Calibration tab — plot selection</vt:lpstr>
      <vt:lpstr>R calibration project Calibration tab — filter settings</vt:lpstr>
      <vt:lpstr>Running R project </vt:lpstr>
      <vt:lpstr>R calibration project Opening R project</vt:lpstr>
      <vt:lpstr>R calibration project R project pane view</vt:lpstr>
      <vt:lpstr>R calibration project Opening master R script</vt:lpstr>
      <vt:lpstr>R calibration project Customizing pane views</vt:lpstr>
      <vt:lpstr>R calibration project Running master calibration script</vt:lpstr>
      <vt:lpstr>R calibration project R console messages</vt:lpstr>
      <vt:lpstr>R calibration project Calibration output</vt:lpstr>
      <vt:lpstr>R calibration project Calibration manual &amp; appendices</vt:lpstr>
      <vt:lpstr>Overview of running scripts  in .BAT mode  See manual for details</vt:lpstr>
      <vt:lpstr>Running scripts in .BAT mode Advantages/disadvantages</vt:lpstr>
      <vt:lpstr>Running scripts in .BAT mode Creating .bat file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Primer on measuring model bias and variance</dc:title>
  <dc:creator>Davis, John</dc:creator>
  <cp:lastModifiedBy>Davis, John</cp:lastModifiedBy>
  <cp:revision>511</cp:revision>
  <dcterms:created xsi:type="dcterms:W3CDTF">2019-09-06T18:38:52Z</dcterms:created>
  <dcterms:modified xsi:type="dcterms:W3CDTF">2019-12-11T18:10:27Z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0x010100E43335F64F33B74B906ECE63DFA33426</vt:lpwstr>
  </property>
  <property fmtid="{D5CDD505-2E9C-101B-9397-08002B2CF9AE}" pid="3" name="TaxKeyword">
    <vt:lpwstr/>
  </property>
  <property fmtid="{D5CDD505-2E9C-101B-9397-08002B2CF9AE}" pid="4" name="Document Type">
    <vt:lpwstr/>
  </property>
</Properties>
</file>