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23"/>
  </p:notesMasterIdLst>
  <p:sldIdLst>
    <p:sldId id="256" r:id="rId2"/>
    <p:sldId id="348" r:id="rId3"/>
    <p:sldId id="302" r:id="rId4"/>
    <p:sldId id="324" r:id="rId5"/>
    <p:sldId id="341" r:id="rId6"/>
    <p:sldId id="340" r:id="rId7"/>
    <p:sldId id="271" r:id="rId8"/>
    <p:sldId id="343" r:id="rId9"/>
    <p:sldId id="344" r:id="rId10"/>
    <p:sldId id="320" r:id="rId11"/>
    <p:sldId id="345" r:id="rId12"/>
    <p:sldId id="342" r:id="rId13"/>
    <p:sldId id="346" r:id="rId14"/>
    <p:sldId id="322" r:id="rId15"/>
    <p:sldId id="328" r:id="rId16"/>
    <p:sldId id="326" r:id="rId17"/>
    <p:sldId id="327" r:id="rId18"/>
    <p:sldId id="329" r:id="rId19"/>
    <p:sldId id="330" r:id="rId20"/>
    <p:sldId id="331" r:id="rId21"/>
    <p:sldId id="347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DE1CC0-34F9-40B0-8F5B-4AC958AD119C}" type="datetime1">
              <a:rPr lang="en-US"/>
              <a:pPr/>
              <a:t>7/8/2010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7B7DC1-92A5-4A80-9386-866CB4C4D9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434080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8A28-9C23-4339-A0F4-2C13D8EE59D0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DB4B-B945-42F2-9654-CABF1E55B1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CB06-9A73-4FE1-A70A-B88292417107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DA63-C087-4195-8264-E5212E7BF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714A-BA77-4171-B5FB-D849EA7485FD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EF90-E3E7-464A-95D3-AFE911D22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6091FF-1F63-42B5-B21B-37B20E58DF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A05D-C9F4-4598-8827-816AFAFCFCC2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23FA-F2D0-4175-89F0-06394B878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6E47-BBBC-4FD6-B03A-AC13248A34F2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26A5-EE9C-4B17-89B3-EA1521799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8229600" cy="617728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C9A63-34C8-451E-934F-A0BD7FAFE92D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EDF4-DFD1-463F-AE8D-B29E8BA78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4296"/>
            <a:ext cx="8229600" cy="668528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D0FC9-9896-442C-8D0E-7F0FBB94D7D9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5EB2-C3BA-465C-8B06-FCE63E4B8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31FA9-0D5E-4B25-B8D7-FCBAC5B7F42B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7BCD-F9C7-4452-9DBF-2DFB0E6AE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E4A9-C8B8-4104-9C61-6E75A5FC3D53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33B87-6EC8-4EBE-8595-7A104B78D2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3A3E-8713-4408-B45C-12FD2E7DD0A3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EF251-2BE4-4196-B227-230A82D66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1643-2150-4711-8A1B-3EDFD5C28ACB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2E789CC-B9F3-4BF3-A95D-C1A7385385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807010"/>
            <a:ext cx="8229600" cy="52628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333298"/>
            <a:ext cx="8229600" cy="49913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59D957-42E6-4DC4-A1C4-E26AF8598324}" type="datetime1">
              <a:rPr lang="en-US" smtClean="0"/>
              <a:pPr/>
              <a:t>7/8/2010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B0568C-BAF7-4108-953D-69EF32BE653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4200"/>
            <a:ext cx="7772400" cy="17462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Sediment Transport 2: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Simple Transport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97086"/>
            <a:ext cx="7854696" cy="128959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+mn-ea"/>
                <a:cs typeface="+mn-cs"/>
              </a:rPr>
              <a:t>Theory and Implementation in WASP7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6496050" y="5913438"/>
            <a:ext cx="26050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Prepared by</a:t>
            </a:r>
          </a:p>
          <a:p>
            <a:r>
              <a:rPr lang="en-US" sz="1800"/>
              <a:t>Robert B. Ambrose, Jr.</a:t>
            </a:r>
          </a:p>
          <a:p>
            <a:r>
              <a:rPr lang="en-US" sz="1800"/>
              <a:t>April,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5" descr="Solids Initial Conditions - Pond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62088"/>
            <a:ext cx="9144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174625"/>
            <a:ext cx="80772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ea typeface="ＭＳ Ｐゴシック" charset="-128"/>
              </a:rPr>
              <a:t>Initial Conditions</a:t>
            </a:r>
          </a:p>
        </p:txBody>
      </p:sp>
      <p:sp>
        <p:nvSpPr>
          <p:cNvPr id="28676" name="Oval 13"/>
          <p:cNvSpPr>
            <a:spLocks noChangeArrowheads="1"/>
          </p:cNvSpPr>
          <p:nvPr/>
        </p:nvSpPr>
        <p:spPr bwMode="auto">
          <a:xfrm>
            <a:off x="2125663" y="1862138"/>
            <a:ext cx="428625" cy="533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Oval 14"/>
          <p:cNvSpPr>
            <a:spLocks noChangeArrowheads="1"/>
          </p:cNvSpPr>
          <p:nvPr/>
        </p:nvSpPr>
        <p:spPr bwMode="auto">
          <a:xfrm>
            <a:off x="1404938" y="2586038"/>
            <a:ext cx="1066800" cy="3810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Line 19"/>
          <p:cNvSpPr>
            <a:spLocks noChangeShapeType="1"/>
          </p:cNvSpPr>
          <p:nvPr/>
        </p:nvSpPr>
        <p:spPr bwMode="auto">
          <a:xfrm flipV="1">
            <a:off x="4538663" y="3738563"/>
            <a:ext cx="1954212" cy="19669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1885950" y="5705475"/>
            <a:ext cx="5521325" cy="739775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</a:rPr>
              <a:t>In this example, the sediment bed is initially composed entirely of sand. Total dry density is 1 g/mL in the surface layer and 1.5 g/mL in the subsurface layer.</a:t>
            </a:r>
            <a:endParaRPr lang="en-US" sz="1400" baseline="30000">
              <a:solidFill>
                <a:srgbClr val="000000"/>
              </a:solidFill>
            </a:endParaRPr>
          </a:p>
        </p:txBody>
      </p:sp>
      <p:sp>
        <p:nvSpPr>
          <p:cNvPr id="28680" name="TextBox 5"/>
          <p:cNvSpPr txBox="1">
            <a:spLocks noChangeArrowheads="1"/>
          </p:cNvSpPr>
          <p:nvPr/>
        </p:nvSpPr>
        <p:spPr bwMode="auto">
          <a:xfrm>
            <a:off x="7107238" y="392113"/>
            <a:ext cx="1990725" cy="738187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This example shows the non-ionizing toxicant module.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1" descr="Loadings for Pond - 1a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950" y="1163638"/>
            <a:ext cx="8328025" cy="568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1116013" y="74613"/>
            <a:ext cx="6403975" cy="1143000"/>
          </a:xfrm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Solids Loadings, 1</a:t>
            </a:r>
          </a:p>
        </p:txBody>
      </p:sp>
      <p:grpSp>
        <p:nvGrpSpPr>
          <p:cNvPr id="29700" name="Group 13"/>
          <p:cNvGrpSpPr>
            <a:grpSpLocks/>
          </p:cNvGrpSpPr>
          <p:nvPr/>
        </p:nvGrpSpPr>
        <p:grpSpPr bwMode="auto">
          <a:xfrm>
            <a:off x="3822700" y="3025775"/>
            <a:ext cx="2497138" cy="1169988"/>
            <a:chOff x="3927934" y="3124155"/>
            <a:chExt cx="2496299" cy="1169551"/>
          </a:xfrm>
        </p:grpSpPr>
        <p:sp>
          <p:nvSpPr>
            <p:cNvPr id="29704" name="TextBox 6"/>
            <p:cNvSpPr txBox="1">
              <a:spLocks noChangeArrowheads="1"/>
            </p:cNvSpPr>
            <p:nvPr/>
          </p:nvSpPr>
          <p:spPr bwMode="auto">
            <a:xfrm>
              <a:off x="4667010" y="3124155"/>
              <a:ext cx="1757223" cy="1169551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WASP displays the variable name and its concentration unit (not the units for loading)</a:t>
              </a:r>
            </a:p>
          </p:txBody>
        </p:sp>
        <p:cxnSp>
          <p:nvCxnSpPr>
            <p:cNvPr id="11" name="Straight Arrow Connector 10"/>
            <p:cNvCxnSpPr>
              <a:cxnSpLocks noChangeShapeType="1"/>
            </p:cNvCxnSpPr>
            <p:nvPr/>
          </p:nvCxnSpPr>
          <p:spPr bwMode="auto">
            <a:xfrm rot="10800000" flipV="1">
              <a:off x="3927934" y="3709724"/>
              <a:ext cx="725244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29701" name="TextBox 12"/>
          <p:cNvSpPr txBox="1">
            <a:spLocks noChangeArrowheads="1"/>
          </p:cNvSpPr>
          <p:nvPr/>
        </p:nvSpPr>
        <p:spPr bwMode="auto">
          <a:xfrm>
            <a:off x="4937125" y="4556125"/>
            <a:ext cx="3267075" cy="9540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To insert a loading function, highlight the variable name and right-click, then select a segment from the drop down menu.</a:t>
            </a: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454525" y="1739900"/>
            <a:ext cx="495300" cy="44450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9703" name="TextBox 5"/>
          <p:cNvSpPr txBox="1">
            <a:spLocks noChangeArrowheads="1"/>
          </p:cNvSpPr>
          <p:nvPr/>
        </p:nvSpPr>
        <p:spPr bwMode="auto">
          <a:xfrm>
            <a:off x="7107238" y="234950"/>
            <a:ext cx="1990725" cy="738188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This example shows the non-ionizing toxicant module.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9" descr="Loadings for Pond - 2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1106488"/>
            <a:ext cx="8312150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itle 1"/>
          <p:cNvSpPr>
            <a:spLocks noGrp="1"/>
          </p:cNvSpPr>
          <p:nvPr>
            <p:ph type="title"/>
          </p:nvPr>
        </p:nvSpPr>
        <p:spPr>
          <a:xfrm>
            <a:off x="1116013" y="74613"/>
            <a:ext cx="6403975" cy="1143000"/>
          </a:xfrm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Solids Loadings, 2</a:t>
            </a:r>
          </a:p>
        </p:txBody>
      </p:sp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6735763" y="4462463"/>
            <a:ext cx="1612900" cy="19383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ALL LOADING VALUES ARE IN [kg/day]!</a:t>
            </a:r>
          </a:p>
        </p:txBody>
      </p:sp>
      <p:grpSp>
        <p:nvGrpSpPr>
          <p:cNvPr id="30725" name="Group 13"/>
          <p:cNvGrpSpPr>
            <a:grpSpLocks/>
          </p:cNvGrpSpPr>
          <p:nvPr/>
        </p:nvGrpSpPr>
        <p:grpSpPr bwMode="auto">
          <a:xfrm>
            <a:off x="3722688" y="3282950"/>
            <a:ext cx="2497137" cy="1358900"/>
            <a:chOff x="3927934" y="3124151"/>
            <a:chExt cx="2496299" cy="1359143"/>
          </a:xfrm>
        </p:grpSpPr>
        <p:sp>
          <p:nvSpPr>
            <p:cNvPr id="30727" name="TextBox 6"/>
            <p:cNvSpPr txBox="1">
              <a:spLocks noChangeArrowheads="1"/>
            </p:cNvSpPr>
            <p:nvPr/>
          </p:nvSpPr>
          <p:spPr bwMode="auto">
            <a:xfrm>
              <a:off x="4667010" y="3124151"/>
              <a:ext cx="1757223" cy="95392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Specify the dates, times, and values for the loading time function. </a:t>
              </a:r>
            </a:p>
          </p:txBody>
        </p:sp>
        <p:cxnSp>
          <p:nvCxnSpPr>
            <p:cNvPr id="11" name="Straight Arrow Connector 10"/>
            <p:cNvCxnSpPr>
              <a:cxnSpLocks noChangeShapeType="1"/>
            </p:cNvCxnSpPr>
            <p:nvPr/>
          </p:nvCxnSpPr>
          <p:spPr bwMode="auto">
            <a:xfrm rot="5400000">
              <a:off x="3872175" y="3702291"/>
              <a:ext cx="836762" cy="725244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419600" y="1689100"/>
            <a:ext cx="495300" cy="44450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9" descr="Flows - Solids in Pond 1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3" y="1192213"/>
            <a:ext cx="8610600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0" y="125413"/>
            <a:ext cx="6350000" cy="1143000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</a:rPr>
              <a:t>Solids Flow Fields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6496050" y="2919413"/>
            <a:ext cx="2590800" cy="327025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Point and press “Insert” twice</a:t>
            </a:r>
            <a:endParaRPr lang="en-US" sz="1400" baseline="30000"/>
          </a:p>
        </p:txBody>
      </p:sp>
      <p:sp>
        <p:nvSpPr>
          <p:cNvPr id="31749" name="Oval 6"/>
          <p:cNvSpPr>
            <a:spLocks noChangeArrowheads="1"/>
          </p:cNvSpPr>
          <p:nvPr/>
        </p:nvSpPr>
        <p:spPr bwMode="auto">
          <a:xfrm>
            <a:off x="4695825" y="1689100"/>
            <a:ext cx="600075" cy="533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Line 7"/>
          <p:cNvSpPr>
            <a:spLocks noChangeShapeType="1"/>
          </p:cNvSpPr>
          <p:nvPr/>
        </p:nvSpPr>
        <p:spPr bwMode="auto">
          <a:xfrm flipH="1">
            <a:off x="5295900" y="3048000"/>
            <a:ext cx="11811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Oval 8"/>
          <p:cNvSpPr>
            <a:spLocks noChangeArrowheads="1"/>
          </p:cNvSpPr>
          <p:nvPr/>
        </p:nvSpPr>
        <p:spPr bwMode="auto">
          <a:xfrm>
            <a:off x="360363" y="583565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4" descr="Flows - Solids in Pond 2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1185863"/>
            <a:ext cx="8604250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388938" y="225425"/>
            <a:ext cx="8305800" cy="946150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</a:rPr>
              <a:t>Solids Settling Data</a:t>
            </a:r>
          </a:p>
        </p:txBody>
      </p:sp>
      <p:grpSp>
        <p:nvGrpSpPr>
          <p:cNvPr id="32772" name="Group 15"/>
          <p:cNvGrpSpPr>
            <a:grpSpLocks/>
          </p:cNvGrpSpPr>
          <p:nvPr/>
        </p:nvGrpSpPr>
        <p:grpSpPr bwMode="auto">
          <a:xfrm>
            <a:off x="2968625" y="3228975"/>
            <a:ext cx="2582863" cy="909638"/>
            <a:chOff x="3097361" y="3243327"/>
            <a:chExt cx="2582714" cy="908929"/>
          </a:xfrm>
        </p:grpSpPr>
        <p:sp>
          <p:nvSpPr>
            <p:cNvPr id="32780" name="Oval 4"/>
            <p:cNvSpPr>
              <a:spLocks noChangeArrowheads="1"/>
            </p:cNvSpPr>
            <p:nvPr/>
          </p:nvSpPr>
          <p:spPr bwMode="auto">
            <a:xfrm>
              <a:off x="3097361" y="3243327"/>
              <a:ext cx="811130" cy="908929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1" name="Text Box 5"/>
            <p:cNvSpPr txBox="1">
              <a:spLocks noChangeArrowheads="1"/>
            </p:cNvSpPr>
            <p:nvPr/>
          </p:nvSpPr>
          <p:spPr bwMode="auto">
            <a:xfrm>
              <a:off x="4384675" y="3548140"/>
              <a:ext cx="1295400" cy="307790"/>
            </a:xfrm>
            <a:prstGeom prst="rect">
              <a:avLst/>
            </a:prstGeom>
            <a:noFill/>
            <a:ln w="222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rgbClr val="000000"/>
                  </a:solidFill>
                </a:rPr>
                <a:t>days/second</a:t>
              </a:r>
            </a:p>
          </p:txBody>
        </p:sp>
        <p:sp>
          <p:nvSpPr>
            <p:cNvPr id="32782" name="Line 8"/>
            <p:cNvSpPr>
              <a:spLocks noChangeShapeType="1"/>
            </p:cNvSpPr>
            <p:nvPr/>
          </p:nvSpPr>
          <p:spPr bwMode="auto">
            <a:xfrm flipH="1" flipV="1">
              <a:off x="3908491" y="3705099"/>
              <a:ext cx="47618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773" name="Group 16"/>
          <p:cNvGrpSpPr>
            <a:grpSpLocks/>
          </p:cNvGrpSpPr>
          <p:nvPr/>
        </p:nvGrpSpPr>
        <p:grpSpPr bwMode="auto">
          <a:xfrm>
            <a:off x="2009775" y="5067300"/>
            <a:ext cx="1600200" cy="728663"/>
            <a:chOff x="2124473" y="5067348"/>
            <a:chExt cx="1600200" cy="729318"/>
          </a:xfrm>
        </p:grpSpPr>
        <p:sp>
          <p:nvSpPr>
            <p:cNvPr id="32778" name="Text Box 6"/>
            <p:cNvSpPr txBox="1">
              <a:spLocks noChangeArrowheads="1"/>
            </p:cNvSpPr>
            <p:nvPr/>
          </p:nvSpPr>
          <p:spPr bwMode="auto">
            <a:xfrm>
              <a:off x="2124473" y="5488876"/>
              <a:ext cx="1600200" cy="307790"/>
            </a:xfrm>
            <a:prstGeom prst="rect">
              <a:avLst/>
            </a:prstGeom>
            <a:noFill/>
            <a:ln w="222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rgbClr val="000000"/>
                  </a:solidFill>
                </a:rPr>
                <a:t>surface area, m</a:t>
              </a:r>
              <a:r>
                <a:rPr lang="en-US" sz="1400" baseline="300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32779" name="Line 9"/>
            <p:cNvSpPr>
              <a:spLocks noChangeShapeType="1"/>
            </p:cNvSpPr>
            <p:nvPr/>
          </p:nvSpPr>
          <p:spPr bwMode="auto">
            <a:xfrm flipV="1">
              <a:off x="2954650" y="5067348"/>
              <a:ext cx="1" cy="41972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774" name="Group 17"/>
          <p:cNvGrpSpPr>
            <a:grpSpLocks/>
          </p:cNvGrpSpPr>
          <p:nvPr/>
        </p:nvGrpSpPr>
        <p:grpSpPr bwMode="auto">
          <a:xfrm>
            <a:off x="5203825" y="5267325"/>
            <a:ext cx="2133600" cy="528638"/>
            <a:chOff x="5274982" y="5267183"/>
            <a:chExt cx="2133600" cy="529483"/>
          </a:xfrm>
        </p:grpSpPr>
        <p:sp>
          <p:nvSpPr>
            <p:cNvPr id="32776" name="Text Box 7"/>
            <p:cNvSpPr txBox="1">
              <a:spLocks noChangeArrowheads="1"/>
            </p:cNvSpPr>
            <p:nvPr/>
          </p:nvSpPr>
          <p:spPr bwMode="auto">
            <a:xfrm>
              <a:off x="5274982" y="5488876"/>
              <a:ext cx="2133600" cy="307790"/>
            </a:xfrm>
            <a:prstGeom prst="rect">
              <a:avLst/>
            </a:prstGeom>
            <a:noFill/>
            <a:ln w="222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rgbClr val="000000"/>
                  </a:solidFill>
                </a:rPr>
                <a:t>Settling velocity,  m/day</a:t>
              </a:r>
              <a:endParaRPr lang="en-US" sz="1400" baseline="30000">
                <a:solidFill>
                  <a:srgbClr val="000000"/>
                </a:solidFill>
              </a:endParaRPr>
            </a:p>
          </p:txBody>
        </p:sp>
        <p:sp>
          <p:nvSpPr>
            <p:cNvPr id="32777" name="Line 11"/>
            <p:cNvSpPr>
              <a:spLocks noChangeShapeType="1"/>
            </p:cNvSpPr>
            <p:nvPr/>
          </p:nvSpPr>
          <p:spPr bwMode="auto">
            <a:xfrm flipV="1">
              <a:off x="6327677" y="5267183"/>
              <a:ext cx="0" cy="23304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5" name="Oval 13"/>
          <p:cNvSpPr>
            <a:spLocks noChangeArrowheads="1"/>
          </p:cNvSpPr>
          <p:nvPr/>
        </p:nvSpPr>
        <p:spPr bwMode="auto">
          <a:xfrm>
            <a:off x="4772025" y="1635125"/>
            <a:ext cx="428625" cy="533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03188"/>
            <a:ext cx="8763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  <a:cs typeface="+mj-cs"/>
              </a:rPr>
              <a:t>Solids Kinetic Data</a:t>
            </a:r>
          </a:p>
        </p:txBody>
      </p:sp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288" y="1173163"/>
            <a:ext cx="6184900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7338" y="4213225"/>
            <a:ext cx="64135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Elbow Connector 7"/>
          <p:cNvCxnSpPr>
            <a:cxnSpLocks noChangeShapeType="1"/>
          </p:cNvCxnSpPr>
          <p:nvPr/>
        </p:nvCxnSpPr>
        <p:spPr bwMode="auto">
          <a:xfrm rot="16200000" flipH="1">
            <a:off x="4482306" y="2870994"/>
            <a:ext cx="2130425" cy="1792288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FF0000"/>
            </a:solidFill>
            <a:miter lim="800000"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9" name="Elbow Connector 18"/>
          <p:cNvCxnSpPr>
            <a:cxnSpLocks noChangeShapeType="1"/>
          </p:cNvCxnSpPr>
          <p:nvPr/>
        </p:nvCxnSpPr>
        <p:spPr bwMode="auto">
          <a:xfrm rot="16200000" flipH="1">
            <a:off x="3167857" y="3447256"/>
            <a:ext cx="2514600" cy="246063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FF0000"/>
            </a:solidFill>
            <a:miter lim="800000"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3799" name="Oval 13"/>
          <p:cNvSpPr>
            <a:spLocks noChangeArrowheads="1"/>
          </p:cNvSpPr>
          <p:nvPr/>
        </p:nvSpPr>
        <p:spPr bwMode="auto">
          <a:xfrm>
            <a:off x="649288" y="1368425"/>
            <a:ext cx="908050" cy="7143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Oval 13"/>
          <p:cNvSpPr>
            <a:spLocks noChangeArrowheads="1"/>
          </p:cNvSpPr>
          <p:nvPr/>
        </p:nvSpPr>
        <p:spPr bwMode="auto">
          <a:xfrm>
            <a:off x="2187575" y="4313238"/>
            <a:ext cx="909638" cy="7143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Text Box 5"/>
          <p:cNvSpPr txBox="1">
            <a:spLocks noChangeArrowheads="1"/>
          </p:cNvSpPr>
          <p:nvPr/>
        </p:nvSpPr>
        <p:spPr bwMode="auto">
          <a:xfrm>
            <a:off x="6891338" y="1620838"/>
            <a:ext cx="2024062" cy="1814512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Constants and Parameters are linked. Their product gives segment-specific production and dissolution rates.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96686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>
                <a:ea typeface="+mj-ea"/>
                <a:cs typeface="+mj-cs"/>
              </a:rPr>
              <a:t>Pond Solids Example -</a:t>
            </a:r>
            <a:br>
              <a:rPr lang="en-US" sz="4000" dirty="0">
                <a:ea typeface="+mj-ea"/>
                <a:cs typeface="+mj-cs"/>
              </a:rPr>
            </a:br>
            <a:r>
              <a:rPr lang="en-US" sz="4000" dirty="0">
                <a:ea typeface="+mj-ea"/>
                <a:cs typeface="+mj-cs"/>
              </a:rPr>
              <a:t>External Parameters</a:t>
            </a:r>
          </a:p>
        </p:txBody>
      </p:sp>
      <p:grpSp>
        <p:nvGrpSpPr>
          <p:cNvPr id="34819" name="Group 22"/>
          <p:cNvGrpSpPr>
            <a:grpSpLocks/>
          </p:cNvGrpSpPr>
          <p:nvPr/>
        </p:nvGrpSpPr>
        <p:grpSpPr bwMode="auto">
          <a:xfrm>
            <a:off x="796925" y="2352675"/>
            <a:ext cx="7448550" cy="3783013"/>
            <a:chOff x="48" y="1248"/>
            <a:chExt cx="4272" cy="2070"/>
          </a:xfrm>
        </p:grpSpPr>
        <p:grpSp>
          <p:nvGrpSpPr>
            <p:cNvPr id="34820" name="Group 8"/>
            <p:cNvGrpSpPr>
              <a:grpSpLocks/>
            </p:cNvGrpSpPr>
            <p:nvPr/>
          </p:nvGrpSpPr>
          <p:grpSpPr bwMode="auto">
            <a:xfrm>
              <a:off x="1680" y="1494"/>
              <a:ext cx="2640" cy="1824"/>
              <a:chOff x="1392" y="1008"/>
              <a:chExt cx="2640" cy="1824"/>
            </a:xfrm>
          </p:grpSpPr>
          <p:sp>
            <p:nvSpPr>
              <p:cNvPr id="34831" name="Rectangle 5"/>
              <p:cNvSpPr>
                <a:spLocks noChangeArrowheads="1"/>
              </p:cNvSpPr>
              <p:nvPr/>
            </p:nvSpPr>
            <p:spPr bwMode="auto">
              <a:xfrm>
                <a:off x="1392" y="1008"/>
                <a:ext cx="2640" cy="13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32" name="Rectangle 6"/>
              <p:cNvSpPr>
                <a:spLocks noChangeArrowheads="1"/>
              </p:cNvSpPr>
              <p:nvPr/>
            </p:nvSpPr>
            <p:spPr bwMode="auto">
              <a:xfrm>
                <a:off x="1392" y="2400"/>
                <a:ext cx="2640" cy="144"/>
              </a:xfrm>
              <a:prstGeom prst="rect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33" name="Rectangle 7"/>
              <p:cNvSpPr>
                <a:spLocks noChangeArrowheads="1"/>
              </p:cNvSpPr>
              <p:nvPr/>
            </p:nvSpPr>
            <p:spPr bwMode="auto">
              <a:xfrm>
                <a:off x="1392" y="2544"/>
                <a:ext cx="2640" cy="288"/>
              </a:xfrm>
              <a:prstGeom prst="rect">
                <a:avLst/>
              </a:prstGeom>
              <a:solidFill>
                <a:srgbClr val="99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4821" name="Text Box 9"/>
            <p:cNvSpPr txBox="1">
              <a:spLocks noChangeArrowheads="1"/>
            </p:cNvSpPr>
            <p:nvPr/>
          </p:nvSpPr>
          <p:spPr bwMode="auto">
            <a:xfrm>
              <a:off x="2160" y="1542"/>
              <a:ext cx="1804" cy="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Surface Water</a:t>
              </a:r>
            </a:p>
            <a:p>
              <a:pPr algn="ctr">
                <a:spcBef>
                  <a:spcPct val="50000"/>
                </a:spcBef>
              </a:pPr>
              <a:r>
                <a:rPr lang="en-US"/>
                <a:t>Depth, 1 m</a:t>
              </a:r>
            </a:p>
            <a:p>
              <a:pPr algn="ctr">
                <a:spcBef>
                  <a:spcPct val="50000"/>
                </a:spcBef>
              </a:pPr>
              <a:r>
                <a:rPr lang="en-US"/>
                <a:t>Surface Area, 10</a:t>
              </a:r>
              <a:r>
                <a:rPr lang="en-US" baseline="30000"/>
                <a:t>4 </a:t>
              </a:r>
              <a:r>
                <a:rPr lang="en-US"/>
                <a:t>m</a:t>
              </a:r>
              <a:r>
                <a:rPr lang="en-US" baseline="30000"/>
                <a:t>2</a:t>
              </a:r>
            </a:p>
          </p:txBody>
        </p:sp>
        <p:sp>
          <p:nvSpPr>
            <p:cNvPr id="34822" name="Text Box 10"/>
            <p:cNvSpPr txBox="1">
              <a:spLocks noChangeArrowheads="1"/>
            </p:cNvSpPr>
            <p:nvPr/>
          </p:nvSpPr>
          <p:spPr bwMode="auto">
            <a:xfrm>
              <a:off x="2112" y="2841"/>
              <a:ext cx="168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Surface Sediment, 2 cm</a:t>
              </a:r>
            </a:p>
          </p:txBody>
        </p:sp>
        <p:sp>
          <p:nvSpPr>
            <p:cNvPr id="34823" name="Text Box 11"/>
            <p:cNvSpPr txBox="1">
              <a:spLocks noChangeArrowheads="1"/>
            </p:cNvSpPr>
            <p:nvPr/>
          </p:nvSpPr>
          <p:spPr bwMode="auto">
            <a:xfrm>
              <a:off x="1996" y="3039"/>
              <a:ext cx="196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Subsurface Sediment, 5 cm</a:t>
              </a:r>
            </a:p>
          </p:txBody>
        </p:sp>
        <p:sp>
          <p:nvSpPr>
            <p:cNvPr id="34824" name="Text Box 12"/>
            <p:cNvSpPr txBox="1">
              <a:spLocks noChangeArrowheads="1"/>
            </p:cNvSpPr>
            <p:nvPr/>
          </p:nvSpPr>
          <p:spPr bwMode="auto">
            <a:xfrm>
              <a:off x="48" y="1680"/>
              <a:ext cx="12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Water, 10</a:t>
              </a:r>
              <a:r>
                <a:rPr lang="en-US" sz="2000" baseline="30000">
                  <a:solidFill>
                    <a:srgbClr val="000000"/>
                  </a:solidFill>
                </a:rPr>
                <a:t>4 </a:t>
              </a:r>
              <a:r>
                <a:rPr lang="en-US" sz="2000">
                  <a:solidFill>
                    <a:srgbClr val="000000"/>
                  </a:solidFill>
                </a:rPr>
                <a:t>m</a:t>
              </a:r>
              <a:r>
                <a:rPr lang="en-US" sz="2000" baseline="30000">
                  <a:solidFill>
                    <a:srgbClr val="000000"/>
                  </a:solidFill>
                </a:rPr>
                <a:t>3</a:t>
              </a:r>
              <a:r>
                <a:rPr lang="en-US" sz="2000">
                  <a:solidFill>
                    <a:srgbClr val="000000"/>
                  </a:solidFill>
                </a:rPr>
                <a:t>/day</a:t>
              </a:r>
              <a:endParaRPr lang="en-US" sz="2000" baseline="30000">
                <a:solidFill>
                  <a:srgbClr val="000000"/>
                </a:solidFill>
              </a:endParaRPr>
            </a:p>
          </p:txBody>
        </p:sp>
        <p:sp>
          <p:nvSpPr>
            <p:cNvPr id="34825" name="Line 14"/>
            <p:cNvSpPr>
              <a:spLocks noChangeShapeType="1"/>
            </p:cNvSpPr>
            <p:nvPr/>
          </p:nvSpPr>
          <p:spPr bwMode="auto">
            <a:xfrm>
              <a:off x="1392" y="1824"/>
              <a:ext cx="76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26" name="Text Box 15"/>
            <p:cNvSpPr txBox="1">
              <a:spLocks noChangeArrowheads="1"/>
            </p:cNvSpPr>
            <p:nvPr/>
          </p:nvSpPr>
          <p:spPr bwMode="auto">
            <a:xfrm>
              <a:off x="48" y="2112"/>
              <a:ext cx="12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Silt, 60</a:t>
              </a:r>
              <a:r>
                <a:rPr lang="en-US" sz="2000" baseline="30000">
                  <a:solidFill>
                    <a:srgbClr val="000000"/>
                  </a:solidFill>
                </a:rPr>
                <a:t> </a:t>
              </a:r>
              <a:r>
                <a:rPr lang="en-US" sz="2000">
                  <a:solidFill>
                    <a:srgbClr val="000000"/>
                  </a:solidFill>
                </a:rPr>
                <a:t>kg/day</a:t>
              </a:r>
              <a:endParaRPr lang="en-US" sz="2000" baseline="30000">
                <a:solidFill>
                  <a:srgbClr val="000000"/>
                </a:solidFill>
              </a:endParaRPr>
            </a:p>
          </p:txBody>
        </p:sp>
        <p:sp>
          <p:nvSpPr>
            <p:cNvPr id="34827" name="Text Box 16"/>
            <p:cNvSpPr txBox="1">
              <a:spLocks noChangeArrowheads="1"/>
            </p:cNvSpPr>
            <p:nvPr/>
          </p:nvSpPr>
          <p:spPr bwMode="auto">
            <a:xfrm>
              <a:off x="48" y="2496"/>
              <a:ext cx="12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Sand, 40</a:t>
              </a:r>
              <a:r>
                <a:rPr lang="en-US" sz="2000" baseline="30000">
                  <a:solidFill>
                    <a:srgbClr val="000000"/>
                  </a:solidFill>
                </a:rPr>
                <a:t> </a:t>
              </a:r>
              <a:r>
                <a:rPr lang="en-US" sz="2000">
                  <a:solidFill>
                    <a:srgbClr val="000000"/>
                  </a:solidFill>
                </a:rPr>
                <a:t>kg/day</a:t>
              </a:r>
              <a:endParaRPr lang="en-US" sz="2000" baseline="30000">
                <a:solidFill>
                  <a:srgbClr val="000000"/>
                </a:solidFill>
              </a:endParaRPr>
            </a:p>
          </p:txBody>
        </p:sp>
        <p:sp>
          <p:nvSpPr>
            <p:cNvPr id="34828" name="Line 17"/>
            <p:cNvSpPr>
              <a:spLocks noChangeShapeType="1"/>
            </p:cNvSpPr>
            <p:nvPr/>
          </p:nvSpPr>
          <p:spPr bwMode="auto">
            <a:xfrm>
              <a:off x="1378" y="2249"/>
              <a:ext cx="76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29" name="Line 18"/>
            <p:cNvSpPr>
              <a:spLocks noChangeShapeType="1"/>
            </p:cNvSpPr>
            <p:nvPr/>
          </p:nvSpPr>
          <p:spPr bwMode="auto">
            <a:xfrm>
              <a:off x="1392" y="2627"/>
              <a:ext cx="624" cy="34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30" name="Text Box 21"/>
            <p:cNvSpPr txBox="1">
              <a:spLocks noChangeArrowheads="1"/>
            </p:cNvSpPr>
            <p:nvPr/>
          </p:nvSpPr>
          <p:spPr bwMode="auto">
            <a:xfrm>
              <a:off x="144" y="1248"/>
              <a:ext cx="1152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solidFill>
                    <a:srgbClr val="000000"/>
                  </a:solidFill>
                </a:rPr>
                <a:t>Inflow</a:t>
              </a:r>
              <a:endParaRPr lang="en-US" baseline="300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16429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ea typeface="ＭＳ Ｐゴシック" charset="-128"/>
              </a:rPr>
              <a:t>Pond Solids Example –</a:t>
            </a:r>
            <a:br>
              <a:rPr lang="en-US" sz="4000" dirty="0" smtClean="0">
                <a:ea typeface="ＭＳ Ｐゴシック" charset="-128"/>
              </a:rPr>
            </a:br>
            <a:r>
              <a:rPr lang="en-US" sz="4000" dirty="0" smtClean="0">
                <a:ea typeface="ＭＳ Ｐゴシック" charset="-128"/>
              </a:rPr>
              <a:t>Internal Parameters   </a:t>
            </a:r>
          </a:p>
        </p:txBody>
      </p:sp>
      <p:grpSp>
        <p:nvGrpSpPr>
          <p:cNvPr id="35843" name="Group 29"/>
          <p:cNvGrpSpPr>
            <a:grpSpLocks/>
          </p:cNvGrpSpPr>
          <p:nvPr/>
        </p:nvGrpSpPr>
        <p:grpSpPr bwMode="auto">
          <a:xfrm>
            <a:off x="228600" y="2667000"/>
            <a:ext cx="8661400" cy="3124200"/>
            <a:chOff x="144" y="1488"/>
            <a:chExt cx="5456" cy="1968"/>
          </a:xfrm>
        </p:grpSpPr>
        <p:sp>
          <p:nvSpPr>
            <p:cNvPr id="35844" name="Text Box 17"/>
            <p:cNvSpPr txBox="1">
              <a:spLocks noChangeArrowheads="1"/>
            </p:cNvSpPr>
            <p:nvPr/>
          </p:nvSpPr>
          <p:spPr bwMode="auto">
            <a:xfrm>
              <a:off x="4304" y="2700"/>
              <a:ext cx="1296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solidFill>
                    <a:srgbClr val="000000"/>
                  </a:solidFill>
                </a:rPr>
                <a:t>POM Dissolution, 0.004</a:t>
              </a:r>
              <a:r>
                <a:rPr lang="en-US" baseline="30000">
                  <a:solidFill>
                    <a:srgbClr val="000000"/>
                  </a:solidFill>
                </a:rPr>
                <a:t> </a:t>
              </a:r>
              <a:r>
                <a:rPr lang="en-US">
                  <a:solidFill>
                    <a:srgbClr val="000000"/>
                  </a:solidFill>
                </a:rPr>
                <a:t>day</a:t>
              </a:r>
              <a:r>
                <a:rPr lang="en-US" baseline="30000">
                  <a:solidFill>
                    <a:srgbClr val="000000"/>
                  </a:solidFill>
                </a:rPr>
                <a:t>-1</a:t>
              </a:r>
            </a:p>
          </p:txBody>
        </p:sp>
        <p:grpSp>
          <p:nvGrpSpPr>
            <p:cNvPr id="35845" name="Group 28"/>
            <p:cNvGrpSpPr>
              <a:grpSpLocks/>
            </p:cNvGrpSpPr>
            <p:nvPr/>
          </p:nvGrpSpPr>
          <p:grpSpPr bwMode="auto">
            <a:xfrm>
              <a:off x="144" y="1488"/>
              <a:ext cx="4336" cy="1824"/>
              <a:chOff x="144" y="1494"/>
              <a:chExt cx="4336" cy="1824"/>
            </a:xfrm>
          </p:grpSpPr>
          <p:sp>
            <p:nvSpPr>
              <p:cNvPr id="35846" name="Text Box 16"/>
              <p:cNvSpPr txBox="1">
                <a:spLocks noChangeArrowheads="1"/>
              </p:cNvSpPr>
              <p:nvPr/>
            </p:nvSpPr>
            <p:spPr bwMode="auto">
              <a:xfrm>
                <a:off x="144" y="1900"/>
                <a:ext cx="1296" cy="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Internal Biotic Production,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n-US"/>
                  <a:t>2</a:t>
                </a:r>
                <a:r>
                  <a:rPr lang="en-US" baseline="30000"/>
                  <a:t> </a:t>
                </a:r>
                <a:r>
                  <a:rPr lang="en-US"/>
                  <a:t>g/m</a:t>
                </a:r>
                <a:r>
                  <a:rPr lang="en-US" baseline="30000"/>
                  <a:t>3</a:t>
                </a:r>
                <a:r>
                  <a:rPr lang="en-US"/>
                  <a:t>-day</a:t>
                </a:r>
                <a:endParaRPr lang="en-US" baseline="30000"/>
              </a:p>
            </p:txBody>
          </p:sp>
          <p:grpSp>
            <p:nvGrpSpPr>
              <p:cNvPr id="35847" name="Group 27"/>
              <p:cNvGrpSpPr>
                <a:grpSpLocks/>
              </p:cNvGrpSpPr>
              <p:nvPr/>
            </p:nvGrpSpPr>
            <p:grpSpPr bwMode="auto">
              <a:xfrm>
                <a:off x="1248" y="1494"/>
                <a:ext cx="3232" cy="1824"/>
                <a:chOff x="1248" y="1494"/>
                <a:chExt cx="3232" cy="1824"/>
              </a:xfrm>
            </p:grpSpPr>
            <p:grpSp>
              <p:nvGrpSpPr>
                <p:cNvPr id="35848" name="Group 3"/>
                <p:cNvGrpSpPr>
                  <a:grpSpLocks/>
                </p:cNvGrpSpPr>
                <p:nvPr/>
              </p:nvGrpSpPr>
              <p:grpSpPr bwMode="auto">
                <a:xfrm>
                  <a:off x="1536" y="1494"/>
                  <a:ext cx="2640" cy="1824"/>
                  <a:chOff x="1392" y="1008"/>
                  <a:chExt cx="2640" cy="1824"/>
                </a:xfrm>
              </p:grpSpPr>
              <p:sp>
                <p:nvSpPr>
                  <p:cNvPr id="35858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1392" y="1008"/>
                    <a:ext cx="2640" cy="139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859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1392" y="2400"/>
                    <a:ext cx="2640" cy="144"/>
                  </a:xfrm>
                  <a:prstGeom prst="rect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860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1392" y="2544"/>
                    <a:ext cx="2640" cy="288"/>
                  </a:xfrm>
                  <a:prstGeom prst="rect">
                    <a:avLst/>
                  </a:prstGeom>
                  <a:solidFill>
                    <a:srgbClr val="99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5849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512" y="2838"/>
                  <a:ext cx="2544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/>
                    <a:t>Sand, 1.0 g/mL, Silt and POM, 0 g/mL</a:t>
                  </a:r>
                </a:p>
              </p:txBody>
            </p:sp>
            <p:sp>
              <p:nvSpPr>
                <p:cNvPr id="35850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132" y="1669"/>
                  <a:ext cx="1564" cy="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/>
                    <a:t>TSS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en-US"/>
                    <a:t>(Silt and POM)</a:t>
                  </a:r>
                  <a:endParaRPr lang="en-US" baseline="30000"/>
                </a:p>
              </p:txBody>
            </p:sp>
            <p:sp>
              <p:nvSpPr>
                <p:cNvPr id="3585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512" y="3039"/>
                  <a:ext cx="2592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/>
                    <a:t>Sand, 1.5 g/mL, Silt and POM, 0 g/mL</a:t>
                  </a:r>
                </a:p>
              </p:txBody>
            </p:sp>
            <p:sp>
              <p:nvSpPr>
                <p:cNvPr id="35852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3072" y="2613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853" name="Line 15"/>
                <p:cNvSpPr>
                  <a:spLocks noChangeShapeType="1"/>
                </p:cNvSpPr>
                <p:nvPr/>
              </p:nvSpPr>
              <p:spPr bwMode="auto">
                <a:xfrm>
                  <a:off x="2928" y="2304"/>
                  <a:ext cx="0" cy="5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854" name="Line 19"/>
                <p:cNvSpPr>
                  <a:spLocks noChangeShapeType="1"/>
                </p:cNvSpPr>
                <p:nvPr/>
              </p:nvSpPr>
              <p:spPr bwMode="auto">
                <a:xfrm>
                  <a:off x="1248" y="2208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85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016" y="2400"/>
                  <a:ext cx="864" cy="4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/>
                    <a:t>Deposition, 0.5 m/day</a:t>
                  </a:r>
                </a:p>
              </p:txBody>
            </p:sp>
            <p:sp>
              <p:nvSpPr>
                <p:cNvPr id="35856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120" y="2400"/>
                  <a:ext cx="1104" cy="4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/>
                    <a:t>Resuspension, 0.05 mm/day</a:t>
                  </a:r>
                </a:p>
              </p:txBody>
            </p:sp>
            <p:sp>
              <p:nvSpPr>
                <p:cNvPr id="35857" name="Line 25"/>
                <p:cNvSpPr>
                  <a:spLocks noChangeShapeType="1"/>
                </p:cNvSpPr>
                <p:nvPr/>
              </p:nvSpPr>
              <p:spPr bwMode="auto">
                <a:xfrm>
                  <a:off x="4048" y="2952"/>
                  <a:ext cx="43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88900"/>
            <a:ext cx="8229600" cy="10461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  <a:cs typeface="+mj-cs"/>
              </a:rPr>
              <a:t>Simulated Water Column Solids</a:t>
            </a:r>
          </a:p>
        </p:txBody>
      </p:sp>
      <p:pic>
        <p:nvPicPr>
          <p:cNvPr id="36867" name="Picture 3" descr="Water Column Solids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35063"/>
            <a:ext cx="9144000" cy="57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0" y="38100"/>
            <a:ext cx="8532813" cy="9032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ea typeface="+mj-ea"/>
                <a:cs typeface="+mj-cs"/>
              </a:rPr>
              <a:t>Simulated Surficial Benthic Solids</a:t>
            </a:r>
          </a:p>
        </p:txBody>
      </p:sp>
      <p:pic>
        <p:nvPicPr>
          <p:cNvPr id="37891" name="Picture 3" descr="Plot - Surf Sed Solids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13" y="941388"/>
            <a:ext cx="893762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3675" y="0"/>
            <a:ext cx="8693150" cy="1487488"/>
          </a:xfrm>
        </p:spPr>
        <p:txBody>
          <a:bodyPr/>
          <a:lstStyle/>
          <a:p>
            <a:pPr eaLnBrk="1" hangingPunct="1"/>
            <a:r>
              <a:rPr lang="en-US" sz="4000" dirty="0" smtClean="0">
                <a:ea typeface="ＭＳ Ｐゴシック" charset="-128"/>
              </a:rPr>
              <a:t>Average Solids Transport</a:t>
            </a:r>
            <a:r>
              <a:rPr lang="en-US" dirty="0" smtClean="0">
                <a:ea typeface="ＭＳ Ｐゴシック" charset="-128"/>
              </a:rPr>
              <a:t/>
            </a:r>
            <a:br>
              <a:rPr lang="en-US" dirty="0" smtClean="0">
                <a:ea typeface="ＭＳ Ｐゴシック" charset="-128"/>
              </a:rPr>
            </a:br>
            <a:r>
              <a:rPr lang="en-US" sz="3200" dirty="0" smtClean="0">
                <a:ea typeface="ＭＳ Ｐゴシック" charset="-128"/>
              </a:rPr>
              <a:t>Rates from Observations and Mass Balance</a:t>
            </a:r>
            <a:endParaRPr lang="en-US" dirty="0" smtClean="0">
              <a:ea typeface="ＭＳ Ｐゴシック" charset="-128"/>
            </a:endParaRPr>
          </a:p>
        </p:txBody>
      </p:sp>
      <p:sp>
        <p:nvSpPr>
          <p:cNvPr id="18435" name="Text Box 21"/>
          <p:cNvSpPr txBox="1">
            <a:spLocks noChangeArrowheads="1"/>
          </p:cNvSpPr>
          <p:nvPr/>
        </p:nvSpPr>
        <p:spPr bwMode="auto">
          <a:xfrm>
            <a:off x="0" y="6022975"/>
            <a:ext cx="2344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Solve for </a:t>
            </a:r>
            <a:r>
              <a:rPr lang="en-US" i="1">
                <a:solidFill>
                  <a:srgbClr val="000000"/>
                </a:solidFill>
              </a:rPr>
              <a:t>W</a:t>
            </a:r>
            <a:r>
              <a:rPr lang="en-US" i="1" baseline="-25000">
                <a:solidFill>
                  <a:srgbClr val="000000"/>
                </a:solidFill>
              </a:rPr>
              <a:t>R</a:t>
            </a:r>
            <a:r>
              <a:rPr lang="en-US" i="1">
                <a:solidFill>
                  <a:srgbClr val="000000"/>
                </a:solidFill>
              </a:rPr>
              <a:t> :</a:t>
            </a:r>
            <a:endParaRPr lang="en-US" baseline="30000">
              <a:solidFill>
                <a:srgbClr val="000000"/>
              </a:solidFill>
            </a:endParaRPr>
          </a:p>
        </p:txBody>
      </p:sp>
      <p:grpSp>
        <p:nvGrpSpPr>
          <p:cNvPr id="18436" name="Group 33"/>
          <p:cNvGrpSpPr>
            <a:grpSpLocks/>
          </p:cNvGrpSpPr>
          <p:nvPr/>
        </p:nvGrpSpPr>
        <p:grpSpPr bwMode="auto">
          <a:xfrm>
            <a:off x="4143375" y="1797050"/>
            <a:ext cx="4746625" cy="3333750"/>
            <a:chOff x="3501906" y="2788293"/>
            <a:chExt cx="4745487" cy="3333438"/>
          </a:xfrm>
        </p:grpSpPr>
        <p:grpSp>
          <p:nvGrpSpPr>
            <p:cNvPr id="18446" name="Group 8"/>
            <p:cNvGrpSpPr>
              <a:grpSpLocks/>
            </p:cNvGrpSpPr>
            <p:nvPr/>
          </p:nvGrpSpPr>
          <p:grpSpPr bwMode="auto">
            <a:xfrm>
              <a:off x="3642438" y="2788293"/>
              <a:ext cx="4603037" cy="3333438"/>
              <a:chOff x="1392" y="1008"/>
              <a:chExt cx="2640" cy="1824"/>
            </a:xfrm>
          </p:grpSpPr>
          <p:sp>
            <p:nvSpPr>
              <p:cNvPr id="18458" name="Rectangle 5"/>
              <p:cNvSpPr>
                <a:spLocks noChangeArrowheads="1"/>
              </p:cNvSpPr>
              <p:nvPr/>
            </p:nvSpPr>
            <p:spPr bwMode="auto">
              <a:xfrm>
                <a:off x="1392" y="1008"/>
                <a:ext cx="2640" cy="13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9" name="Rectangle 6"/>
              <p:cNvSpPr>
                <a:spLocks noChangeArrowheads="1"/>
              </p:cNvSpPr>
              <p:nvPr/>
            </p:nvSpPr>
            <p:spPr bwMode="auto">
              <a:xfrm>
                <a:off x="1392" y="2400"/>
                <a:ext cx="2640" cy="144"/>
              </a:xfrm>
              <a:prstGeom prst="rect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0" name="Rectangle 7"/>
              <p:cNvSpPr>
                <a:spLocks noChangeArrowheads="1"/>
              </p:cNvSpPr>
              <p:nvPr/>
            </p:nvSpPr>
            <p:spPr bwMode="auto">
              <a:xfrm>
                <a:off x="1392" y="2544"/>
                <a:ext cx="2640" cy="288"/>
              </a:xfrm>
              <a:prstGeom prst="rect">
                <a:avLst/>
              </a:prstGeom>
              <a:solidFill>
                <a:srgbClr val="99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447" name="Text Box 9"/>
            <p:cNvSpPr txBox="1">
              <a:spLocks noChangeArrowheads="1"/>
            </p:cNvSpPr>
            <p:nvPr/>
          </p:nvSpPr>
          <p:spPr bwMode="auto">
            <a:xfrm>
              <a:off x="5819034" y="3769263"/>
              <a:ext cx="242835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Surface Water</a:t>
              </a:r>
            </a:p>
          </p:txBody>
        </p:sp>
        <p:sp>
          <p:nvSpPr>
            <p:cNvPr id="18448" name="Text Box 10"/>
            <p:cNvSpPr txBox="1">
              <a:spLocks noChangeArrowheads="1"/>
            </p:cNvSpPr>
            <p:nvPr/>
          </p:nvSpPr>
          <p:spPr bwMode="auto">
            <a:xfrm>
              <a:off x="6014444" y="5263950"/>
              <a:ext cx="2035661" cy="369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Surface Sediment</a:t>
              </a:r>
            </a:p>
          </p:txBody>
        </p:sp>
        <p:sp>
          <p:nvSpPr>
            <p:cNvPr id="18449" name="Text Box 11"/>
            <p:cNvSpPr txBox="1">
              <a:spLocks noChangeArrowheads="1"/>
            </p:cNvSpPr>
            <p:nvPr/>
          </p:nvSpPr>
          <p:spPr bwMode="auto">
            <a:xfrm>
              <a:off x="5881964" y="5625804"/>
              <a:ext cx="2363512" cy="369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Subsurface Sediment</a:t>
              </a:r>
            </a:p>
          </p:txBody>
        </p:sp>
        <p:cxnSp>
          <p:nvCxnSpPr>
            <p:cNvPr id="22" name="Straight Arrow Connector 21"/>
            <p:cNvCxnSpPr>
              <a:cxnSpLocks noChangeShapeType="1"/>
            </p:cNvCxnSpPr>
            <p:nvPr/>
          </p:nvCxnSpPr>
          <p:spPr bwMode="auto">
            <a:xfrm rot="5400000">
              <a:off x="3774384" y="4864305"/>
              <a:ext cx="963770" cy="1588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5" name="Straight Arrow Connector 24"/>
            <p:cNvCxnSpPr>
              <a:cxnSpLocks noChangeShapeType="1"/>
            </p:cNvCxnSpPr>
            <p:nvPr/>
          </p:nvCxnSpPr>
          <p:spPr bwMode="auto">
            <a:xfrm rot="5400000" flipH="1" flipV="1">
              <a:off x="4248490" y="5129881"/>
              <a:ext cx="434208" cy="1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8" name="Straight Arrow Connector 27"/>
            <p:cNvCxnSpPr>
              <a:cxnSpLocks noChangeShapeType="1"/>
            </p:cNvCxnSpPr>
            <p:nvPr/>
          </p:nvCxnSpPr>
          <p:spPr bwMode="auto">
            <a:xfrm rot="5400000">
              <a:off x="4248255" y="5729009"/>
              <a:ext cx="239307" cy="1588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8453" name="TextBox 28"/>
            <p:cNvSpPr txBox="1">
              <a:spLocks noChangeArrowheads="1"/>
            </p:cNvSpPr>
            <p:nvPr/>
          </p:nvSpPr>
          <p:spPr bwMode="auto">
            <a:xfrm>
              <a:off x="3501906" y="4542345"/>
              <a:ext cx="7535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W</a:t>
              </a:r>
              <a:r>
                <a:rPr lang="en-US" i="1" baseline="-25000"/>
                <a:t>D</a:t>
              </a:r>
            </a:p>
          </p:txBody>
        </p:sp>
        <p:sp>
          <p:nvSpPr>
            <p:cNvPr id="18454" name="TextBox 29"/>
            <p:cNvSpPr txBox="1">
              <a:spLocks noChangeArrowheads="1"/>
            </p:cNvSpPr>
            <p:nvPr/>
          </p:nvSpPr>
          <p:spPr bwMode="auto">
            <a:xfrm>
              <a:off x="4381670" y="4570288"/>
              <a:ext cx="7535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W</a:t>
              </a:r>
              <a:r>
                <a:rPr lang="en-US" i="1" baseline="-25000"/>
                <a:t>R</a:t>
              </a:r>
            </a:p>
          </p:txBody>
        </p:sp>
        <p:sp>
          <p:nvSpPr>
            <p:cNvPr id="18455" name="TextBox 30"/>
            <p:cNvSpPr txBox="1">
              <a:spLocks noChangeArrowheads="1"/>
            </p:cNvSpPr>
            <p:nvPr/>
          </p:nvSpPr>
          <p:spPr bwMode="auto">
            <a:xfrm>
              <a:off x="3781005" y="5623313"/>
              <a:ext cx="7535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W</a:t>
              </a:r>
              <a:r>
                <a:rPr lang="en-US" i="1" baseline="-25000"/>
                <a:t>B1</a:t>
              </a:r>
            </a:p>
          </p:txBody>
        </p:sp>
        <p:sp>
          <p:nvSpPr>
            <p:cNvPr id="18456" name="TextBox 31"/>
            <p:cNvSpPr txBox="1">
              <a:spLocks noChangeArrowheads="1"/>
            </p:cNvSpPr>
            <p:nvPr/>
          </p:nvSpPr>
          <p:spPr bwMode="auto">
            <a:xfrm>
              <a:off x="3877586" y="3829411"/>
              <a:ext cx="7535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S</a:t>
              </a:r>
              <a:r>
                <a:rPr lang="en-US" i="1" baseline="-25000"/>
                <a:t>W</a:t>
              </a:r>
            </a:p>
          </p:txBody>
        </p:sp>
        <p:sp>
          <p:nvSpPr>
            <p:cNvPr id="18457" name="TextBox 32"/>
            <p:cNvSpPr txBox="1">
              <a:spLocks noChangeArrowheads="1"/>
            </p:cNvSpPr>
            <p:nvPr/>
          </p:nvSpPr>
          <p:spPr bwMode="auto">
            <a:xfrm>
              <a:off x="4088810" y="5199363"/>
              <a:ext cx="7535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S</a:t>
              </a:r>
              <a:r>
                <a:rPr lang="en-US" i="1" baseline="-25000"/>
                <a:t>B1</a:t>
              </a:r>
            </a:p>
          </p:txBody>
        </p:sp>
      </p:grpSp>
      <p:grpSp>
        <p:nvGrpSpPr>
          <p:cNvPr id="18437" name="Group 40"/>
          <p:cNvGrpSpPr>
            <a:grpSpLocks/>
          </p:cNvGrpSpPr>
          <p:nvPr/>
        </p:nvGrpSpPr>
        <p:grpSpPr bwMode="auto">
          <a:xfrm>
            <a:off x="350838" y="2346325"/>
            <a:ext cx="3403600" cy="1500188"/>
            <a:chOff x="210813" y="2863033"/>
            <a:chExt cx="3403525" cy="1500459"/>
          </a:xfrm>
        </p:grpSpPr>
        <p:sp>
          <p:nvSpPr>
            <p:cNvPr id="18442" name="Text Box 12"/>
            <p:cNvSpPr txBox="1">
              <a:spLocks noChangeArrowheads="1"/>
            </p:cNvSpPr>
            <p:nvPr/>
          </p:nvSpPr>
          <p:spPr bwMode="auto">
            <a:xfrm>
              <a:off x="210813" y="2863033"/>
              <a:ext cx="340352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>
                  <a:solidFill>
                    <a:srgbClr val="000000"/>
                  </a:solidFill>
                </a:rPr>
                <a:t>W</a:t>
              </a:r>
              <a:r>
                <a:rPr lang="en-US" sz="2000" i="1" baseline="-25000">
                  <a:solidFill>
                    <a:srgbClr val="000000"/>
                  </a:solidFill>
                </a:rPr>
                <a:t>i</a:t>
              </a:r>
              <a:r>
                <a:rPr lang="en-US" sz="2000">
                  <a:solidFill>
                    <a:srgbClr val="000000"/>
                  </a:solidFill>
                </a:rPr>
                <a:t> = solids velocity, m/day</a:t>
              </a:r>
              <a:endParaRPr lang="en-US" sz="2000" baseline="30000">
                <a:solidFill>
                  <a:srgbClr val="000000"/>
                </a:solidFill>
              </a:endParaRPr>
            </a:p>
          </p:txBody>
        </p:sp>
        <p:sp>
          <p:nvSpPr>
            <p:cNvPr id="18443" name="Text Box 12"/>
            <p:cNvSpPr txBox="1">
              <a:spLocks noChangeArrowheads="1"/>
            </p:cNvSpPr>
            <p:nvPr/>
          </p:nvSpPr>
          <p:spPr bwMode="auto">
            <a:xfrm>
              <a:off x="279484" y="3238745"/>
              <a:ext cx="297091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>
                  <a:solidFill>
                    <a:srgbClr val="000000"/>
                  </a:solidFill>
                </a:rPr>
                <a:t>S</a:t>
              </a:r>
              <a:r>
                <a:rPr lang="en-US" sz="2000" i="1" baseline="-25000">
                  <a:solidFill>
                    <a:srgbClr val="000000"/>
                  </a:solidFill>
                </a:rPr>
                <a:t>i</a:t>
              </a:r>
              <a:r>
                <a:rPr lang="en-US" sz="2000">
                  <a:solidFill>
                    <a:srgbClr val="000000"/>
                  </a:solidFill>
                </a:rPr>
                <a:t> = solids conc, g/m</a:t>
              </a:r>
              <a:r>
                <a:rPr lang="en-US" sz="2000" baseline="3000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18444" name="Text Box 12"/>
            <p:cNvSpPr txBox="1">
              <a:spLocks noChangeArrowheads="1"/>
            </p:cNvSpPr>
            <p:nvPr/>
          </p:nvSpPr>
          <p:spPr bwMode="auto">
            <a:xfrm>
              <a:off x="279484" y="3615584"/>
              <a:ext cx="297091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>
                  <a:solidFill>
                    <a:srgbClr val="000000"/>
                  </a:solidFill>
                </a:rPr>
                <a:t>F</a:t>
              </a:r>
              <a:r>
                <a:rPr lang="en-US" sz="2000" i="1" baseline="-25000">
                  <a:solidFill>
                    <a:srgbClr val="000000"/>
                  </a:solidFill>
                </a:rPr>
                <a:t>i</a:t>
              </a:r>
              <a:r>
                <a:rPr lang="en-US" sz="2000">
                  <a:solidFill>
                    <a:srgbClr val="000000"/>
                  </a:solidFill>
                </a:rPr>
                <a:t> = solids flux, g/m</a:t>
              </a:r>
              <a:r>
                <a:rPr lang="en-US" sz="2000" baseline="30000">
                  <a:solidFill>
                    <a:srgbClr val="000000"/>
                  </a:solidFill>
                </a:rPr>
                <a:t>2</a:t>
              </a:r>
              <a:r>
                <a:rPr lang="en-US" sz="2000">
                  <a:solidFill>
                    <a:srgbClr val="000000"/>
                  </a:solidFill>
                </a:rPr>
                <a:t>/day</a:t>
              </a:r>
              <a:endParaRPr lang="en-US" sz="2000" baseline="30000">
                <a:solidFill>
                  <a:srgbClr val="000000"/>
                </a:solidFill>
              </a:endParaRPr>
            </a:p>
          </p:txBody>
        </p:sp>
        <p:sp>
          <p:nvSpPr>
            <p:cNvPr id="18445" name="Text Box 12"/>
            <p:cNvSpPr txBox="1">
              <a:spLocks noChangeArrowheads="1"/>
            </p:cNvSpPr>
            <p:nvPr/>
          </p:nvSpPr>
          <p:spPr bwMode="auto">
            <a:xfrm>
              <a:off x="292334" y="3963382"/>
              <a:ext cx="226142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>
                  <a:solidFill>
                    <a:srgbClr val="000000"/>
                  </a:solidFill>
                </a:rPr>
                <a:t>   </a:t>
              </a:r>
              <a:r>
                <a:rPr lang="en-US" sz="2000" i="1" baseline="-25000">
                  <a:solidFill>
                    <a:srgbClr val="000000"/>
                  </a:solidFill>
                </a:rPr>
                <a:t> </a:t>
              </a:r>
              <a:r>
                <a:rPr lang="en-US" sz="2000">
                  <a:solidFill>
                    <a:srgbClr val="000000"/>
                  </a:solidFill>
                </a:rPr>
                <a:t>= </a:t>
              </a:r>
              <a:r>
                <a:rPr lang="en-US" sz="2000" i="1">
                  <a:solidFill>
                    <a:srgbClr val="000000"/>
                  </a:solidFill>
                </a:rPr>
                <a:t>W</a:t>
              </a:r>
              <a:r>
                <a:rPr lang="en-US" sz="2000" i="1" baseline="-25000">
                  <a:solidFill>
                    <a:srgbClr val="000000"/>
                  </a:solidFill>
                </a:rPr>
                <a:t>i</a:t>
              </a:r>
              <a:r>
                <a:rPr lang="en-US" sz="2000" i="1">
                  <a:solidFill>
                    <a:srgbClr val="000000"/>
                  </a:solidFill>
                </a:rPr>
                <a:t> × S</a:t>
              </a:r>
              <a:r>
                <a:rPr lang="en-US" sz="2000" i="1" baseline="-25000">
                  <a:solidFill>
                    <a:srgbClr val="000000"/>
                  </a:solidFill>
                </a:rPr>
                <a:t>i</a:t>
              </a:r>
              <a:endParaRPr lang="en-US" sz="2000" baseline="30000">
                <a:solidFill>
                  <a:srgbClr val="000000"/>
                </a:solidFill>
              </a:endParaRPr>
            </a:p>
          </p:txBody>
        </p:sp>
      </p:grpSp>
      <p:sp>
        <p:nvSpPr>
          <p:cNvPr id="18438" name="Text Box 21"/>
          <p:cNvSpPr txBox="1">
            <a:spLocks noChangeArrowheads="1"/>
          </p:cNvSpPr>
          <p:nvPr/>
        </p:nvSpPr>
        <p:spPr bwMode="auto">
          <a:xfrm>
            <a:off x="-15875" y="4286250"/>
            <a:ext cx="30273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Long-term average solids flux balance:</a:t>
            </a:r>
            <a:endParaRPr lang="en-US" baseline="30000">
              <a:solidFill>
                <a:srgbClr val="000000"/>
              </a:solidFill>
            </a:endParaRPr>
          </a:p>
        </p:txBody>
      </p:sp>
      <p:sp>
        <p:nvSpPr>
          <p:cNvPr id="18439" name="Text Box 12"/>
          <p:cNvSpPr txBox="1">
            <a:spLocks noChangeArrowheads="1"/>
          </p:cNvSpPr>
          <p:nvPr/>
        </p:nvSpPr>
        <p:spPr bwMode="auto">
          <a:xfrm>
            <a:off x="193675" y="5287963"/>
            <a:ext cx="4564063" cy="4000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>
                <a:solidFill>
                  <a:srgbClr val="000000"/>
                </a:solidFill>
              </a:rPr>
              <a:t>W</a:t>
            </a:r>
            <a:r>
              <a:rPr lang="en-US" sz="2000" i="1" baseline="-25000">
                <a:solidFill>
                  <a:srgbClr val="000000"/>
                </a:solidFill>
              </a:rPr>
              <a:t>D</a:t>
            </a:r>
            <a:r>
              <a:rPr lang="en-US" sz="2000" i="1">
                <a:solidFill>
                  <a:srgbClr val="000000"/>
                </a:solidFill>
              </a:rPr>
              <a:t> × S</a:t>
            </a:r>
            <a:r>
              <a:rPr lang="en-US" sz="2000" i="1" baseline="-25000">
                <a:solidFill>
                  <a:srgbClr val="000000"/>
                </a:solidFill>
              </a:rPr>
              <a:t>W</a:t>
            </a:r>
            <a:r>
              <a:rPr lang="en-US" sz="2000" baseline="30000">
                <a:solidFill>
                  <a:srgbClr val="000000"/>
                </a:solidFill>
              </a:rPr>
              <a:t>   </a:t>
            </a:r>
            <a:r>
              <a:rPr lang="en-US" sz="2000">
                <a:solidFill>
                  <a:srgbClr val="000000"/>
                </a:solidFill>
              </a:rPr>
              <a:t>=  </a:t>
            </a:r>
            <a:r>
              <a:rPr lang="en-US" sz="2000" i="1">
                <a:solidFill>
                  <a:srgbClr val="000000"/>
                </a:solidFill>
              </a:rPr>
              <a:t>W</a:t>
            </a:r>
            <a:r>
              <a:rPr lang="en-US" sz="2000" i="1" baseline="-25000">
                <a:solidFill>
                  <a:srgbClr val="000000"/>
                </a:solidFill>
              </a:rPr>
              <a:t>R</a:t>
            </a:r>
            <a:r>
              <a:rPr lang="en-US" sz="2000" i="1">
                <a:solidFill>
                  <a:srgbClr val="000000"/>
                </a:solidFill>
              </a:rPr>
              <a:t> × S</a:t>
            </a:r>
            <a:r>
              <a:rPr lang="en-US" sz="2000" i="1" baseline="-25000">
                <a:solidFill>
                  <a:srgbClr val="000000"/>
                </a:solidFill>
              </a:rPr>
              <a:t>B1</a:t>
            </a:r>
            <a:r>
              <a:rPr lang="en-US" sz="2000" i="1">
                <a:solidFill>
                  <a:srgbClr val="000000"/>
                </a:solidFill>
              </a:rPr>
              <a:t>  +  W</a:t>
            </a:r>
            <a:r>
              <a:rPr lang="en-US" sz="2000" i="1" baseline="-25000">
                <a:solidFill>
                  <a:srgbClr val="000000"/>
                </a:solidFill>
              </a:rPr>
              <a:t>B1</a:t>
            </a:r>
            <a:r>
              <a:rPr lang="en-US" sz="2000" i="1">
                <a:solidFill>
                  <a:srgbClr val="000000"/>
                </a:solidFill>
              </a:rPr>
              <a:t> × S</a:t>
            </a:r>
            <a:r>
              <a:rPr lang="en-US" sz="2000" i="1" baseline="-25000">
                <a:solidFill>
                  <a:srgbClr val="000000"/>
                </a:solidFill>
              </a:rPr>
              <a:t>B1</a:t>
            </a:r>
            <a:endParaRPr lang="en-US" sz="2000" baseline="30000">
              <a:solidFill>
                <a:srgbClr val="000000"/>
              </a:solidFill>
            </a:endParaRPr>
          </a:p>
        </p:txBody>
      </p:sp>
      <p:sp>
        <p:nvSpPr>
          <p:cNvPr id="18440" name="Text Box 12"/>
          <p:cNvSpPr txBox="1">
            <a:spLocks noChangeArrowheads="1"/>
          </p:cNvSpPr>
          <p:nvPr/>
        </p:nvSpPr>
        <p:spPr bwMode="auto">
          <a:xfrm>
            <a:off x="2686050" y="6070600"/>
            <a:ext cx="4564063" cy="4000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>
                <a:solidFill>
                  <a:srgbClr val="000000"/>
                </a:solidFill>
              </a:rPr>
              <a:t>W</a:t>
            </a:r>
            <a:r>
              <a:rPr lang="en-US" sz="2000" i="1" baseline="-25000">
                <a:solidFill>
                  <a:srgbClr val="000000"/>
                </a:solidFill>
              </a:rPr>
              <a:t>R</a:t>
            </a:r>
            <a:r>
              <a:rPr lang="en-US" sz="2000" baseline="30000">
                <a:solidFill>
                  <a:srgbClr val="000000"/>
                </a:solidFill>
              </a:rPr>
              <a:t>   </a:t>
            </a:r>
            <a:r>
              <a:rPr lang="en-US" sz="2000">
                <a:solidFill>
                  <a:srgbClr val="000000"/>
                </a:solidFill>
              </a:rPr>
              <a:t>=  </a:t>
            </a:r>
            <a:r>
              <a:rPr lang="en-US" sz="2000" i="1">
                <a:solidFill>
                  <a:srgbClr val="000000"/>
                </a:solidFill>
              </a:rPr>
              <a:t>W</a:t>
            </a:r>
            <a:r>
              <a:rPr lang="en-US" sz="2000" i="1" baseline="-25000">
                <a:solidFill>
                  <a:srgbClr val="000000"/>
                </a:solidFill>
              </a:rPr>
              <a:t>D</a:t>
            </a:r>
            <a:r>
              <a:rPr lang="en-US" sz="2000" i="1">
                <a:solidFill>
                  <a:srgbClr val="000000"/>
                </a:solidFill>
              </a:rPr>
              <a:t> × (S</a:t>
            </a:r>
            <a:r>
              <a:rPr lang="en-US" sz="2000" i="1" baseline="-25000">
                <a:solidFill>
                  <a:srgbClr val="000000"/>
                </a:solidFill>
              </a:rPr>
              <a:t>W</a:t>
            </a:r>
            <a:r>
              <a:rPr lang="en-US" sz="2000" i="1">
                <a:solidFill>
                  <a:srgbClr val="000000"/>
                </a:solidFill>
              </a:rPr>
              <a:t> / S</a:t>
            </a:r>
            <a:r>
              <a:rPr lang="en-US" sz="2000" i="1" baseline="-25000">
                <a:solidFill>
                  <a:srgbClr val="000000"/>
                </a:solidFill>
              </a:rPr>
              <a:t>B1</a:t>
            </a:r>
            <a:r>
              <a:rPr lang="en-US" sz="2000" i="1">
                <a:solidFill>
                  <a:srgbClr val="000000"/>
                </a:solidFill>
              </a:rPr>
              <a:t> )  -  W</a:t>
            </a:r>
            <a:r>
              <a:rPr lang="en-US" sz="2000" i="1" baseline="-25000">
                <a:solidFill>
                  <a:srgbClr val="000000"/>
                </a:solidFill>
              </a:rPr>
              <a:t>B1</a:t>
            </a:r>
            <a:endParaRPr lang="en-US" sz="2000" baseline="30000">
              <a:solidFill>
                <a:srgbClr val="000000"/>
              </a:solidFill>
            </a:endParaRPr>
          </a:p>
        </p:txBody>
      </p:sp>
      <p:sp>
        <p:nvSpPr>
          <p:cNvPr id="18441" name="Text Box 21"/>
          <p:cNvSpPr txBox="1">
            <a:spLocks noChangeArrowheads="1"/>
          </p:cNvSpPr>
          <p:nvPr/>
        </p:nvSpPr>
        <p:spPr bwMode="auto">
          <a:xfrm>
            <a:off x="109538" y="1838325"/>
            <a:ext cx="4033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Mass Balance Components:</a:t>
            </a:r>
            <a:endParaRPr lang="en-US" baseline="30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9375"/>
            <a:ext cx="8686800" cy="8731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ea typeface="+mj-ea"/>
                <a:cs typeface="+mj-cs"/>
              </a:rPr>
              <a:t>Simulated Subsurface Benthic Solids</a:t>
            </a:r>
          </a:p>
        </p:txBody>
      </p:sp>
      <p:pic>
        <p:nvPicPr>
          <p:cNvPr id="38915" name="Picture 3" descr="Plot - SubSurf Sed Solids.tif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138" y="939800"/>
            <a:ext cx="9005887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76213"/>
            <a:ext cx="8229600" cy="8350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  <a:cs typeface="+mj-cs"/>
              </a:rPr>
              <a:t>Simulated Burial Rates</a:t>
            </a:r>
          </a:p>
        </p:txBody>
      </p:sp>
      <p:pic>
        <p:nvPicPr>
          <p:cNvPr id="39939" name="Picture 4" descr="Plot - Pond Burial 1a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0775"/>
            <a:ext cx="9144000" cy="575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1981200" y="4022725"/>
            <a:ext cx="5562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>
                <a:latin typeface="Times New Roman" charset="0"/>
              </a:rPr>
              <a:t>where: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>
                <a:latin typeface="Times New Roman" charset="0"/>
              </a:rPr>
              <a:t>g</a:t>
            </a:r>
            <a:r>
              <a:rPr lang="en-US" sz="2000"/>
              <a:t> 	= acceleration of gravity, 9.81 [m/sec</a:t>
            </a:r>
            <a:r>
              <a:rPr lang="en-US" sz="2000" baseline="30000"/>
              <a:t>2</a:t>
            </a:r>
            <a:r>
              <a:rPr lang="en-US" sz="2000"/>
              <a:t>]</a:t>
            </a:r>
            <a:endParaRPr lang="en-US" sz="2000" baseline="30000"/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>
                <a:latin typeface="Symbol" charset="2"/>
              </a:rPr>
              <a:t>m</a:t>
            </a:r>
            <a:r>
              <a:rPr lang="en-US" sz="2000"/>
              <a:t> 	= absolute viscosity of water 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/>
              <a:t>	= 0.001 poise [kg/m-sec] at 20</a:t>
            </a:r>
            <a:r>
              <a:rPr lang="en-US" sz="2000" baseline="30000"/>
              <a:t>o</a:t>
            </a:r>
            <a:r>
              <a:rPr lang="en-US" sz="2000"/>
              <a:t>C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/>
              <a:t>ρ</a:t>
            </a:r>
            <a:r>
              <a:rPr lang="en-US" sz="2000" i="1" baseline="-25000"/>
              <a:t>s</a:t>
            </a:r>
            <a:r>
              <a:rPr lang="en-US" sz="2000"/>
              <a:t> = sediment particle density [kg/m</a:t>
            </a:r>
            <a:r>
              <a:rPr lang="en-US" sz="2000" baseline="30000"/>
              <a:t>3</a:t>
            </a:r>
            <a:r>
              <a:rPr lang="en-US" sz="2000"/>
              <a:t>]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/>
              <a:t>ρ</a:t>
            </a:r>
            <a:r>
              <a:rPr lang="en-US" sz="2000"/>
              <a:t>  = water density [kg/m</a:t>
            </a:r>
            <a:r>
              <a:rPr lang="en-US" sz="2000" baseline="30000"/>
              <a:t>3</a:t>
            </a:r>
            <a:r>
              <a:rPr lang="en-US" sz="2000"/>
              <a:t>]</a:t>
            </a:r>
            <a:endParaRPr lang="en-US" sz="2000" i="1">
              <a:latin typeface="Times New Roman" charset="0"/>
            </a:endParaRP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>
                <a:latin typeface="Times New Roman" charset="0"/>
              </a:rPr>
              <a:t>D</a:t>
            </a:r>
            <a:r>
              <a:rPr lang="en-US" sz="2000"/>
              <a:t> 	= particle diameter [m]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/>
              <a:t>			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074863" y="1927225"/>
          <a:ext cx="4981575" cy="388938"/>
        </p:xfrm>
        <a:graphic>
          <a:graphicData uri="http://schemas.openxmlformats.org/presentationml/2006/ole">
            <p:oleObj spid="_x0000_s19458" name="Equation" r:id="rId3" imgW="2260600" imgH="203200" progId="Equation.3">
              <p:embed/>
            </p:oleObj>
          </a:graphicData>
        </a:graphic>
      </p:graphicFrame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530475" y="2789238"/>
          <a:ext cx="3700463" cy="828675"/>
        </p:xfrm>
        <a:graphic>
          <a:graphicData uri="http://schemas.openxmlformats.org/presentationml/2006/ole">
            <p:oleObj spid="_x0000_s19459" name="Equation" r:id="rId4" imgW="1752600" imgH="393700" progId="Equation.3">
              <p:embed/>
            </p:oleObj>
          </a:graphicData>
        </a:graphic>
      </p:graphicFrame>
      <p:sp>
        <p:nvSpPr>
          <p:cNvPr id="1946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4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ea typeface="ＭＳ Ｐゴシック" charset="-128"/>
              </a:rPr>
              <a:t>Settling Velocities, </a:t>
            </a:r>
            <a:r>
              <a:rPr lang="en-US" i="1" smtClean="0">
                <a:ea typeface="ＭＳ Ｐゴシック" charset="-128"/>
              </a:rPr>
              <a:t>W</a:t>
            </a:r>
            <a:r>
              <a:rPr lang="en-US" i="1" baseline="-25000" smtClean="0">
                <a:ea typeface="ＭＳ Ｐゴシック" charset="-128"/>
              </a:rPr>
              <a:t>s</a:t>
            </a:r>
            <a:r>
              <a:rPr lang="en-US" smtClean="0">
                <a:ea typeface="ＭＳ Ｐゴシック" charset="-128"/>
              </a:rPr>
              <a:t> </a:t>
            </a:r>
            <a:br>
              <a:rPr lang="en-US" smtClean="0">
                <a:ea typeface="ＭＳ Ｐゴシック" charset="-128"/>
              </a:rPr>
            </a:br>
            <a:r>
              <a:rPr lang="en-US" sz="3600" smtClean="0">
                <a:ea typeface="ＭＳ Ｐゴシック" charset="-128"/>
              </a:rPr>
              <a:t>from Stokes:</a:t>
            </a:r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  <a:cs typeface="+mj-cs"/>
              </a:rPr>
              <a:t>Stokes Settling Velocities, </a:t>
            </a:r>
            <a:r>
              <a:rPr lang="en-US" sz="2800" dirty="0">
                <a:ea typeface="+mj-ea"/>
                <a:cs typeface="+mj-cs"/>
              </a:rPr>
              <a:t>m/day</a:t>
            </a:r>
          </a:p>
        </p:txBody>
      </p:sp>
      <p:graphicFrame>
        <p:nvGraphicFramePr>
          <p:cNvPr id="19851" name="Group 395"/>
          <p:cNvGraphicFramePr>
            <a:graphicFrameLocks noGrp="1"/>
          </p:cNvGraphicFramePr>
          <p:nvPr>
            <p:ph type="tbl" idx="1"/>
          </p:nvPr>
        </p:nvGraphicFramePr>
        <p:xfrm>
          <a:off x="1491343" y="1654629"/>
          <a:ext cx="5867400" cy="4693920"/>
        </p:xfrm>
        <a:graphic>
          <a:graphicData uri="http://schemas.openxmlformats.org/drawingml/2006/table">
            <a:tbl>
              <a:tblPr/>
              <a:tblGrid>
                <a:gridCol w="2363788"/>
                <a:gridCol w="779462"/>
                <a:gridCol w="868363"/>
                <a:gridCol w="869950"/>
                <a:gridCol w="985837"/>
              </a:tblGrid>
              <a:tr h="2365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Particle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Diameter,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Particle Density, g/cm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2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2.0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2.7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Fine 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1775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  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380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470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710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800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   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200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Silt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   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200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   0.02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32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   0.01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3.8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4.7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7.1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8.0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   0.005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1.2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1.8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2.0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   0.002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0.19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0.28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0.32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Clay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   0.002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0.19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0.28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0.32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   0.001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0.08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4"/>
          <a:srcRect t="19527"/>
          <a:stretch>
            <a:fillRect/>
          </a:stretch>
        </p:blipFill>
        <p:spPr bwMode="auto">
          <a:xfrm>
            <a:off x="4662488" y="2133600"/>
            <a:ext cx="448151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itle 14"/>
          <p:cNvSpPr>
            <a:spLocks noGrp="1"/>
          </p:cNvSpPr>
          <p:nvPr>
            <p:ph type="title"/>
          </p:nvPr>
        </p:nvSpPr>
        <p:spPr>
          <a:xfrm>
            <a:off x="457200" y="1333298"/>
            <a:ext cx="8229600" cy="5262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charset="-128"/>
              </a:rPr>
              <a:t>Sediment Transport Processes</a:t>
            </a:r>
            <a:br>
              <a:rPr lang="en-US" dirty="0" smtClean="0">
                <a:ea typeface="ＭＳ Ｐゴシック" charset="-128"/>
              </a:rPr>
            </a:br>
            <a:r>
              <a:rPr lang="en-US" sz="4000" dirty="0" smtClean="0">
                <a:ea typeface="ＭＳ Ｐゴシック" charset="-128"/>
              </a:rPr>
              <a:t>- </a:t>
            </a:r>
            <a:r>
              <a:rPr lang="en-US" sz="4000" dirty="0" err="1" smtClean="0">
                <a:ea typeface="ＭＳ Ｐゴシック" charset="-128"/>
              </a:rPr>
              <a:t>noncohesive</a:t>
            </a:r>
            <a:r>
              <a:rPr lang="en-US" sz="4000" dirty="0" smtClean="0">
                <a:ea typeface="ＭＳ Ｐゴシック" charset="-128"/>
              </a:rPr>
              <a:t> deposition</a:t>
            </a:r>
            <a:endParaRPr lang="en-US" dirty="0" smtClean="0">
              <a:ea typeface="ＭＳ Ｐゴシック" charset="-128"/>
            </a:endParaRPr>
          </a:p>
        </p:txBody>
      </p:sp>
      <p:sp>
        <p:nvSpPr>
          <p:cNvPr id="21513" name="Rectangle 4"/>
          <p:cNvSpPr>
            <a:spLocks noChangeArrowheads="1"/>
          </p:cNvSpPr>
          <p:nvPr/>
        </p:nvSpPr>
        <p:spPr bwMode="auto">
          <a:xfrm>
            <a:off x="-60960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422275" y="3429000"/>
          <a:ext cx="2484438" cy="431800"/>
        </p:xfrm>
        <a:graphic>
          <a:graphicData uri="http://schemas.openxmlformats.org/presentationml/2006/ole">
            <p:oleObj spid="_x0000_s21506" name="Equation" r:id="rId5" imgW="838200" imgH="177800" progId="Equation.3">
              <p:embed/>
            </p:oleObj>
          </a:graphicData>
        </a:graphic>
      </p:graphicFrame>
      <p:sp>
        <p:nvSpPr>
          <p:cNvPr id="21514" name="Rectangle 7"/>
          <p:cNvSpPr>
            <a:spLocks noChangeArrowheads="1"/>
          </p:cNvSpPr>
          <p:nvPr/>
        </p:nvSpPr>
        <p:spPr bwMode="auto">
          <a:xfrm>
            <a:off x="228600" y="2133600"/>
            <a:ext cx="4495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Noncohesive deposition is settling attenuated by the shear stress from water flow:</a:t>
            </a:r>
          </a:p>
        </p:txBody>
      </p:sp>
      <p:sp>
        <p:nvSpPr>
          <p:cNvPr id="21515" name="Rectangle 8"/>
          <p:cNvSpPr>
            <a:spLocks noChangeArrowheads="1"/>
          </p:cNvSpPr>
          <p:nvPr/>
        </p:nvSpPr>
        <p:spPr bwMode="auto">
          <a:xfrm>
            <a:off x="4724400" y="19812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Stream sedimentation regimes</a:t>
            </a:r>
            <a:endParaRPr lang="en-US" sz="3200"/>
          </a:p>
        </p:txBody>
      </p:sp>
      <p:grpSp>
        <p:nvGrpSpPr>
          <p:cNvPr id="21516" name="Group 14"/>
          <p:cNvGrpSpPr>
            <a:grpSpLocks/>
          </p:cNvGrpSpPr>
          <p:nvPr/>
        </p:nvGrpSpPr>
        <p:grpSpPr bwMode="auto">
          <a:xfrm>
            <a:off x="268288" y="4213225"/>
            <a:ext cx="4724400" cy="2454275"/>
            <a:chOff x="304800" y="4267200"/>
            <a:chExt cx="4724400" cy="2454876"/>
          </a:xfrm>
        </p:grpSpPr>
        <p:sp>
          <p:nvSpPr>
            <p:cNvPr id="21517" name="Rectangle 10"/>
            <p:cNvSpPr>
              <a:spLocks noChangeArrowheads="1"/>
            </p:cNvSpPr>
            <p:nvPr/>
          </p:nvSpPr>
          <p:spPr bwMode="auto">
            <a:xfrm>
              <a:off x="304800" y="4267200"/>
              <a:ext cx="4724400" cy="2431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i="1"/>
                <a:t>α</a:t>
              </a:r>
              <a:r>
                <a:rPr lang="en-US" sz="2000" i="1" baseline="-25000"/>
                <a:t>D</a:t>
              </a:r>
              <a:r>
                <a:rPr lang="en-US" sz="2000"/>
                <a:t> = probability of deposition upon contact with</a:t>
              </a:r>
              <a:r>
                <a:rPr lang="en-US" sz="1600"/>
                <a:t> </a:t>
              </a:r>
              <a:r>
                <a:rPr lang="en-US" sz="2000"/>
                <a:t>bed; varies roughly linearly from 1 to 0 (Krone, 1963):</a:t>
              </a:r>
            </a:p>
            <a:p>
              <a:r>
                <a:rPr lang="en-US" sz="1800" i="1"/>
                <a:t>α</a:t>
              </a:r>
              <a:r>
                <a:rPr lang="en-US" sz="1800" i="1" baseline="-25000"/>
                <a:t>D</a:t>
              </a:r>
              <a:r>
                <a:rPr lang="en-US" sz="1800"/>
                <a:t> = </a:t>
              </a:r>
              <a:r>
                <a:rPr lang="en-US"/>
                <a:t>1,        =  0</a:t>
              </a:r>
            </a:p>
            <a:p>
              <a:r>
                <a:rPr lang="en-US" sz="1800" i="1"/>
                <a:t>α</a:t>
              </a:r>
              <a:r>
                <a:rPr lang="en-US" sz="1800" i="1" baseline="-25000"/>
                <a:t>D</a:t>
              </a:r>
              <a:r>
                <a:rPr lang="en-US" sz="1800"/>
                <a:t> = </a:t>
              </a:r>
              <a:r>
                <a:rPr lang="en-US"/>
                <a:t>0,        </a:t>
              </a:r>
              <a:r>
                <a:rPr lang="en-US">
                  <a:cs typeface="Arial" charset="0"/>
                </a:rPr>
                <a:t>≥</a:t>
              </a:r>
              <a:r>
                <a:rPr lang="en-US"/>
                <a:t>  </a:t>
              </a:r>
            </a:p>
            <a:p>
              <a:endParaRPr lang="en-US"/>
            </a:p>
            <a:p>
              <a:r>
                <a:rPr lang="en-US" sz="2000"/>
                <a:t>where       =  0.01 to 0.2 N/m</a:t>
              </a:r>
              <a:r>
                <a:rPr lang="en-US" sz="2000" baseline="30000"/>
                <a:t>2</a:t>
              </a:r>
            </a:p>
          </p:txBody>
        </p:sp>
        <p:graphicFrame>
          <p:nvGraphicFramePr>
            <p:cNvPr id="21507" name="Object 3"/>
            <p:cNvGraphicFramePr>
              <a:graphicFrameLocks noChangeAspect="1"/>
            </p:cNvGraphicFramePr>
            <p:nvPr/>
          </p:nvGraphicFramePr>
          <p:xfrm>
            <a:off x="1306296" y="5189538"/>
            <a:ext cx="474663" cy="449262"/>
          </p:xfrm>
          <a:graphic>
            <a:graphicData uri="http://schemas.openxmlformats.org/presentationml/2006/ole">
              <p:oleObj spid="_x0000_s21507" name="Equation" r:id="rId6" imgW="164880" imgH="228600" progId="Equation.3">
                <p:embed/>
              </p:oleObj>
            </a:graphicData>
          </a:graphic>
        </p:graphicFrame>
        <p:graphicFrame>
          <p:nvGraphicFramePr>
            <p:cNvPr id="21508" name="Object 4"/>
            <p:cNvGraphicFramePr>
              <a:graphicFrameLocks noChangeAspect="1"/>
            </p:cNvGraphicFramePr>
            <p:nvPr/>
          </p:nvGraphicFramePr>
          <p:xfrm>
            <a:off x="1270010" y="5567363"/>
            <a:ext cx="474663" cy="452437"/>
          </p:xfrm>
          <a:graphic>
            <a:graphicData uri="http://schemas.openxmlformats.org/presentationml/2006/ole">
              <p:oleObj spid="_x0000_s21508" name="Equation" r:id="rId7" imgW="164880" imgH="228600" progId="Equation.3">
                <p:embed/>
              </p:oleObj>
            </a:graphicData>
          </a:graphic>
        </p:graphicFrame>
        <p:graphicFrame>
          <p:nvGraphicFramePr>
            <p:cNvPr id="21509" name="Object 5"/>
            <p:cNvGraphicFramePr>
              <a:graphicFrameLocks noChangeAspect="1"/>
            </p:cNvGraphicFramePr>
            <p:nvPr/>
          </p:nvGraphicFramePr>
          <p:xfrm>
            <a:off x="2104592" y="5558550"/>
            <a:ext cx="445275" cy="457200"/>
          </p:xfrm>
          <a:graphic>
            <a:graphicData uri="http://schemas.openxmlformats.org/presentationml/2006/ole">
              <p:oleObj spid="_x0000_s21509" name="Equation" r:id="rId8" imgW="152280" imgH="228600" progId="Equation.3">
                <p:embed/>
              </p:oleObj>
            </a:graphicData>
          </a:graphic>
        </p:graphicFrame>
        <p:graphicFrame>
          <p:nvGraphicFramePr>
            <p:cNvPr id="21510" name="Object 6"/>
            <p:cNvGraphicFramePr>
              <a:graphicFrameLocks noChangeAspect="1"/>
            </p:cNvGraphicFramePr>
            <p:nvPr/>
          </p:nvGraphicFramePr>
          <p:xfrm>
            <a:off x="1160893" y="6258780"/>
            <a:ext cx="308864" cy="463296"/>
          </p:xfrm>
          <a:graphic>
            <a:graphicData uri="http://schemas.openxmlformats.org/presentationml/2006/ole">
              <p:oleObj spid="_x0000_s21510" name="Equation" r:id="rId9" imgW="152280" imgH="228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990600" y="1920875"/>
            <a:ext cx="7467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Burial velocities from any specified layer </a:t>
            </a:r>
            <a:r>
              <a:rPr lang="en-US" i="1"/>
              <a:t>k</a:t>
            </a:r>
            <a:r>
              <a:rPr lang="en-US"/>
              <a:t> are given by mass balance over solids types </a:t>
            </a:r>
            <a:r>
              <a:rPr lang="en-US" i="1"/>
              <a:t>i</a:t>
            </a:r>
            <a:r>
              <a:rPr lang="en-US"/>
              <a:t>. </a:t>
            </a:r>
          </a:p>
        </p:txBody>
      </p:sp>
      <p:grpSp>
        <p:nvGrpSpPr>
          <p:cNvPr id="23557" name="Group 4"/>
          <p:cNvGrpSpPr>
            <a:grpSpLocks/>
          </p:cNvGrpSpPr>
          <p:nvPr/>
        </p:nvGrpSpPr>
        <p:grpSpPr bwMode="auto">
          <a:xfrm>
            <a:off x="1027113" y="2819400"/>
            <a:ext cx="7353300" cy="1204913"/>
            <a:chOff x="1064" y="2448"/>
            <a:chExt cx="4632" cy="759"/>
          </a:xfrm>
        </p:grpSpPr>
        <p:graphicFrame>
          <p:nvGraphicFramePr>
            <p:cNvPr id="23555" name="Object 3"/>
            <p:cNvGraphicFramePr>
              <a:graphicFrameLocks noChangeAspect="1"/>
            </p:cNvGraphicFramePr>
            <p:nvPr/>
          </p:nvGraphicFramePr>
          <p:xfrm>
            <a:off x="1064" y="2716"/>
            <a:ext cx="4632" cy="491"/>
          </p:xfrm>
          <a:graphic>
            <a:graphicData uri="http://schemas.openxmlformats.org/presentationml/2006/ole">
              <p:oleObj spid="_x0000_s23555" name="Equation" r:id="rId4" imgW="3644900" imgH="342900" progId="Equation.3">
                <p:embed/>
              </p:oleObj>
            </a:graphicData>
          </a:graphic>
        </p:graphicFrame>
        <p:sp>
          <p:nvSpPr>
            <p:cNvPr id="23561" name="Text Box 6"/>
            <p:cNvSpPr txBox="1">
              <a:spLocks noChangeArrowheads="1"/>
            </p:cNvSpPr>
            <p:nvPr/>
          </p:nvSpPr>
          <p:spPr bwMode="auto">
            <a:xfrm>
              <a:off x="1156" y="2448"/>
              <a:ext cx="3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Surficial sediment layer, k=1, bottom water = 0:</a:t>
              </a:r>
            </a:p>
          </p:txBody>
        </p:sp>
      </p:grp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1143000" y="4267200"/>
            <a:ext cx="306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Subsurface sediment layers:</a:t>
            </a:r>
          </a:p>
        </p:txBody>
      </p:sp>
      <p:sp>
        <p:nvSpPr>
          <p:cNvPr id="23559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ea typeface="ＭＳ Ｐゴシック" charset="-128"/>
              </a:rPr>
              <a:t>Sediment Transport Processes - </a:t>
            </a:r>
            <a:r>
              <a:rPr lang="en-US" sz="4000" smtClean="0">
                <a:ea typeface="ＭＳ Ｐゴシック" charset="-128"/>
              </a:rPr>
              <a:t> burial</a:t>
            </a:r>
            <a:endParaRPr lang="en-US" smtClean="0">
              <a:ea typeface="ＭＳ Ｐゴシック" charset="-128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ph idx="4294967295"/>
          </p:nvPr>
        </p:nvGraphicFramePr>
        <p:xfrm>
          <a:off x="0" y="4659313"/>
          <a:ext cx="5257800" cy="663575"/>
        </p:xfrm>
        <a:graphic>
          <a:graphicData uri="http://schemas.openxmlformats.org/presentationml/2006/ole">
            <p:oleObj spid="_x0000_s23554" name="Equation" r:id="rId5" imgW="2717800" imgH="342900" progId="Equation.3">
              <p:embed/>
            </p:oleObj>
          </a:graphicData>
        </a:graphic>
      </p:graphicFrame>
      <p:sp>
        <p:nvSpPr>
          <p:cNvPr id="23560" name="Rectangle 10"/>
          <p:cNvSpPr>
            <a:spLocks noChangeArrowheads="1"/>
          </p:cNvSpPr>
          <p:nvPr/>
        </p:nvSpPr>
        <p:spPr bwMode="auto">
          <a:xfrm>
            <a:off x="838200" y="5622925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Where </a:t>
            </a:r>
            <a:r>
              <a:rPr lang="en-US" sz="2000" i="1"/>
              <a:t>W</a:t>
            </a:r>
            <a:r>
              <a:rPr lang="en-US" sz="2000" i="1" baseline="-25000"/>
              <a:t>D</a:t>
            </a:r>
            <a:r>
              <a:rPr lang="en-US" sz="2000"/>
              <a:t> is deposition velocity, </a:t>
            </a:r>
            <a:r>
              <a:rPr lang="en-US" sz="2000" i="1"/>
              <a:t>W</a:t>
            </a:r>
            <a:r>
              <a:rPr lang="en-US" sz="2000" i="1" baseline="-25000"/>
              <a:t>R</a:t>
            </a:r>
            <a:r>
              <a:rPr lang="en-US" sz="2000"/>
              <a:t> is resuspension velocity, </a:t>
            </a:r>
            <a:r>
              <a:rPr lang="en-US" sz="2000" i="1"/>
              <a:t>W</a:t>
            </a:r>
            <a:r>
              <a:rPr lang="en-US" sz="2000" i="1" baseline="-25000"/>
              <a:t>BL</a:t>
            </a:r>
            <a:r>
              <a:rPr lang="en-US" sz="2000"/>
              <a:t> is bed load velocity, </a:t>
            </a:r>
            <a:r>
              <a:rPr lang="en-US" sz="2000" i="1"/>
              <a:t>k</a:t>
            </a:r>
            <a:r>
              <a:rPr lang="en-US" sz="2000"/>
              <a:t> is solids degradation rate constant, and </a:t>
            </a:r>
            <a:r>
              <a:rPr lang="en-US" sz="2000" i="1"/>
              <a:t>d</a:t>
            </a:r>
            <a:r>
              <a:rPr lang="en-US" sz="2000"/>
              <a:t> is layer depth.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09311"/>
            <a:ext cx="8305800" cy="758517"/>
          </a:xfrm>
        </p:spPr>
        <p:txBody>
          <a:bodyPr>
            <a:normAutofit/>
          </a:bodyPr>
          <a:lstStyle/>
          <a:p>
            <a:r>
              <a:rPr lang="en-US" sz="4000" dirty="0" smtClean="0">
                <a:ea typeface="ＭＳ Ｐゴシック" charset="-128"/>
              </a:rPr>
              <a:t>Implementation in WASP</a:t>
            </a:r>
          </a:p>
        </p:txBody>
      </p:sp>
      <p:pic>
        <p:nvPicPr>
          <p:cNvPr id="25603" name="Picture 4" descr="WASP Main Screen - Pond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" y="1490663"/>
            <a:ext cx="8864600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4" descr="Systems Screen - Nonionizing Toxi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" y="1274763"/>
            <a:ext cx="9144000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1570038" y="203200"/>
            <a:ext cx="5780087" cy="1143000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</a:rPr>
              <a:t>Systems Data</a:t>
            </a:r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2792413" y="3744913"/>
            <a:ext cx="771525" cy="7778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2890838" y="1795463"/>
            <a:ext cx="428625" cy="533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7908925" y="3727450"/>
            <a:ext cx="777875" cy="7778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Oval 8"/>
          <p:cNvSpPr>
            <a:spLocks noChangeArrowheads="1"/>
          </p:cNvSpPr>
          <p:nvPr/>
        </p:nvSpPr>
        <p:spPr bwMode="auto">
          <a:xfrm>
            <a:off x="3765550" y="3759200"/>
            <a:ext cx="771525" cy="7715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Oval 9"/>
          <p:cNvSpPr>
            <a:spLocks noChangeArrowheads="1"/>
          </p:cNvSpPr>
          <p:nvPr/>
        </p:nvSpPr>
        <p:spPr bwMode="auto">
          <a:xfrm>
            <a:off x="6832600" y="3730625"/>
            <a:ext cx="777875" cy="7778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2252663" y="6142038"/>
            <a:ext cx="2667000" cy="539750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</a:rPr>
              <a:t>If unchanged, particle density defaults to 2.65 g/mL</a:t>
            </a:r>
            <a:endParaRPr lang="en-US" sz="1400" b="1" baseline="30000">
              <a:solidFill>
                <a:srgbClr val="000000"/>
              </a:solidFill>
            </a:endParaRPr>
          </a:p>
        </p:txBody>
      </p:sp>
      <p:sp>
        <p:nvSpPr>
          <p:cNvPr id="26634" name="Line 11"/>
          <p:cNvSpPr>
            <a:spLocks noChangeShapeType="1"/>
          </p:cNvSpPr>
          <p:nvPr/>
        </p:nvSpPr>
        <p:spPr bwMode="auto">
          <a:xfrm flipV="1">
            <a:off x="3563938" y="4332288"/>
            <a:ext cx="3268662" cy="18097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5" name="Text Box 12"/>
          <p:cNvSpPr txBox="1">
            <a:spLocks noChangeArrowheads="1"/>
          </p:cNvSpPr>
          <p:nvPr/>
        </p:nvSpPr>
        <p:spPr bwMode="auto">
          <a:xfrm>
            <a:off x="5148263" y="6142038"/>
            <a:ext cx="3733800" cy="539750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</a:rPr>
              <a:t>If unchanged, maximum concentration for solids defaults to 3.0e+6 mg/L</a:t>
            </a:r>
          </a:p>
        </p:txBody>
      </p:sp>
      <p:sp>
        <p:nvSpPr>
          <p:cNvPr id="26636" name="Line 13"/>
          <p:cNvSpPr>
            <a:spLocks noChangeShapeType="1"/>
          </p:cNvSpPr>
          <p:nvPr/>
        </p:nvSpPr>
        <p:spPr bwMode="auto">
          <a:xfrm flipV="1">
            <a:off x="6832600" y="4508500"/>
            <a:ext cx="1358900" cy="16335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7" name="TextBox 5"/>
          <p:cNvSpPr txBox="1">
            <a:spLocks noChangeArrowheads="1"/>
          </p:cNvSpPr>
          <p:nvPr/>
        </p:nvSpPr>
        <p:spPr bwMode="auto">
          <a:xfrm>
            <a:off x="7107238" y="392113"/>
            <a:ext cx="1990725" cy="738187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This example shows the non-ionizing toxicant module.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7" descr="Segment Screen - Pond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74788"/>
            <a:ext cx="91440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5263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ea typeface="ＭＳ Ｐゴシック" charset="-128"/>
              </a:rPr>
              <a:t>Segment Data</a:t>
            </a:r>
          </a:p>
        </p:txBody>
      </p:sp>
      <p:sp>
        <p:nvSpPr>
          <p:cNvPr id="27652" name="Oval 4"/>
          <p:cNvSpPr>
            <a:spLocks noChangeArrowheads="1"/>
          </p:cNvSpPr>
          <p:nvPr/>
        </p:nvSpPr>
        <p:spPr bwMode="auto">
          <a:xfrm>
            <a:off x="2428875" y="1933575"/>
            <a:ext cx="428625" cy="533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3" name="Text Box 9"/>
          <p:cNvSpPr txBox="1">
            <a:spLocks noChangeArrowheads="1"/>
          </p:cNvSpPr>
          <p:nvPr/>
        </p:nvSpPr>
        <p:spPr bwMode="auto">
          <a:xfrm>
            <a:off x="2143125" y="6261100"/>
            <a:ext cx="1600200" cy="522288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</a:rPr>
              <a:t>Input segment volumes, m</a:t>
            </a:r>
            <a:r>
              <a:rPr lang="en-US" sz="1400" baseline="30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7654" name="Line 10"/>
          <p:cNvSpPr>
            <a:spLocks noChangeShapeType="1"/>
          </p:cNvSpPr>
          <p:nvPr/>
        </p:nvSpPr>
        <p:spPr bwMode="auto">
          <a:xfrm flipH="1" flipV="1">
            <a:off x="2728913" y="4270375"/>
            <a:ext cx="196850" cy="19764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5" name="Text Box 11"/>
          <p:cNvSpPr txBox="1">
            <a:spLocks noChangeArrowheads="1"/>
          </p:cNvSpPr>
          <p:nvPr/>
        </p:nvSpPr>
        <p:spPr bwMode="auto">
          <a:xfrm>
            <a:off x="4038600" y="6246813"/>
            <a:ext cx="1570038" cy="522287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</a:rPr>
              <a:t>Input segment depths, m</a:t>
            </a:r>
          </a:p>
        </p:txBody>
      </p:sp>
      <p:sp>
        <p:nvSpPr>
          <p:cNvPr id="27656" name="Line 12"/>
          <p:cNvSpPr>
            <a:spLocks noChangeShapeType="1"/>
          </p:cNvSpPr>
          <p:nvPr/>
        </p:nvSpPr>
        <p:spPr bwMode="auto">
          <a:xfrm flipV="1">
            <a:off x="4738688" y="4279900"/>
            <a:ext cx="290512" cy="19669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7" name="Text Box 13"/>
          <p:cNvSpPr txBox="1">
            <a:spLocks noChangeArrowheads="1"/>
          </p:cNvSpPr>
          <p:nvPr/>
        </p:nvSpPr>
        <p:spPr bwMode="auto">
          <a:xfrm>
            <a:off x="5924550" y="6246813"/>
            <a:ext cx="1447800" cy="522287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</a:rPr>
              <a:t>Specify segment types</a:t>
            </a:r>
          </a:p>
        </p:txBody>
      </p:sp>
      <p:sp>
        <p:nvSpPr>
          <p:cNvPr id="27658" name="Text Box 14"/>
          <p:cNvSpPr txBox="1">
            <a:spLocks noChangeArrowheads="1"/>
          </p:cNvSpPr>
          <p:nvPr/>
        </p:nvSpPr>
        <p:spPr bwMode="auto">
          <a:xfrm>
            <a:off x="7658100" y="6229350"/>
            <a:ext cx="1143000" cy="539750"/>
          </a:xfrm>
          <a:prstGeom prst="rect">
            <a:avLst/>
          </a:prstGeom>
          <a:solidFill>
            <a:schemeClr val="bg1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</a:rPr>
              <a:t>Map bottom segments</a:t>
            </a:r>
          </a:p>
        </p:txBody>
      </p:sp>
      <p:sp>
        <p:nvSpPr>
          <p:cNvPr id="27659" name="Line 15"/>
          <p:cNvSpPr>
            <a:spLocks noChangeShapeType="1"/>
          </p:cNvSpPr>
          <p:nvPr/>
        </p:nvSpPr>
        <p:spPr bwMode="auto">
          <a:xfrm flipV="1">
            <a:off x="6607175" y="4279900"/>
            <a:ext cx="228600" cy="19669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60" name="Line 16"/>
          <p:cNvSpPr>
            <a:spLocks noChangeShapeType="1"/>
          </p:cNvSpPr>
          <p:nvPr/>
        </p:nvSpPr>
        <p:spPr bwMode="auto">
          <a:xfrm flipH="1" flipV="1">
            <a:off x="8220075" y="4279900"/>
            <a:ext cx="0" cy="19637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61" name="Text Box 9"/>
          <p:cNvSpPr txBox="1">
            <a:spLocks noChangeArrowheads="1"/>
          </p:cNvSpPr>
          <p:nvPr/>
        </p:nvSpPr>
        <p:spPr bwMode="auto">
          <a:xfrm>
            <a:off x="307975" y="6246813"/>
            <a:ext cx="1600200" cy="522287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</a:rPr>
              <a:t>Input segment descriptions</a:t>
            </a:r>
            <a:endParaRPr lang="en-US" sz="1400" baseline="30000">
              <a:solidFill>
                <a:srgbClr val="000000"/>
              </a:solidFill>
            </a:endParaRPr>
          </a:p>
        </p:txBody>
      </p:sp>
      <p:sp>
        <p:nvSpPr>
          <p:cNvPr id="27662" name="Line 10"/>
          <p:cNvSpPr>
            <a:spLocks noChangeShapeType="1"/>
          </p:cNvSpPr>
          <p:nvPr/>
        </p:nvSpPr>
        <p:spPr bwMode="auto">
          <a:xfrm flipV="1">
            <a:off x="1155700" y="4252913"/>
            <a:ext cx="0" cy="19764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20535</TotalTime>
  <Words>618</Words>
  <Application>Microsoft Office PowerPoint</Application>
  <PresentationFormat>On-screen Show (4:3)</PresentationFormat>
  <Paragraphs>154</Paragraphs>
  <Slides>21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ＭＳ Ｐゴシック</vt:lpstr>
      <vt:lpstr>Times New Roman</vt:lpstr>
      <vt:lpstr>Calibri</vt:lpstr>
      <vt:lpstr>Symbol</vt:lpstr>
      <vt:lpstr>Flow</vt:lpstr>
      <vt:lpstr>Microsoft Equation</vt:lpstr>
      <vt:lpstr>Microsoft Equation 3.0</vt:lpstr>
      <vt:lpstr>Sediment Transport 2: Simple Transport</vt:lpstr>
      <vt:lpstr>Average Solids Transport Rates from Observations and Mass Balance</vt:lpstr>
      <vt:lpstr>Settling Velocities, Ws  from Stokes:</vt:lpstr>
      <vt:lpstr>Stokes Settling Velocities, m/day</vt:lpstr>
      <vt:lpstr>Sediment Transport Processes - noncohesive deposition</vt:lpstr>
      <vt:lpstr>Sediment Transport Processes -  burial</vt:lpstr>
      <vt:lpstr>Implementation in WASP</vt:lpstr>
      <vt:lpstr>Systems Data</vt:lpstr>
      <vt:lpstr>Segment Data</vt:lpstr>
      <vt:lpstr>Initial Conditions</vt:lpstr>
      <vt:lpstr>Solids Loadings, 1</vt:lpstr>
      <vt:lpstr>Solids Loadings, 2</vt:lpstr>
      <vt:lpstr>Solids Flow Fields</vt:lpstr>
      <vt:lpstr>Solids Settling Data</vt:lpstr>
      <vt:lpstr>Solids Kinetic Data</vt:lpstr>
      <vt:lpstr>Pond Solids Example - External Parameters</vt:lpstr>
      <vt:lpstr>Pond Solids Example – Internal Parameters   </vt:lpstr>
      <vt:lpstr>Simulated Water Column Solids</vt:lpstr>
      <vt:lpstr>Simulated Surficial Benthic Solids</vt:lpstr>
      <vt:lpstr>Simulated Subsurface Benthic Solids</vt:lpstr>
      <vt:lpstr>Simulated Burial Rates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pH, Alkalinity, and TIC</dc:title>
  <dc:creator>Robert Ambrose</dc:creator>
  <cp:lastModifiedBy>TWOOL</cp:lastModifiedBy>
  <cp:revision>137</cp:revision>
  <dcterms:created xsi:type="dcterms:W3CDTF">2010-05-06T22:53:02Z</dcterms:created>
  <dcterms:modified xsi:type="dcterms:W3CDTF">2010-07-08T20:01:02Z</dcterms:modified>
</cp:coreProperties>
</file>