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2"/>
  </p:sldMasterIdLst>
  <p:notesMasterIdLst>
    <p:notesMasterId r:id="rId74"/>
  </p:notesMasterIdLst>
  <p:sldIdLst>
    <p:sldId id="256" r:id="rId13"/>
    <p:sldId id="277" r:id="rId14"/>
    <p:sldId id="302" r:id="rId15"/>
    <p:sldId id="296" r:id="rId16"/>
    <p:sldId id="297" r:id="rId17"/>
    <p:sldId id="301" r:id="rId18"/>
    <p:sldId id="303" r:id="rId19"/>
    <p:sldId id="300" r:id="rId20"/>
    <p:sldId id="299" r:id="rId21"/>
    <p:sldId id="308" r:id="rId22"/>
    <p:sldId id="309" r:id="rId23"/>
    <p:sldId id="358" r:id="rId24"/>
    <p:sldId id="310" r:id="rId25"/>
    <p:sldId id="337" r:id="rId26"/>
    <p:sldId id="339" r:id="rId27"/>
    <p:sldId id="340" r:id="rId28"/>
    <p:sldId id="305" r:id="rId29"/>
    <p:sldId id="359" r:id="rId30"/>
    <p:sldId id="307" r:id="rId31"/>
    <p:sldId id="385" r:id="rId32"/>
    <p:sldId id="284" r:id="rId33"/>
    <p:sldId id="304" r:id="rId34"/>
    <p:sldId id="360" r:id="rId35"/>
    <p:sldId id="361" r:id="rId36"/>
    <p:sldId id="362" r:id="rId37"/>
    <p:sldId id="363" r:id="rId38"/>
    <p:sldId id="364" r:id="rId39"/>
    <p:sldId id="365" r:id="rId40"/>
    <p:sldId id="366" r:id="rId41"/>
    <p:sldId id="367" r:id="rId42"/>
    <p:sldId id="368" r:id="rId43"/>
    <p:sldId id="369" r:id="rId44"/>
    <p:sldId id="370" r:id="rId45"/>
    <p:sldId id="371" r:id="rId46"/>
    <p:sldId id="372" r:id="rId47"/>
    <p:sldId id="373" r:id="rId48"/>
    <p:sldId id="374" r:id="rId49"/>
    <p:sldId id="375" r:id="rId50"/>
    <p:sldId id="376" r:id="rId51"/>
    <p:sldId id="377" r:id="rId52"/>
    <p:sldId id="378" r:id="rId53"/>
    <p:sldId id="379" r:id="rId54"/>
    <p:sldId id="380" r:id="rId55"/>
    <p:sldId id="381" r:id="rId56"/>
    <p:sldId id="382" r:id="rId57"/>
    <p:sldId id="383" r:id="rId58"/>
    <p:sldId id="357" r:id="rId59"/>
    <p:sldId id="341" r:id="rId60"/>
    <p:sldId id="342" r:id="rId61"/>
    <p:sldId id="343" r:id="rId62"/>
    <p:sldId id="344" r:id="rId63"/>
    <p:sldId id="347" r:id="rId64"/>
    <p:sldId id="348" r:id="rId65"/>
    <p:sldId id="349" r:id="rId66"/>
    <p:sldId id="350" r:id="rId67"/>
    <p:sldId id="351" r:id="rId68"/>
    <p:sldId id="352" r:id="rId69"/>
    <p:sldId id="353" r:id="rId70"/>
    <p:sldId id="354" r:id="rId71"/>
    <p:sldId id="384" r:id="rId72"/>
    <p:sldId id="356" r:id="rId7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21" autoAdjust="0"/>
    <p:restoredTop sz="94660"/>
  </p:normalViewPr>
  <p:slideViewPr>
    <p:cSldViewPr snapToGrid="0">
      <p:cViewPr varScale="1">
        <p:scale>
          <a:sx n="89" d="100"/>
          <a:sy n="89" d="100"/>
        </p:scale>
        <p:origin x="176" y="7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4.xml"/><Relationship Id="rId21" Type="http://schemas.openxmlformats.org/officeDocument/2006/relationships/slide" Target="slides/slide9.xml"/><Relationship Id="rId42" Type="http://schemas.openxmlformats.org/officeDocument/2006/relationships/slide" Target="slides/slide30.xml"/><Relationship Id="rId47" Type="http://schemas.openxmlformats.org/officeDocument/2006/relationships/slide" Target="slides/slide35.xml"/><Relationship Id="rId63" Type="http://schemas.openxmlformats.org/officeDocument/2006/relationships/slide" Target="slides/slide51.xml"/><Relationship Id="rId68" Type="http://schemas.openxmlformats.org/officeDocument/2006/relationships/slide" Target="slides/slide56.xml"/><Relationship Id="rId16" Type="http://schemas.openxmlformats.org/officeDocument/2006/relationships/slide" Target="slides/slide4.xml"/><Relationship Id="rId11" Type="http://schemas.openxmlformats.org/officeDocument/2006/relationships/customXml" Target="../customXml/item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slide" Target="slides/slide33.xml"/><Relationship Id="rId53" Type="http://schemas.openxmlformats.org/officeDocument/2006/relationships/slide" Target="slides/slide41.xml"/><Relationship Id="rId58" Type="http://schemas.openxmlformats.org/officeDocument/2006/relationships/slide" Target="slides/slide46.xml"/><Relationship Id="rId66" Type="http://schemas.openxmlformats.org/officeDocument/2006/relationships/slide" Target="slides/slide54.xml"/><Relationship Id="rId74" Type="http://schemas.openxmlformats.org/officeDocument/2006/relationships/notesMaster" Target="notesMasters/notesMaster1.xml"/><Relationship Id="rId5" Type="http://schemas.openxmlformats.org/officeDocument/2006/relationships/customXml" Target="../customXml/item5.xml"/><Relationship Id="rId61" Type="http://schemas.openxmlformats.org/officeDocument/2006/relationships/slide" Target="slides/slide49.xml"/><Relationship Id="rId19" Type="http://schemas.openxmlformats.org/officeDocument/2006/relationships/slide" Target="slides/slide7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slide" Target="slides/slide31.xml"/><Relationship Id="rId48" Type="http://schemas.openxmlformats.org/officeDocument/2006/relationships/slide" Target="slides/slide36.xml"/><Relationship Id="rId56" Type="http://schemas.openxmlformats.org/officeDocument/2006/relationships/slide" Target="slides/slide44.xml"/><Relationship Id="rId64" Type="http://schemas.openxmlformats.org/officeDocument/2006/relationships/slide" Target="slides/slide52.xml"/><Relationship Id="rId69" Type="http://schemas.openxmlformats.org/officeDocument/2006/relationships/slide" Target="slides/slide57.xml"/><Relationship Id="rId77" Type="http://schemas.openxmlformats.org/officeDocument/2006/relationships/theme" Target="theme/theme1.xml"/><Relationship Id="rId8" Type="http://schemas.openxmlformats.org/officeDocument/2006/relationships/customXml" Target="../customXml/item8.xml"/><Relationship Id="rId51" Type="http://schemas.openxmlformats.org/officeDocument/2006/relationships/slide" Target="slides/slide39.xml"/><Relationship Id="rId72" Type="http://schemas.openxmlformats.org/officeDocument/2006/relationships/slide" Target="slides/slide60.xml"/><Relationship Id="rId3" Type="http://schemas.openxmlformats.org/officeDocument/2006/relationships/customXml" Target="../customXml/item3.xml"/><Relationship Id="rId12" Type="http://schemas.openxmlformats.org/officeDocument/2006/relationships/slideMaster" Target="slideMasters/slideMaster1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slide" Target="slides/slide34.xml"/><Relationship Id="rId59" Type="http://schemas.openxmlformats.org/officeDocument/2006/relationships/slide" Target="slides/slide47.xml"/><Relationship Id="rId67" Type="http://schemas.openxmlformats.org/officeDocument/2006/relationships/slide" Target="slides/slide55.xml"/><Relationship Id="rId20" Type="http://schemas.openxmlformats.org/officeDocument/2006/relationships/slide" Target="slides/slide8.xml"/><Relationship Id="rId41" Type="http://schemas.openxmlformats.org/officeDocument/2006/relationships/slide" Target="slides/slide29.xml"/><Relationship Id="rId54" Type="http://schemas.openxmlformats.org/officeDocument/2006/relationships/slide" Target="slides/slide42.xml"/><Relationship Id="rId62" Type="http://schemas.openxmlformats.org/officeDocument/2006/relationships/slide" Target="slides/slide50.xml"/><Relationship Id="rId70" Type="http://schemas.openxmlformats.org/officeDocument/2006/relationships/slide" Target="slides/slide58.xml"/><Relationship Id="rId75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49" Type="http://schemas.openxmlformats.org/officeDocument/2006/relationships/slide" Target="slides/slide37.xml"/><Relationship Id="rId57" Type="http://schemas.openxmlformats.org/officeDocument/2006/relationships/slide" Target="slides/slide45.xml"/><Relationship Id="rId10" Type="http://schemas.openxmlformats.org/officeDocument/2006/relationships/customXml" Target="../customXml/item10.xml"/><Relationship Id="rId31" Type="http://schemas.openxmlformats.org/officeDocument/2006/relationships/slide" Target="slides/slide19.xml"/><Relationship Id="rId44" Type="http://schemas.openxmlformats.org/officeDocument/2006/relationships/slide" Target="slides/slide32.xml"/><Relationship Id="rId52" Type="http://schemas.openxmlformats.org/officeDocument/2006/relationships/slide" Target="slides/slide40.xml"/><Relationship Id="rId60" Type="http://schemas.openxmlformats.org/officeDocument/2006/relationships/slide" Target="slides/slide48.xml"/><Relationship Id="rId65" Type="http://schemas.openxmlformats.org/officeDocument/2006/relationships/slide" Target="slides/slide53.xml"/><Relationship Id="rId73" Type="http://schemas.openxmlformats.org/officeDocument/2006/relationships/slide" Target="slides/slide61.xml"/><Relationship Id="rId78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39" Type="http://schemas.openxmlformats.org/officeDocument/2006/relationships/slide" Target="slides/slide27.xml"/><Relationship Id="rId34" Type="http://schemas.openxmlformats.org/officeDocument/2006/relationships/slide" Target="slides/slide22.xml"/><Relationship Id="rId50" Type="http://schemas.openxmlformats.org/officeDocument/2006/relationships/slide" Target="slides/slide38.xml"/><Relationship Id="rId55" Type="http://schemas.openxmlformats.org/officeDocument/2006/relationships/slide" Target="slides/slide43.xml"/><Relationship Id="rId76" Type="http://schemas.openxmlformats.org/officeDocument/2006/relationships/viewProps" Target="viewProps.xml"/><Relationship Id="rId7" Type="http://schemas.openxmlformats.org/officeDocument/2006/relationships/customXml" Target="../customXml/item7.xml"/><Relationship Id="rId71" Type="http://schemas.openxmlformats.org/officeDocument/2006/relationships/slide" Target="slides/slide59.xml"/><Relationship Id="rId2" Type="http://schemas.openxmlformats.org/officeDocument/2006/relationships/customXml" Target="../customXml/item2.xml"/><Relationship Id="rId29" Type="http://schemas.openxmlformats.org/officeDocument/2006/relationships/slide" Target="slides/slide1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0E792F-91D5-48BF-80C7-EA9565599379}" type="datetimeFigureOut">
              <a:rPr lang="en-US" smtClean="0"/>
              <a:t>6/7/18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FE9047-C44E-427E-B703-F8BDE925F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731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170E7A-6917-4835-B161-721A07AFE925}" type="slidenum">
              <a:rPr lang="en-US"/>
              <a:pPr/>
              <a:t>1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810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07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24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999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849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691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679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448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175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967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804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277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ingle Corner Rectangle 7"/>
          <p:cNvSpPr/>
          <p:nvPr userDrawn="1"/>
        </p:nvSpPr>
        <p:spPr>
          <a:xfrm>
            <a:off x="838200" y="365126"/>
            <a:ext cx="10515599" cy="5811838"/>
          </a:xfrm>
          <a:prstGeom prst="round1Rect">
            <a:avLst/>
          </a:prstGeom>
          <a:gradFill flip="none" rotWithShape="1">
            <a:gsLst>
              <a:gs pos="19000">
                <a:schemeClr val="accent5">
                  <a:lumMod val="67000"/>
                </a:schemeClr>
              </a:gs>
              <a:gs pos="60000">
                <a:srgbClr val="002060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69AF0-7EF7-4F2B-BD3F-078C33E668B4}" type="datetimeFigureOut">
              <a:rPr lang="en-US" smtClean="0"/>
              <a:t>6/7/18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WASP Course Materials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5041" y="571363"/>
            <a:ext cx="913086" cy="913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281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FFFF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>
              <a:lumMod val="9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FFFF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FFFF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FFFF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FFFF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40.png"/><Relationship Id="rId4" Type="http://schemas.openxmlformats.org/officeDocument/2006/relationships/image" Target="../media/image17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9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1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50.wmf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3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52.w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1.bin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1.png"/><Relationship Id="rId4" Type="http://schemas.openxmlformats.org/officeDocument/2006/relationships/image" Target="../media/image180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20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1.png"/><Relationship Id="rId5" Type="http://schemas.openxmlformats.org/officeDocument/2006/relationships/image" Target="../media/image230.png"/><Relationship Id="rId4" Type="http://schemas.openxmlformats.org/officeDocument/2006/relationships/image" Target="../media/image221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0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0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40.png"/><Relationship Id="rId4" Type="http://schemas.openxmlformats.org/officeDocument/2006/relationships/image" Target="../media/image17.w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9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png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3511686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>
                <a:ea typeface="+mj-ea"/>
              </a:rPr>
              <a:t>Sediment Transport -</a:t>
            </a:r>
            <a:br>
              <a:rPr lang="en-US" dirty="0">
                <a:ea typeface="+mj-ea"/>
              </a:rPr>
            </a:br>
            <a:r>
              <a:rPr lang="en-US" sz="4000" dirty="0">
                <a:ea typeface="+mj-ea"/>
              </a:rPr>
              <a:t>Process Based Methods</a:t>
            </a:r>
            <a:br>
              <a:rPr lang="en-US" dirty="0">
                <a:ea typeface="+mj-ea"/>
              </a:rPr>
            </a:br>
            <a:endParaRPr lang="en-US" dirty="0"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0530122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92174"/>
          </a:xfrm>
        </p:spPr>
        <p:txBody>
          <a:bodyPr>
            <a:normAutofit/>
          </a:bodyPr>
          <a:lstStyle/>
          <a:p>
            <a:r>
              <a:rPr lang="en-US" dirty="0" err="1">
                <a:ea typeface="ＭＳ Ｐゴシック" charset="-128"/>
              </a:rPr>
              <a:t>Noncohesive</a:t>
            </a:r>
            <a:r>
              <a:rPr lang="en-US" dirty="0">
                <a:ea typeface="ＭＳ Ｐゴシック" charset="-128"/>
              </a:rPr>
              <a:t> Sediment Transport</a:t>
            </a:r>
            <a:endParaRPr lang="en-US" sz="3600" dirty="0"/>
          </a:p>
        </p:txBody>
      </p:sp>
      <p:grpSp>
        <p:nvGrpSpPr>
          <p:cNvPr id="5" name="Group 4"/>
          <p:cNvGrpSpPr/>
          <p:nvPr/>
        </p:nvGrpSpPr>
        <p:grpSpPr>
          <a:xfrm>
            <a:off x="2145590" y="1257300"/>
            <a:ext cx="7900820" cy="4884332"/>
            <a:chOff x="2145590" y="1257300"/>
            <a:chExt cx="7900820" cy="4884332"/>
          </a:xfrm>
        </p:grpSpPr>
        <p:sp>
          <p:nvSpPr>
            <p:cNvPr id="4" name="Rectangle 3"/>
            <p:cNvSpPr/>
            <p:nvPr/>
          </p:nvSpPr>
          <p:spPr>
            <a:xfrm>
              <a:off x="2145590" y="1257300"/>
              <a:ext cx="7815533" cy="48843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45590" y="1257300"/>
              <a:ext cx="7900820" cy="48843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291694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97915"/>
          </a:xfrm>
        </p:spPr>
        <p:txBody>
          <a:bodyPr/>
          <a:lstStyle/>
          <a:p>
            <a:r>
              <a:rPr lang="en-US" dirty="0"/>
              <a:t>Initiation of Noncohesive Erosion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8893"/>
            <a:ext cx="9183624" cy="1193889"/>
          </a:xfrm>
        </p:spPr>
        <p:txBody>
          <a:bodyPr/>
          <a:lstStyle/>
          <a:p>
            <a:r>
              <a:rPr lang="en-US" dirty="0">
                <a:sym typeface="Symbol" charset="2"/>
              </a:rPr>
              <a:t>Erosion begins when shear stress </a:t>
            </a:r>
            <a:r>
              <a:rPr lang="en-US" baseline="-25000" dirty="0">
                <a:sym typeface="Symbol" charset="2"/>
              </a:rPr>
              <a:t>b</a:t>
            </a:r>
            <a:r>
              <a:rPr lang="en-US" dirty="0">
                <a:sym typeface="Symbol" charset="2"/>
              </a:rPr>
              <a:t> exceeds </a:t>
            </a:r>
            <a:r>
              <a:rPr lang="en-US" baseline="-25000" dirty="0" err="1"/>
              <a:t>cE</a:t>
            </a:r>
            <a:r>
              <a:rPr lang="en-US" dirty="0"/>
              <a:t>, calculated from critical Shields number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  <a:sym typeface="Symbol" charset="2"/>
              </a:rPr>
              <a:t></a:t>
            </a:r>
            <a:r>
              <a:rPr lang="en-US" i="1" baseline="-25000" dirty="0" err="1">
                <a:solidFill>
                  <a:schemeClr val="bg1"/>
                </a:solidFill>
              </a:rPr>
              <a:t>cE</a:t>
            </a:r>
            <a:r>
              <a:rPr lang="en-US" dirty="0"/>
              <a:t>. </a:t>
            </a:r>
          </a:p>
          <a:p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611769" y="2239580"/>
            <a:ext cx="5547226" cy="3858768"/>
            <a:chOff x="1734671" y="3725835"/>
            <a:chExt cx="5132689" cy="306485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0"/>
            <a:stretch/>
          </p:blipFill>
          <p:spPr>
            <a:xfrm>
              <a:off x="1734671" y="3725835"/>
              <a:ext cx="5132689" cy="2741054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4175032" y="3916131"/>
              <a:ext cx="964518" cy="464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>
                  <a:solidFill>
                    <a:schemeClr val="bg1"/>
                  </a:solidFill>
                  <a:highlight>
                    <a:srgbClr val="000000"/>
                  </a:highlight>
                  <a:sym typeface="Symbol" charset="2"/>
                </a:rPr>
                <a:t></a:t>
              </a:r>
              <a:r>
                <a:rPr lang="en-US" sz="3200" i="1" baseline="-25000" dirty="0" err="1">
                  <a:solidFill>
                    <a:schemeClr val="bg1"/>
                  </a:solidFill>
                  <a:highlight>
                    <a:srgbClr val="000000"/>
                  </a:highlight>
                </a:rPr>
                <a:t>cE</a:t>
              </a:r>
              <a:endParaRPr lang="en-US" sz="3200" dirty="0">
                <a:solidFill>
                  <a:schemeClr val="bg1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175032" y="6396335"/>
              <a:ext cx="530935" cy="3943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chemeClr val="bg1"/>
                  </a:solidFill>
                  <a:sym typeface="Symbol" charset="2"/>
                </a:rPr>
                <a:t>R</a:t>
              </a:r>
              <a:r>
                <a:rPr lang="en-US" i="1" baseline="-25000" dirty="0">
                  <a:solidFill>
                    <a:schemeClr val="bg1"/>
                  </a:solidFill>
                  <a:sym typeface="Symbol" charset="2"/>
                </a:rPr>
                <a:t>d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Text Box 8">
            <a:extLst>
              <a:ext uri="{FF2B5EF4-FFF2-40B4-BE49-F238E27FC236}">
                <a16:creationId xmlns:a16="http://schemas.microsoft.com/office/drawing/2014/main" id="{10146DCF-CC3E-264B-98BF-DE15356072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3269" y="5816621"/>
            <a:ext cx="36857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chemeClr val="bg1"/>
                </a:solidFill>
              </a:rPr>
              <a:t>Densimetric Reynolds Number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8E2C05A-8F2A-8949-A1C5-1B3642DD6775}"/>
              </a:ext>
            </a:extLst>
          </p:cNvPr>
          <p:cNvSpPr txBox="1">
            <a:spLocks/>
          </p:cNvSpPr>
          <p:nvPr/>
        </p:nvSpPr>
        <p:spPr>
          <a:xfrm>
            <a:off x="838200" y="2443606"/>
            <a:ext cx="4444521" cy="379260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>
                <a:solidFill>
                  <a:schemeClr val="bg1"/>
                </a:solidFill>
                <a:sym typeface="Symbol" charset="2"/>
              </a:rPr>
              <a:t></a:t>
            </a:r>
            <a:r>
              <a:rPr lang="en-US" i="1" baseline="-25000" dirty="0" err="1">
                <a:solidFill>
                  <a:schemeClr val="bg1"/>
                </a:solidFill>
              </a:rPr>
              <a:t>cE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/>
              <a:t>is a function of densimetric Reynolds number, R</a:t>
            </a:r>
            <a:r>
              <a:rPr lang="en-US" baseline="-25000" dirty="0"/>
              <a:t>d</a:t>
            </a:r>
          </a:p>
          <a:p>
            <a:r>
              <a:rPr lang="en-US" dirty="0"/>
              <a:t>R</a:t>
            </a:r>
            <a:r>
              <a:rPr lang="en-US" baseline="-25000" dirty="0"/>
              <a:t>d</a:t>
            </a:r>
            <a:r>
              <a:rPr lang="en-US" dirty="0"/>
              <a:t> is a function of sediment size </a:t>
            </a:r>
          </a:p>
          <a:p>
            <a:r>
              <a:rPr lang="en-US" dirty="0">
                <a:sym typeface="Symbol" charset="2"/>
              </a:rPr>
              <a:t></a:t>
            </a:r>
            <a:r>
              <a:rPr lang="en-US" baseline="-25000" dirty="0" err="1"/>
              <a:t>cE</a:t>
            </a:r>
            <a:r>
              <a:rPr lang="en-US" baseline="-25000" dirty="0"/>
              <a:t> </a:t>
            </a:r>
            <a:r>
              <a:rPr lang="en-US" dirty="0"/>
              <a:t>is multiplied by </a:t>
            </a:r>
            <a:r>
              <a:rPr lang="en-US" i="1" dirty="0">
                <a:solidFill>
                  <a:schemeClr val="bg1"/>
                </a:solidFill>
                <a:sym typeface="Symbol" charset="2"/>
              </a:rPr>
              <a:t></a:t>
            </a:r>
            <a:r>
              <a:rPr lang="en-US" i="1" baseline="-25000" dirty="0" err="1">
                <a:solidFill>
                  <a:schemeClr val="bg1"/>
                </a:solidFill>
              </a:rPr>
              <a:t>cE</a:t>
            </a:r>
            <a:r>
              <a:rPr lang="en-US" dirty="0">
                <a:solidFill>
                  <a:schemeClr val="bg1"/>
                </a:solidFill>
              </a:rPr>
              <a:t> a user-specified constant (default = 1; recommended value= 0.75)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9031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E510E-239C-1747-AA97-22E1FA0A5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362950" cy="1325563"/>
          </a:xfrm>
        </p:spPr>
        <p:txBody>
          <a:bodyPr/>
          <a:lstStyle/>
          <a:p>
            <a:r>
              <a:rPr lang="en-US" dirty="0"/>
              <a:t>Critical Shear Stress for Noncohesive Erosion</a:t>
            </a:r>
          </a:p>
        </p:txBody>
      </p:sp>
      <p:sp>
        <p:nvSpPr>
          <p:cNvPr id="6" name="Text Box 8">
            <a:extLst>
              <a:ext uri="{FF2B5EF4-FFF2-40B4-BE49-F238E27FC236}">
                <a16:creationId xmlns:a16="http://schemas.microsoft.com/office/drawing/2014/main" id="{530735F4-AD55-9741-9060-6EEBFC0FEE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5525874"/>
            <a:ext cx="36857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chemeClr val="bg1"/>
                </a:solidFill>
              </a:rPr>
              <a:t>Particle diameter [mm]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5BA99A-875E-1545-8C5A-C5B2A36BFD11}"/>
              </a:ext>
            </a:extLst>
          </p:cNvPr>
          <p:cNvSpPr txBox="1"/>
          <p:nvPr/>
        </p:nvSpPr>
        <p:spPr>
          <a:xfrm>
            <a:off x="1074544" y="2348802"/>
            <a:ext cx="3094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Particle density = 2700 [kg/m</a:t>
            </a:r>
            <a:r>
              <a:rPr lang="en-US" baseline="30000" dirty="0">
                <a:solidFill>
                  <a:schemeClr val="bg1"/>
                </a:solidFill>
              </a:rPr>
              <a:t>3</a:t>
            </a:r>
            <a:r>
              <a:rPr lang="en-US" dirty="0">
                <a:solidFill>
                  <a:schemeClr val="bg1"/>
                </a:solidFill>
              </a:rPr>
              <a:t>]</a:t>
            </a:r>
          </a:p>
          <a:p>
            <a:r>
              <a:rPr lang="en-US" dirty="0">
                <a:solidFill>
                  <a:schemeClr val="bg1"/>
                </a:solidFill>
              </a:rPr>
              <a:t>Specified Multiplier = 0.75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0802147-660F-BD45-816D-FADC22F9E3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612" y="1817581"/>
            <a:ext cx="52705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127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97771"/>
          </a:xfrm>
        </p:spPr>
        <p:txBody>
          <a:bodyPr/>
          <a:lstStyle/>
          <a:p>
            <a:r>
              <a:rPr lang="en-US" dirty="0" err="1">
                <a:ea typeface="ＭＳ Ｐゴシック" charset="-128"/>
              </a:rPr>
              <a:t>Nondimensional</a:t>
            </a:r>
            <a:r>
              <a:rPr lang="en-US" dirty="0">
                <a:ea typeface="ＭＳ Ｐゴシック" charset="-128"/>
              </a:rPr>
              <a:t> Erosion Term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80017"/>
            <a:ext cx="10515600" cy="186668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ym typeface="Symbol" charset="2"/>
              </a:rPr>
              <a:t>Assuming the boundary layer is in equilibrium with the surface sediment layer, deposition flux = erosion flux. </a:t>
            </a:r>
            <a:r>
              <a:rPr lang="en-US" dirty="0" err="1">
                <a:solidFill>
                  <a:schemeClr val="bg1"/>
                </a:solidFill>
              </a:rPr>
              <a:t>Nondimensional</a:t>
            </a:r>
            <a:r>
              <a:rPr lang="en-US" i="1" dirty="0">
                <a:solidFill>
                  <a:schemeClr val="bg1"/>
                </a:solidFill>
              </a:rPr>
              <a:t> E</a:t>
            </a:r>
            <a:r>
              <a:rPr lang="en-US" dirty="0">
                <a:solidFill>
                  <a:schemeClr val="bg1"/>
                </a:solidFill>
              </a:rPr>
              <a:t> is equal to the volumetric solids concentration at the top of the bed layer [m</a:t>
            </a:r>
            <a:r>
              <a:rPr lang="en-US" baseline="30000" dirty="0">
                <a:solidFill>
                  <a:schemeClr val="bg1"/>
                </a:solidFill>
              </a:rPr>
              <a:t>3</a:t>
            </a:r>
            <a:r>
              <a:rPr lang="en-US" dirty="0">
                <a:solidFill>
                  <a:schemeClr val="bg1"/>
                </a:solidFill>
              </a:rPr>
              <a:t>-solid/m</a:t>
            </a:r>
            <a:r>
              <a:rPr lang="en-US" baseline="30000" dirty="0">
                <a:solidFill>
                  <a:schemeClr val="bg1"/>
                </a:solidFill>
              </a:rPr>
              <a:t>3</a:t>
            </a:r>
            <a:r>
              <a:rPr lang="en-US" dirty="0">
                <a:solidFill>
                  <a:schemeClr val="bg1"/>
                </a:solidFill>
              </a:rPr>
              <a:t>]. </a:t>
            </a:r>
          </a:p>
          <a:p>
            <a:pPr marL="0" indent="0">
              <a:buNone/>
            </a:pPr>
            <a:endParaRPr lang="en-US" dirty="0">
              <a:sym typeface="Symbol" charset="2"/>
            </a:endParaRPr>
          </a:p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49E7BA5-238E-6548-B2F5-2D7DFE28FB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8174" y="2777788"/>
            <a:ext cx="6567036" cy="334246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D77D780-16D5-F842-AA56-C0C710C25561}"/>
              </a:ext>
            </a:extLst>
          </p:cNvPr>
          <p:cNvSpPr txBox="1"/>
          <p:nvPr/>
        </p:nvSpPr>
        <p:spPr>
          <a:xfrm>
            <a:off x="5140290" y="3565304"/>
            <a:ext cx="955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clay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28A0F7-AF1A-1F4B-B9CC-B8ABF331F1BD}"/>
              </a:ext>
            </a:extLst>
          </p:cNvPr>
          <p:cNvSpPr txBox="1"/>
          <p:nvPr/>
        </p:nvSpPr>
        <p:spPr>
          <a:xfrm>
            <a:off x="5728894" y="3812478"/>
            <a:ext cx="955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silt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5E10B6-C16C-4940-9D46-A99F84B50372}"/>
              </a:ext>
            </a:extLst>
          </p:cNvPr>
          <p:cNvSpPr txBox="1"/>
          <p:nvPr/>
        </p:nvSpPr>
        <p:spPr>
          <a:xfrm>
            <a:off x="6684604" y="4179479"/>
            <a:ext cx="1685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very fine sand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BD7D5E0-BBB7-154A-B896-69BF0FB43F01}"/>
              </a:ext>
            </a:extLst>
          </p:cNvPr>
          <p:cNvSpPr txBox="1"/>
          <p:nvPr/>
        </p:nvSpPr>
        <p:spPr>
          <a:xfrm>
            <a:off x="8362956" y="4548811"/>
            <a:ext cx="1685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coarse sand</a:t>
            </a:r>
          </a:p>
        </p:txBody>
      </p:sp>
      <p:sp>
        <p:nvSpPr>
          <p:cNvPr id="18" name="Text Box 8">
            <a:extLst>
              <a:ext uri="{FF2B5EF4-FFF2-40B4-BE49-F238E27FC236}">
                <a16:creationId xmlns:a16="http://schemas.microsoft.com/office/drawing/2014/main" id="{72A5B64A-A5D3-CA45-841D-092B4BC415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8894" y="5550862"/>
            <a:ext cx="36857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/>
              <a:t>Water velocity [m/sec]</a:t>
            </a:r>
          </a:p>
        </p:txBody>
      </p:sp>
    </p:spTree>
    <p:extLst>
      <p:ext uri="{BB962C8B-B14F-4D97-AF65-F5344CB8AC3E}">
        <p14:creationId xmlns:p14="http://schemas.microsoft.com/office/powerpoint/2010/main" val="31739024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Noncohesive Erosion Velocity and Flux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3459479" cy="44862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Erosion flux and velocity </a:t>
            </a:r>
            <a:r>
              <a:rPr lang="en-US" i="1" dirty="0">
                <a:solidFill>
                  <a:schemeClr val="bg1"/>
                </a:solidFill>
              </a:rPr>
              <a:t>W</a:t>
            </a:r>
            <a:r>
              <a:rPr lang="en-US" i="1" baseline="-25000" dirty="0">
                <a:solidFill>
                  <a:schemeClr val="bg1"/>
                </a:solidFill>
              </a:rPr>
              <a:t>E</a:t>
            </a:r>
            <a:r>
              <a:rPr lang="en-US" i="1" dirty="0">
                <a:solidFill>
                  <a:schemeClr val="bg1"/>
                </a:solidFill>
              </a:rPr>
              <a:t> </a:t>
            </a:r>
            <a:r>
              <a:rPr lang="en-US" dirty="0"/>
              <a:t>can be calculated from E and </a:t>
            </a:r>
            <a:r>
              <a:rPr lang="en-US" dirty="0">
                <a:solidFill>
                  <a:schemeClr val="bg1"/>
                </a:solidFill>
              </a:rPr>
              <a:t>S</a:t>
            </a:r>
            <a:r>
              <a:rPr lang="en-US" baseline="-25000" dirty="0">
                <a:solidFill>
                  <a:schemeClr val="bg1"/>
                </a:solidFill>
              </a:rPr>
              <a:t>B</a:t>
            </a:r>
            <a:r>
              <a:rPr lang="en-US" dirty="0">
                <a:solidFill>
                  <a:schemeClr val="bg1"/>
                </a:solidFill>
              </a:rPr>
              <a:t>, sediment layer concentration, and the user-specified multiplier </a:t>
            </a:r>
            <a:r>
              <a:rPr lang="en-US" i="1" dirty="0">
                <a:solidFill>
                  <a:schemeClr val="bg1"/>
                </a:solidFill>
                <a:sym typeface="Symbol" charset="2"/>
              </a:rPr>
              <a:t></a:t>
            </a:r>
            <a:r>
              <a:rPr lang="en-US" i="1" baseline="-25000" dirty="0">
                <a:solidFill>
                  <a:schemeClr val="bg1"/>
                </a:solidFill>
              </a:rPr>
              <a:t>E</a:t>
            </a:r>
            <a:r>
              <a:rPr lang="en-US" dirty="0">
                <a:solidFill>
                  <a:schemeClr val="bg1"/>
                </a:solidFill>
              </a:rPr>
              <a:t> (default = 1;  recommended value = 0.2)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Here, S</a:t>
            </a:r>
            <a:r>
              <a:rPr lang="en-US" baseline="-25000" dirty="0">
                <a:solidFill>
                  <a:schemeClr val="bg1"/>
                </a:solidFill>
              </a:rPr>
              <a:t>B</a:t>
            </a:r>
            <a:r>
              <a:rPr lang="en-US" dirty="0">
                <a:solidFill>
                  <a:schemeClr val="bg1"/>
                </a:solidFill>
              </a:rPr>
              <a:t> = 1000 [kg-solid/m</a:t>
            </a:r>
            <a:r>
              <a:rPr lang="en-US" baseline="30000" dirty="0">
                <a:solidFill>
                  <a:schemeClr val="bg1"/>
                </a:solidFill>
              </a:rPr>
              <a:t>3</a:t>
            </a:r>
            <a:r>
              <a:rPr lang="en-US" dirty="0">
                <a:solidFill>
                  <a:schemeClr val="bg1"/>
                </a:solidFill>
              </a:rPr>
              <a:t>], </a:t>
            </a:r>
            <a:r>
              <a:rPr lang="en-US" i="1" dirty="0">
                <a:solidFill>
                  <a:schemeClr val="bg1"/>
                </a:solidFill>
                <a:sym typeface="Symbol" charset="2"/>
              </a:rPr>
              <a:t></a:t>
            </a:r>
            <a:r>
              <a:rPr lang="en-US" i="1" baseline="-25000" dirty="0">
                <a:solidFill>
                  <a:schemeClr val="bg1"/>
                </a:solidFill>
              </a:rPr>
              <a:t>E</a:t>
            </a:r>
            <a:r>
              <a:rPr lang="en-US" dirty="0">
                <a:solidFill>
                  <a:schemeClr val="bg1"/>
                </a:solidFill>
              </a:rPr>
              <a:t> = 0.2.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81207F7-DBF5-9647-9637-88B8817F2F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679" y="1690688"/>
            <a:ext cx="6856819" cy="3853706"/>
          </a:xfrm>
          <a:prstGeom prst="rect">
            <a:avLst/>
          </a:prstGeom>
        </p:spPr>
      </p:pic>
      <p:sp>
        <p:nvSpPr>
          <p:cNvPr id="13" name="Text Box 8">
            <a:extLst>
              <a:ext uri="{FF2B5EF4-FFF2-40B4-BE49-F238E27FC236}">
                <a16:creationId xmlns:a16="http://schemas.microsoft.com/office/drawing/2014/main" id="{ECC1F447-96C4-9C4E-AC30-E84CCDA931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9266" y="5676838"/>
            <a:ext cx="36857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chemeClr val="bg1"/>
                </a:solidFill>
              </a:rPr>
              <a:t>Water velocity [m/sec]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3EDA87-6DDB-4043-96C6-DF90BB55A5BF}"/>
              </a:ext>
            </a:extLst>
          </p:cNvPr>
          <p:cNvSpPr txBox="1"/>
          <p:nvPr/>
        </p:nvSpPr>
        <p:spPr>
          <a:xfrm>
            <a:off x="9636090" y="2927351"/>
            <a:ext cx="955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clay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360232-E848-054A-91E7-218974D0EB71}"/>
              </a:ext>
            </a:extLst>
          </p:cNvPr>
          <p:cNvSpPr txBox="1"/>
          <p:nvPr/>
        </p:nvSpPr>
        <p:spPr>
          <a:xfrm>
            <a:off x="8958933" y="2589419"/>
            <a:ext cx="955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silt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EE7DB1D-97F5-A545-83A6-763B54EFB947}"/>
              </a:ext>
            </a:extLst>
          </p:cNvPr>
          <p:cNvSpPr txBox="1"/>
          <p:nvPr/>
        </p:nvSpPr>
        <p:spPr>
          <a:xfrm>
            <a:off x="4604288" y="2958751"/>
            <a:ext cx="1685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very fine sand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59311AA-A965-1942-96C6-F007372468DB}"/>
              </a:ext>
            </a:extLst>
          </p:cNvPr>
          <p:cNvSpPr txBox="1"/>
          <p:nvPr/>
        </p:nvSpPr>
        <p:spPr>
          <a:xfrm>
            <a:off x="5649744" y="4284314"/>
            <a:ext cx="1685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coarse sand</a:t>
            </a:r>
          </a:p>
        </p:txBody>
      </p:sp>
    </p:spTree>
    <p:extLst>
      <p:ext uri="{BB962C8B-B14F-4D97-AF65-F5344CB8AC3E}">
        <p14:creationId xmlns:p14="http://schemas.microsoft.com/office/powerpoint/2010/main" val="2811558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Initiation of Noncohesive Resuspension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966537" y="1690688"/>
                <a:ext cx="4015539" cy="410051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Eroded particles move in the boundary layer as bed load below the critical shear stress for resuspension.</a:t>
                </a:r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sz="3200" i="1">
                            <a:latin typeface="Cambria Math"/>
                          </a:rPr>
                          <m:t>𝑐𝑅𝑆</m:t>
                        </m:r>
                      </m:sub>
                    </m:sSub>
                    <m:r>
                      <a:rPr lang="en-US" sz="3200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/>
                  <a:t>[N/m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] </a:t>
                </a:r>
                <a:r>
                  <a:rPr lang="en-US" dirty="0"/>
                  <a:t>is calculated from a formula by van Rijn, 1993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66537" y="1690688"/>
                <a:ext cx="4015539" cy="4100512"/>
              </a:xfrm>
              <a:blipFill>
                <a:blip r:embed="rId2"/>
                <a:stretch>
                  <a:fillRect l="-3155" t="-2469" r="-41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548E5B59-9D7B-F14A-9331-74D47E7C3C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2076" y="1690688"/>
            <a:ext cx="5783606" cy="3930065"/>
          </a:xfrm>
          <a:prstGeom prst="rect">
            <a:avLst/>
          </a:prstGeom>
        </p:spPr>
      </p:pic>
      <p:sp>
        <p:nvSpPr>
          <p:cNvPr id="10" name="Text Box 8">
            <a:extLst>
              <a:ext uri="{FF2B5EF4-FFF2-40B4-BE49-F238E27FC236}">
                <a16:creationId xmlns:a16="http://schemas.microsoft.com/office/drawing/2014/main" id="{995E090C-F54C-BB47-B05B-8A0D01B9D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5671577"/>
            <a:ext cx="36857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chemeClr val="bg1"/>
                </a:solidFill>
              </a:rPr>
              <a:t>Particle diameter [mm]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2C0A2B-2DD6-E74B-92D9-FD1F603802D7}"/>
              </a:ext>
            </a:extLst>
          </p:cNvPr>
          <p:cNvSpPr txBox="1"/>
          <p:nvPr/>
        </p:nvSpPr>
        <p:spPr>
          <a:xfrm>
            <a:off x="6650367" y="3886631"/>
            <a:ext cx="152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Erosion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472DA7B-05AF-2A47-AD95-0A39904723A7}"/>
              </a:ext>
            </a:extLst>
          </p:cNvPr>
          <p:cNvSpPr txBox="1"/>
          <p:nvPr/>
        </p:nvSpPr>
        <p:spPr>
          <a:xfrm>
            <a:off x="7345278" y="2916476"/>
            <a:ext cx="165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Resuspension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119495-270B-9244-9A8D-8E1758C13D65}"/>
              </a:ext>
            </a:extLst>
          </p:cNvPr>
          <p:cNvSpPr txBox="1"/>
          <p:nvPr/>
        </p:nvSpPr>
        <p:spPr>
          <a:xfrm>
            <a:off x="6096000" y="1899245"/>
            <a:ext cx="3237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Critical Shear Stress [N/m</a:t>
            </a:r>
            <a:r>
              <a:rPr lang="en-US" baseline="30000" dirty="0"/>
              <a:t>2</a:t>
            </a:r>
            <a:r>
              <a:rPr lang="en-US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5549355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005888" cy="1325563"/>
          </a:xfrm>
        </p:spPr>
        <p:txBody>
          <a:bodyPr/>
          <a:lstStyle/>
          <a:p>
            <a:r>
              <a:rPr lang="en-US" dirty="0"/>
              <a:t>Noncohesive Resuspension from Surface Layer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25052"/>
            <a:ext cx="3926305" cy="425191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fraction of eroded noncohesive solids from the surface sediment layer that is entrained to suspension, </a:t>
            </a:r>
            <a:r>
              <a:rPr lang="en-US" dirty="0" err="1"/>
              <a:t>f</a:t>
            </a:r>
            <a:r>
              <a:rPr lang="en-US" baseline="-25000" dirty="0" err="1"/>
              <a:t>Rs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f</a:t>
            </a:r>
            <a:r>
              <a:rPr lang="en-US" baseline="-25000" dirty="0" err="1"/>
              <a:t>Rs</a:t>
            </a:r>
            <a:r>
              <a:rPr lang="en-US" dirty="0"/>
              <a:t> varies with particle size and density as well as bottom shear stress.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DAA00E3-8F5A-2C47-89EB-AB7498AFDB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168" y="1925052"/>
            <a:ext cx="6477159" cy="3593431"/>
          </a:xfrm>
          <a:prstGeom prst="rect">
            <a:avLst/>
          </a:prstGeom>
        </p:spPr>
      </p:pic>
      <p:sp>
        <p:nvSpPr>
          <p:cNvPr id="12" name="Text Box 8">
            <a:extLst>
              <a:ext uri="{FF2B5EF4-FFF2-40B4-BE49-F238E27FC236}">
                <a16:creationId xmlns:a16="http://schemas.microsoft.com/office/drawing/2014/main" id="{253B36D2-06FE-464F-9621-E23BDC8FE8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9266" y="5676838"/>
            <a:ext cx="36857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chemeClr val="bg1"/>
                </a:solidFill>
              </a:rPr>
              <a:t>Water velocity [m/sec]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0D70D2-A37A-664D-818B-67FBF8BC4E27}"/>
              </a:ext>
            </a:extLst>
          </p:cNvPr>
          <p:cNvSpPr txBox="1"/>
          <p:nvPr/>
        </p:nvSpPr>
        <p:spPr>
          <a:xfrm>
            <a:off x="6607071" y="3535164"/>
            <a:ext cx="1685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very fine sand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146742-379E-B343-82B9-A6B530850A8C}"/>
              </a:ext>
            </a:extLst>
          </p:cNvPr>
          <p:cNvSpPr txBox="1"/>
          <p:nvPr/>
        </p:nvSpPr>
        <p:spPr>
          <a:xfrm>
            <a:off x="9114839" y="4204103"/>
            <a:ext cx="1685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coarse sand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546E66-02AF-8D4D-902E-C66839F2A326}"/>
              </a:ext>
            </a:extLst>
          </p:cNvPr>
          <p:cNvSpPr txBox="1"/>
          <p:nvPr/>
        </p:nvSpPr>
        <p:spPr>
          <a:xfrm>
            <a:off x="5207933" y="3167769"/>
            <a:ext cx="955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silt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5D2EA76-E356-244D-9583-AEBA68ECE575}"/>
              </a:ext>
            </a:extLst>
          </p:cNvPr>
          <p:cNvSpPr txBox="1"/>
          <p:nvPr/>
        </p:nvSpPr>
        <p:spPr>
          <a:xfrm>
            <a:off x="4680168" y="2933405"/>
            <a:ext cx="955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clay</a:t>
            </a:r>
          </a:p>
        </p:txBody>
      </p:sp>
    </p:spTree>
    <p:extLst>
      <p:ext uri="{BB962C8B-B14F-4D97-AF65-F5344CB8AC3E}">
        <p14:creationId xmlns:p14="http://schemas.microsoft.com/office/powerpoint/2010/main" val="3491831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1077616-DC0B-FA44-A5D5-6FDF59E478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118" y="1758317"/>
            <a:ext cx="6213151" cy="39433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Bed Load Transport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6"/>
            <a:ext cx="3638266" cy="415131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van Rijn 2007 equation for bedload transport (per unit width)  </a:t>
            </a:r>
            <a:r>
              <a:rPr lang="en-US" dirty="0" err="1"/>
              <a:t>g</a:t>
            </a:r>
            <a:r>
              <a:rPr lang="en-US" baseline="-25000" dirty="0" err="1"/>
              <a:t>bl</a:t>
            </a:r>
            <a:r>
              <a:rPr lang="en-US" dirty="0"/>
              <a:t> </a:t>
            </a:r>
            <a:r>
              <a:rPr lang="en-US" sz="2400" dirty="0"/>
              <a:t>[kg/m-sec]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dirty="0" err="1"/>
              <a:t>g</a:t>
            </a:r>
            <a:r>
              <a:rPr lang="en-US" baseline="-25000" dirty="0" err="1"/>
              <a:t>bl</a:t>
            </a:r>
            <a:r>
              <a:rPr lang="en-US" dirty="0"/>
              <a:t> varies with particle size and density as well as depth, velocity, and bottom shear stress.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9" name="Text Box 8">
            <a:extLst>
              <a:ext uri="{FF2B5EF4-FFF2-40B4-BE49-F238E27FC236}">
                <a16:creationId xmlns:a16="http://schemas.microsoft.com/office/drawing/2014/main" id="{E586571A-FEA8-C149-861A-16860118F2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9266" y="5676838"/>
            <a:ext cx="36857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chemeClr val="bg1"/>
                </a:solidFill>
              </a:rPr>
              <a:t>Water velocity [m/sec]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33296A-4A28-1B49-A7C9-C09DF3055F89}"/>
              </a:ext>
            </a:extLst>
          </p:cNvPr>
          <p:cNvSpPr txBox="1"/>
          <p:nvPr/>
        </p:nvSpPr>
        <p:spPr>
          <a:xfrm>
            <a:off x="7842965" y="2421588"/>
            <a:ext cx="1685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coarse sand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ED17F1-A5B4-9444-9291-C9BB3AA32E20}"/>
              </a:ext>
            </a:extLst>
          </p:cNvPr>
          <p:cNvSpPr txBox="1"/>
          <p:nvPr/>
        </p:nvSpPr>
        <p:spPr>
          <a:xfrm>
            <a:off x="5711987" y="4409308"/>
            <a:ext cx="1685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very fine sand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E61C824-3A7A-C049-B53E-FBBEEC063844}"/>
              </a:ext>
            </a:extLst>
          </p:cNvPr>
          <p:cNvSpPr txBox="1"/>
          <p:nvPr/>
        </p:nvSpPr>
        <p:spPr>
          <a:xfrm>
            <a:off x="5234132" y="4708707"/>
            <a:ext cx="955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silt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473A5B-62CC-E443-A6D7-86D57358149F}"/>
              </a:ext>
            </a:extLst>
          </p:cNvPr>
          <p:cNvSpPr txBox="1"/>
          <p:nvPr/>
        </p:nvSpPr>
        <p:spPr>
          <a:xfrm>
            <a:off x="5083556" y="5078039"/>
            <a:ext cx="955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clay</a:t>
            </a:r>
          </a:p>
        </p:txBody>
      </p:sp>
    </p:spTree>
    <p:extLst>
      <p:ext uri="{BB962C8B-B14F-4D97-AF65-F5344CB8AC3E}">
        <p14:creationId xmlns:p14="http://schemas.microsoft.com/office/powerpoint/2010/main" val="37390433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020175" cy="1158875"/>
          </a:xfrm>
        </p:spPr>
        <p:txBody>
          <a:bodyPr>
            <a:normAutofit fontScale="90000"/>
          </a:bodyPr>
          <a:lstStyle/>
          <a:p>
            <a:r>
              <a:rPr lang="en-US" dirty="0">
                <a:ea typeface="ＭＳ Ｐゴシック" charset="-128"/>
              </a:rPr>
              <a:t>Cohesive Sediment Erosion and Resuspension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1587" y="2014537"/>
            <a:ext cx="9129713" cy="387667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cohesive resuspension formulation is applied for: </a:t>
            </a:r>
          </a:p>
          <a:p>
            <a:r>
              <a:rPr lang="en-US" dirty="0"/>
              <a:t>Clays and silts (d</a:t>
            </a:r>
            <a:r>
              <a:rPr lang="en-US" baseline="-25000" dirty="0"/>
              <a:t>50</a:t>
            </a:r>
            <a:r>
              <a:rPr lang="en-US" dirty="0"/>
              <a:t> &lt; 0.1 mm) </a:t>
            </a:r>
          </a:p>
          <a:p>
            <a:r>
              <a:rPr lang="en-US" dirty="0"/>
              <a:t>When </a:t>
            </a:r>
            <a:r>
              <a:rPr lang="en-US" dirty="0" err="1"/>
              <a:t>f</a:t>
            </a:r>
            <a:r>
              <a:rPr lang="en-US" baseline="-25000" dirty="0" err="1"/>
              <a:t>coh</a:t>
            </a:r>
            <a:r>
              <a:rPr lang="en-US" dirty="0"/>
              <a:t> &gt; </a:t>
            </a:r>
            <a:r>
              <a:rPr lang="en-US" dirty="0" err="1"/>
              <a:t>f</a:t>
            </a:r>
            <a:r>
              <a:rPr lang="en-US" baseline="-25000" dirty="0" err="1"/>
              <a:t>critcoh</a:t>
            </a:r>
            <a:endParaRPr lang="en-US" baseline="-25000" dirty="0"/>
          </a:p>
          <a:p>
            <a:pPr marL="0" indent="0">
              <a:buNone/>
            </a:pPr>
            <a:endParaRPr lang="en-US" baseline="-25000" dirty="0"/>
          </a:p>
          <a:p>
            <a:pPr marL="0" indent="0">
              <a:buNone/>
            </a:pPr>
            <a:r>
              <a:rPr lang="en-US" dirty="0"/>
              <a:t>where </a:t>
            </a:r>
            <a:r>
              <a:rPr lang="en-US" dirty="0" err="1"/>
              <a:t>f</a:t>
            </a:r>
            <a:r>
              <a:rPr lang="en-US" baseline="-25000" dirty="0" err="1"/>
              <a:t>coh</a:t>
            </a:r>
            <a:r>
              <a:rPr lang="en-US" dirty="0"/>
              <a:t> is the cohesive fraction of solids in the sediment</a:t>
            </a:r>
          </a:p>
          <a:p>
            <a:pPr marL="0" indent="0">
              <a:buNone/>
            </a:pPr>
            <a:r>
              <a:rPr lang="en-US" dirty="0"/>
              <a:t>and </a:t>
            </a:r>
            <a:r>
              <a:rPr lang="en-US" dirty="0" err="1"/>
              <a:t>f</a:t>
            </a:r>
            <a:r>
              <a:rPr lang="en-US" baseline="-25000" dirty="0" err="1"/>
              <a:t>critcoh</a:t>
            </a:r>
            <a:r>
              <a:rPr lang="en-US" baseline="-25000" dirty="0"/>
              <a:t> </a:t>
            </a:r>
            <a:r>
              <a:rPr lang="en-US" dirty="0"/>
              <a:t>is the user-specified critical cohesive fraction (default = 20%)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7999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648700" cy="1325563"/>
          </a:xfrm>
        </p:spPr>
        <p:txBody>
          <a:bodyPr/>
          <a:lstStyle/>
          <a:p>
            <a:r>
              <a:rPr lang="en-US" dirty="0">
                <a:ea typeface="ＭＳ Ｐゴシック" charset="-128"/>
              </a:rPr>
              <a:t>Cohesive Sediment Erosion </a:t>
            </a:r>
            <a:br>
              <a:rPr lang="en-US" dirty="0">
                <a:ea typeface="ＭＳ Ｐゴシック" charset="-128"/>
              </a:rPr>
            </a:br>
            <a:r>
              <a:rPr lang="en-US" dirty="0">
                <a:ea typeface="ＭＳ Ｐゴシック" charset="-128"/>
              </a:rPr>
              <a:t>and Resuspension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00238"/>
            <a:ext cx="10515600" cy="427672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WASP8 uses the following excess shear stress power law formulation (Lick </a:t>
            </a:r>
            <a:r>
              <a:rPr lang="en-US" i="1" dirty="0"/>
              <a:t>et al</a:t>
            </a:r>
            <a:r>
              <a:rPr lang="en-US" dirty="0"/>
              <a:t>., 1994):</a:t>
            </a:r>
          </a:p>
          <a:p>
            <a:endParaRPr lang="en-US" dirty="0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1783607"/>
              </p:ext>
            </p:extLst>
          </p:nvPr>
        </p:nvGraphicFramePr>
        <p:xfrm>
          <a:off x="1711891" y="3237925"/>
          <a:ext cx="2459037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7" name="Equation" r:id="rId3" imgW="1028520" imgH="241200" progId="Equation.3">
                  <p:embed/>
                </p:oleObj>
              </mc:Choice>
              <mc:Fallback>
                <p:oleObj name="Equation" r:id="rId3" imgW="1028520" imgH="241200" progId="Equation.3">
                  <p:embed/>
                  <p:pic>
                    <p:nvPicPr>
                      <p:cNvPr id="3277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1891" y="3237925"/>
                        <a:ext cx="2459037" cy="6445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7189398" y="3154565"/>
                <a:ext cx="2574640" cy="8112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∗</m:t>
                        </m:r>
                      </m:sub>
                    </m:sSub>
                  </m:oMath>
                </a14:m>
                <a:r>
                  <a:rPr lang="en-US" dirty="0"/>
                  <a:t>= 0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𝑐𝐸</m:t>
                        </m:r>
                      </m:sub>
                    </m:sSub>
                  </m:oMath>
                </a14:m>
                <a:endParaRPr lang="en-US" b="0" dirty="0"/>
              </a:p>
              <a:p>
                <a:r>
                  <a:rPr lang="en-US" dirty="0"/>
                  <a:t>  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smtClean="0">
                                    <a:latin typeface="Cambria Math"/>
                                    <a:ea typeface="Cambria Math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𝑏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smtClean="0">
                                    <a:latin typeface="Cambria Math"/>
                                    <a:ea typeface="Cambria Math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𝑐𝐸</m:t>
                                </m:r>
                              </m:sub>
                            </m:sSub>
                          </m:den>
                        </m:f>
                        <m:r>
                          <a:rPr lang="en-US" b="0" i="1" smtClean="0">
                            <a:latin typeface="Cambria Math"/>
                          </a:rPr>
                          <m:t> −1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≥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𝑐𝐸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9398" y="3154565"/>
                <a:ext cx="2574640" cy="811248"/>
              </a:xfrm>
              <a:prstGeom prst="rect">
                <a:avLst/>
              </a:prstGeom>
              <a:blipFill>
                <a:blip r:embed="rId5"/>
                <a:stretch>
                  <a:fillRect t="-373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1711891" y="4069269"/>
            <a:ext cx="71786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000" i="1" dirty="0">
                <a:solidFill>
                  <a:schemeClr val="bg1"/>
                </a:solidFill>
              </a:rPr>
              <a:t>M</a:t>
            </a:r>
            <a:r>
              <a:rPr lang="en-US" sz="2000" dirty="0">
                <a:solidFill>
                  <a:schemeClr val="bg1"/>
                </a:solidFill>
              </a:rPr>
              <a:t>   = shear stress multiplier, 0.1 to 100 [</a:t>
            </a:r>
            <a:r>
              <a:rPr lang="en-US" sz="1800" dirty="0">
                <a:solidFill>
                  <a:schemeClr val="bg1"/>
                </a:solidFill>
              </a:rPr>
              <a:t>g/m</a:t>
            </a:r>
            <a:r>
              <a:rPr lang="en-US" sz="1800" baseline="30000" dirty="0">
                <a:solidFill>
                  <a:schemeClr val="bg1"/>
                </a:solidFill>
              </a:rPr>
              <a:t>2</a:t>
            </a:r>
            <a:r>
              <a:rPr lang="en-US" sz="1800" dirty="0">
                <a:solidFill>
                  <a:schemeClr val="bg1"/>
                </a:solidFill>
              </a:rPr>
              <a:t>-sec]</a:t>
            </a:r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n    = shear stress exponent, where 1.6 to 2 &lt; n &lt; 3 to 4 </a:t>
            </a:r>
          </a:p>
          <a:p>
            <a:r>
              <a:rPr lang="en-US" sz="2000" i="1" dirty="0" err="1">
                <a:solidFill>
                  <a:schemeClr val="bg1"/>
                </a:solidFill>
              </a:rPr>
              <a:t>f</a:t>
            </a:r>
            <a:r>
              <a:rPr lang="en-US" sz="2000" i="1" baseline="-25000" dirty="0" err="1">
                <a:solidFill>
                  <a:schemeClr val="bg1"/>
                </a:solidFill>
              </a:rPr>
              <a:t>coh</a:t>
            </a:r>
            <a:r>
              <a:rPr lang="en-US" sz="2000" dirty="0">
                <a:solidFill>
                  <a:schemeClr val="bg1"/>
                </a:solidFill>
              </a:rPr>
              <a:t> = fraction of cohesive sediment in the surficial bed layer</a:t>
            </a:r>
          </a:p>
          <a:p>
            <a:r>
              <a:rPr lang="en-US" sz="2000" dirty="0">
                <a:solidFill>
                  <a:schemeClr val="bg1"/>
                </a:solidFill>
                <a:cs typeface="Arial" charset="0"/>
              </a:rPr>
              <a:t>𝛕</a:t>
            </a:r>
            <a:r>
              <a:rPr lang="en-US" sz="2000" baseline="-25000" dirty="0" err="1">
                <a:solidFill>
                  <a:schemeClr val="bg1"/>
                </a:solidFill>
                <a:cs typeface="Arial" charset="0"/>
              </a:rPr>
              <a:t>cE</a:t>
            </a:r>
            <a:r>
              <a:rPr lang="en-US" sz="2000" dirty="0">
                <a:solidFill>
                  <a:schemeClr val="bg1"/>
                </a:solidFill>
                <a:cs typeface="Arial" charset="0"/>
              </a:rPr>
              <a:t>  = critical shear stress for erosion, </a:t>
            </a:r>
            <a:r>
              <a:rPr lang="en-US" sz="1800" dirty="0">
                <a:solidFill>
                  <a:schemeClr val="bg1"/>
                </a:solidFill>
              </a:rPr>
              <a:t>0.5 – 8</a:t>
            </a:r>
            <a:r>
              <a:rPr lang="en-US" sz="2000" dirty="0">
                <a:solidFill>
                  <a:schemeClr val="bg1"/>
                </a:solidFill>
                <a:cs typeface="Arial" charset="0"/>
              </a:rPr>
              <a:t> [N/m</a:t>
            </a:r>
            <a:r>
              <a:rPr lang="en-US" sz="2000" baseline="30000" dirty="0">
                <a:solidFill>
                  <a:schemeClr val="bg1"/>
                </a:solidFill>
                <a:cs typeface="Arial" charset="0"/>
              </a:rPr>
              <a:t>2</a:t>
            </a:r>
            <a:r>
              <a:rPr lang="en-US" sz="2000" dirty="0">
                <a:solidFill>
                  <a:schemeClr val="bg1"/>
                </a:solidFill>
                <a:cs typeface="Arial" charset="0"/>
              </a:rPr>
              <a:t>]</a:t>
            </a:r>
            <a:endParaRPr lang="el-GR" sz="2000" baseline="30000" dirty="0">
              <a:solidFill>
                <a:schemeClr val="bg1"/>
              </a:solidFill>
              <a:cs typeface="Arial" charset="0"/>
            </a:endParaRP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These are spatially-variable site specific parameters.</a:t>
            </a:r>
          </a:p>
        </p:txBody>
      </p:sp>
    </p:spTree>
    <p:extLst>
      <p:ext uri="{BB962C8B-B14F-4D97-AF65-F5344CB8AC3E}">
        <p14:creationId xmlns:p14="http://schemas.microsoft.com/office/powerpoint/2010/main" val="820851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Solids Transport Methods - Mechanistic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Settling/Deposition</a:t>
            </a:r>
          </a:p>
          <a:p>
            <a:pPr lvl="1"/>
            <a:r>
              <a:rPr lang="en-US" dirty="0"/>
              <a:t>Settling rate based on van Rijn method</a:t>
            </a:r>
          </a:p>
          <a:p>
            <a:pPr lvl="1"/>
            <a:r>
              <a:rPr lang="en-US" dirty="0"/>
              <a:t>Deposition is a function of settling velocity, and shear stress thresholds</a:t>
            </a:r>
          </a:p>
          <a:p>
            <a:r>
              <a:rPr lang="en-US" dirty="0"/>
              <a:t>Erosion to mobile boundary layer</a:t>
            </a:r>
          </a:p>
          <a:p>
            <a:pPr lvl="1"/>
            <a:r>
              <a:rPr lang="en-US" dirty="0"/>
              <a:t>option 1: van Rijn equation; option 2: Roberts equation</a:t>
            </a:r>
          </a:p>
          <a:p>
            <a:pPr lvl="1"/>
            <a:r>
              <a:rPr lang="en-US" dirty="0"/>
              <a:t>Solids can then </a:t>
            </a:r>
            <a:r>
              <a:rPr lang="en-US" dirty="0" err="1"/>
              <a:t>resuspend</a:t>
            </a:r>
            <a:r>
              <a:rPr lang="en-US" dirty="0"/>
              <a:t>, deposit, or move via bed load</a:t>
            </a:r>
          </a:p>
          <a:p>
            <a:r>
              <a:rPr lang="en-US" dirty="0"/>
              <a:t>Resuspension</a:t>
            </a:r>
          </a:p>
          <a:p>
            <a:pPr lvl="1"/>
            <a:r>
              <a:rPr lang="en-US" dirty="0" err="1"/>
              <a:t>Noncohesive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Cohesive (particle diameters =&lt; 0.1 mm)</a:t>
            </a:r>
          </a:p>
          <a:p>
            <a:r>
              <a:rPr lang="en-US" dirty="0"/>
              <a:t>Bed load</a:t>
            </a:r>
          </a:p>
          <a:p>
            <a:pPr lvl="1"/>
            <a:r>
              <a:rPr lang="en-US" dirty="0"/>
              <a:t>Transports </a:t>
            </a:r>
            <a:r>
              <a:rPr lang="en-US" dirty="0" err="1"/>
              <a:t>noncohesive</a:t>
            </a:r>
            <a:r>
              <a:rPr lang="en-US" dirty="0"/>
              <a:t> solids downstream through mobile boundary layer</a:t>
            </a:r>
          </a:p>
        </p:txBody>
      </p:sp>
    </p:spTree>
    <p:extLst>
      <p:ext uri="{BB962C8B-B14F-4D97-AF65-F5344CB8AC3E}">
        <p14:creationId xmlns:p14="http://schemas.microsoft.com/office/powerpoint/2010/main" val="31196664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020175" cy="1158875"/>
          </a:xfrm>
        </p:spPr>
        <p:txBody>
          <a:bodyPr>
            <a:normAutofit fontScale="90000"/>
          </a:bodyPr>
          <a:lstStyle/>
          <a:p>
            <a:r>
              <a:rPr lang="en-US" dirty="0">
                <a:ea typeface="ＭＳ Ｐゴシック" charset="-128"/>
              </a:rPr>
              <a:t>Cohesive Sediment Erosion and Resuspension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63F5C7C-D194-834D-92C7-E216E78E83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0301"/>
            <a:ext cx="4133850" cy="3776662"/>
          </a:xfrm>
        </p:spPr>
        <p:txBody>
          <a:bodyPr/>
          <a:lstStyle/>
          <a:p>
            <a:r>
              <a:rPr lang="en-US" dirty="0"/>
              <a:t>S</a:t>
            </a:r>
            <a:r>
              <a:rPr lang="en-US" baseline="-25000" dirty="0"/>
              <a:t>b</a:t>
            </a:r>
            <a:r>
              <a:rPr lang="en-US" dirty="0"/>
              <a:t> = 1000 kg/m</a:t>
            </a:r>
            <a:r>
              <a:rPr lang="en-US" baseline="30000" dirty="0"/>
              <a:t>3</a:t>
            </a:r>
          </a:p>
          <a:p>
            <a:r>
              <a:rPr lang="en-US" dirty="0" err="1"/>
              <a:t>f</a:t>
            </a:r>
            <a:r>
              <a:rPr lang="en-US" baseline="-25000" dirty="0" err="1"/>
              <a:t>coh</a:t>
            </a:r>
            <a:r>
              <a:rPr lang="en-US" dirty="0"/>
              <a:t> = 1.0</a:t>
            </a:r>
          </a:p>
          <a:p>
            <a:r>
              <a:rPr lang="en-US" dirty="0"/>
              <a:t>M = 10 g/m</a:t>
            </a:r>
            <a:r>
              <a:rPr lang="en-US" baseline="30000" dirty="0"/>
              <a:t>2</a:t>
            </a:r>
            <a:r>
              <a:rPr lang="en-US" dirty="0"/>
              <a:t>-sec</a:t>
            </a:r>
          </a:p>
          <a:p>
            <a:r>
              <a:rPr lang="en-US" dirty="0"/>
              <a:t>𝛕</a:t>
            </a:r>
            <a:r>
              <a:rPr lang="en-US" baseline="-25000" dirty="0" err="1"/>
              <a:t>cE</a:t>
            </a:r>
            <a:r>
              <a:rPr lang="en-US" dirty="0"/>
              <a:t> = 0.5 N/m</a:t>
            </a:r>
            <a:r>
              <a:rPr lang="en-US" baseline="30000" dirty="0"/>
              <a:t>2</a:t>
            </a:r>
          </a:p>
          <a:p>
            <a:r>
              <a:rPr lang="en-US" dirty="0"/>
              <a:t>n = 2, 2.5, 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395C8E-ABB8-C548-B0DF-51F516CF7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0439" y="1524000"/>
            <a:ext cx="6453786" cy="4092645"/>
          </a:xfrm>
          <a:prstGeom prst="rect">
            <a:avLst/>
          </a:prstGeom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13E2827F-8D12-EE43-B6F3-914E08D371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9266" y="5676838"/>
            <a:ext cx="36857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chemeClr val="bg1"/>
                </a:solidFill>
              </a:rPr>
              <a:t>Water velocity [m/sec]</a:t>
            </a:r>
          </a:p>
        </p:txBody>
      </p:sp>
    </p:spTree>
    <p:extLst>
      <p:ext uri="{BB962C8B-B14F-4D97-AF65-F5344CB8AC3E}">
        <p14:creationId xmlns:p14="http://schemas.microsoft.com/office/powerpoint/2010/main" val="8473478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a typeface="ＭＳ Ｐゴシック" charset="-128"/>
              </a:rPr>
              <a:t>Sediment Transport Processes - </a:t>
            </a:r>
            <a:r>
              <a:rPr lang="en-US" sz="4000" dirty="0">
                <a:ea typeface="ＭＳ Ｐゴシック" charset="-128"/>
              </a:rPr>
              <a:t> Burial</a:t>
            </a:r>
            <a:endParaRPr lang="en-US" dirty="0">
              <a:ea typeface="ＭＳ Ｐゴシック" charset="-128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001561" y="1529527"/>
            <a:ext cx="1018887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Burial velocities from any specified layer </a:t>
            </a:r>
            <a:r>
              <a:rPr lang="en-US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 given by mass balance over solids types </a:t>
            </a:r>
            <a:r>
              <a:rPr lang="en-US" sz="28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</p:txBody>
      </p:sp>
      <p:graphicFrame>
        <p:nvGraphicFramePr>
          <p:cNvPr id="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7960028"/>
              </p:ext>
            </p:extLst>
          </p:nvPr>
        </p:nvGraphicFramePr>
        <p:xfrm>
          <a:off x="1027113" y="2820590"/>
          <a:ext cx="7353300" cy="77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43" name="Equation" r:id="rId3" imgW="3644900" imgH="342900" progId="Equation.3">
                  <p:embed/>
                </p:oleObj>
              </mc:Choice>
              <mc:Fallback>
                <p:oleObj name="Equation" r:id="rId3" imgW="36449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7113" y="2820590"/>
                        <a:ext cx="7353300" cy="7794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173163" y="2395140"/>
            <a:ext cx="50914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Surficial sediment layer, k=1, bottom water = 0: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027113" y="3796268"/>
            <a:ext cx="30956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Subsurface sediment layers:</a:t>
            </a:r>
          </a:p>
        </p:txBody>
      </p:sp>
      <p:graphicFrame>
        <p:nvGraphicFramePr>
          <p:cNvPr id="10" name="Object 2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33105719"/>
              </p:ext>
            </p:extLst>
          </p:nvPr>
        </p:nvGraphicFramePr>
        <p:xfrm>
          <a:off x="1027113" y="4230687"/>
          <a:ext cx="5257800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44" name="Equation" r:id="rId5" imgW="2717800" imgH="342900" progId="Equation.3">
                  <p:embed/>
                </p:oleObj>
              </mc:Choice>
              <mc:Fallback>
                <p:oleObj name="Equation" r:id="rId5" imgW="27178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7113" y="4230687"/>
                        <a:ext cx="5257800" cy="6635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027113" y="5055997"/>
            <a:ext cx="1016332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Where </a:t>
            </a:r>
            <a:r>
              <a:rPr lang="en-US" sz="2400" i="1" dirty="0">
                <a:solidFill>
                  <a:schemeClr val="bg1"/>
                </a:solidFill>
              </a:rPr>
              <a:t>W</a:t>
            </a:r>
            <a:r>
              <a:rPr lang="en-US" sz="2400" i="1" baseline="-25000" dirty="0">
                <a:solidFill>
                  <a:schemeClr val="bg1"/>
                </a:solidFill>
              </a:rPr>
              <a:t>D</a:t>
            </a:r>
            <a:r>
              <a:rPr lang="en-US" sz="2400" dirty="0">
                <a:solidFill>
                  <a:schemeClr val="bg1"/>
                </a:solidFill>
              </a:rPr>
              <a:t> is deposition velocity, </a:t>
            </a:r>
            <a:r>
              <a:rPr lang="en-US" sz="2400" i="1" dirty="0">
                <a:solidFill>
                  <a:schemeClr val="bg1"/>
                </a:solidFill>
              </a:rPr>
              <a:t>W</a:t>
            </a:r>
            <a:r>
              <a:rPr lang="en-US" sz="2400" i="1" baseline="-25000" dirty="0">
                <a:solidFill>
                  <a:schemeClr val="bg1"/>
                </a:solidFill>
              </a:rPr>
              <a:t>R</a:t>
            </a:r>
            <a:r>
              <a:rPr lang="en-US" sz="2400" dirty="0">
                <a:solidFill>
                  <a:schemeClr val="bg1"/>
                </a:solidFill>
              </a:rPr>
              <a:t> is resuspension velocity, </a:t>
            </a:r>
            <a:r>
              <a:rPr lang="en-US" sz="2400" i="1" dirty="0">
                <a:solidFill>
                  <a:schemeClr val="bg1"/>
                </a:solidFill>
              </a:rPr>
              <a:t>W</a:t>
            </a:r>
            <a:r>
              <a:rPr lang="en-US" sz="2400" i="1" baseline="-25000" dirty="0">
                <a:solidFill>
                  <a:schemeClr val="bg1"/>
                </a:solidFill>
              </a:rPr>
              <a:t>BL</a:t>
            </a:r>
            <a:r>
              <a:rPr lang="en-US" sz="2400" dirty="0">
                <a:solidFill>
                  <a:schemeClr val="bg1"/>
                </a:solidFill>
              </a:rPr>
              <a:t> is bed load velocity, </a:t>
            </a:r>
            <a:r>
              <a:rPr lang="en-US" sz="2400" i="1" dirty="0">
                <a:solidFill>
                  <a:schemeClr val="bg1"/>
                </a:solidFill>
              </a:rPr>
              <a:t>k</a:t>
            </a:r>
            <a:r>
              <a:rPr lang="en-US" sz="2400" dirty="0">
                <a:solidFill>
                  <a:schemeClr val="bg1"/>
                </a:solidFill>
              </a:rPr>
              <a:t> is solids degradation rate constant, and </a:t>
            </a:r>
            <a:r>
              <a:rPr lang="en-US" sz="2400" i="1" dirty="0">
                <a:solidFill>
                  <a:schemeClr val="bg1"/>
                </a:solidFill>
              </a:rPr>
              <a:t>d</a:t>
            </a:r>
            <a:r>
              <a:rPr lang="en-US" sz="2400" dirty="0">
                <a:solidFill>
                  <a:schemeClr val="bg1"/>
                </a:solidFill>
              </a:rPr>
              <a:t> is layer depth.</a:t>
            </a:r>
          </a:p>
        </p:txBody>
      </p:sp>
    </p:spTree>
    <p:extLst>
      <p:ext uri="{BB962C8B-B14F-4D97-AF65-F5344CB8AC3E}">
        <p14:creationId xmlns:p14="http://schemas.microsoft.com/office/powerpoint/2010/main" val="40096497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Sediment Transport Processes</a:t>
            </a:r>
            <a:br>
              <a:rPr lang="en-US" dirty="0">
                <a:ea typeface="ＭＳ Ｐゴシック" charset="-128"/>
              </a:rPr>
            </a:br>
            <a:r>
              <a:rPr lang="en-US" dirty="0">
                <a:ea typeface="ＭＳ Ｐゴシック" charset="-128"/>
              </a:rPr>
              <a:t>not covered due to complexity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ea typeface="ＭＳ Ｐゴシック" charset="-128"/>
              </a:rPr>
              <a:t>Stream bank erosion</a:t>
            </a:r>
          </a:p>
          <a:p>
            <a:r>
              <a:rPr lang="en-US" sz="2400" dirty="0">
                <a:ea typeface="ＭＳ Ｐゴシック" charset="-128"/>
              </a:rPr>
              <a:t>Watershed erosion and delivery by particle size</a:t>
            </a:r>
          </a:p>
          <a:p>
            <a:r>
              <a:rPr lang="en-US" sz="2400" dirty="0">
                <a:ea typeface="ＭＳ Ｐゴシック" charset="-128"/>
              </a:rPr>
              <a:t>Explicit flocculation of fine-grain sediment </a:t>
            </a:r>
          </a:p>
          <a:p>
            <a:pPr lvl="1"/>
            <a:r>
              <a:rPr lang="en-US" sz="2000" dirty="0">
                <a:ea typeface="ＭＳ Ｐゴシック" charset="-128"/>
              </a:rPr>
              <a:t>Silt, clay, and OM</a:t>
            </a:r>
          </a:p>
          <a:p>
            <a:pPr lvl="1"/>
            <a:r>
              <a:rPr lang="en-US" sz="2000" dirty="0">
                <a:ea typeface="ＭＳ Ｐゴシック" charset="-128"/>
              </a:rPr>
              <a:t>Flocculation effects covered implicitly</a:t>
            </a:r>
          </a:p>
          <a:p>
            <a:r>
              <a:rPr lang="en-US" sz="2400" dirty="0">
                <a:ea typeface="ＭＳ Ｐゴシック" charset="-128"/>
              </a:rPr>
              <a:t>Armoring and its effect on bedload and suspended load transport</a:t>
            </a:r>
          </a:p>
          <a:p>
            <a:pPr lvl="1"/>
            <a:r>
              <a:rPr lang="en-US" sz="2000" dirty="0">
                <a:ea typeface="ＭＳ Ｐゴシック" charset="-128"/>
              </a:rPr>
              <a:t>Requires multiple </a:t>
            </a:r>
            <a:r>
              <a:rPr lang="en-US" sz="2000" dirty="0" err="1">
                <a:ea typeface="ＭＳ Ｐゴシック" charset="-128"/>
              </a:rPr>
              <a:t>noncohesive</a:t>
            </a:r>
            <a:r>
              <a:rPr lang="en-US" sz="2000" dirty="0">
                <a:ea typeface="ＭＳ Ｐゴシック" charset="-128"/>
              </a:rPr>
              <a:t> solids classes</a:t>
            </a:r>
          </a:p>
          <a:p>
            <a:pPr lvl="1"/>
            <a:r>
              <a:rPr lang="en-US" sz="2000" dirty="0">
                <a:ea typeface="ＭＳ Ｐゴシック" charset="-128"/>
              </a:rPr>
              <a:t>Implemented in SEDZLJ</a:t>
            </a:r>
          </a:p>
          <a:p>
            <a:r>
              <a:rPr lang="en-US" sz="2400" dirty="0">
                <a:ea typeface="ＭＳ Ｐゴシック" charset="-128"/>
              </a:rPr>
              <a:t>Fine scale heterogeneity and temporal dynamics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8041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River Example – with Mechanistic Solids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10 layer system, depths</a:t>
            </a:r>
          </a:p>
          <a:p>
            <a:pPr lvl="1"/>
            <a:r>
              <a:rPr lang="en-US" dirty="0"/>
              <a:t>3 surface water, 2 m</a:t>
            </a:r>
          </a:p>
          <a:p>
            <a:pPr lvl="1"/>
            <a:r>
              <a:rPr lang="en-US" dirty="0"/>
              <a:t>1 subsurface water, 1 m</a:t>
            </a:r>
          </a:p>
          <a:p>
            <a:pPr lvl="1"/>
            <a:r>
              <a:rPr lang="en-US" dirty="0"/>
              <a:t>3 surface sediment, 2 cm</a:t>
            </a:r>
          </a:p>
          <a:p>
            <a:pPr lvl="1"/>
            <a:r>
              <a:rPr lang="en-US" dirty="0"/>
              <a:t>3 subsurface sediment, 5 cm</a:t>
            </a:r>
          </a:p>
          <a:p>
            <a:r>
              <a:rPr lang="en-US" dirty="0"/>
              <a:t>Inflow</a:t>
            </a:r>
          </a:p>
          <a:p>
            <a:pPr lvl="1"/>
            <a:r>
              <a:rPr lang="en-US" dirty="0"/>
              <a:t>Water, variable</a:t>
            </a:r>
          </a:p>
          <a:p>
            <a:pPr lvl="1"/>
            <a:r>
              <a:rPr lang="en-US" dirty="0"/>
              <a:t>Silt, 10 mg/L (BC)</a:t>
            </a:r>
          </a:p>
          <a:p>
            <a:pPr lvl="1"/>
            <a:r>
              <a:rPr lang="en-US" dirty="0"/>
              <a:t>Clay, 10 mg/L (BC)</a:t>
            </a:r>
          </a:p>
          <a:p>
            <a:pPr lvl="1"/>
            <a:r>
              <a:rPr lang="en-US" dirty="0"/>
              <a:t>Sand, 10 mg/L (BC)</a:t>
            </a:r>
          </a:p>
          <a:p>
            <a:r>
              <a:rPr lang="en-US" dirty="0"/>
              <a:t>Ponded weir at lake boundary</a:t>
            </a:r>
          </a:p>
          <a:p>
            <a:r>
              <a:rPr lang="en-US" dirty="0"/>
              <a:t>Mechanistic settling/resuspension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4933060" y="2010135"/>
            <a:ext cx="1906954" cy="114886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4933059" y="3158857"/>
            <a:ext cx="1906954" cy="18288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4933059" y="3341719"/>
            <a:ext cx="1906954" cy="36576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40014" y="2010135"/>
            <a:ext cx="1906954" cy="114886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746968" y="2010135"/>
            <a:ext cx="1906954" cy="114886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746968" y="3158997"/>
            <a:ext cx="1906954" cy="114886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1"/>
          <p:cNvSpPr/>
          <p:nvPr/>
        </p:nvSpPr>
        <p:spPr>
          <a:xfrm>
            <a:off x="10652016" y="1834927"/>
            <a:ext cx="639698" cy="3026664"/>
          </a:xfrm>
          <a:custGeom>
            <a:avLst/>
            <a:gdLst>
              <a:gd name="connsiteX0" fmla="*/ 0 w 367324"/>
              <a:gd name="connsiteY0" fmla="*/ 0 h 2468880"/>
              <a:gd name="connsiteX1" fmla="*/ 367324 w 367324"/>
              <a:gd name="connsiteY1" fmla="*/ 0 h 2468880"/>
              <a:gd name="connsiteX2" fmla="*/ 367324 w 367324"/>
              <a:gd name="connsiteY2" fmla="*/ 2468880 h 2468880"/>
              <a:gd name="connsiteX3" fmla="*/ 0 w 367324"/>
              <a:gd name="connsiteY3" fmla="*/ 2468880 h 2468880"/>
              <a:gd name="connsiteX4" fmla="*/ 0 w 367324"/>
              <a:gd name="connsiteY4" fmla="*/ 0 h 2468880"/>
              <a:gd name="connsiteX0" fmla="*/ 0 w 639698"/>
              <a:gd name="connsiteY0" fmla="*/ 0 h 2468880"/>
              <a:gd name="connsiteX1" fmla="*/ 367324 w 639698"/>
              <a:gd name="connsiteY1" fmla="*/ 0 h 2468880"/>
              <a:gd name="connsiteX2" fmla="*/ 639698 w 639698"/>
              <a:gd name="connsiteY2" fmla="*/ 2459152 h 2468880"/>
              <a:gd name="connsiteX3" fmla="*/ 0 w 639698"/>
              <a:gd name="connsiteY3" fmla="*/ 2468880 h 2468880"/>
              <a:gd name="connsiteX4" fmla="*/ 0 w 639698"/>
              <a:gd name="connsiteY4" fmla="*/ 0 h 2468880"/>
              <a:gd name="connsiteX0" fmla="*/ 0 w 639698"/>
              <a:gd name="connsiteY0" fmla="*/ 0 h 2473007"/>
              <a:gd name="connsiteX1" fmla="*/ 367324 w 639698"/>
              <a:gd name="connsiteY1" fmla="*/ 0 h 2473007"/>
              <a:gd name="connsiteX2" fmla="*/ 639698 w 639698"/>
              <a:gd name="connsiteY2" fmla="*/ 2473007 h 2473007"/>
              <a:gd name="connsiteX3" fmla="*/ 0 w 639698"/>
              <a:gd name="connsiteY3" fmla="*/ 2468880 h 2473007"/>
              <a:gd name="connsiteX4" fmla="*/ 0 w 639698"/>
              <a:gd name="connsiteY4" fmla="*/ 0 h 2473007"/>
              <a:gd name="connsiteX0" fmla="*/ 0 w 639698"/>
              <a:gd name="connsiteY0" fmla="*/ 0 h 2468880"/>
              <a:gd name="connsiteX1" fmla="*/ 367324 w 639698"/>
              <a:gd name="connsiteY1" fmla="*/ 0 h 2468880"/>
              <a:gd name="connsiteX2" fmla="*/ 639698 w 639698"/>
              <a:gd name="connsiteY2" fmla="*/ 2466079 h 2468880"/>
              <a:gd name="connsiteX3" fmla="*/ 0 w 639698"/>
              <a:gd name="connsiteY3" fmla="*/ 2468880 h 2468880"/>
              <a:gd name="connsiteX4" fmla="*/ 0 w 639698"/>
              <a:gd name="connsiteY4" fmla="*/ 0 h 2468880"/>
              <a:gd name="connsiteX0" fmla="*/ 0 w 639698"/>
              <a:gd name="connsiteY0" fmla="*/ 0 h 2479933"/>
              <a:gd name="connsiteX1" fmla="*/ 367324 w 639698"/>
              <a:gd name="connsiteY1" fmla="*/ 0 h 2479933"/>
              <a:gd name="connsiteX2" fmla="*/ 639698 w 639698"/>
              <a:gd name="connsiteY2" fmla="*/ 2479933 h 2479933"/>
              <a:gd name="connsiteX3" fmla="*/ 0 w 639698"/>
              <a:gd name="connsiteY3" fmla="*/ 2468880 h 2479933"/>
              <a:gd name="connsiteX4" fmla="*/ 0 w 639698"/>
              <a:gd name="connsiteY4" fmla="*/ 0 h 2479933"/>
              <a:gd name="connsiteX0" fmla="*/ 0 w 639698"/>
              <a:gd name="connsiteY0" fmla="*/ 0 h 2472676"/>
              <a:gd name="connsiteX1" fmla="*/ 367324 w 639698"/>
              <a:gd name="connsiteY1" fmla="*/ 0 h 2472676"/>
              <a:gd name="connsiteX2" fmla="*/ 639698 w 639698"/>
              <a:gd name="connsiteY2" fmla="*/ 2472676 h 2472676"/>
              <a:gd name="connsiteX3" fmla="*/ 0 w 639698"/>
              <a:gd name="connsiteY3" fmla="*/ 2468880 h 2472676"/>
              <a:gd name="connsiteX4" fmla="*/ 0 w 639698"/>
              <a:gd name="connsiteY4" fmla="*/ 0 h 2472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9698" h="2472676">
                <a:moveTo>
                  <a:pt x="0" y="0"/>
                </a:moveTo>
                <a:lnTo>
                  <a:pt x="367324" y="0"/>
                </a:lnTo>
                <a:lnTo>
                  <a:pt x="639698" y="2472676"/>
                </a:lnTo>
                <a:lnTo>
                  <a:pt x="0" y="246888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U-Turn 9"/>
          <p:cNvSpPr/>
          <p:nvPr/>
        </p:nvSpPr>
        <p:spPr>
          <a:xfrm>
            <a:off x="10456584" y="1684425"/>
            <a:ext cx="761512" cy="325071"/>
          </a:xfrm>
          <a:prstGeom prst="utur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Arrow: Right 10"/>
          <p:cNvSpPr/>
          <p:nvPr/>
        </p:nvSpPr>
        <p:spPr>
          <a:xfrm>
            <a:off x="4683222" y="2428258"/>
            <a:ext cx="414215" cy="312616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Right 11"/>
          <p:cNvSpPr/>
          <p:nvPr/>
        </p:nvSpPr>
        <p:spPr>
          <a:xfrm>
            <a:off x="6579296" y="2428319"/>
            <a:ext cx="414215" cy="312616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Right 12"/>
          <p:cNvSpPr/>
          <p:nvPr/>
        </p:nvSpPr>
        <p:spPr>
          <a:xfrm>
            <a:off x="8494868" y="2428258"/>
            <a:ext cx="414215" cy="312616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350987" y="2236780"/>
            <a:ext cx="91440" cy="914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643479" y="2489217"/>
            <a:ext cx="91440" cy="914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533650" y="2191060"/>
            <a:ext cx="91440" cy="914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211677" y="2824107"/>
            <a:ext cx="91440" cy="914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381251" y="2824107"/>
            <a:ext cx="91440" cy="914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124115" y="2930415"/>
            <a:ext cx="91440" cy="914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CE603EF-C2B8-4AFA-A13A-D8AC9AFCB673}"/>
              </a:ext>
            </a:extLst>
          </p:cNvPr>
          <p:cNvGrpSpPr/>
          <p:nvPr/>
        </p:nvGrpSpPr>
        <p:grpSpPr>
          <a:xfrm>
            <a:off x="9470347" y="3019131"/>
            <a:ext cx="459686" cy="281591"/>
            <a:chOff x="9470347" y="3019131"/>
            <a:chExt cx="459686" cy="281591"/>
          </a:xfrm>
        </p:grpSpPr>
        <p:sp>
          <p:nvSpPr>
            <p:cNvPr id="21" name="Arrow: Right 20"/>
            <p:cNvSpPr/>
            <p:nvPr/>
          </p:nvSpPr>
          <p:spPr>
            <a:xfrm rot="5400000">
              <a:off x="9456999" y="3032479"/>
              <a:ext cx="256540" cy="229843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Arrow: Right 21"/>
            <p:cNvSpPr/>
            <p:nvPr/>
          </p:nvSpPr>
          <p:spPr>
            <a:xfrm rot="16200000" flipV="1">
              <a:off x="9686842" y="3057530"/>
              <a:ext cx="256540" cy="229843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Rectangle 24"/>
          <p:cNvSpPr/>
          <p:nvPr/>
        </p:nvSpPr>
        <p:spPr>
          <a:xfrm>
            <a:off x="6840013" y="3158827"/>
            <a:ext cx="1906954" cy="18288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746967" y="4308666"/>
            <a:ext cx="1906954" cy="18288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840013" y="3341689"/>
            <a:ext cx="1906954" cy="36576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8746713" y="4487295"/>
            <a:ext cx="1906954" cy="36576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9566331" y="4228146"/>
            <a:ext cx="351102" cy="161039"/>
            <a:chOff x="7324867" y="4241154"/>
            <a:chExt cx="459686" cy="256541"/>
          </a:xfrm>
        </p:grpSpPr>
        <p:sp>
          <p:nvSpPr>
            <p:cNvPr id="31" name="Arrow: Right 30"/>
            <p:cNvSpPr/>
            <p:nvPr/>
          </p:nvSpPr>
          <p:spPr>
            <a:xfrm rot="5400000">
              <a:off x="7311519" y="4254503"/>
              <a:ext cx="256540" cy="229843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Arrow: Right 31"/>
            <p:cNvSpPr/>
            <p:nvPr/>
          </p:nvSpPr>
          <p:spPr>
            <a:xfrm rot="16200000" flipV="1">
              <a:off x="7541362" y="4254502"/>
              <a:ext cx="256540" cy="229843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720463" y="3074582"/>
            <a:ext cx="351102" cy="161039"/>
            <a:chOff x="7324867" y="4241154"/>
            <a:chExt cx="459686" cy="256541"/>
          </a:xfrm>
        </p:grpSpPr>
        <p:sp>
          <p:nvSpPr>
            <p:cNvPr id="34" name="Arrow: Right 33"/>
            <p:cNvSpPr/>
            <p:nvPr/>
          </p:nvSpPr>
          <p:spPr>
            <a:xfrm rot="5400000">
              <a:off x="7311519" y="4254503"/>
              <a:ext cx="256540" cy="229843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Arrow: Right 34"/>
            <p:cNvSpPr/>
            <p:nvPr/>
          </p:nvSpPr>
          <p:spPr>
            <a:xfrm rot="16200000" flipV="1">
              <a:off x="7541362" y="4254502"/>
              <a:ext cx="256540" cy="229843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7563392" y="3074581"/>
            <a:ext cx="351102" cy="161039"/>
            <a:chOff x="7324867" y="4241154"/>
            <a:chExt cx="459686" cy="256541"/>
          </a:xfrm>
        </p:grpSpPr>
        <p:sp>
          <p:nvSpPr>
            <p:cNvPr id="37" name="Arrow: Right 36"/>
            <p:cNvSpPr/>
            <p:nvPr/>
          </p:nvSpPr>
          <p:spPr>
            <a:xfrm rot="5400000">
              <a:off x="7311519" y="4254503"/>
              <a:ext cx="256540" cy="229843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Arrow: Right 37"/>
            <p:cNvSpPr/>
            <p:nvPr/>
          </p:nvSpPr>
          <p:spPr>
            <a:xfrm rot="16200000" flipV="1">
              <a:off x="7541362" y="4254502"/>
              <a:ext cx="256540" cy="229843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Oval 41"/>
          <p:cNvSpPr/>
          <p:nvPr/>
        </p:nvSpPr>
        <p:spPr>
          <a:xfrm>
            <a:off x="5052853" y="3842416"/>
            <a:ext cx="91440" cy="914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5140993" y="3694937"/>
            <a:ext cx="579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Silt</a:t>
            </a:r>
          </a:p>
        </p:txBody>
      </p:sp>
      <p:sp>
        <p:nvSpPr>
          <p:cNvPr id="40" name="Oval 39"/>
          <p:cNvSpPr/>
          <p:nvPr/>
        </p:nvSpPr>
        <p:spPr>
          <a:xfrm>
            <a:off x="5083906" y="2172680"/>
            <a:ext cx="91440" cy="9144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5804574" y="2309969"/>
            <a:ext cx="91440" cy="9144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6266569" y="2126960"/>
            <a:ext cx="91440" cy="9144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5330678" y="2681420"/>
            <a:ext cx="91440" cy="9144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6114170" y="2760007"/>
            <a:ext cx="91440" cy="9144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5842243" y="2720856"/>
            <a:ext cx="91440" cy="9144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5049426" y="4085362"/>
            <a:ext cx="91440" cy="9144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5140993" y="3938387"/>
            <a:ext cx="579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Clay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8030A504-E21D-47BB-9A62-1D322DA77A8B}"/>
              </a:ext>
            </a:extLst>
          </p:cNvPr>
          <p:cNvSpPr/>
          <p:nvPr/>
        </p:nvSpPr>
        <p:spPr>
          <a:xfrm>
            <a:off x="5050930" y="4324265"/>
            <a:ext cx="91440" cy="9144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A0E12B6-BB05-4166-85FD-5B6FBBAFFE56}"/>
              </a:ext>
            </a:extLst>
          </p:cNvPr>
          <p:cNvSpPr txBox="1"/>
          <p:nvPr/>
        </p:nvSpPr>
        <p:spPr>
          <a:xfrm>
            <a:off x="5148760" y="4164764"/>
            <a:ext cx="655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Sand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BEDACBDC-0B73-4372-BC27-9FE142AE22FC}"/>
              </a:ext>
            </a:extLst>
          </p:cNvPr>
          <p:cNvSpPr/>
          <p:nvPr/>
        </p:nvSpPr>
        <p:spPr>
          <a:xfrm>
            <a:off x="6198842" y="2401122"/>
            <a:ext cx="91440" cy="9144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D85F7C5C-35AF-461C-9DAB-FAA2512C77EA}"/>
              </a:ext>
            </a:extLst>
          </p:cNvPr>
          <p:cNvSpPr/>
          <p:nvPr/>
        </p:nvSpPr>
        <p:spPr>
          <a:xfrm>
            <a:off x="5490294" y="2854715"/>
            <a:ext cx="91440" cy="9144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95C1900B-E9CE-4F3E-8C03-61590FFA001D}"/>
              </a:ext>
            </a:extLst>
          </p:cNvPr>
          <p:cNvSpPr/>
          <p:nvPr/>
        </p:nvSpPr>
        <p:spPr>
          <a:xfrm>
            <a:off x="5277173" y="2435973"/>
            <a:ext cx="91440" cy="9144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F4DA1250-4292-49A1-A75E-70E6F2D4334A}"/>
              </a:ext>
            </a:extLst>
          </p:cNvPr>
          <p:cNvSpPr/>
          <p:nvPr/>
        </p:nvSpPr>
        <p:spPr>
          <a:xfrm>
            <a:off x="5899135" y="2902640"/>
            <a:ext cx="91440" cy="9144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E06CAB08-246F-412E-A160-F18568A0E214}"/>
              </a:ext>
            </a:extLst>
          </p:cNvPr>
          <p:cNvSpPr/>
          <p:nvPr/>
        </p:nvSpPr>
        <p:spPr>
          <a:xfrm>
            <a:off x="4985843" y="2930415"/>
            <a:ext cx="91440" cy="9144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9619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Mechanistic Solids Example - Dataset Parameters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703" t="8330" r="91965" b="12305"/>
          <a:stretch/>
        </p:blipFill>
        <p:spPr>
          <a:xfrm>
            <a:off x="9361576" y="537204"/>
            <a:ext cx="548640" cy="490702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DB5A17A-709A-4691-A905-30FEF98DFE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73871" y="1643998"/>
            <a:ext cx="504425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8020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Mechanistic Solids - State Variables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7174" t="13856" r="85937" b="14478"/>
          <a:stretch/>
        </p:blipFill>
        <p:spPr>
          <a:xfrm>
            <a:off x="9104072" y="792092"/>
            <a:ext cx="548640" cy="471627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66875" y="2431980"/>
            <a:ext cx="8858250" cy="2452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7708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Mechanistic Solids - Segments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3374" t="10313" r="79565" b="13188"/>
          <a:stretch/>
        </p:blipFill>
        <p:spPr>
          <a:xfrm>
            <a:off x="8448774" y="782327"/>
            <a:ext cx="548640" cy="491157"/>
          </a:xfrm>
          <a:prstGeom prst="rect">
            <a:avLst/>
          </a:prstGeom>
        </p:spPr>
      </p:pic>
      <p:pic>
        <p:nvPicPr>
          <p:cNvPr id="7" name="Content Placeholder 9">
            <a:extLst>
              <a:ext uri="{FF2B5EF4-FFF2-40B4-BE49-F238E27FC236}">
                <a16:creationId xmlns:a16="http://schemas.microsoft.com/office/drawing/2014/main" id="{C3D4B498-ABBC-44CF-83B5-C8F8852903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349664" y="1643998"/>
            <a:ext cx="549267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4884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Mechanistic Solids - Initial Conditions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3374" t="10313" r="79565" b="13188"/>
          <a:stretch/>
        </p:blipFill>
        <p:spPr>
          <a:xfrm>
            <a:off x="9446006" y="782327"/>
            <a:ext cx="548640" cy="491157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249192" y="1597025"/>
            <a:ext cx="569361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7751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Mechanistic Solids - Constants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48968" r="5211" b="7512"/>
          <a:stretch/>
        </p:blipFill>
        <p:spPr>
          <a:xfrm>
            <a:off x="8643157" y="751057"/>
            <a:ext cx="548640" cy="5536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F713ABE-3EB2-4F27-9FE4-D0674B5328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1690688"/>
            <a:ext cx="5029200" cy="424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1853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Mechanistic Solids - Constants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48968" r="5211" b="7512"/>
          <a:stretch/>
        </p:blipFill>
        <p:spPr>
          <a:xfrm>
            <a:off x="8643157" y="751057"/>
            <a:ext cx="548640" cy="553698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9E77CD1-9B89-4ACE-983A-BD339C941D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60292" y="1304755"/>
            <a:ext cx="4471416" cy="4768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561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Sediment Transport Processes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BC257E-D47B-4CAF-8F69-0EF3C33051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565754"/>
            <a:ext cx="7315200" cy="457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9204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Mechanistic Solids - Exchanges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9146"/>
          <a:stretch/>
        </p:blipFill>
        <p:spPr>
          <a:xfrm>
            <a:off x="8892014" y="759501"/>
            <a:ext cx="548640" cy="536810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0BB4EA01-ADC7-491D-A24F-F6DE056C15D1}"/>
              </a:ext>
            </a:extLst>
          </p:cNvPr>
          <p:cNvGrpSpPr/>
          <p:nvPr/>
        </p:nvGrpSpPr>
        <p:grpSpPr>
          <a:xfrm>
            <a:off x="1524000" y="1544086"/>
            <a:ext cx="9144000" cy="4396254"/>
            <a:chOff x="0" y="498163"/>
            <a:chExt cx="9144000" cy="439625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CEF23E2-1E11-4A28-9601-4DDDFD8170A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498163"/>
              <a:ext cx="9144000" cy="4396254"/>
            </a:xfrm>
            <a:prstGeom prst="rect">
              <a:avLst/>
            </a:prstGeom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16476526-6F66-4B1F-BF49-C948CCB3EAA2}"/>
                </a:ext>
              </a:extLst>
            </p:cNvPr>
            <p:cNvSpPr/>
            <p:nvPr/>
          </p:nvSpPr>
          <p:spPr>
            <a:xfrm>
              <a:off x="4572000" y="1027906"/>
              <a:ext cx="540424" cy="31149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882215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Mechanistic Solids - Channel Geometry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0746" t="6984" r="42193" b="11633"/>
          <a:stretch/>
        </p:blipFill>
        <p:spPr>
          <a:xfrm>
            <a:off x="974361" y="1292743"/>
            <a:ext cx="548640" cy="522513"/>
          </a:xfrm>
          <a:prstGeom prst="rect">
            <a:avLst/>
          </a:prstGeom>
        </p:spPr>
      </p:pic>
      <p:pic>
        <p:nvPicPr>
          <p:cNvPr id="7" name="Content Placeholder 9">
            <a:extLst>
              <a:ext uri="{FF2B5EF4-FFF2-40B4-BE49-F238E27FC236}">
                <a16:creationId xmlns:a16="http://schemas.microsoft.com/office/drawing/2014/main" id="{4C8277E2-6EF5-4EE2-84B4-2A85E2FA00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2362123"/>
            <a:ext cx="10515600" cy="301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4665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Mechanistic Solids - Flow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50746" t="6984" r="42193" b="11633"/>
          <a:stretch/>
        </p:blipFill>
        <p:spPr>
          <a:xfrm>
            <a:off x="7223760" y="766649"/>
            <a:ext cx="548640" cy="522513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108F8AA9-C71F-466A-AF0D-9ECD38DEB9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269" y="1690686"/>
            <a:ext cx="3869462" cy="4351338"/>
          </a:xfrm>
        </p:spPr>
      </p:pic>
    </p:spTree>
    <p:extLst>
      <p:ext uri="{BB962C8B-B14F-4D97-AF65-F5344CB8AC3E}">
        <p14:creationId xmlns:p14="http://schemas.microsoft.com/office/powerpoint/2010/main" val="3330379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Mechanistic Solids – Boundary Conditions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D37C3C-B11C-4FAD-8943-68DA3F0FF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968"/>
          <a:stretch/>
        </p:blipFill>
        <p:spPr>
          <a:xfrm>
            <a:off x="1008339" y="1341746"/>
            <a:ext cx="548640" cy="4812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5098F7F-DC60-4ADA-BDEB-35E6F5032B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0" y="1690688"/>
            <a:ext cx="6400800" cy="424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6724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River - Output Selection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8189702" y="781018"/>
            <a:ext cx="1031936" cy="493777"/>
            <a:chOff x="1491917" y="4026567"/>
            <a:chExt cx="1031936" cy="49377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l="64983" t="8642" r="21324" b="12059"/>
            <a:stretch/>
          </p:blipFill>
          <p:spPr>
            <a:xfrm>
              <a:off x="1491917" y="4026567"/>
              <a:ext cx="1031936" cy="493776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1500113" y="4026568"/>
              <a:ext cx="519187" cy="49377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724180" y="1274794"/>
            <a:ext cx="2743639" cy="4877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3815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Mechanistic Solids Example - SW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695BDAC-4184-4445-AEC1-4E5FAE9FC9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736361"/>
            <a:ext cx="7315200" cy="409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322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Mechanistic Solids Example - SW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9060CF-F6E9-4215-A035-47327471DC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767676"/>
            <a:ext cx="7315200" cy="409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4970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Mechanistic Solids Example - SW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0EB681-242C-4557-8E1A-0E87942009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690688"/>
            <a:ext cx="7315200" cy="409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0821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Mechanistic Solids Example - SW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E1D955-AF8F-4E27-B0F4-C15B1DEBFC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690688"/>
            <a:ext cx="7315200" cy="409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3965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Mechanistic Solids Example - Sediments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65299E-A91F-4848-84B5-FD9F9AE411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690688"/>
            <a:ext cx="7315200" cy="409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87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Flow, Velocity, and Shear Stress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09920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Solids transport is strongly influenced by the water flow, with its velocity, depth, and resulting shear stress:</a:t>
            </a:r>
          </a:p>
          <a:p>
            <a:endParaRPr lang="en-US" dirty="0"/>
          </a:p>
        </p:txBody>
      </p:sp>
      <p:sp>
        <p:nvSpPr>
          <p:cNvPr id="4" name="Text Box 39"/>
          <p:cNvSpPr txBox="1">
            <a:spLocks noChangeArrowheads="1"/>
          </p:cNvSpPr>
          <p:nvPr/>
        </p:nvSpPr>
        <p:spPr bwMode="auto">
          <a:xfrm>
            <a:off x="1012543" y="4849646"/>
            <a:ext cx="516636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H = water depth [m]</a:t>
            </a:r>
          </a:p>
          <a:p>
            <a:r>
              <a:rPr lang="en-US" sz="2000" dirty="0">
                <a:solidFill>
                  <a:schemeClr val="bg1"/>
                </a:solidFill>
              </a:rPr>
              <a:t>u = water velocity [m/sec] </a:t>
            </a:r>
          </a:p>
          <a:p>
            <a:r>
              <a:rPr lang="en-US" sz="2000" dirty="0">
                <a:solidFill>
                  <a:schemeClr val="bg1"/>
                </a:solidFill>
                <a:cs typeface="Times New Roman" charset="0"/>
              </a:rPr>
              <a:t>c = volumetric solids concentration [m</a:t>
            </a:r>
            <a:r>
              <a:rPr lang="en-US" sz="2000" baseline="30000" dirty="0">
                <a:solidFill>
                  <a:schemeClr val="bg1"/>
                </a:solidFill>
                <a:cs typeface="Times New Roman" charset="0"/>
              </a:rPr>
              <a:t>3</a:t>
            </a:r>
            <a:r>
              <a:rPr lang="en-US" sz="2000" dirty="0">
                <a:solidFill>
                  <a:schemeClr val="bg1"/>
                </a:solidFill>
                <a:cs typeface="Times New Roman" charset="0"/>
              </a:rPr>
              <a:t>/m</a:t>
            </a:r>
            <a:r>
              <a:rPr lang="en-US" sz="2000" baseline="30000" dirty="0">
                <a:solidFill>
                  <a:schemeClr val="bg1"/>
                </a:solidFill>
                <a:cs typeface="Times New Roman" charset="0"/>
              </a:rPr>
              <a:t>3</a:t>
            </a:r>
            <a:r>
              <a:rPr lang="en-US" sz="2000" dirty="0">
                <a:solidFill>
                  <a:schemeClr val="bg1"/>
                </a:solidFill>
                <a:latin typeface="Times New Roman" charset="0"/>
                <a:cs typeface="Times New Roman" charset="0"/>
              </a:rPr>
              <a:t>] </a:t>
            </a:r>
          </a:p>
          <a:p>
            <a:r>
              <a:rPr lang="en-US" sz="2000" dirty="0">
                <a:solidFill>
                  <a:schemeClr val="bg1"/>
                </a:solidFill>
              </a:rPr>
              <a:t>S = </a:t>
            </a:r>
            <a:r>
              <a:rPr lang="en-US" sz="2000" dirty="0">
                <a:solidFill>
                  <a:schemeClr val="bg1"/>
                </a:solidFill>
                <a:cs typeface="Times New Roman" charset="0"/>
              </a:rPr>
              <a:t>solids concentration [kg/m</a:t>
            </a:r>
            <a:r>
              <a:rPr lang="en-US" sz="2000" baseline="30000" dirty="0">
                <a:solidFill>
                  <a:schemeClr val="bg1"/>
                </a:solidFill>
                <a:cs typeface="Times New Roman" charset="0"/>
              </a:rPr>
              <a:t>3</a:t>
            </a:r>
            <a:r>
              <a:rPr lang="en-US" sz="2000" dirty="0">
                <a:solidFill>
                  <a:schemeClr val="bg1"/>
                </a:solidFill>
                <a:latin typeface="Times New Roman" charset="0"/>
                <a:cs typeface="Times New Roman" charset="0"/>
              </a:rPr>
              <a:t>] 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5" name="Text Box 39"/>
          <p:cNvSpPr txBox="1">
            <a:spLocks noChangeArrowheads="1"/>
          </p:cNvSpPr>
          <p:nvPr/>
        </p:nvSpPr>
        <p:spPr bwMode="auto">
          <a:xfrm>
            <a:off x="7659144" y="4849647"/>
            <a:ext cx="383667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2000" i="1" dirty="0">
                <a:solidFill>
                  <a:schemeClr val="bg1"/>
                </a:solidFill>
                <a:latin typeface="Times New Roman" charset="0"/>
                <a:cs typeface="Times New Roman" charset="0"/>
              </a:rPr>
              <a:t>τ</a:t>
            </a:r>
            <a:r>
              <a:rPr lang="en-US" sz="2000" dirty="0">
                <a:solidFill>
                  <a:schemeClr val="bg1"/>
                </a:solidFill>
              </a:rPr>
              <a:t> = shear stress [N/m</a:t>
            </a:r>
            <a:r>
              <a:rPr lang="en-US" sz="2000" baseline="30000" dirty="0">
                <a:solidFill>
                  <a:schemeClr val="bg1"/>
                </a:solidFill>
              </a:rPr>
              <a:t>2</a:t>
            </a:r>
            <a:r>
              <a:rPr lang="en-US" sz="2000" dirty="0">
                <a:solidFill>
                  <a:schemeClr val="bg1"/>
                </a:solidFill>
              </a:rPr>
              <a:t>]</a:t>
            </a:r>
            <a:endParaRPr lang="en-US" sz="2000" i="1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el-GR" sz="2000" i="1" dirty="0">
                <a:solidFill>
                  <a:schemeClr val="bg1"/>
                </a:solidFill>
              </a:rPr>
              <a:t>τ</a:t>
            </a:r>
            <a:r>
              <a:rPr lang="en-US" sz="2000" i="1" baseline="-25000" dirty="0">
                <a:solidFill>
                  <a:schemeClr val="bg1"/>
                </a:solidFill>
              </a:rPr>
              <a:t>b</a:t>
            </a:r>
            <a:r>
              <a:rPr lang="en-US" sz="2000" dirty="0">
                <a:solidFill>
                  <a:schemeClr val="bg1"/>
                </a:solidFill>
              </a:rPr>
              <a:t> = bottom shear stress [N/m</a:t>
            </a:r>
            <a:r>
              <a:rPr lang="en-US" sz="2000" baseline="30000" dirty="0">
                <a:solidFill>
                  <a:schemeClr val="bg1"/>
                </a:solidFill>
              </a:rPr>
              <a:t>2</a:t>
            </a:r>
            <a:r>
              <a:rPr lang="en-US" sz="2000" dirty="0">
                <a:solidFill>
                  <a:schemeClr val="bg1"/>
                </a:solidFill>
              </a:rPr>
              <a:t>]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solidFill>
                  <a:schemeClr val="bg1"/>
                </a:solidFill>
                <a:latin typeface="Times New Roman" charset="0"/>
                <a:cs typeface="Times New Roman" charset="0"/>
              </a:rPr>
              <a:t>u</a:t>
            </a:r>
            <a:r>
              <a:rPr lang="en-US" sz="2000" baseline="-25000" dirty="0">
                <a:solidFill>
                  <a:schemeClr val="bg1"/>
                </a:solidFill>
                <a:latin typeface="Times New Roman" charset="0"/>
                <a:cs typeface="Times New Roman" charset="0"/>
              </a:rPr>
              <a:t>*</a:t>
            </a:r>
            <a:r>
              <a:rPr lang="en-US" sz="2000" dirty="0">
                <a:solidFill>
                  <a:schemeClr val="bg1"/>
                </a:solidFill>
              </a:rPr>
              <a:t> = shear velocity [m/sec]</a:t>
            </a: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3708400" y="2800183"/>
            <a:ext cx="4775200" cy="2051051"/>
            <a:chOff x="1008" y="1888"/>
            <a:chExt cx="3008" cy="1292"/>
          </a:xfrm>
        </p:grpSpPr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1406" y="2720"/>
              <a:ext cx="2535" cy="208"/>
            </a:xfrm>
            <a:prstGeom prst="line">
              <a:avLst/>
            </a:prstGeom>
            <a:noFill/>
            <a:ln w="26988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481" y="1930"/>
              <a:ext cx="2535" cy="207"/>
            </a:xfrm>
            <a:prstGeom prst="line">
              <a:avLst/>
            </a:prstGeom>
            <a:noFill/>
            <a:ln w="26988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7"/>
            <p:cNvSpPr>
              <a:spLocks noEditPoints="1"/>
            </p:cNvSpPr>
            <p:nvPr/>
          </p:nvSpPr>
          <p:spPr bwMode="auto">
            <a:xfrm>
              <a:off x="1407" y="2344"/>
              <a:ext cx="64" cy="377"/>
            </a:xfrm>
            <a:custGeom>
              <a:avLst/>
              <a:gdLst>
                <a:gd name="T0" fmla="*/ 0 w 64"/>
                <a:gd name="T1" fmla="*/ 376 h 377"/>
                <a:gd name="T2" fmla="*/ 34 w 64"/>
                <a:gd name="T3" fmla="*/ 41 h 377"/>
                <a:gd name="T4" fmla="*/ 46 w 64"/>
                <a:gd name="T5" fmla="*/ 42 h 377"/>
                <a:gd name="T6" fmla="*/ 12 w 64"/>
                <a:gd name="T7" fmla="*/ 377 h 377"/>
                <a:gd name="T8" fmla="*/ 0 w 64"/>
                <a:gd name="T9" fmla="*/ 376 h 377"/>
                <a:gd name="T10" fmla="*/ 14 w 64"/>
                <a:gd name="T11" fmla="*/ 47 h 377"/>
                <a:gd name="T12" fmla="*/ 44 w 64"/>
                <a:gd name="T13" fmla="*/ 0 h 377"/>
                <a:gd name="T14" fmla="*/ 64 w 64"/>
                <a:gd name="T15" fmla="*/ 52 h 377"/>
                <a:gd name="T16" fmla="*/ 14 w 64"/>
                <a:gd name="T17" fmla="*/ 47 h 3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"/>
                <a:gd name="T28" fmla="*/ 0 h 377"/>
                <a:gd name="T29" fmla="*/ 64 w 64"/>
                <a:gd name="T30" fmla="*/ 377 h 37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" h="377">
                  <a:moveTo>
                    <a:pt x="0" y="376"/>
                  </a:moveTo>
                  <a:lnTo>
                    <a:pt x="34" y="41"/>
                  </a:lnTo>
                  <a:lnTo>
                    <a:pt x="46" y="42"/>
                  </a:lnTo>
                  <a:lnTo>
                    <a:pt x="12" y="377"/>
                  </a:lnTo>
                  <a:lnTo>
                    <a:pt x="0" y="376"/>
                  </a:lnTo>
                  <a:close/>
                  <a:moveTo>
                    <a:pt x="14" y="47"/>
                  </a:moveTo>
                  <a:lnTo>
                    <a:pt x="44" y="0"/>
                  </a:lnTo>
                  <a:lnTo>
                    <a:pt x="64" y="52"/>
                  </a:lnTo>
                  <a:lnTo>
                    <a:pt x="14" y="4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8"/>
            <p:cNvSpPr>
              <a:spLocks noEditPoints="1"/>
            </p:cNvSpPr>
            <p:nvPr/>
          </p:nvSpPr>
          <p:spPr bwMode="auto">
            <a:xfrm>
              <a:off x="1412" y="2846"/>
              <a:ext cx="458" cy="76"/>
            </a:xfrm>
            <a:custGeom>
              <a:avLst/>
              <a:gdLst>
                <a:gd name="T0" fmla="*/ 1 w 458"/>
                <a:gd name="T1" fmla="*/ 0 h 76"/>
                <a:gd name="T2" fmla="*/ 417 w 458"/>
                <a:gd name="T3" fmla="*/ 46 h 76"/>
                <a:gd name="T4" fmla="*/ 416 w 458"/>
                <a:gd name="T5" fmla="*/ 58 h 76"/>
                <a:gd name="T6" fmla="*/ 0 w 458"/>
                <a:gd name="T7" fmla="*/ 13 h 76"/>
                <a:gd name="T8" fmla="*/ 1 w 458"/>
                <a:gd name="T9" fmla="*/ 0 h 76"/>
                <a:gd name="T10" fmla="*/ 411 w 458"/>
                <a:gd name="T11" fmla="*/ 26 h 76"/>
                <a:gd name="T12" fmla="*/ 458 w 458"/>
                <a:gd name="T13" fmla="*/ 56 h 76"/>
                <a:gd name="T14" fmla="*/ 406 w 458"/>
                <a:gd name="T15" fmla="*/ 76 h 76"/>
                <a:gd name="T16" fmla="*/ 411 w 458"/>
                <a:gd name="T17" fmla="*/ 26 h 7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58"/>
                <a:gd name="T28" fmla="*/ 0 h 76"/>
                <a:gd name="T29" fmla="*/ 458 w 458"/>
                <a:gd name="T30" fmla="*/ 76 h 7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58" h="76">
                  <a:moveTo>
                    <a:pt x="1" y="0"/>
                  </a:moveTo>
                  <a:lnTo>
                    <a:pt x="417" y="46"/>
                  </a:lnTo>
                  <a:lnTo>
                    <a:pt x="416" y="58"/>
                  </a:lnTo>
                  <a:lnTo>
                    <a:pt x="0" y="13"/>
                  </a:lnTo>
                  <a:lnTo>
                    <a:pt x="1" y="0"/>
                  </a:lnTo>
                  <a:close/>
                  <a:moveTo>
                    <a:pt x="411" y="26"/>
                  </a:moveTo>
                  <a:lnTo>
                    <a:pt x="458" y="56"/>
                  </a:lnTo>
                  <a:lnTo>
                    <a:pt x="406" y="76"/>
                  </a:lnTo>
                  <a:lnTo>
                    <a:pt x="411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10"/>
            <p:cNvSpPr>
              <a:spLocks/>
            </p:cNvSpPr>
            <p:nvPr/>
          </p:nvSpPr>
          <p:spPr bwMode="auto">
            <a:xfrm>
              <a:off x="2697" y="1888"/>
              <a:ext cx="144" cy="131"/>
            </a:xfrm>
            <a:custGeom>
              <a:avLst/>
              <a:gdLst>
                <a:gd name="T0" fmla="*/ 72 w 144"/>
                <a:gd name="T1" fmla="*/ 131 h 131"/>
                <a:gd name="T2" fmla="*/ 0 w 144"/>
                <a:gd name="T3" fmla="*/ 0 h 131"/>
                <a:gd name="T4" fmla="*/ 144 w 144"/>
                <a:gd name="T5" fmla="*/ 0 h 131"/>
                <a:gd name="T6" fmla="*/ 72 w 144"/>
                <a:gd name="T7" fmla="*/ 131 h 1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4"/>
                <a:gd name="T13" fmla="*/ 0 h 131"/>
                <a:gd name="T14" fmla="*/ 144 w 144"/>
                <a:gd name="T15" fmla="*/ 131 h 1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4" h="131">
                  <a:moveTo>
                    <a:pt x="72" y="131"/>
                  </a:moveTo>
                  <a:lnTo>
                    <a:pt x="0" y="0"/>
                  </a:lnTo>
                  <a:lnTo>
                    <a:pt x="144" y="0"/>
                  </a:lnTo>
                  <a:lnTo>
                    <a:pt x="72" y="1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1610" y="2943"/>
              <a:ext cx="56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>
                  <a:solidFill>
                    <a:schemeClr val="bg1"/>
                  </a:solidFill>
                </a:rPr>
                <a:t>x</a:t>
              </a:r>
              <a:endParaRPr lang="en-US" sz="1800">
                <a:solidFill>
                  <a:schemeClr val="bg1"/>
                </a:solidFill>
              </a:endParaRPr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1321" y="2435"/>
              <a:ext cx="51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>
                  <a:solidFill>
                    <a:schemeClr val="bg1"/>
                  </a:solidFill>
                </a:rPr>
                <a:t>z</a:t>
              </a:r>
              <a:endParaRPr lang="en-US" sz="1800">
                <a:solidFill>
                  <a:schemeClr val="bg1"/>
                </a:solidFill>
              </a:endParaRPr>
            </a:p>
          </p:txBody>
        </p:sp>
        <p:grpSp>
          <p:nvGrpSpPr>
            <p:cNvPr id="14" name="Group 14"/>
            <p:cNvGrpSpPr>
              <a:grpSpLocks/>
            </p:cNvGrpSpPr>
            <p:nvPr/>
          </p:nvGrpSpPr>
          <p:grpSpPr bwMode="auto">
            <a:xfrm>
              <a:off x="3272" y="2091"/>
              <a:ext cx="437" cy="1089"/>
              <a:chOff x="3489" y="2099"/>
              <a:chExt cx="437" cy="1089"/>
            </a:xfrm>
          </p:grpSpPr>
          <p:sp>
            <p:nvSpPr>
              <p:cNvPr id="32" name="Line 15"/>
              <p:cNvSpPr>
                <a:spLocks noChangeShapeType="1"/>
              </p:cNvSpPr>
              <p:nvPr/>
            </p:nvSpPr>
            <p:spPr bwMode="auto">
              <a:xfrm flipV="1">
                <a:off x="3489" y="2099"/>
                <a:ext cx="63" cy="797"/>
              </a:xfrm>
              <a:prstGeom prst="line">
                <a:avLst/>
              </a:prstGeom>
              <a:noFill/>
              <a:ln w="26988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Line 16"/>
              <p:cNvSpPr>
                <a:spLocks noChangeShapeType="1"/>
              </p:cNvSpPr>
              <p:nvPr/>
            </p:nvSpPr>
            <p:spPr bwMode="auto">
              <a:xfrm>
                <a:off x="3552" y="2099"/>
                <a:ext cx="320" cy="816"/>
              </a:xfrm>
              <a:prstGeom prst="line">
                <a:avLst/>
              </a:prstGeom>
              <a:noFill/>
              <a:ln w="26988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Freeform 17"/>
              <p:cNvSpPr>
                <a:spLocks noEditPoints="1"/>
              </p:cNvSpPr>
              <p:nvPr/>
            </p:nvSpPr>
            <p:spPr bwMode="auto">
              <a:xfrm>
                <a:off x="3533" y="2498"/>
                <a:ext cx="176" cy="49"/>
              </a:xfrm>
              <a:custGeom>
                <a:avLst/>
                <a:gdLst>
                  <a:gd name="T0" fmla="*/ 1 w 176"/>
                  <a:gd name="T1" fmla="*/ 9 h 49"/>
                  <a:gd name="T2" fmla="*/ 135 w 176"/>
                  <a:gd name="T3" fmla="*/ 19 h 49"/>
                  <a:gd name="T4" fmla="*/ 134 w 176"/>
                  <a:gd name="T5" fmla="*/ 31 h 49"/>
                  <a:gd name="T6" fmla="*/ 0 w 176"/>
                  <a:gd name="T7" fmla="*/ 22 h 49"/>
                  <a:gd name="T8" fmla="*/ 1 w 176"/>
                  <a:gd name="T9" fmla="*/ 9 h 49"/>
                  <a:gd name="T10" fmla="*/ 128 w 176"/>
                  <a:gd name="T11" fmla="*/ 0 h 49"/>
                  <a:gd name="T12" fmla="*/ 176 w 176"/>
                  <a:gd name="T13" fmla="*/ 28 h 49"/>
                  <a:gd name="T14" fmla="*/ 124 w 176"/>
                  <a:gd name="T15" fmla="*/ 49 h 49"/>
                  <a:gd name="T16" fmla="*/ 128 w 176"/>
                  <a:gd name="T17" fmla="*/ 0 h 4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6"/>
                  <a:gd name="T28" fmla="*/ 0 h 49"/>
                  <a:gd name="T29" fmla="*/ 176 w 176"/>
                  <a:gd name="T30" fmla="*/ 49 h 4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6" h="49">
                    <a:moveTo>
                      <a:pt x="1" y="9"/>
                    </a:moveTo>
                    <a:lnTo>
                      <a:pt x="135" y="19"/>
                    </a:lnTo>
                    <a:lnTo>
                      <a:pt x="134" y="31"/>
                    </a:lnTo>
                    <a:lnTo>
                      <a:pt x="0" y="22"/>
                    </a:lnTo>
                    <a:lnTo>
                      <a:pt x="1" y="9"/>
                    </a:lnTo>
                    <a:close/>
                    <a:moveTo>
                      <a:pt x="128" y="0"/>
                    </a:moveTo>
                    <a:lnTo>
                      <a:pt x="176" y="28"/>
                    </a:lnTo>
                    <a:lnTo>
                      <a:pt x="124" y="49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bg1"/>
                </a:solidFill>
                <a:bevel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Freeform 18"/>
              <p:cNvSpPr>
                <a:spLocks noEditPoints="1"/>
              </p:cNvSpPr>
              <p:nvPr/>
            </p:nvSpPr>
            <p:spPr bwMode="auto">
              <a:xfrm>
                <a:off x="3495" y="2941"/>
                <a:ext cx="371" cy="58"/>
              </a:xfrm>
              <a:custGeom>
                <a:avLst/>
                <a:gdLst>
                  <a:gd name="T0" fmla="*/ 1 w 371"/>
                  <a:gd name="T1" fmla="*/ 0 h 58"/>
                  <a:gd name="T2" fmla="*/ 330 w 371"/>
                  <a:gd name="T3" fmla="*/ 27 h 58"/>
                  <a:gd name="T4" fmla="*/ 329 w 371"/>
                  <a:gd name="T5" fmla="*/ 40 h 58"/>
                  <a:gd name="T6" fmla="*/ 0 w 371"/>
                  <a:gd name="T7" fmla="*/ 12 h 58"/>
                  <a:gd name="T8" fmla="*/ 1 w 371"/>
                  <a:gd name="T9" fmla="*/ 0 h 58"/>
                  <a:gd name="T10" fmla="*/ 323 w 371"/>
                  <a:gd name="T11" fmla="*/ 8 h 58"/>
                  <a:gd name="T12" fmla="*/ 371 w 371"/>
                  <a:gd name="T13" fmla="*/ 37 h 58"/>
                  <a:gd name="T14" fmla="*/ 319 w 371"/>
                  <a:gd name="T15" fmla="*/ 58 h 58"/>
                  <a:gd name="T16" fmla="*/ 323 w 371"/>
                  <a:gd name="T17" fmla="*/ 8 h 5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71"/>
                  <a:gd name="T28" fmla="*/ 0 h 58"/>
                  <a:gd name="T29" fmla="*/ 371 w 371"/>
                  <a:gd name="T30" fmla="*/ 58 h 5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71" h="58">
                    <a:moveTo>
                      <a:pt x="1" y="0"/>
                    </a:moveTo>
                    <a:lnTo>
                      <a:pt x="330" y="27"/>
                    </a:lnTo>
                    <a:lnTo>
                      <a:pt x="329" y="40"/>
                    </a:lnTo>
                    <a:lnTo>
                      <a:pt x="0" y="12"/>
                    </a:lnTo>
                    <a:lnTo>
                      <a:pt x="1" y="0"/>
                    </a:lnTo>
                    <a:close/>
                    <a:moveTo>
                      <a:pt x="323" y="8"/>
                    </a:moveTo>
                    <a:lnTo>
                      <a:pt x="371" y="37"/>
                    </a:lnTo>
                    <a:lnTo>
                      <a:pt x="319" y="58"/>
                    </a:lnTo>
                    <a:lnTo>
                      <a:pt x="323" y="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bg1"/>
                </a:solidFill>
                <a:bevel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Rectangle 19"/>
              <p:cNvSpPr>
                <a:spLocks noChangeArrowheads="1"/>
              </p:cNvSpPr>
              <p:nvPr/>
            </p:nvSpPr>
            <p:spPr bwMode="auto">
              <a:xfrm>
                <a:off x="3568" y="2567"/>
                <a:ext cx="56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>
                    <a:solidFill>
                      <a:schemeClr val="bg1"/>
                    </a:solidFill>
                    <a:latin typeface="Symbol" charset="2"/>
                  </a:rPr>
                  <a:t>t</a:t>
                </a:r>
                <a:endParaRPr lang="en-US" sz="1800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Rectangle 20"/>
              <p:cNvSpPr>
                <a:spLocks noChangeArrowheads="1"/>
              </p:cNvSpPr>
              <p:nvPr/>
            </p:nvSpPr>
            <p:spPr bwMode="auto">
              <a:xfrm>
                <a:off x="3599" y="3000"/>
                <a:ext cx="327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  <a:latin typeface="Symbol" charset="2"/>
                  </a:rPr>
                  <a:t>t</a:t>
                </a:r>
                <a:r>
                  <a:rPr lang="en-US" sz="1800" dirty="0">
                    <a:solidFill>
                      <a:schemeClr val="bg1"/>
                    </a:solidFill>
                    <a:latin typeface="Times New Roman" charset="0"/>
                    <a:cs typeface="Times New Roman" charset="0"/>
                  </a:rPr>
                  <a:t>   u</a:t>
                </a:r>
                <a:r>
                  <a:rPr lang="en-US" sz="1800" baseline="-25000" dirty="0">
                    <a:solidFill>
                      <a:schemeClr val="bg1"/>
                    </a:solidFill>
                    <a:latin typeface="Times New Roman" charset="0"/>
                    <a:cs typeface="Times New Roman" charset="0"/>
                  </a:rPr>
                  <a:t>*</a:t>
                </a:r>
                <a:r>
                  <a:rPr lang="en-US" sz="1800" dirty="0">
                    <a:solidFill>
                      <a:schemeClr val="bg1"/>
                    </a:solidFill>
                  </a:rPr>
                  <a:t> </a:t>
                </a:r>
              </a:p>
            </p:txBody>
          </p:sp>
          <p:sp>
            <p:nvSpPr>
              <p:cNvPr id="38" name="Rectangle 21"/>
              <p:cNvSpPr>
                <a:spLocks noChangeArrowheads="1"/>
              </p:cNvSpPr>
              <p:nvPr/>
            </p:nvSpPr>
            <p:spPr bwMode="auto">
              <a:xfrm>
                <a:off x="3655" y="3081"/>
                <a:ext cx="46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dirty="0">
                    <a:solidFill>
                      <a:schemeClr val="bg1"/>
                    </a:solidFill>
                  </a:rPr>
                  <a:t>b</a:t>
                </a:r>
                <a:endParaRPr lang="en-US" sz="18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5" name="Group 22"/>
            <p:cNvGrpSpPr>
              <a:grpSpLocks/>
            </p:cNvGrpSpPr>
            <p:nvPr/>
          </p:nvGrpSpPr>
          <p:grpSpPr bwMode="auto">
            <a:xfrm>
              <a:off x="2437" y="2000"/>
              <a:ext cx="395" cy="822"/>
              <a:chOff x="2222" y="1986"/>
              <a:chExt cx="395" cy="822"/>
            </a:xfrm>
          </p:grpSpPr>
          <p:sp>
            <p:nvSpPr>
              <p:cNvPr id="26" name="Line 23"/>
              <p:cNvSpPr>
                <a:spLocks noChangeShapeType="1"/>
              </p:cNvSpPr>
              <p:nvPr/>
            </p:nvSpPr>
            <p:spPr bwMode="auto">
              <a:xfrm flipV="1">
                <a:off x="2222" y="1986"/>
                <a:ext cx="62" cy="797"/>
              </a:xfrm>
              <a:prstGeom prst="line">
                <a:avLst/>
              </a:prstGeom>
              <a:noFill/>
              <a:ln w="26988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Freeform 24"/>
              <p:cNvSpPr>
                <a:spLocks/>
              </p:cNvSpPr>
              <p:nvPr/>
            </p:nvSpPr>
            <p:spPr bwMode="auto">
              <a:xfrm>
                <a:off x="2328" y="2017"/>
                <a:ext cx="289" cy="791"/>
              </a:xfrm>
              <a:custGeom>
                <a:avLst/>
                <a:gdLst>
                  <a:gd name="T0" fmla="*/ 276 w 289"/>
                  <a:gd name="T1" fmla="*/ 791 h 791"/>
                  <a:gd name="T2" fmla="*/ 276 w 289"/>
                  <a:gd name="T3" fmla="*/ 672 h 791"/>
                  <a:gd name="T4" fmla="*/ 214 w 289"/>
                  <a:gd name="T5" fmla="*/ 534 h 791"/>
                  <a:gd name="T6" fmla="*/ 119 w 289"/>
                  <a:gd name="T7" fmla="*/ 415 h 791"/>
                  <a:gd name="T8" fmla="*/ 57 w 289"/>
                  <a:gd name="T9" fmla="*/ 245 h 791"/>
                  <a:gd name="T10" fmla="*/ 19 w 289"/>
                  <a:gd name="T11" fmla="*/ 88 h 791"/>
                  <a:gd name="T12" fmla="*/ 0 w 289"/>
                  <a:gd name="T13" fmla="*/ 0 h 7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9"/>
                  <a:gd name="T22" fmla="*/ 0 h 791"/>
                  <a:gd name="T23" fmla="*/ 289 w 289"/>
                  <a:gd name="T24" fmla="*/ 791 h 79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9" h="791">
                    <a:moveTo>
                      <a:pt x="276" y="791"/>
                    </a:moveTo>
                    <a:cubicBezTo>
                      <a:pt x="283" y="754"/>
                      <a:pt x="289" y="716"/>
                      <a:pt x="276" y="672"/>
                    </a:cubicBezTo>
                    <a:cubicBezTo>
                      <a:pt x="264" y="628"/>
                      <a:pt x="239" y="578"/>
                      <a:pt x="214" y="534"/>
                    </a:cubicBezTo>
                    <a:cubicBezTo>
                      <a:pt x="188" y="490"/>
                      <a:pt x="145" y="465"/>
                      <a:pt x="119" y="415"/>
                    </a:cubicBezTo>
                    <a:cubicBezTo>
                      <a:pt x="94" y="364"/>
                      <a:pt x="76" y="302"/>
                      <a:pt x="57" y="245"/>
                    </a:cubicBezTo>
                    <a:cubicBezTo>
                      <a:pt x="38" y="189"/>
                      <a:pt x="25" y="126"/>
                      <a:pt x="19" y="88"/>
                    </a:cubicBezTo>
                    <a:cubicBezTo>
                      <a:pt x="13" y="51"/>
                      <a:pt x="7" y="19"/>
                      <a:pt x="0" y="0"/>
                    </a:cubicBezTo>
                  </a:path>
                </a:pathLst>
              </a:custGeom>
              <a:noFill/>
              <a:ln w="26988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Freeform 25"/>
              <p:cNvSpPr>
                <a:spLocks noEditPoints="1"/>
              </p:cNvSpPr>
              <p:nvPr/>
            </p:nvSpPr>
            <p:spPr bwMode="auto">
              <a:xfrm>
                <a:off x="2240" y="2545"/>
                <a:ext cx="314" cy="57"/>
              </a:xfrm>
              <a:custGeom>
                <a:avLst/>
                <a:gdLst>
                  <a:gd name="T0" fmla="*/ 1 w 314"/>
                  <a:gd name="T1" fmla="*/ 0 h 57"/>
                  <a:gd name="T2" fmla="*/ 273 w 314"/>
                  <a:gd name="T3" fmla="*/ 27 h 57"/>
                  <a:gd name="T4" fmla="*/ 272 w 314"/>
                  <a:gd name="T5" fmla="*/ 40 h 57"/>
                  <a:gd name="T6" fmla="*/ 0 w 314"/>
                  <a:gd name="T7" fmla="*/ 12 h 57"/>
                  <a:gd name="T8" fmla="*/ 1 w 314"/>
                  <a:gd name="T9" fmla="*/ 0 h 57"/>
                  <a:gd name="T10" fmla="*/ 267 w 314"/>
                  <a:gd name="T11" fmla="*/ 8 h 57"/>
                  <a:gd name="T12" fmla="*/ 314 w 314"/>
                  <a:gd name="T13" fmla="*/ 37 h 57"/>
                  <a:gd name="T14" fmla="*/ 262 w 314"/>
                  <a:gd name="T15" fmla="*/ 57 h 57"/>
                  <a:gd name="T16" fmla="*/ 267 w 314"/>
                  <a:gd name="T17" fmla="*/ 8 h 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14"/>
                  <a:gd name="T28" fmla="*/ 0 h 57"/>
                  <a:gd name="T29" fmla="*/ 314 w 314"/>
                  <a:gd name="T30" fmla="*/ 57 h 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14" h="57">
                    <a:moveTo>
                      <a:pt x="1" y="0"/>
                    </a:moveTo>
                    <a:lnTo>
                      <a:pt x="273" y="27"/>
                    </a:lnTo>
                    <a:lnTo>
                      <a:pt x="272" y="40"/>
                    </a:lnTo>
                    <a:lnTo>
                      <a:pt x="0" y="12"/>
                    </a:lnTo>
                    <a:lnTo>
                      <a:pt x="1" y="0"/>
                    </a:lnTo>
                    <a:close/>
                    <a:moveTo>
                      <a:pt x="267" y="8"/>
                    </a:moveTo>
                    <a:lnTo>
                      <a:pt x="314" y="37"/>
                    </a:lnTo>
                    <a:lnTo>
                      <a:pt x="262" y="57"/>
                    </a:lnTo>
                    <a:lnTo>
                      <a:pt x="267" y="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bg1"/>
                </a:solidFill>
                <a:bevel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9" name="Group 26"/>
              <p:cNvGrpSpPr>
                <a:grpSpLocks/>
              </p:cNvGrpSpPr>
              <p:nvPr/>
            </p:nvGrpSpPr>
            <p:grpSpPr bwMode="auto">
              <a:xfrm>
                <a:off x="2341" y="2573"/>
                <a:ext cx="68" cy="174"/>
                <a:chOff x="2341" y="2573"/>
                <a:chExt cx="68" cy="174"/>
              </a:xfrm>
            </p:grpSpPr>
            <p:sp>
              <p:nvSpPr>
                <p:cNvPr id="30" name="Line 27"/>
                <p:cNvSpPr>
                  <a:spLocks noChangeShapeType="1"/>
                </p:cNvSpPr>
                <p:nvPr/>
              </p:nvSpPr>
              <p:spPr bwMode="auto">
                <a:xfrm>
                  <a:off x="2341" y="2608"/>
                  <a:ext cx="68" cy="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" name="Rectangle 28"/>
                <p:cNvSpPr>
                  <a:spLocks noChangeArrowheads="1"/>
                </p:cNvSpPr>
                <p:nvPr/>
              </p:nvSpPr>
              <p:spPr bwMode="auto">
                <a:xfrm>
                  <a:off x="2341" y="2573"/>
                  <a:ext cx="62" cy="1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800" dirty="0">
                      <a:solidFill>
                        <a:schemeClr val="bg1"/>
                      </a:solidFill>
                    </a:rPr>
                    <a:t>c</a:t>
                  </a:r>
                </a:p>
              </p:txBody>
            </p:sp>
          </p:grpSp>
        </p:grpSp>
        <p:grpSp>
          <p:nvGrpSpPr>
            <p:cNvPr id="16" name="Group 29"/>
            <p:cNvGrpSpPr>
              <a:grpSpLocks/>
            </p:cNvGrpSpPr>
            <p:nvPr/>
          </p:nvGrpSpPr>
          <p:grpSpPr bwMode="auto">
            <a:xfrm>
              <a:off x="1669" y="1942"/>
              <a:ext cx="440" cy="797"/>
              <a:chOff x="1669" y="1942"/>
              <a:chExt cx="440" cy="797"/>
            </a:xfrm>
          </p:grpSpPr>
          <p:sp>
            <p:nvSpPr>
              <p:cNvPr id="20" name="Line 30"/>
              <p:cNvSpPr>
                <a:spLocks noChangeShapeType="1"/>
              </p:cNvSpPr>
              <p:nvPr/>
            </p:nvSpPr>
            <p:spPr bwMode="auto">
              <a:xfrm flipV="1">
                <a:off x="1676" y="1942"/>
                <a:ext cx="62" cy="797"/>
              </a:xfrm>
              <a:prstGeom prst="line">
                <a:avLst/>
              </a:prstGeom>
              <a:noFill/>
              <a:ln w="26988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Freeform 31"/>
              <p:cNvSpPr>
                <a:spLocks/>
              </p:cNvSpPr>
              <p:nvPr/>
            </p:nvSpPr>
            <p:spPr bwMode="auto">
              <a:xfrm>
                <a:off x="1669" y="1980"/>
                <a:ext cx="440" cy="753"/>
              </a:xfrm>
              <a:custGeom>
                <a:avLst/>
                <a:gdLst>
                  <a:gd name="T0" fmla="*/ 0 w 440"/>
                  <a:gd name="T1" fmla="*/ 753 h 753"/>
                  <a:gd name="T2" fmla="*/ 170 w 440"/>
                  <a:gd name="T3" fmla="*/ 728 h 753"/>
                  <a:gd name="T4" fmla="*/ 276 w 440"/>
                  <a:gd name="T5" fmla="*/ 602 h 753"/>
                  <a:gd name="T6" fmla="*/ 345 w 440"/>
                  <a:gd name="T7" fmla="*/ 458 h 753"/>
                  <a:gd name="T8" fmla="*/ 396 w 440"/>
                  <a:gd name="T9" fmla="*/ 295 h 753"/>
                  <a:gd name="T10" fmla="*/ 433 w 440"/>
                  <a:gd name="T11" fmla="*/ 125 h 753"/>
                  <a:gd name="T12" fmla="*/ 440 w 440"/>
                  <a:gd name="T13" fmla="*/ 0 h 7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40"/>
                  <a:gd name="T22" fmla="*/ 0 h 753"/>
                  <a:gd name="T23" fmla="*/ 440 w 440"/>
                  <a:gd name="T24" fmla="*/ 753 h 7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40" h="753">
                    <a:moveTo>
                      <a:pt x="0" y="753"/>
                    </a:moveTo>
                    <a:cubicBezTo>
                      <a:pt x="63" y="753"/>
                      <a:pt x="126" y="753"/>
                      <a:pt x="170" y="728"/>
                    </a:cubicBezTo>
                    <a:cubicBezTo>
                      <a:pt x="214" y="703"/>
                      <a:pt x="245" y="646"/>
                      <a:pt x="276" y="602"/>
                    </a:cubicBezTo>
                    <a:cubicBezTo>
                      <a:pt x="308" y="558"/>
                      <a:pt x="327" y="508"/>
                      <a:pt x="345" y="458"/>
                    </a:cubicBezTo>
                    <a:cubicBezTo>
                      <a:pt x="364" y="408"/>
                      <a:pt x="383" y="351"/>
                      <a:pt x="396" y="295"/>
                    </a:cubicBezTo>
                    <a:cubicBezTo>
                      <a:pt x="408" y="238"/>
                      <a:pt x="427" y="175"/>
                      <a:pt x="433" y="125"/>
                    </a:cubicBezTo>
                    <a:cubicBezTo>
                      <a:pt x="440" y="75"/>
                      <a:pt x="440" y="19"/>
                      <a:pt x="440" y="0"/>
                    </a:cubicBezTo>
                  </a:path>
                </a:pathLst>
              </a:custGeom>
              <a:noFill/>
              <a:ln w="26988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Freeform 32"/>
              <p:cNvSpPr>
                <a:spLocks noEditPoints="1"/>
              </p:cNvSpPr>
              <p:nvPr/>
            </p:nvSpPr>
            <p:spPr bwMode="auto">
              <a:xfrm>
                <a:off x="1719" y="2256"/>
                <a:ext cx="314" cy="58"/>
              </a:xfrm>
              <a:custGeom>
                <a:avLst/>
                <a:gdLst>
                  <a:gd name="T0" fmla="*/ 1 w 314"/>
                  <a:gd name="T1" fmla="*/ 0 h 58"/>
                  <a:gd name="T2" fmla="*/ 274 w 314"/>
                  <a:gd name="T3" fmla="*/ 27 h 58"/>
                  <a:gd name="T4" fmla="*/ 272 w 314"/>
                  <a:gd name="T5" fmla="*/ 40 h 58"/>
                  <a:gd name="T6" fmla="*/ 0 w 314"/>
                  <a:gd name="T7" fmla="*/ 12 h 58"/>
                  <a:gd name="T8" fmla="*/ 1 w 314"/>
                  <a:gd name="T9" fmla="*/ 0 h 58"/>
                  <a:gd name="T10" fmla="*/ 267 w 314"/>
                  <a:gd name="T11" fmla="*/ 8 h 58"/>
                  <a:gd name="T12" fmla="*/ 314 w 314"/>
                  <a:gd name="T13" fmla="*/ 38 h 58"/>
                  <a:gd name="T14" fmla="*/ 262 w 314"/>
                  <a:gd name="T15" fmla="*/ 58 h 58"/>
                  <a:gd name="T16" fmla="*/ 267 w 314"/>
                  <a:gd name="T17" fmla="*/ 8 h 5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14"/>
                  <a:gd name="T28" fmla="*/ 0 h 58"/>
                  <a:gd name="T29" fmla="*/ 314 w 314"/>
                  <a:gd name="T30" fmla="*/ 58 h 5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14" h="58">
                    <a:moveTo>
                      <a:pt x="1" y="0"/>
                    </a:moveTo>
                    <a:lnTo>
                      <a:pt x="274" y="27"/>
                    </a:lnTo>
                    <a:lnTo>
                      <a:pt x="272" y="40"/>
                    </a:lnTo>
                    <a:lnTo>
                      <a:pt x="0" y="12"/>
                    </a:lnTo>
                    <a:lnTo>
                      <a:pt x="1" y="0"/>
                    </a:lnTo>
                    <a:close/>
                    <a:moveTo>
                      <a:pt x="267" y="8"/>
                    </a:moveTo>
                    <a:lnTo>
                      <a:pt x="314" y="38"/>
                    </a:lnTo>
                    <a:lnTo>
                      <a:pt x="262" y="58"/>
                    </a:lnTo>
                    <a:lnTo>
                      <a:pt x="267" y="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bg1"/>
                </a:solidFill>
                <a:bevel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Rectangle 35"/>
              <p:cNvSpPr>
                <a:spLocks noChangeArrowheads="1"/>
              </p:cNvSpPr>
              <p:nvPr/>
            </p:nvSpPr>
            <p:spPr bwMode="auto">
              <a:xfrm>
                <a:off x="1796" y="2293"/>
                <a:ext cx="72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700" dirty="0">
                    <a:solidFill>
                      <a:schemeClr val="bg1"/>
                    </a:solidFill>
                  </a:rPr>
                  <a:t>ū</a:t>
                </a:r>
                <a:endParaRPr lang="en-US" sz="18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7" name="Group 36"/>
            <p:cNvGrpSpPr>
              <a:grpSpLocks/>
            </p:cNvGrpSpPr>
            <p:nvPr/>
          </p:nvGrpSpPr>
          <p:grpSpPr bwMode="auto">
            <a:xfrm>
              <a:off x="1008" y="1920"/>
              <a:ext cx="240" cy="768"/>
              <a:chOff x="1008" y="1920"/>
              <a:chExt cx="240" cy="768"/>
            </a:xfrm>
          </p:grpSpPr>
          <p:sp>
            <p:nvSpPr>
              <p:cNvPr id="18" name="Text Box 37"/>
              <p:cNvSpPr txBox="1">
                <a:spLocks noChangeArrowheads="1"/>
              </p:cNvSpPr>
              <p:nvPr/>
            </p:nvSpPr>
            <p:spPr bwMode="auto">
              <a:xfrm>
                <a:off x="1008" y="2160"/>
                <a:ext cx="19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800" dirty="0">
                    <a:solidFill>
                      <a:schemeClr val="bg1"/>
                    </a:solidFill>
                  </a:rPr>
                  <a:t>H</a:t>
                </a:r>
              </a:p>
            </p:txBody>
          </p:sp>
          <p:sp>
            <p:nvSpPr>
              <p:cNvPr id="19" name="Line 38"/>
              <p:cNvSpPr>
                <a:spLocks noChangeShapeType="1"/>
              </p:cNvSpPr>
              <p:nvPr/>
            </p:nvSpPr>
            <p:spPr bwMode="auto">
              <a:xfrm flipH="1">
                <a:off x="1200" y="1920"/>
                <a:ext cx="48" cy="768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7094330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Mechanistic Solids Example - Sediments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843F76-396B-4360-A5BB-6E1A2C9DCE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690688"/>
            <a:ext cx="7315200" cy="409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2157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Mechanistic Solids Example - Sediments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D1AB1A-3EBE-4882-BDCF-45D42E821D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690688"/>
            <a:ext cx="7315200" cy="409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08280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Mechanistic Solids Example - Deposition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885E40-A06E-458A-B294-94FDD447D4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690688"/>
            <a:ext cx="7315200" cy="409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33969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Mechanistic Solids Example - Erosion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C626E1-AFE3-44C7-9C68-713F4D2ACA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690688"/>
            <a:ext cx="7315200" cy="409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513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Mechanistic Solids Example – Bedload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04090A-2BD7-4E91-98EA-DDDAA41DDA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690688"/>
            <a:ext cx="7315200" cy="409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07367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Mechanistic Solids Example - Resuspension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CFB110D-B00E-4A25-8D2E-8CFF59B70A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274286"/>
            <a:ext cx="4572000" cy="25612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32F7398-5BC9-4A4D-8F9F-5AA631F4AE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2274285"/>
            <a:ext cx="4572000" cy="25612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85861BE-A9AA-4C71-BEB5-F27413E117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1800" y="2274285"/>
            <a:ext cx="4572000" cy="2561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54405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Mechanistic Solids Example - Burial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26E3DB-2745-415E-8F91-5BB2DBA78F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690688"/>
            <a:ext cx="7315200" cy="409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78963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DAF0D-98AC-C74E-82C6-BEBB64B17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 – Equations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6EA01C-D89B-2645-B5EB-7A0D5571F9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06315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Bottom Shear Stress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Solids deposition and resuspension are controlled by bottom shear stress. This is the expression for the grain-related bottom shear stress (skin friction):</a:t>
            </a:r>
          </a:p>
          <a:p>
            <a:endParaRPr lang="en-US" dirty="0"/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>
            <p:extLst/>
          </p:nvPr>
        </p:nvGraphicFramePr>
        <p:xfrm>
          <a:off x="1738846" y="3598861"/>
          <a:ext cx="2453286" cy="903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1" name="Equation" r:id="rId3" imgW="977900" imgH="393700" progId="Equation.3">
                  <p:embed/>
                </p:oleObj>
              </mc:Choice>
              <mc:Fallback>
                <p:oleObj name="Equation" r:id="rId3" imgW="977900" imgH="393700" progId="Equation.3">
                  <p:embed/>
                  <p:pic>
                    <p:nvPicPr>
                      <p:cNvPr id="5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8846" y="3598861"/>
                        <a:ext cx="2453286" cy="9032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>
            <p:extLst/>
          </p:nvPr>
        </p:nvGraphicFramePr>
        <p:xfrm>
          <a:off x="7304762" y="3624350"/>
          <a:ext cx="2993867" cy="8523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2" name="Equation" r:id="rId5" imgW="1346200" imgH="419100" progId="Equation.3">
                  <p:embed/>
                </p:oleObj>
              </mc:Choice>
              <mc:Fallback>
                <p:oleObj name="Equation" r:id="rId5" imgW="1346200" imgH="419100" progId="Equation.3">
                  <p:embed/>
                  <p:pic>
                    <p:nvPicPr>
                      <p:cNvPr id="6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4762" y="3624350"/>
                        <a:ext cx="2993867" cy="852311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331750" y="4729162"/>
            <a:ext cx="4054441" cy="127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2000" i="1" dirty="0">
                <a:solidFill>
                  <a:schemeClr val="bg1"/>
                </a:solidFill>
                <a:latin typeface="Times New Roman" charset="0"/>
                <a:cs typeface="Times New Roman" charset="0"/>
              </a:rPr>
              <a:t>ρ</a:t>
            </a:r>
            <a:r>
              <a:rPr lang="en-US" sz="2000" dirty="0">
                <a:solidFill>
                  <a:schemeClr val="bg1"/>
                </a:solidFill>
              </a:rPr>
              <a:t> = water density [kg/m</a:t>
            </a:r>
            <a:r>
              <a:rPr lang="en-US" sz="2000" baseline="30000" dirty="0">
                <a:solidFill>
                  <a:schemeClr val="bg1"/>
                </a:solidFill>
              </a:rPr>
              <a:t>3</a:t>
            </a:r>
            <a:r>
              <a:rPr lang="en-US" sz="2000" dirty="0">
                <a:solidFill>
                  <a:schemeClr val="bg1"/>
                </a:solidFill>
              </a:rPr>
              <a:t>],  </a:t>
            </a:r>
          </a:p>
          <a:p>
            <a:pPr>
              <a:spcBef>
                <a:spcPct val="50000"/>
              </a:spcBef>
            </a:pPr>
            <a:r>
              <a:rPr lang="en-US" sz="2000" i="1" dirty="0" err="1">
                <a:solidFill>
                  <a:schemeClr val="bg1"/>
                </a:solidFill>
                <a:latin typeface="Times New Roman" charset="0"/>
                <a:cs typeface="Times New Roman" charset="0"/>
              </a:rPr>
              <a:t>k</a:t>
            </a:r>
            <a:r>
              <a:rPr lang="en-US" sz="2000" i="1" baseline="-25000" dirty="0" err="1">
                <a:solidFill>
                  <a:schemeClr val="bg1"/>
                </a:solidFill>
                <a:latin typeface="Times New Roman" charset="0"/>
                <a:cs typeface="Times New Roman" charset="0"/>
              </a:rPr>
              <a:t>s</a:t>
            </a:r>
            <a:r>
              <a:rPr lang="en-US" sz="2000" dirty="0">
                <a:solidFill>
                  <a:schemeClr val="bg1"/>
                </a:solidFill>
              </a:rPr>
              <a:t> = equivalent roughness height [m], </a:t>
            </a:r>
          </a:p>
          <a:p>
            <a:pPr>
              <a:spcBef>
                <a:spcPct val="50000"/>
              </a:spcBef>
            </a:pPr>
            <a:r>
              <a:rPr lang="en-US" dirty="0">
                <a:solidFill>
                  <a:schemeClr val="bg1"/>
                </a:solidFill>
              </a:rPr>
              <a:t>        </a:t>
            </a:r>
            <a:r>
              <a:rPr lang="en-US" sz="1600" dirty="0">
                <a:solidFill>
                  <a:schemeClr val="bg1"/>
                </a:solidFill>
              </a:rPr>
              <a:t>(larger of 3 </a:t>
            </a:r>
            <a:r>
              <a:rPr lang="en-US" sz="1600" dirty="0">
                <a:solidFill>
                  <a:schemeClr val="bg1"/>
                </a:solidFill>
                <a:cs typeface="Arial" charset="0"/>
              </a:rPr>
              <a:t>×</a:t>
            </a:r>
            <a:r>
              <a:rPr lang="en-US" sz="1600" dirty="0">
                <a:solidFill>
                  <a:schemeClr val="bg1"/>
                </a:solidFill>
              </a:rPr>
              <a:t> D</a:t>
            </a:r>
            <a:r>
              <a:rPr lang="en-US" sz="1600" baseline="-25000" dirty="0">
                <a:solidFill>
                  <a:schemeClr val="bg1"/>
                </a:solidFill>
              </a:rPr>
              <a:t>50</a:t>
            </a:r>
            <a:r>
              <a:rPr lang="en-US" sz="1600" dirty="0">
                <a:solidFill>
                  <a:schemeClr val="bg1"/>
                </a:solidFill>
              </a:rPr>
              <a:t>, or 0.01H)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Box 10"/>
              <p:cNvSpPr txBox="1">
                <a:spLocks noChangeArrowheads="1"/>
              </p:cNvSpPr>
              <p:nvPr/>
            </p:nvSpPr>
            <p:spPr bwMode="auto">
              <a:xfrm>
                <a:off x="7430022" y="4729162"/>
                <a:ext cx="2993867" cy="14209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 dirty="0">
                    <a:solidFill>
                      <a:schemeClr val="bg1"/>
                    </a:solidFill>
                  </a:rPr>
                  <a:t>u = water velocity [m/sec],</a:t>
                </a:r>
                <a:endParaRPr lang="en-US" sz="2000" baseline="-25000" dirty="0">
                  <a:solidFill>
                    <a:schemeClr val="bg1"/>
                  </a:solidFill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en-US" sz="2000" dirty="0">
                    <a:solidFill>
                      <a:schemeClr val="bg1"/>
                    </a:solidFill>
                  </a:rPr>
                  <a:t>H = water depth [m]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 sz="2000" dirty="0">
                    <a:solidFill>
                      <a:schemeClr val="bg1"/>
                    </a:solidFill>
                  </a:rPr>
                  <a:t>u</a:t>
                </a:r>
                <a:r>
                  <a:rPr lang="en-US" sz="2000" baseline="-25000" dirty="0">
                    <a:solidFill>
                      <a:schemeClr val="bg1"/>
                    </a:solidFill>
                  </a:rPr>
                  <a:t>*</a:t>
                </a:r>
                <a:r>
                  <a:rPr lang="en-US" sz="2000" dirty="0">
                    <a:solidFill>
                      <a:schemeClr val="bg1"/>
                    </a:solidFill>
                  </a:rPr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type m:val="lin"/>
                            <m:ctrlPr>
                              <a:rPr lang="en-US" sz="20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𝑏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000" i="1" smtClean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𝜌</m:t>
                            </m:r>
                          </m:den>
                        </m:f>
                      </m:e>
                    </m:rad>
                  </m:oMath>
                </a14:m>
                <a:endParaRPr lang="en-US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 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430022" y="4729162"/>
                <a:ext cx="2993867" cy="1420902"/>
              </a:xfrm>
              <a:prstGeom prst="rect">
                <a:avLst/>
              </a:prstGeom>
              <a:blipFill>
                <a:blip r:embed="rId7"/>
                <a:stretch>
                  <a:fillRect l="-2240" t="-2575" b="-49356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980433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ea typeface="ＭＳ Ｐゴシック" charset="-128"/>
              </a:rPr>
              <a:t>Noncohesive</a:t>
            </a:r>
            <a:r>
              <a:rPr lang="en-US" dirty="0">
                <a:ea typeface="ＭＳ Ｐゴシック" charset="-128"/>
              </a:rPr>
              <a:t> Settling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/>
                  <a:t>Settling velocities, </a:t>
                </a:r>
                <a:r>
                  <a:rPr lang="en-US" i="1" dirty="0" err="1"/>
                  <a:t>W</a:t>
                </a:r>
                <a:r>
                  <a:rPr lang="en-US" i="1" baseline="-25000" dirty="0" err="1"/>
                  <a:t>s</a:t>
                </a:r>
                <a:r>
                  <a:rPr lang="en-US" dirty="0"/>
                  <a:t>, of individual noncohesive sediment particles are functions of:</a:t>
                </a:r>
              </a:p>
              <a:p>
                <a:pPr lvl="1">
                  <a:buFontTx/>
                  <a:buChar char="•"/>
                </a:pPr>
                <a:r>
                  <a:rPr lang="en-US" sz="2000" dirty="0"/>
                  <a:t> </a:t>
                </a:r>
                <a:r>
                  <a:rPr lang="en-US" sz="2000" i="1" dirty="0">
                    <a:latin typeface="Times New Roman" charset="0"/>
                  </a:rPr>
                  <a:t>D</a:t>
                </a:r>
                <a:r>
                  <a:rPr lang="en-US" sz="2000" dirty="0">
                    <a:latin typeface="Times New Roman" charset="0"/>
                  </a:rPr>
                  <a:t> </a:t>
                </a:r>
                <a:r>
                  <a:rPr lang="en-US" sz="2000" dirty="0"/>
                  <a:t>= particle diameter [m]</a:t>
                </a:r>
              </a:p>
              <a:p>
                <a:pPr lvl="1">
                  <a:buFontTx/>
                  <a:buChar char="•"/>
                </a:pPr>
                <a:r>
                  <a:rPr lang="en-US" sz="2000" dirty="0"/>
                  <a:t> </a:t>
                </a:r>
                <a:r>
                  <a:rPr lang="en-US" sz="2000" i="1" dirty="0" err="1"/>
                  <a:t>ρ</a:t>
                </a:r>
                <a:r>
                  <a:rPr lang="en-US" sz="2000" i="1" baseline="-25000" dirty="0" err="1"/>
                  <a:t>s</a:t>
                </a:r>
                <a:r>
                  <a:rPr lang="en-US" sz="2000" dirty="0"/>
                  <a:t> = sediment particle density [kg/m</a:t>
                </a:r>
                <a:r>
                  <a:rPr lang="en-US" sz="2000" baseline="30000" dirty="0"/>
                  <a:t>3</a:t>
                </a:r>
                <a:r>
                  <a:rPr lang="en-US" sz="2000" dirty="0"/>
                  <a:t>]</a:t>
                </a:r>
              </a:p>
              <a:p>
                <a:pPr lvl="1">
                  <a:buFontTx/>
                  <a:buChar char="•"/>
                </a:pPr>
                <a:r>
                  <a:rPr lang="en-US" sz="2000" dirty="0"/>
                  <a:t> </a:t>
                </a:r>
                <a:r>
                  <a:rPr lang="en-US" sz="2000" i="1" dirty="0"/>
                  <a:t>ρ</a:t>
                </a:r>
                <a:r>
                  <a:rPr lang="en-US" sz="2000" dirty="0"/>
                  <a:t>  = water density [kg/m</a:t>
                </a:r>
                <a:r>
                  <a:rPr lang="en-US" sz="2000" baseline="30000" dirty="0"/>
                  <a:t>3</a:t>
                </a:r>
                <a:r>
                  <a:rPr lang="en-US" sz="2000" dirty="0"/>
                  <a:t>]</a:t>
                </a:r>
              </a:p>
              <a:p>
                <a:pPr lvl="1">
                  <a:buFontTx/>
                  <a:buChar char="•"/>
                </a:pPr>
                <a:r>
                  <a:rPr lang="en-US" sz="2000" dirty="0"/>
                  <a:t> </a:t>
                </a:r>
                <a:r>
                  <a:rPr lang="en-US" sz="2000" i="1" dirty="0">
                    <a:latin typeface="Symbol" charset="2"/>
                  </a:rPr>
                  <a:t>m</a:t>
                </a:r>
                <a:r>
                  <a:rPr lang="en-US" sz="2000" dirty="0"/>
                  <a:t> = absolute viscosity of water = 0.001 poise [kg/m-sec] at 20</a:t>
                </a:r>
                <a:r>
                  <a:rPr lang="en-US" sz="2000" baseline="30000" dirty="0"/>
                  <a:t>o</a:t>
                </a:r>
                <a:r>
                  <a:rPr lang="en-US" sz="2000" dirty="0"/>
                  <a:t>C</a:t>
                </a:r>
              </a:p>
              <a:p>
                <a:pPr lvl="1">
                  <a:buFontTx/>
                  <a:buChar char="•"/>
                </a:pPr>
                <a:r>
                  <a:rPr lang="en-US" sz="2000" dirty="0"/>
                  <a:t> </a:t>
                </a:r>
                <a:r>
                  <a:rPr lang="en-US" sz="2000" i="1" dirty="0"/>
                  <a:t>ν</a:t>
                </a:r>
                <a:r>
                  <a:rPr lang="en-US" sz="2000" dirty="0"/>
                  <a:t>  = dynamic viscosity of water [m</a:t>
                </a:r>
                <a:r>
                  <a:rPr lang="en-US" sz="2000" baseline="30000" dirty="0"/>
                  <a:t>2</a:t>
                </a:r>
                <a:r>
                  <a:rPr lang="en-US" sz="2000" dirty="0"/>
                  <a:t>/sec] = </a:t>
                </a:r>
                <a:r>
                  <a:rPr lang="en-US" sz="2000" i="1" dirty="0"/>
                  <a:t>μ/ρ</a:t>
                </a:r>
                <a:r>
                  <a:rPr lang="en-US" sz="2000" dirty="0"/>
                  <a:t>  </a:t>
                </a:r>
              </a:p>
              <a:p>
                <a:pPr lvl="1">
                  <a:buFontTx/>
                  <a:buChar char="•"/>
                </a:pPr>
                <a:r>
                  <a:rPr lang="en-US" sz="2000" dirty="0"/>
                  <a:t> </a:t>
                </a:r>
                <a:r>
                  <a:rPr lang="en-US" i="1" dirty="0">
                    <a:latin typeface="Times New Roman" charset="0"/>
                  </a:rPr>
                  <a:t>g</a:t>
                </a:r>
                <a:r>
                  <a:rPr lang="en-US" sz="2000" dirty="0"/>
                  <a:t> = acceleration of gravity, 9.808 [m/sec</a:t>
                </a:r>
                <a:r>
                  <a:rPr lang="en-US" sz="2000" baseline="30000" dirty="0"/>
                  <a:t>2</a:t>
                </a:r>
                <a:r>
                  <a:rPr lang="en-US" sz="2000" dirty="0"/>
                  <a:t>]</a:t>
                </a:r>
              </a:p>
              <a:p>
                <a:pPr lvl="1">
                  <a:buFontTx/>
                  <a:buChar char="•"/>
                </a:pPr>
                <a:r>
                  <a:rPr lang="en-US" sz="2000" dirty="0"/>
                  <a:t> R  =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𝑆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𝜌</m:t>
                            </m:r>
                          </m:den>
                        </m:f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−1</m:t>
                        </m:r>
                      </m:e>
                    </m:d>
                  </m:oMath>
                </a14:m>
                <a:endParaRPr lang="en-US" sz="2000" dirty="0"/>
              </a:p>
              <a:p>
                <a:pPr lvl="1">
                  <a:buFontTx/>
                  <a:buChar char="•"/>
                </a:pPr>
                <a:r>
                  <a:rPr lang="en-US" sz="2000" dirty="0"/>
                  <a:t> </a:t>
                </a:r>
                <a:r>
                  <a:rPr lang="en-US" sz="2000" i="1" dirty="0"/>
                  <a:t>d</a:t>
                </a:r>
                <a:r>
                  <a:rPr lang="en-US" sz="2000" i="1" baseline="-25000" dirty="0"/>
                  <a:t>*</a:t>
                </a:r>
                <a:r>
                  <a:rPr lang="en-US" sz="2000" dirty="0"/>
                  <a:t> = dimensionless diameter  =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  <a:ea typeface="Cambria Math"/>
                      </a:rPr>
                      <m:t>𝐷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 </m:t>
                    </m:r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latin typeface="Cambria Math" charset="0"/>
                                    <a:ea typeface="Cambria Math"/>
                                  </a:rPr>
                                  <m:t>𝑅</m:t>
                                </m:r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 </m:t>
                                </m:r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𝑔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2800" i="1">
                                        <a:latin typeface="Cambria Math"/>
                                        <a:ea typeface="Cambria Math"/>
                                      </a:rPr>
                                      <m:t>ν</m:t>
                                    </m:r>
                                  </m:e>
                                  <m:sup>
                                    <m:r>
                                      <a:rPr lang="en-US" sz="2800" i="1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1/3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75" t="-2381" r="-11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3322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Bottom Shear Stress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081272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Solids deposition and resuspension are controlled by bottom shear stress. Grain-related bottom shear stress (skin friction) varies with the square of velocity.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C1607A9-859C-4740-ACEE-5E3401DDA1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472" y="1825625"/>
            <a:ext cx="5797296" cy="3800644"/>
          </a:xfrm>
          <a:prstGeom prst="rect">
            <a:avLst/>
          </a:prstGeom>
        </p:spPr>
      </p:pic>
      <p:sp>
        <p:nvSpPr>
          <p:cNvPr id="12" name="Text Box 8">
            <a:extLst>
              <a:ext uri="{FF2B5EF4-FFF2-40B4-BE49-F238E27FC236}">
                <a16:creationId xmlns:a16="http://schemas.microsoft.com/office/drawing/2014/main" id="{495C5549-3490-984F-8C35-3E81D84A27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9266" y="5676838"/>
            <a:ext cx="36857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chemeClr val="bg1"/>
                </a:solidFill>
              </a:rPr>
              <a:t>Water velocity [m/sec]</a:t>
            </a:r>
          </a:p>
        </p:txBody>
      </p:sp>
    </p:spTree>
    <p:extLst>
      <p:ext uri="{BB962C8B-B14F-4D97-AF65-F5344CB8AC3E}">
        <p14:creationId xmlns:p14="http://schemas.microsoft.com/office/powerpoint/2010/main" val="312078147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Settling Velocities, </a:t>
            </a:r>
            <a:r>
              <a:rPr lang="en-US" i="1" dirty="0" err="1">
                <a:ea typeface="ＭＳ Ｐゴシック" charset="-128"/>
              </a:rPr>
              <a:t>W</a:t>
            </a:r>
            <a:r>
              <a:rPr lang="en-US" i="1" baseline="-25000" dirty="0" err="1">
                <a:ea typeface="ＭＳ Ｐゴシック" charset="-128"/>
              </a:rPr>
              <a:t>s</a:t>
            </a:r>
            <a:r>
              <a:rPr lang="en-US" dirty="0">
                <a:ea typeface="ＭＳ Ｐゴシック" charset="-128"/>
              </a:rPr>
              <a:t> </a:t>
            </a:r>
            <a:br>
              <a:rPr lang="en-US" dirty="0">
                <a:ea typeface="ＭＳ Ｐゴシック" charset="-128"/>
              </a:rPr>
            </a:br>
            <a:r>
              <a:rPr lang="en-US" sz="4000" dirty="0">
                <a:ea typeface="ＭＳ Ｐゴシック" charset="-128"/>
              </a:rPr>
              <a:t>from van Rijn (1984)</a:t>
            </a:r>
            <a:endParaRPr lang="en-US" dirty="0"/>
          </a:p>
        </p:txBody>
      </p:sp>
      <p:graphicFrame>
        <p:nvGraphicFramePr>
          <p:cNvPr id="4" name="Object 2"/>
          <p:cNvGraphicFramePr>
            <a:graphicFrameLocks noGrp="1" noChangeAspect="1"/>
          </p:cNvGraphicFramePr>
          <p:nvPr>
            <p:ph idx="1"/>
            <p:extLst/>
          </p:nvPr>
        </p:nvGraphicFramePr>
        <p:xfrm>
          <a:off x="2337310" y="1641599"/>
          <a:ext cx="7742847" cy="29523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66" name="Equation" r:id="rId3" imgW="3530600" imgH="1346200" progId="Equation.3">
                  <p:embed/>
                </p:oleObj>
              </mc:Choice>
              <mc:Fallback>
                <p:oleObj name="Equation" r:id="rId3" imgW="3530600" imgH="1346200" progId="Equation.3">
                  <p:embed/>
                  <p:pic>
                    <p:nvPicPr>
                      <p:cNvPr id="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7310" y="1641599"/>
                        <a:ext cx="7742847" cy="295230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7474591" y="3918015"/>
            <a:ext cx="21151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(i.e., applied for very coarse sand and larger)</a:t>
            </a: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7143359" y="1713218"/>
            <a:ext cx="2777602" cy="5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(i.e., Stokes equation, applied for very fine sand and smaller)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654372" y="4620748"/>
            <a:ext cx="88832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chemeClr val="bg1"/>
                </a:solidFill>
              </a:rPr>
              <a:t>Where </a:t>
            </a:r>
            <a:r>
              <a:rPr lang="en-US" sz="2000" i="1" dirty="0" err="1">
                <a:solidFill>
                  <a:schemeClr val="bg1"/>
                </a:solidFill>
              </a:rPr>
              <a:t>W</a:t>
            </a:r>
            <a:r>
              <a:rPr lang="en-US" sz="2000" i="1" baseline="-25000" dirty="0" err="1">
                <a:solidFill>
                  <a:schemeClr val="bg1"/>
                </a:solidFill>
              </a:rPr>
              <a:t>s</a:t>
            </a:r>
            <a:r>
              <a:rPr lang="en-US" sz="2000" i="1" baseline="-25000" dirty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in m/sec, and</a:t>
            </a:r>
            <a:r>
              <a:rPr lang="en-US" sz="2000" i="1" dirty="0">
                <a:solidFill>
                  <a:schemeClr val="bg1"/>
                </a:solidFill>
                <a:latin typeface="Times New Roman" charset="0"/>
              </a:rPr>
              <a:t> R</a:t>
            </a:r>
            <a:r>
              <a:rPr lang="en-US" sz="2000" i="1" baseline="-25000" dirty="0">
                <a:solidFill>
                  <a:schemeClr val="bg1"/>
                </a:solidFill>
                <a:latin typeface="Times New Roman" charset="0"/>
              </a:rPr>
              <a:t>d</a:t>
            </a:r>
            <a:r>
              <a:rPr lang="en-US" sz="2000" dirty="0">
                <a:solidFill>
                  <a:schemeClr val="bg1"/>
                </a:solidFill>
              </a:rPr>
              <a:t> = sediment particle densimetric Reynolds number:</a:t>
            </a:r>
          </a:p>
        </p:txBody>
      </p:sp>
      <p:graphicFrame>
        <p:nvGraphicFramePr>
          <p:cNvPr id="8" name="Object 3"/>
          <p:cNvGraphicFramePr>
            <a:graphicFrameLocks noChangeAspect="1"/>
          </p:cNvGraphicFramePr>
          <p:nvPr>
            <p:extLst/>
          </p:nvPr>
        </p:nvGraphicFramePr>
        <p:xfrm>
          <a:off x="2337310" y="5119448"/>
          <a:ext cx="2173287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67" name="Equation" r:id="rId5" imgW="876300" imgH="406400" progId="Equation.3">
                  <p:embed/>
                </p:oleObj>
              </mc:Choice>
              <mc:Fallback>
                <p:oleObj name="Equation" r:id="rId5" imgW="876300" imgH="406400" progId="Equation.3">
                  <p:embed/>
                  <p:pic>
                    <p:nvPicPr>
                      <p:cNvPr id="8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7310" y="5119448"/>
                        <a:ext cx="2173287" cy="10080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4"/>
          <p:cNvGraphicFramePr>
            <a:graphicFrameLocks noChangeAspect="1"/>
          </p:cNvGraphicFramePr>
          <p:nvPr>
            <p:extLst/>
          </p:nvPr>
        </p:nvGraphicFramePr>
        <p:xfrm>
          <a:off x="7382015" y="5055948"/>
          <a:ext cx="2300287" cy="1071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68" name="Equation" r:id="rId7" imgW="927100" imgH="431800" progId="Equation.3">
                  <p:embed/>
                </p:oleObj>
              </mc:Choice>
              <mc:Fallback>
                <p:oleObj name="Equation" r:id="rId7" imgW="927100" imgH="431800" progId="Equation.3">
                  <p:embed/>
                  <p:pic>
                    <p:nvPicPr>
                      <p:cNvPr id="9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2015" y="5055948"/>
                        <a:ext cx="2300287" cy="10715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7765398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Sediment Transport Processes</a:t>
            </a:r>
            <a:br>
              <a:rPr lang="en-US" dirty="0">
                <a:ea typeface="ＭＳ Ｐゴシック" charset="-128"/>
              </a:rPr>
            </a:br>
            <a:r>
              <a:rPr lang="en-US" dirty="0">
                <a:ea typeface="ＭＳ Ｐゴシック" charset="-128"/>
              </a:rPr>
              <a:t>- </a:t>
            </a:r>
            <a:r>
              <a:rPr lang="en-US" dirty="0" err="1">
                <a:ea typeface="ＭＳ Ｐゴシック" charset="-128"/>
              </a:rPr>
              <a:t>noncohesive</a:t>
            </a:r>
            <a:r>
              <a:rPr lang="en-US" dirty="0">
                <a:ea typeface="ＭＳ Ｐゴシック" charset="-128"/>
              </a:rPr>
              <a:t> deposition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671153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Noncohesive</a:t>
            </a:r>
            <a:r>
              <a:rPr lang="en-US" dirty="0"/>
              <a:t> deposition is settling attenuated by the shear stress from water flow: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/>
          <a:srcRect l="8882" t="24150" r="4612" b="2880"/>
          <a:stretch/>
        </p:blipFill>
        <p:spPr bwMode="auto">
          <a:xfrm>
            <a:off x="7791188" y="2235894"/>
            <a:ext cx="3474720" cy="3839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2301179" y="3084535"/>
          <a:ext cx="248443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8" name="Equation" r:id="rId4" imgW="838200" imgH="177800" progId="Equation.3">
                  <p:embed/>
                </p:oleObj>
              </mc:Choice>
              <mc:Fallback>
                <p:oleObj name="Equation" r:id="rId4" imgW="838200" imgH="177800" progId="Equation.3">
                  <p:embed/>
                  <p:pic>
                    <p:nvPicPr>
                      <p:cNvPr id="5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1179" y="3084535"/>
                        <a:ext cx="2484438" cy="4318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1107532" y="3937653"/>
            <a:ext cx="4724400" cy="2144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i="1" dirty="0">
                <a:solidFill>
                  <a:schemeClr val="bg1"/>
                </a:solidFill>
              </a:rPr>
              <a:t>α</a:t>
            </a:r>
            <a:r>
              <a:rPr lang="en-US" sz="2000" i="1" baseline="-25000" dirty="0">
                <a:solidFill>
                  <a:schemeClr val="bg1"/>
                </a:solidFill>
              </a:rPr>
              <a:t>D</a:t>
            </a:r>
            <a:r>
              <a:rPr lang="en-US" sz="2000" dirty="0">
                <a:solidFill>
                  <a:schemeClr val="bg1"/>
                </a:solidFill>
              </a:rPr>
              <a:t> = probability of deposition upon contact with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bed; varies roughly linearly from 1 to 0 (Krone, 1963):</a:t>
            </a:r>
          </a:p>
          <a:p>
            <a:r>
              <a:rPr lang="en-US" i="1" dirty="0">
                <a:solidFill>
                  <a:schemeClr val="bg1"/>
                </a:solidFill>
              </a:rPr>
              <a:t>α</a:t>
            </a:r>
            <a:r>
              <a:rPr lang="en-US" i="1" baseline="-25000" dirty="0">
                <a:solidFill>
                  <a:schemeClr val="bg1"/>
                </a:solidFill>
              </a:rPr>
              <a:t>D</a:t>
            </a:r>
            <a:r>
              <a:rPr lang="en-US" dirty="0">
                <a:solidFill>
                  <a:schemeClr val="bg1"/>
                </a:solidFill>
              </a:rPr>
              <a:t> = </a:t>
            </a:r>
            <a:r>
              <a:rPr lang="en-US" sz="2000" dirty="0">
                <a:solidFill>
                  <a:schemeClr val="bg1"/>
                </a:solidFill>
              </a:rPr>
              <a:t>1,        ≤       ≈ 0 N/m</a:t>
            </a:r>
            <a:r>
              <a:rPr lang="en-US" sz="2000" baseline="30000" dirty="0">
                <a:solidFill>
                  <a:schemeClr val="bg1"/>
                </a:solidFill>
              </a:rPr>
              <a:t>2</a:t>
            </a:r>
            <a:endParaRPr lang="en-US" sz="2000" dirty="0">
              <a:solidFill>
                <a:schemeClr val="bg1"/>
              </a:solidFill>
            </a:endParaRPr>
          </a:p>
          <a:p>
            <a:r>
              <a:rPr lang="en-US" i="1" dirty="0">
                <a:solidFill>
                  <a:schemeClr val="bg1"/>
                </a:solidFill>
              </a:rPr>
              <a:t>α</a:t>
            </a:r>
            <a:r>
              <a:rPr lang="en-US" i="1" baseline="-25000" dirty="0">
                <a:solidFill>
                  <a:schemeClr val="bg1"/>
                </a:solidFill>
              </a:rPr>
              <a:t>D</a:t>
            </a:r>
            <a:r>
              <a:rPr lang="en-US" dirty="0">
                <a:solidFill>
                  <a:schemeClr val="bg1"/>
                </a:solidFill>
              </a:rPr>
              <a:t> = </a:t>
            </a:r>
            <a:r>
              <a:rPr lang="en-US" sz="2000" dirty="0">
                <a:solidFill>
                  <a:schemeClr val="bg1"/>
                </a:solidFill>
              </a:rPr>
              <a:t>0,        </a:t>
            </a:r>
            <a:r>
              <a:rPr lang="en-US" sz="2000" dirty="0">
                <a:solidFill>
                  <a:schemeClr val="bg1"/>
                </a:solidFill>
                <a:cs typeface="Arial" charset="0"/>
              </a:rPr>
              <a:t>≥</a:t>
            </a:r>
            <a:r>
              <a:rPr lang="en-US" sz="2000" dirty="0">
                <a:solidFill>
                  <a:schemeClr val="bg1"/>
                </a:solidFill>
              </a:rPr>
              <a:t>       ≈ 0.01 - 0.2 N/m</a:t>
            </a:r>
            <a:r>
              <a:rPr lang="en-US" sz="2000" baseline="30000" dirty="0">
                <a:solidFill>
                  <a:schemeClr val="bg1"/>
                </a:solidFill>
              </a:rPr>
              <a:t>2</a:t>
            </a:r>
          </a:p>
          <a:p>
            <a:endParaRPr lang="en-US" sz="2000" baseline="30000" dirty="0">
              <a:solidFill>
                <a:schemeClr val="bg1"/>
              </a:solidFill>
            </a:endParaRPr>
          </a:p>
          <a:p>
            <a:r>
              <a:rPr lang="en-US" sz="2000" b="1" dirty="0">
                <a:solidFill>
                  <a:schemeClr val="bg1"/>
                </a:solidFill>
              </a:rPr>
              <a:t>Or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l-GR" sz="2000" dirty="0">
                <a:solidFill>
                  <a:schemeClr val="bg1"/>
                </a:solidFill>
              </a:rPr>
              <a:t>α</a:t>
            </a:r>
            <a:r>
              <a:rPr lang="en-US" sz="2000" baseline="-25000" dirty="0">
                <a:solidFill>
                  <a:schemeClr val="bg1"/>
                </a:solidFill>
              </a:rPr>
              <a:t>D</a:t>
            </a:r>
            <a:r>
              <a:rPr lang="en-US" sz="2000" dirty="0">
                <a:solidFill>
                  <a:schemeClr val="bg1"/>
                </a:solidFill>
              </a:rPr>
              <a:t> = 1    (Novotny and others)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7860009" y="1822881"/>
            <a:ext cx="333707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i="1" dirty="0">
                <a:solidFill>
                  <a:schemeClr val="bg1"/>
                </a:solidFill>
              </a:rPr>
              <a:t>Stream sedimentation regimes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60449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Initiation of Erosion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8473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ym typeface="Symbol" charset="2"/>
              </a:rPr>
              <a:t>Erosion begins when shear stress </a:t>
            </a:r>
            <a:r>
              <a:rPr lang="en-US" i="1" dirty="0">
                <a:sym typeface="Symbol" charset="2"/>
              </a:rPr>
              <a:t></a:t>
            </a:r>
            <a:r>
              <a:rPr lang="en-US" i="1" baseline="-25000" dirty="0">
                <a:sym typeface="Symbol" charset="2"/>
              </a:rPr>
              <a:t>b</a:t>
            </a:r>
            <a:r>
              <a:rPr lang="en-US" dirty="0">
                <a:sym typeface="Symbol" charset="2"/>
              </a:rPr>
              <a:t> exceeds </a:t>
            </a:r>
            <a:r>
              <a:rPr lang="en-US" i="1" dirty="0">
                <a:sym typeface="Symbol" charset="2"/>
              </a:rPr>
              <a:t></a:t>
            </a:r>
            <a:r>
              <a:rPr lang="en-US" i="1" baseline="-25000" dirty="0" err="1"/>
              <a:t>cE</a:t>
            </a:r>
            <a:endParaRPr lang="en-US" dirty="0"/>
          </a:p>
          <a:p>
            <a:endParaRPr lang="en-US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1152591" y="2555458"/>
            <a:ext cx="84622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where </a:t>
            </a:r>
            <a:r>
              <a:rPr lang="en-US" sz="2000" i="1" dirty="0">
                <a:solidFill>
                  <a:schemeClr val="bg1"/>
                </a:solidFill>
                <a:sym typeface="Symbol" charset="2"/>
              </a:rPr>
              <a:t></a:t>
            </a:r>
            <a:r>
              <a:rPr lang="en-US" sz="2000" i="1" baseline="-25000" dirty="0" err="1">
                <a:solidFill>
                  <a:schemeClr val="bg1"/>
                </a:solidFill>
              </a:rPr>
              <a:t>cE</a:t>
            </a:r>
            <a:r>
              <a:rPr lang="en-US" sz="2000" dirty="0">
                <a:solidFill>
                  <a:schemeClr val="bg1"/>
                </a:solidFill>
              </a:rPr>
              <a:t> is a user-specified constant (default = 1), and </a:t>
            </a:r>
            <a:r>
              <a:rPr lang="en-US" sz="2000" i="1" dirty="0">
                <a:solidFill>
                  <a:schemeClr val="bg1"/>
                </a:solidFill>
                <a:sym typeface="Symbol" charset="2"/>
              </a:rPr>
              <a:t></a:t>
            </a:r>
            <a:r>
              <a:rPr lang="en-US" sz="2000" i="1" baseline="-25000" dirty="0" err="1">
                <a:solidFill>
                  <a:schemeClr val="bg1"/>
                </a:solidFill>
              </a:rPr>
              <a:t>cE</a:t>
            </a:r>
            <a:r>
              <a:rPr lang="en-US" sz="2000" dirty="0">
                <a:solidFill>
                  <a:schemeClr val="bg1"/>
                </a:solidFill>
              </a:rPr>
              <a:t> is </a:t>
            </a:r>
            <a:r>
              <a:rPr lang="en-US" sz="2000" dirty="0">
                <a:solidFill>
                  <a:schemeClr val="bg1"/>
                </a:solidFill>
                <a:sym typeface="Symbol" charset="2"/>
              </a:rPr>
              <a:t>the critical Shields number for erosion:</a:t>
            </a:r>
            <a:endParaRPr lang="en-US" sz="20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851495" y="2098886"/>
                <a:ext cx="306440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>
                    <a:ea typeface="Arial Unicode MS" charset="0"/>
                  </a:rPr>
                  <a:t>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Arial Unicode MS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 charset="0"/>
                            <a:ea typeface="Arial Unicode MS" charset="0"/>
                            <a:cs typeface="Arial" charset="0"/>
                          </a:rPr>
                          <m:t>𝜏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 charset="0"/>
                            <a:ea typeface="Arial Unicode MS" charset="0"/>
                            <a:cs typeface="Arial" charset="0"/>
                          </a:rPr>
                          <m:t>𝑐𝐸</m:t>
                        </m:r>
                      </m:sub>
                    </m:sSub>
                    <m:r>
                      <a:rPr lang="en-US" i="1">
                        <a:effectLst/>
                        <a:latin typeface="Cambria Math" charset="0"/>
                        <a:ea typeface="Arial Unicode MS" charset="0"/>
                        <a:cs typeface="Arial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Arial Unicode MS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 charset="0"/>
                            <a:ea typeface="Arial Unicode MS" charset="0"/>
                            <a:cs typeface="Arial" charset="0"/>
                            <a:sym typeface="Symbol" charset="2"/>
                          </a:rPr>
                          <m:t>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 charset="0"/>
                            <a:ea typeface="Arial Unicode MS" charset="0"/>
                            <a:cs typeface="Arial" charset="0"/>
                          </a:rPr>
                          <m:t>𝑐𝐸</m:t>
                        </m:r>
                      </m:sub>
                    </m:sSub>
                    <m:r>
                      <a:rPr lang="en-US" i="1">
                        <a:effectLst/>
                        <a:latin typeface="Cambria Math" charset="0"/>
                        <a:ea typeface="Arial Unicode MS" charset="0"/>
                        <a:cs typeface="Arial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Arial Unicode MS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 charset="0"/>
                            <a:ea typeface="Arial Unicode MS" charset="0"/>
                            <a:cs typeface="Arial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Arial Unicode MS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 charset="0"/>
                                <a:ea typeface="Arial Unicode MS" charset="0"/>
                                <a:cs typeface="Arial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 charset="0"/>
                                <a:ea typeface="Arial Unicode MS" charset="0"/>
                                <a:cs typeface="Arial" charset="0"/>
                              </a:rPr>
                              <m:t>𝑠</m:t>
                            </m:r>
                          </m:sub>
                        </m:sSub>
                        <m:r>
                          <a:rPr lang="en-US" i="1">
                            <a:effectLst/>
                            <a:latin typeface="Cambria Math" charset="0"/>
                            <a:ea typeface="Arial Unicode MS" charset="0"/>
                            <a:cs typeface="Arial" charset="0"/>
                          </a:rPr>
                          <m:t>−</m:t>
                        </m:r>
                        <m:r>
                          <a:rPr lang="en-US" i="1">
                            <a:effectLst/>
                            <a:latin typeface="Cambria Math" charset="0"/>
                            <a:ea typeface="Arial Unicode MS" charset="0"/>
                            <a:cs typeface="Arial" charset="0"/>
                          </a:rPr>
                          <m:t>𝜌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 charset="0"/>
                            <a:ea typeface="Arial Unicode MS" charset="0"/>
                            <a:cs typeface="Arial" charset="0"/>
                          </a:rPr>
                          <m:t>𝑤</m:t>
                        </m:r>
                      </m:sub>
                    </m:sSub>
                    <m:r>
                      <a:rPr lang="en-US" i="1">
                        <a:effectLst/>
                        <a:latin typeface="Cambria Math" charset="0"/>
                        <a:ea typeface="Arial Unicode MS" charset="0"/>
                        <a:cs typeface="Arial" charset="0"/>
                      </a:rPr>
                      <m:t>) </m:t>
                    </m:r>
                    <m:r>
                      <a:rPr lang="en-US" i="1">
                        <a:effectLst/>
                        <a:latin typeface="Cambria Math" charset="0"/>
                        <a:ea typeface="Arial Unicode MS" charset="0"/>
                        <a:cs typeface="Arial" charset="0"/>
                      </a:rPr>
                      <m:t>𝑔</m:t>
                    </m:r>
                    <m:r>
                      <a:rPr lang="en-US" i="1">
                        <a:effectLst/>
                        <a:latin typeface="Cambria Math" charset="0"/>
                        <a:ea typeface="Arial Unicode MS" charset="0"/>
                        <a:cs typeface="Arial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Arial Unicode MS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 charset="0"/>
                            <a:ea typeface="Arial Unicode MS" charset="0"/>
                            <a:cs typeface="Arial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 charset="0"/>
                            <a:ea typeface="Arial Unicode MS" charset="0"/>
                            <a:cs typeface="Arial" charset="0"/>
                          </a:rPr>
                          <m:t>𝑠</m:t>
                        </m:r>
                      </m:sub>
                    </m:sSub>
                    <m:r>
                      <a:rPr lang="en-US" i="1">
                        <a:effectLst/>
                        <a:latin typeface="Cambria Math" charset="0"/>
                        <a:ea typeface="Arial Unicode MS" charset="0"/>
                        <a:cs typeface="Arial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Arial Unicode MS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 charset="0"/>
                            <a:ea typeface="Arial Unicode MS" charset="0"/>
                            <a:cs typeface="Arial" charset="0"/>
                            <a:sym typeface="Symbol" charset="2"/>
                          </a:rPr>
                          <m:t>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 charset="0"/>
                            <a:ea typeface="Arial Unicode MS" charset="0"/>
                            <a:cs typeface="Arial" charset="0"/>
                          </a:rPr>
                          <m:t>𝑐𝐸</m:t>
                        </m:r>
                      </m:sub>
                    </m:sSub>
                  </m:oMath>
                </a14:m>
                <a:endParaRPr lang="en-US" dirty="0">
                  <a:effectLst/>
                  <a:latin typeface="Times New Roman" charset="0"/>
                  <a:ea typeface="Arial Unicode MS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495" y="2098886"/>
                <a:ext cx="3064404" cy="369332"/>
              </a:xfrm>
              <a:prstGeom prst="rect">
                <a:avLst/>
              </a:prstGeom>
              <a:blipFill>
                <a:blip r:embed="rId2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245330" y="3263344"/>
                <a:ext cx="4009534" cy="42607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>
                    <a:ea typeface="Arial Unicode MS" charset="0"/>
                  </a:rPr>
                  <a:t>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Arial Unicode MS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 charset="0"/>
                            <a:ea typeface="Arial Unicode MS" charset="0"/>
                            <a:cs typeface="Arial" charset="0"/>
                            <a:sym typeface="Symbol" charset="2"/>
                          </a:rPr>
                          <m:t>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 charset="0"/>
                            <a:ea typeface="Arial Unicode MS" charset="0"/>
                            <a:cs typeface="Arial" charset="0"/>
                          </a:rPr>
                          <m:t>𝑐𝐸</m:t>
                        </m:r>
                      </m:sub>
                    </m:sSub>
                    <m:r>
                      <a:rPr lang="en-US" i="1">
                        <a:effectLst/>
                        <a:latin typeface="Cambria Math" charset="0"/>
                        <a:ea typeface="Arial Unicode MS" charset="0"/>
                        <a:cs typeface="Arial" charset="0"/>
                      </a:rPr>
                      <m:t>=0.22 </m:t>
                    </m:r>
                    <m:sSubSup>
                      <m:sSubSup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Arial Unicode MS" charset="0"/>
                            <a:cs typeface="Arial" charset="0"/>
                          </a:rPr>
                        </m:ctrlPr>
                      </m:sSubSupPr>
                      <m:e>
                        <m:r>
                          <a:rPr lang="en-US" i="1">
                            <a:effectLst/>
                            <a:latin typeface="Cambria Math" charset="0"/>
                            <a:ea typeface="Arial Unicode MS" charset="0"/>
                            <a:cs typeface="Arial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 charset="0"/>
                            <a:ea typeface="Arial Unicode MS" charset="0"/>
                            <a:cs typeface="Arial" charset="0"/>
                          </a:rPr>
                          <m:t>𝑑</m:t>
                        </m:r>
                      </m:sub>
                      <m:sup>
                        <m:r>
                          <a:rPr lang="en-US" i="1">
                            <a:effectLst/>
                            <a:latin typeface="Cambria Math" charset="0"/>
                            <a:ea typeface="Arial Unicode MS" charset="0"/>
                            <a:cs typeface="Arial" charset="0"/>
                          </a:rPr>
                          <m:t>−0.6</m:t>
                        </m:r>
                      </m:sup>
                    </m:sSubSup>
                    <m:r>
                      <a:rPr lang="en-US" i="1">
                        <a:effectLst/>
                        <a:latin typeface="Cambria Math" charset="0"/>
                        <a:ea typeface="Arial Unicode MS" charset="0"/>
                        <a:cs typeface="Arial" charset="0"/>
                      </a:rPr>
                      <m:t>+0.06 × </m:t>
                    </m:r>
                    <m:sSup>
                      <m:sSup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Arial Unicode MS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n-US" i="1">
                            <a:effectLst/>
                            <a:latin typeface="Cambria Math" charset="0"/>
                            <a:ea typeface="Arial Unicode MS" charset="0"/>
                            <a:cs typeface="Arial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effectLst/>
                            <a:latin typeface="Cambria Math" charset="0"/>
                            <a:ea typeface="Arial Unicode MS" charset="0"/>
                            <a:cs typeface="Arial" charset="0"/>
                          </a:rPr>
                          <m:t>−7.7 </m:t>
                        </m:r>
                        <m:sSubSup>
                          <m:sSubSup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Arial Unicode MS" charset="0"/>
                                <a:cs typeface="Arial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effectLst/>
                                <a:latin typeface="Cambria Math" charset="0"/>
                                <a:ea typeface="Arial Unicode MS" charset="0"/>
                                <a:cs typeface="Arial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 charset="0"/>
                                <a:ea typeface="Arial Unicode MS" charset="0"/>
                                <a:cs typeface="Arial" charset="0"/>
                              </a:rPr>
                              <m:t>𝑑</m:t>
                            </m:r>
                          </m:sub>
                          <m:sup>
                            <m:r>
                              <a:rPr lang="en-US" i="1">
                                <a:effectLst/>
                                <a:latin typeface="Cambria Math" charset="0"/>
                                <a:ea typeface="Arial Unicode MS" charset="0"/>
                                <a:cs typeface="Arial" charset="0"/>
                              </a:rPr>
                              <m:t>−0.6</m:t>
                            </m:r>
                          </m:sup>
                        </m:sSubSup>
                      </m:sup>
                    </m:sSup>
                  </m:oMath>
                </a14:m>
                <a:endParaRPr lang="en-US" dirty="0">
                  <a:effectLst/>
                  <a:latin typeface="Times New Roman" charset="0"/>
                  <a:ea typeface="Arial Unicode MS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5330" y="3263344"/>
                <a:ext cx="4009534" cy="426079"/>
              </a:xfrm>
              <a:prstGeom prst="rect">
                <a:avLst/>
              </a:prstGeom>
              <a:blipFill>
                <a:blip r:embed="rId3"/>
                <a:stretch>
                  <a:fillRect b="-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5513883" y="3263344"/>
            <a:ext cx="5580897" cy="2870386"/>
            <a:chOff x="1122026" y="3725835"/>
            <a:chExt cx="5745334" cy="306485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0"/>
            <a:stretch/>
          </p:blipFill>
          <p:spPr>
            <a:xfrm>
              <a:off x="1734671" y="3725835"/>
              <a:ext cx="5132689" cy="2741054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122026" y="4778606"/>
              <a:ext cx="642432" cy="3943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chemeClr val="bg1"/>
                  </a:solidFill>
                  <a:sym typeface="Symbol" charset="2"/>
                </a:rPr>
                <a:t></a:t>
              </a:r>
              <a:r>
                <a:rPr lang="en-US" i="1" baseline="-25000" dirty="0" err="1">
                  <a:solidFill>
                    <a:schemeClr val="bg1"/>
                  </a:solidFill>
                </a:rPr>
                <a:t>cE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175032" y="6396335"/>
              <a:ext cx="530935" cy="3943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chemeClr val="bg1"/>
                  </a:solidFill>
                  <a:sym typeface="Symbol" charset="2"/>
                </a:rPr>
                <a:t>R</a:t>
              </a:r>
              <a:r>
                <a:rPr lang="en-US" i="1" baseline="-25000" dirty="0">
                  <a:solidFill>
                    <a:schemeClr val="bg1"/>
                  </a:solidFill>
                  <a:sym typeface="Symbol" charset="2"/>
                </a:rPr>
                <a:t>d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219943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97771"/>
          </a:xfrm>
        </p:spPr>
        <p:txBody>
          <a:bodyPr/>
          <a:lstStyle/>
          <a:p>
            <a:r>
              <a:rPr lang="en-US" dirty="0" err="1">
                <a:ea typeface="ＭＳ Ｐゴシック" charset="-128"/>
              </a:rPr>
              <a:t>Noncohesive</a:t>
            </a:r>
            <a:r>
              <a:rPr lang="en-US" dirty="0">
                <a:ea typeface="ＭＳ Ｐゴシック" charset="-128"/>
              </a:rPr>
              <a:t> Erosion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62896"/>
            <a:ext cx="10515600" cy="4514067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ym typeface="Symbol" charset="2"/>
              </a:rPr>
              <a:t>Assuming the boundary layer is in equilibrium with the surface sediment layer, deposition flux = erosion flux:</a:t>
            </a:r>
          </a:p>
          <a:p>
            <a:endParaRPr lang="en-US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1562883" y="3924797"/>
            <a:ext cx="906623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where </a:t>
            </a:r>
            <a:r>
              <a:rPr lang="en-US" sz="2000" i="1" dirty="0">
                <a:solidFill>
                  <a:schemeClr val="bg1"/>
                </a:solidFill>
              </a:rPr>
              <a:t>D</a:t>
            </a:r>
            <a:r>
              <a:rPr lang="en-US" sz="2000" i="1" baseline="-25000" dirty="0">
                <a:solidFill>
                  <a:schemeClr val="bg1"/>
                </a:solidFill>
              </a:rPr>
              <a:t>S</a:t>
            </a:r>
            <a:r>
              <a:rPr lang="en-US" sz="2000" dirty="0">
                <a:solidFill>
                  <a:schemeClr val="bg1"/>
                </a:solidFill>
              </a:rPr>
              <a:t> is </a:t>
            </a:r>
            <a:r>
              <a:rPr lang="en-US" sz="2000" dirty="0" err="1">
                <a:solidFill>
                  <a:schemeClr val="bg1"/>
                </a:solidFill>
              </a:rPr>
              <a:t>volumeric</a:t>
            </a:r>
            <a:r>
              <a:rPr lang="en-US" sz="2000" dirty="0">
                <a:solidFill>
                  <a:schemeClr val="bg1"/>
                </a:solidFill>
              </a:rPr>
              <a:t> deposition flux [m</a:t>
            </a:r>
            <a:r>
              <a:rPr lang="en-US" sz="2000" baseline="30000" dirty="0">
                <a:solidFill>
                  <a:schemeClr val="bg1"/>
                </a:solidFill>
              </a:rPr>
              <a:t>3</a:t>
            </a:r>
            <a:r>
              <a:rPr lang="en-US" sz="2000" dirty="0">
                <a:solidFill>
                  <a:schemeClr val="bg1"/>
                </a:solidFill>
              </a:rPr>
              <a:t>-solid/m</a:t>
            </a:r>
            <a:r>
              <a:rPr lang="en-US" sz="2000" baseline="30000" dirty="0">
                <a:solidFill>
                  <a:schemeClr val="bg1"/>
                </a:solidFill>
              </a:rPr>
              <a:t>2</a:t>
            </a:r>
            <a:r>
              <a:rPr lang="en-US" sz="2000" dirty="0">
                <a:solidFill>
                  <a:schemeClr val="bg1"/>
                </a:solidFill>
              </a:rPr>
              <a:t>-sec], </a:t>
            </a:r>
            <a:r>
              <a:rPr lang="en-US" sz="2000" i="1" dirty="0">
                <a:solidFill>
                  <a:schemeClr val="bg1"/>
                </a:solidFill>
              </a:rPr>
              <a:t>E</a:t>
            </a:r>
            <a:r>
              <a:rPr lang="en-US" sz="2000" i="1" baseline="-25000" dirty="0">
                <a:solidFill>
                  <a:schemeClr val="bg1"/>
                </a:solidFill>
              </a:rPr>
              <a:t>S</a:t>
            </a:r>
            <a:r>
              <a:rPr lang="en-US" sz="2000" dirty="0">
                <a:solidFill>
                  <a:schemeClr val="bg1"/>
                </a:solidFill>
              </a:rPr>
              <a:t> is volumetric erosion flux [m</a:t>
            </a:r>
            <a:r>
              <a:rPr lang="en-US" sz="2000" baseline="30000" dirty="0">
                <a:solidFill>
                  <a:schemeClr val="bg1"/>
                </a:solidFill>
              </a:rPr>
              <a:t>3</a:t>
            </a:r>
            <a:r>
              <a:rPr lang="en-US" sz="2000" dirty="0">
                <a:solidFill>
                  <a:schemeClr val="bg1"/>
                </a:solidFill>
              </a:rPr>
              <a:t>-solid/m</a:t>
            </a:r>
            <a:r>
              <a:rPr lang="en-US" sz="2000" baseline="30000" dirty="0">
                <a:solidFill>
                  <a:schemeClr val="bg1"/>
                </a:solidFill>
              </a:rPr>
              <a:t>2</a:t>
            </a:r>
            <a:r>
              <a:rPr lang="en-US" sz="2000" dirty="0">
                <a:solidFill>
                  <a:schemeClr val="bg1"/>
                </a:solidFill>
              </a:rPr>
              <a:t>-sec], </a:t>
            </a:r>
            <a:r>
              <a:rPr lang="en-US" sz="2000" dirty="0" err="1">
                <a:solidFill>
                  <a:schemeClr val="bg1"/>
                </a:solidFill>
              </a:rPr>
              <a:t>C</a:t>
            </a:r>
            <a:r>
              <a:rPr lang="en-US" sz="2000" baseline="-25000" dirty="0" err="1">
                <a:solidFill>
                  <a:schemeClr val="bg1"/>
                </a:solidFill>
              </a:rPr>
              <a:t>bl</a:t>
            </a:r>
            <a:r>
              <a:rPr lang="en-US" sz="2000" dirty="0">
                <a:solidFill>
                  <a:schemeClr val="bg1"/>
                </a:solidFill>
              </a:rPr>
              <a:t> is volumetric solids concentration at the top of the boundary layer [m</a:t>
            </a:r>
            <a:r>
              <a:rPr lang="en-US" sz="2000" baseline="30000" dirty="0">
                <a:solidFill>
                  <a:schemeClr val="bg1"/>
                </a:solidFill>
              </a:rPr>
              <a:t>3</a:t>
            </a:r>
            <a:r>
              <a:rPr lang="en-US" sz="2000" dirty="0">
                <a:solidFill>
                  <a:schemeClr val="bg1"/>
                </a:solidFill>
              </a:rPr>
              <a:t>-solid/m</a:t>
            </a:r>
            <a:r>
              <a:rPr lang="en-US" sz="2000" baseline="30000" dirty="0">
                <a:solidFill>
                  <a:schemeClr val="bg1"/>
                </a:solidFill>
              </a:rPr>
              <a:t>3</a:t>
            </a:r>
            <a:r>
              <a:rPr lang="en-US" sz="2000" dirty="0">
                <a:solidFill>
                  <a:schemeClr val="bg1"/>
                </a:solidFill>
              </a:rPr>
              <a:t>]. 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950857" y="4845087"/>
            <a:ext cx="9979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Nondimensional</a:t>
            </a:r>
            <a:r>
              <a:rPr lang="en-US" sz="2800" i="1" dirty="0">
                <a:solidFill>
                  <a:schemeClr val="bg1"/>
                </a:solidFill>
              </a:rPr>
              <a:t> E</a:t>
            </a:r>
            <a:r>
              <a:rPr lang="en-US" sz="2800" dirty="0">
                <a:solidFill>
                  <a:schemeClr val="bg1"/>
                </a:solidFill>
              </a:rPr>
              <a:t> is equal to the volumetric solids concentration at the top of the bed layer: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688006" y="5644902"/>
                <a:ext cx="98241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𝐸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𝑏𝑙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8006" y="5644902"/>
                <a:ext cx="982412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598621" y="2546187"/>
                <a:ext cx="994757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</a:rPr>
                            <m:t>𝑆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</a:rPr>
                            <m:t>𝐷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</a:rPr>
                            <m:t>𝑆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8621" y="2546187"/>
                <a:ext cx="994757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364237" y="3034373"/>
                <a:ext cx="162995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𝑆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𝑊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Cambria Math"/>
                          </a:rPr>
                          <m:t>𝑆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 ×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</a:rPr>
                      <m:t>𝐶</m:t>
                    </m:r>
                    <m:r>
                      <a:rPr lang="en-US" i="1" baseline="-25000">
                        <a:latin typeface="Cambria Math" charset="0"/>
                      </a:rPr>
                      <m:t>𝑏𝑙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237" y="3034373"/>
                <a:ext cx="1629950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446096" y="3522559"/>
                <a:ext cx="146623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𝑆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𝑊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Cambria Math"/>
                          </a:rPr>
                          <m:t>𝑆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 ×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𝐸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6096" y="3522559"/>
                <a:ext cx="1466232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114263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ea typeface="ＭＳ Ｐゴシック" charset="-128"/>
              </a:rPr>
              <a:t>Noncohesive</a:t>
            </a:r>
            <a:r>
              <a:rPr lang="en-US" dirty="0">
                <a:ea typeface="ＭＳ Ｐゴシック" charset="-128"/>
              </a:rPr>
              <a:t> Erosion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Erosion flux and velocity can be calculated from E: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887201" y="2410819"/>
                <a:ext cx="304609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𝑆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m:rPr>
                        <m:nor/>
                      </m:rPr>
                      <a:rPr lang="en-US" i="1" dirty="0"/>
                      <m:t>ρ</m:t>
                    </m:r>
                    <m:r>
                      <m:rPr>
                        <m:nor/>
                      </m:rPr>
                      <a:rPr lang="en-US" i="1" baseline="-25000" dirty="0"/>
                      <m:t>s</m:t>
                    </m:r>
                    <m:r>
                      <m:rPr>
                        <m:nor/>
                      </m:rPr>
                      <a:rPr lang="en-US" dirty="0"/>
                      <m:t> </m:t>
                    </m:r>
                    <m:r>
                      <a:rPr lang="en-US" i="1">
                        <a:latin typeface="Cambria Math"/>
                      </a:rPr>
                      <m:t>×</m:t>
                    </m:r>
                    <m:r>
                      <a:rPr lang="en-US" i="1">
                        <a:latin typeface="Cambria Math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  <a:ea typeface="Cambria Math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Cambria Math"/>
                          </a:rPr>
                          <m:t>𝑆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i="1" dirty="0"/>
                      <m:t>ρ</m:t>
                    </m:r>
                    <m:r>
                      <m:rPr>
                        <m:nor/>
                      </m:rPr>
                      <a:rPr lang="en-US" i="1" baseline="-25000" dirty="0"/>
                      <m:t>s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×</m:t>
                    </m:r>
                    <m:r>
                      <a:rPr lang="en-US" b="0" i="1" smtClean="0">
                        <a:latin typeface="Cambria Math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𝑊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Cambria Math"/>
                          </a:rPr>
                          <m:t>𝑆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 ×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𝐸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7201" y="2410819"/>
                <a:ext cx="3046096" cy="369332"/>
              </a:xfrm>
              <a:prstGeom prst="rect">
                <a:avLst/>
              </a:prstGeom>
              <a:blipFill>
                <a:blip r:embed="rId2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599629" y="2936856"/>
                <a:ext cx="1621241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𝑆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Cambria Math"/>
                            </a:rPr>
                            <m:t>𝐸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×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  <a:ea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Cambria Math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9629" y="2936856"/>
                <a:ext cx="1621241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067931" y="3467903"/>
                <a:ext cx="268463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𝑊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𝐸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𝑊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  <a:ea typeface="Cambria Math"/>
                          </a:rPr>
                          <m:t>𝑆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  <a:ea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×</m:t>
                    </m:r>
                    <m:r>
                      <a:rPr lang="en-US" b="0" i="1" smtClean="0">
                        <a:latin typeface="Cambria Math" charset="0"/>
                      </a:rPr>
                      <m:t> </m:t>
                    </m:r>
                    <m:r>
                      <a:rPr lang="en-US" b="0" i="1" smtClean="0">
                        <a:latin typeface="Cambria Math" charset="0"/>
                        <a:ea typeface="Cambria Math"/>
                      </a:rPr>
                      <m:t>𝐸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×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latin typeface="Cambria Math" charset="0"/>
                      </a:rPr>
                      <m:t>(</m:t>
                    </m:r>
                    <m:r>
                      <m:rPr>
                        <m:nor/>
                      </m:rPr>
                      <a:rPr lang="en-US" i="1" dirty="0"/>
                      <m:t>ρ</m:t>
                    </m:r>
                    <m:r>
                      <m:rPr>
                        <m:nor/>
                      </m:rPr>
                      <a:rPr lang="en-US" i="1" baseline="-25000" dirty="0"/>
                      <m:t>s</m:t>
                    </m:r>
                  </m:oMath>
                </a14:m>
                <a:r>
                  <a:rPr lang="en-US" dirty="0"/>
                  <a:t> 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931" y="3467903"/>
                <a:ext cx="2684636" cy="369332"/>
              </a:xfrm>
              <a:prstGeom prst="rect">
                <a:avLst/>
              </a:prstGeom>
              <a:blipFill>
                <a:blip r:embed="rId4"/>
                <a:stretch>
                  <a:fillRect t="-10000" r="-22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038394" y="3963934"/>
            <a:ext cx="1011521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where </a:t>
            </a:r>
            <a:r>
              <a:rPr lang="en-US" sz="2000" i="1" dirty="0">
                <a:solidFill>
                  <a:schemeClr val="bg1"/>
                </a:solidFill>
              </a:rPr>
              <a:t>F</a:t>
            </a:r>
            <a:r>
              <a:rPr lang="en-US" sz="2000" i="1" baseline="-25000" dirty="0">
                <a:solidFill>
                  <a:schemeClr val="bg1"/>
                </a:solidFill>
              </a:rPr>
              <a:t>S</a:t>
            </a:r>
            <a:r>
              <a:rPr lang="en-US" sz="2000" dirty="0">
                <a:solidFill>
                  <a:schemeClr val="bg1"/>
                </a:solidFill>
              </a:rPr>
              <a:t> is erosion flux [kg-solid/m</a:t>
            </a:r>
            <a:r>
              <a:rPr lang="en-US" sz="2000" baseline="30000" dirty="0">
                <a:solidFill>
                  <a:schemeClr val="bg1"/>
                </a:solidFill>
              </a:rPr>
              <a:t>2</a:t>
            </a:r>
            <a:r>
              <a:rPr lang="en-US" sz="2000" dirty="0">
                <a:solidFill>
                  <a:schemeClr val="bg1"/>
                </a:solidFill>
              </a:rPr>
              <a:t>-sec], S</a:t>
            </a:r>
            <a:r>
              <a:rPr lang="en-US" sz="2000" baseline="-25000" dirty="0">
                <a:solidFill>
                  <a:schemeClr val="bg1"/>
                </a:solidFill>
              </a:rPr>
              <a:t>B</a:t>
            </a:r>
            <a:r>
              <a:rPr lang="en-US" sz="2000" dirty="0">
                <a:solidFill>
                  <a:schemeClr val="bg1"/>
                </a:solidFill>
              </a:rPr>
              <a:t> is sediment layer concentration [kg-solid/m</a:t>
            </a:r>
            <a:r>
              <a:rPr lang="en-US" sz="2000" baseline="30000" dirty="0">
                <a:solidFill>
                  <a:schemeClr val="bg1"/>
                </a:solidFill>
              </a:rPr>
              <a:t>3</a:t>
            </a:r>
            <a:r>
              <a:rPr lang="en-US" sz="2000" dirty="0">
                <a:solidFill>
                  <a:schemeClr val="bg1"/>
                </a:solidFill>
              </a:rPr>
              <a:t>], and </a:t>
            </a:r>
            <a:r>
              <a:rPr lang="en-US" sz="2000" i="1" dirty="0">
                <a:solidFill>
                  <a:schemeClr val="bg1"/>
                </a:solidFill>
              </a:rPr>
              <a:t>W</a:t>
            </a:r>
            <a:r>
              <a:rPr lang="en-US" sz="2000" i="1" baseline="-25000" dirty="0">
                <a:solidFill>
                  <a:schemeClr val="bg1"/>
                </a:solidFill>
              </a:rPr>
              <a:t>E</a:t>
            </a:r>
            <a:r>
              <a:rPr lang="en-US" sz="2000" i="1" dirty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is erosion velocity [m/sec]. The term in parentheses can be expressed as a function of sediment layer porosity, </a:t>
            </a:r>
            <a:r>
              <a:rPr lang="en-US" sz="2000" i="1" dirty="0">
                <a:solidFill>
                  <a:schemeClr val="bg1"/>
                </a:solidFill>
              </a:rPr>
              <a:t>n</a:t>
            </a:r>
            <a:r>
              <a:rPr lang="en-US" sz="2000" dirty="0">
                <a:solidFill>
                  <a:schemeClr val="bg1"/>
                </a:solidFill>
              </a:rPr>
              <a:t> [m</a:t>
            </a:r>
            <a:r>
              <a:rPr lang="en-US" sz="2000" baseline="30000" dirty="0">
                <a:solidFill>
                  <a:schemeClr val="bg1"/>
                </a:solidFill>
              </a:rPr>
              <a:t>3</a:t>
            </a:r>
            <a:r>
              <a:rPr lang="en-US" sz="2000" dirty="0">
                <a:solidFill>
                  <a:schemeClr val="bg1"/>
                </a:solidFill>
              </a:rPr>
              <a:t>-water/m</a:t>
            </a:r>
            <a:r>
              <a:rPr lang="en-US" sz="2000" baseline="30000" dirty="0">
                <a:solidFill>
                  <a:schemeClr val="bg1"/>
                </a:solidFill>
              </a:rPr>
              <a:t>3</a:t>
            </a:r>
            <a:r>
              <a:rPr lang="en-US" sz="2000" dirty="0">
                <a:solidFill>
                  <a:schemeClr val="bg1"/>
                </a:solidFill>
              </a:rPr>
              <a:t>]: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401508" y="5005611"/>
                <a:ext cx="201748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i="1" dirty="0" smtClean="0"/>
                      <m:t>ρ</m:t>
                    </m:r>
                    <m:r>
                      <m:rPr>
                        <m:nor/>
                      </m:rPr>
                      <a:rPr lang="en-US" i="1" baseline="-25000" dirty="0" smtClean="0"/>
                      <m:t>s</m:t>
                    </m:r>
                    <m:r>
                      <m:rPr>
                        <m:nor/>
                      </m:rPr>
                      <a:rPr lang="en-US" dirty="0" smtClean="0"/>
                      <m:t> /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Cambria Math"/>
                          </a:rPr>
                          <m:t>𝐵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i="1" smtClean="0">
                        <a:latin typeface="Cambria Math" charset="0"/>
                        <a:ea typeface="Cambria Math"/>
                      </a:rPr>
                      <m:t> </m:t>
                    </m:r>
                    <m:r>
                      <m:rPr>
                        <m:nor/>
                      </m:rPr>
                      <a:rPr lang="en-US" b="0" i="1" dirty="0" smtClean="0"/>
                      <m:t>1</m:t>
                    </m:r>
                  </m:oMath>
                </a14:m>
                <a:r>
                  <a:rPr lang="en-US" dirty="0"/>
                  <a:t> / (1</a:t>
                </a:r>
                <a:r>
                  <a:rPr lang="mr-IN" dirty="0"/>
                  <a:t>–</a:t>
                </a:r>
                <a:r>
                  <a:rPr lang="en-US" dirty="0"/>
                  <a:t> </a:t>
                </a:r>
                <a:r>
                  <a:rPr lang="en-US" i="1" dirty="0"/>
                  <a:t>n</a:t>
                </a:r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1508" y="5005611"/>
                <a:ext cx="2017482" cy="369332"/>
              </a:xfrm>
              <a:prstGeom prst="rect">
                <a:avLst/>
              </a:prstGeom>
              <a:blipFill>
                <a:blip r:embed="rId5"/>
                <a:stretch>
                  <a:fillRect t="-8197" r="-1813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234873" y="5510644"/>
                <a:ext cx="235075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𝑊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𝐸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𝑊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  <a:ea typeface="Cambria Math"/>
                          </a:rPr>
                          <m:t>𝑆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  <a:ea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×</m:t>
                    </m:r>
                    <m:r>
                      <a:rPr lang="en-US" b="0" i="1" smtClean="0">
                        <a:latin typeface="Cambria Math" charset="0"/>
                      </a:rPr>
                      <m:t> </m:t>
                    </m:r>
                    <m:r>
                      <a:rPr lang="en-US" b="0" i="1" smtClean="0">
                        <a:latin typeface="Cambria Math" charset="0"/>
                        <a:ea typeface="Cambria Math"/>
                      </a:rPr>
                      <m:t>𝐸</m:t>
                    </m:r>
                  </m:oMath>
                </a14:m>
                <a:r>
                  <a:rPr lang="en-US" dirty="0"/>
                  <a:t> / (1</a:t>
                </a:r>
                <a:r>
                  <a:rPr lang="mr-IN" dirty="0"/>
                  <a:t>–</a:t>
                </a:r>
                <a:r>
                  <a:rPr lang="en-US" dirty="0"/>
                  <a:t> </a:t>
                </a:r>
                <a:r>
                  <a:rPr lang="en-US" i="1" dirty="0"/>
                  <a:t>n</a:t>
                </a:r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4873" y="5510644"/>
                <a:ext cx="2350753" cy="369332"/>
              </a:xfrm>
              <a:prstGeom prst="rect">
                <a:avLst/>
              </a:prstGeom>
              <a:blipFill>
                <a:blip r:embed="rId6"/>
                <a:stretch>
                  <a:fillRect t="-9836" r="-1818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779407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Determining Non-dimensional 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Non-dimensional erosion </a:t>
            </a:r>
            <a:r>
              <a:rPr lang="en-US" i="1" dirty="0"/>
              <a:t>E</a:t>
            </a:r>
            <a:r>
              <a:rPr lang="en-US" dirty="0"/>
              <a:t> determined by van Rijn (1984) :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705456" y="2455218"/>
                <a:ext cx="2781087" cy="52033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>
                    <a:ea typeface="Arial Unicode MS" charset="0"/>
                  </a:rPr>
                  <a:t> 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charset="0"/>
                        <a:ea typeface="Arial Unicode MS" charset="0"/>
                        <a:cs typeface="Arial" charset="0"/>
                      </a:rPr>
                      <m:t>𝐸</m:t>
                    </m:r>
                    <m:r>
                      <a:rPr lang="en-US" i="1">
                        <a:effectLst/>
                        <a:latin typeface="Cambria Math" charset="0"/>
                        <a:ea typeface="Arial Unicode MS" charset="0"/>
                        <a:cs typeface="Arial" charset="0"/>
                      </a:rPr>
                      <m:t>=0.015 </m:t>
                    </m:r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Arial Unicode MS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 charset="0"/>
                            <a:ea typeface="Arial Unicode MS" charset="0"/>
                            <a:cs typeface="Arial" charset="0"/>
                            <a:sym typeface="Symbol" charset="2"/>
                          </a:rPr>
                          <m:t>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 charset="0"/>
                            <a:ea typeface="Arial Unicode MS" charset="0"/>
                            <a:cs typeface="Arial" charset="0"/>
                          </a:rPr>
                          <m:t>𝐸</m:t>
                        </m:r>
                      </m:sub>
                    </m:sSub>
                    <m:r>
                      <a:rPr lang="en-US" i="1">
                        <a:effectLst/>
                        <a:latin typeface="Cambria Math" charset="0"/>
                        <a:ea typeface="Arial Unicode MS" charset="0"/>
                        <a:cs typeface="Arial" charset="0"/>
                      </a:rPr>
                      <m:t> </m:t>
                    </m:r>
                    <m:f>
                      <m:f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Arial Unicode MS" charset="0"/>
                            <a:cs typeface="Arial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Arial Unicode MS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 charset="0"/>
                                <a:ea typeface="Arial Unicode MS" charset="0"/>
                                <a:cs typeface="Arial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 charset="0"/>
                                <a:ea typeface="Arial Unicode MS" charset="0"/>
                                <a:cs typeface="Arial" charset="0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Arial Unicode MS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 charset="0"/>
                                <a:ea typeface="Arial Unicode MS" charset="0"/>
                                <a:cs typeface="Arial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 charset="0"/>
                                <a:ea typeface="Arial Unicode MS" charset="0"/>
                                <a:cs typeface="Arial" charset="0"/>
                              </a:rPr>
                              <m:t>𝑠</m:t>
                            </m:r>
                          </m:sub>
                        </m:sSub>
                      </m:den>
                    </m:f>
                    <m:r>
                      <a:rPr lang="en-US" i="1">
                        <a:effectLst/>
                        <a:latin typeface="Cambria Math" charset="0"/>
                        <a:ea typeface="Arial Unicode MS" charset="0"/>
                        <a:cs typeface="Arial" charset="0"/>
                      </a:rPr>
                      <m:t> </m:t>
                    </m:r>
                    <m:sSubSup>
                      <m:sSubSup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Arial Unicode MS" charset="0"/>
                            <a:cs typeface="Arial" charset="0"/>
                          </a:rPr>
                        </m:ctrlPr>
                      </m:sSubSupPr>
                      <m:e>
                        <m:r>
                          <a:rPr lang="en-US" i="1">
                            <a:effectLst/>
                            <a:latin typeface="Cambria Math" charset="0"/>
                            <a:ea typeface="Arial Unicode MS" charset="0"/>
                            <a:cs typeface="Arial" charset="0"/>
                          </a:rPr>
                          <m:t>𝜏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 charset="0"/>
                            <a:ea typeface="Arial Unicode MS" charset="0"/>
                            <a:cs typeface="Arial" charset="0"/>
                          </a:rPr>
                          <m:t>∗</m:t>
                        </m:r>
                      </m:sub>
                      <m:sup>
                        <m:r>
                          <a:rPr lang="en-US" i="1">
                            <a:effectLst/>
                            <a:latin typeface="Cambria Math" charset="0"/>
                            <a:ea typeface="Arial Unicode MS" charset="0"/>
                            <a:cs typeface="Arial" charset="0"/>
                            <a:sym typeface="Symbol" charset="2"/>
                          </a:rPr>
                          <m:t></m:t>
                        </m:r>
                      </m:sup>
                    </m:sSubSup>
                    <m:r>
                      <a:rPr lang="en-US" i="1">
                        <a:effectLst/>
                        <a:latin typeface="Cambria Math" charset="0"/>
                        <a:ea typeface="Arial Unicode MS" charset="0"/>
                        <a:cs typeface="Arial" charset="0"/>
                      </a:rPr>
                      <m:t> </m:t>
                    </m:r>
                    <m:sSubSup>
                      <m:sSubSup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Arial Unicode MS" charset="0"/>
                            <a:cs typeface="Arial" charset="0"/>
                          </a:rPr>
                        </m:ctrlPr>
                      </m:sSubSupPr>
                      <m:e>
                        <m:r>
                          <a:rPr lang="en-US" i="1">
                            <a:effectLst/>
                            <a:latin typeface="Cambria Math" charset="0"/>
                            <a:ea typeface="Arial Unicode MS" charset="0"/>
                            <a:cs typeface="Arial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 charset="0"/>
                            <a:ea typeface="Arial Unicode MS" charset="0"/>
                            <a:cs typeface="Arial" charset="0"/>
                          </a:rPr>
                          <m:t>𝑑</m:t>
                        </m:r>
                      </m:sub>
                      <m:sup>
                        <m:r>
                          <a:rPr lang="en-US" i="1">
                            <a:effectLst/>
                            <a:latin typeface="Cambria Math" charset="0"/>
                            <a:ea typeface="Arial Unicode MS" charset="0"/>
                            <a:cs typeface="Arial" charset="0"/>
                          </a:rPr>
                          <m:t>−0.2</m:t>
                        </m:r>
                      </m:sup>
                    </m:sSubSup>
                  </m:oMath>
                </a14:m>
                <a:endParaRPr lang="en-US" dirty="0">
                  <a:effectLst/>
                  <a:latin typeface="Times New Roman" charset="0"/>
                  <a:ea typeface="Arial Unicode MS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5456" y="2455218"/>
                <a:ext cx="2781087" cy="52033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1118681" y="3339574"/>
            <a:ext cx="8382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where </a:t>
            </a:r>
            <a:r>
              <a:rPr lang="en-US" sz="2000" i="1" dirty="0">
                <a:solidFill>
                  <a:schemeClr val="bg1"/>
                </a:solidFill>
                <a:sym typeface="Symbol" charset="2"/>
              </a:rPr>
              <a:t></a:t>
            </a:r>
            <a:r>
              <a:rPr lang="en-US" sz="2000" i="1" baseline="-25000" dirty="0">
                <a:solidFill>
                  <a:schemeClr val="bg1"/>
                </a:solidFill>
              </a:rPr>
              <a:t>E</a:t>
            </a:r>
            <a:r>
              <a:rPr lang="en-US" sz="2000" dirty="0">
                <a:solidFill>
                  <a:schemeClr val="bg1"/>
                </a:solidFill>
              </a:rPr>
              <a:t> is a user-specified multiplier (default = 1), </a:t>
            </a:r>
            <a:r>
              <a:rPr lang="en-US" sz="2000" i="1" dirty="0">
                <a:solidFill>
                  <a:schemeClr val="bg1"/>
                </a:solidFill>
              </a:rPr>
              <a:t>D</a:t>
            </a:r>
            <a:r>
              <a:rPr lang="en-US" sz="2000" i="1" baseline="-25000" dirty="0">
                <a:solidFill>
                  <a:schemeClr val="bg1"/>
                </a:solidFill>
              </a:rPr>
              <a:t>s</a:t>
            </a:r>
            <a:r>
              <a:rPr lang="en-US" sz="2000" dirty="0">
                <a:solidFill>
                  <a:schemeClr val="bg1"/>
                </a:solidFill>
              </a:rPr>
              <a:t> is the median particle size [m], </a:t>
            </a:r>
            <a:r>
              <a:rPr lang="en-US" sz="2000" i="1" dirty="0" err="1">
                <a:solidFill>
                  <a:schemeClr val="bg1"/>
                </a:solidFill>
              </a:rPr>
              <a:t>k</a:t>
            </a:r>
            <a:r>
              <a:rPr lang="en-US" sz="2000" i="1" baseline="-25000" dirty="0" err="1">
                <a:solidFill>
                  <a:schemeClr val="bg1"/>
                </a:solidFill>
              </a:rPr>
              <a:t>s</a:t>
            </a:r>
            <a:r>
              <a:rPr lang="en-US" sz="2000" dirty="0">
                <a:solidFill>
                  <a:schemeClr val="bg1"/>
                </a:solidFill>
              </a:rPr>
              <a:t> is the roughness height [m], </a:t>
            </a:r>
            <a:r>
              <a:rPr lang="en-US" sz="2000" i="1" dirty="0">
                <a:solidFill>
                  <a:schemeClr val="bg1"/>
                </a:solidFill>
              </a:rPr>
              <a:t>R</a:t>
            </a:r>
            <a:r>
              <a:rPr lang="en-US" sz="2000" i="1" baseline="-25000" dirty="0">
                <a:solidFill>
                  <a:schemeClr val="bg1"/>
                </a:solidFill>
              </a:rPr>
              <a:t>d</a:t>
            </a:r>
            <a:r>
              <a:rPr lang="en-US" sz="2000" dirty="0">
                <a:solidFill>
                  <a:schemeClr val="bg1"/>
                </a:solidFill>
              </a:rPr>
              <a:t> is the sediment particle densimetric Reynolds number, </a:t>
            </a:r>
            <a:r>
              <a:rPr lang="en-US" sz="2000" i="1" dirty="0">
                <a:solidFill>
                  <a:schemeClr val="bg1"/>
                </a:solidFill>
                <a:sym typeface="Symbol" charset="2"/>
              </a:rPr>
              <a:t></a:t>
            </a:r>
            <a:r>
              <a:rPr lang="en-US" sz="2000" dirty="0">
                <a:solidFill>
                  <a:schemeClr val="bg1"/>
                </a:solidFill>
              </a:rPr>
              <a:t> is a user-specified exponent (default = 1.5), and </a:t>
            </a:r>
            <a:r>
              <a:rPr lang="en-US" sz="2000" dirty="0">
                <a:solidFill>
                  <a:schemeClr val="bg1"/>
                </a:solidFill>
                <a:sym typeface="Symbol" charset="2"/>
              </a:rPr>
              <a:t></a:t>
            </a:r>
            <a:r>
              <a:rPr lang="en-US" sz="2000" baseline="-25000" dirty="0">
                <a:solidFill>
                  <a:schemeClr val="bg1"/>
                </a:solidFill>
                <a:sym typeface="Symbol" charset="2"/>
              </a:rPr>
              <a:t></a:t>
            </a:r>
            <a:r>
              <a:rPr lang="en-US" sz="2000" dirty="0">
                <a:solidFill>
                  <a:schemeClr val="bg1"/>
                </a:solidFill>
              </a:rPr>
              <a:t> is the non-dimensional shear stress: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646068" y="4696430"/>
                <a:ext cx="2899865" cy="8885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Arial Unicode MS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𝜏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∗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charset="0"/>
                          <a:ea typeface="Arial Unicode MS" charset="0"/>
                          <a:cs typeface="Arial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Arial Unicode MS" charset="0"/>
                              <a:cs typeface="Arial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Arial Unicode MS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 charset="0"/>
                                  <a:ea typeface="Arial Unicode MS" charset="0"/>
                                  <a:cs typeface="Arial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 charset="0"/>
                                  <a:ea typeface="Arial Unicode MS" charset="0"/>
                                  <a:cs typeface="Arial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− </m:t>
                          </m:r>
                          <m:sSub>
                            <m:sSub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Arial Unicode MS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 charset="0"/>
                                  <a:ea typeface="Arial Unicode MS" charset="0"/>
                                  <a:cs typeface="Arial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 charset="0"/>
                                  <a:ea typeface="Arial Unicode MS" charset="0"/>
                                  <a:cs typeface="Arial" charset="0"/>
                                </a:rPr>
                                <m:t>𝑐𝐸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Arial Unicode MS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 charset="0"/>
                                  <a:ea typeface="Arial Unicode MS" charset="0"/>
                                  <a:cs typeface="Arial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 charset="0"/>
                                  <a:ea typeface="Arial Unicode MS" charset="0"/>
                                  <a:cs typeface="Arial" charset="0"/>
                                </a:rPr>
                                <m:t>𝑐𝐸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effectLst/>
                          <a:latin typeface="Cambria Math" charset="0"/>
                          <a:ea typeface="Arial Unicode MS" charset="0"/>
                          <a:cs typeface="Arial" charset="0"/>
                        </a:rPr>
                        <m:t>       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Arial Unicode MS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𝜏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𝑏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charset="0"/>
                          <a:ea typeface="Arial Unicode MS" charset="0"/>
                          <a:cs typeface="Arial" charset="0"/>
                        </a:rPr>
                        <m:t>≥ 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Arial Unicode MS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𝜏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𝑐𝐸</m:t>
                          </m:r>
                        </m:sub>
                      </m:sSub>
                    </m:oMath>
                  </m:oMathPara>
                </a14:m>
                <a:endParaRPr lang="en-US" i="1" dirty="0">
                  <a:effectLst/>
                  <a:latin typeface="Cambria Math" panose="02040503050406030204" pitchFamily="18" charset="0"/>
                  <a:ea typeface="Arial Unicode MS" charset="0"/>
                  <a:cs typeface="Arial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Arial Unicode MS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𝜏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∗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charset="0"/>
                          <a:ea typeface="Arial Unicode MS" charset="0"/>
                          <a:cs typeface="Arial" charset="0"/>
                        </a:rPr>
                        <m:t>=0                       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Arial Unicode MS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𝜏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𝑏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charset="0"/>
                          <a:ea typeface="Arial Unicode MS" charset="0"/>
                          <a:cs typeface="Arial" charset="0"/>
                        </a:rPr>
                        <m:t>&lt; 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Arial Unicode MS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𝜏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charset="0"/>
                              <a:ea typeface="Arial Unicode MS" charset="0"/>
                              <a:cs typeface="Arial" charset="0"/>
                            </a:rPr>
                            <m:t>𝑐𝐸</m:t>
                          </m:r>
                        </m:sub>
                      </m:sSub>
                    </m:oMath>
                  </m:oMathPara>
                </a14:m>
                <a:endParaRPr lang="en-US" dirty="0">
                  <a:effectLst/>
                  <a:latin typeface="Times New Roman" charset="0"/>
                  <a:ea typeface="Arial Unicode MS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6068" y="4696430"/>
                <a:ext cx="2899865" cy="888577"/>
              </a:xfrm>
              <a:prstGeom prst="rect">
                <a:avLst/>
              </a:prstGeom>
              <a:blipFill>
                <a:blip r:embed="rId3"/>
                <a:stretch>
                  <a:fillRect b="-6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089123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Initiation of Noncohesive Resuspension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Eroded particles move in the boundary layer as bed load below the critical shear stress for resuspension,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sz="3200" i="1">
                            <a:latin typeface="Cambria Math"/>
                          </a:rPr>
                          <m:t>𝑐𝑅𝑆</m:t>
                        </m:r>
                      </m:sub>
                    </m:sSub>
                    <m:r>
                      <a:rPr lang="en-US" sz="3200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/>
                  <a:t>[N/m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]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75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838200" y="2945912"/>
                <a:ext cx="10515599" cy="7918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𝑐𝑅𝑆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0.3</m:t>
                        </m:r>
                      </m:num>
                      <m:den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1.0+1.2 </m:t>
                        </m:r>
                        <m:sSup>
                          <m:sSup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den>
                    </m:f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+0.055 </m:t>
                    </m:r>
                    <m:d>
                      <m:dPr>
                        <m:ctrlP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−0.02 </m:t>
                            </m:r>
                            <m:sSup>
                              <m:sSupPr>
                                <m:ctrlPr>
                                  <a:rPr lang="en-US" sz="3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sup>
                        </m:sSup>
                      </m:e>
                    </m:d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3200" dirty="0"/>
                  <a:t> 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945912"/>
                <a:ext cx="10515599" cy="791820"/>
              </a:xfrm>
              <a:prstGeom prst="rect">
                <a:avLst/>
              </a:prstGeom>
              <a:blipFill>
                <a:blip r:embed="rId3"/>
                <a:stretch>
                  <a:fillRect b="-1904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1292967" y="4901808"/>
            <a:ext cx="960606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where </a:t>
            </a:r>
            <a:r>
              <a:rPr lang="en-US" sz="2000" i="1" dirty="0">
                <a:solidFill>
                  <a:schemeClr val="bg1"/>
                </a:solidFill>
              </a:rPr>
              <a:t>W</a:t>
            </a:r>
            <a:r>
              <a:rPr lang="en-US" sz="2000" i="1" baseline="-25000" dirty="0">
                <a:solidFill>
                  <a:schemeClr val="bg1"/>
                </a:solidFill>
              </a:rPr>
              <a:t>S</a:t>
            </a:r>
            <a:r>
              <a:rPr lang="en-US" sz="2000" dirty="0">
                <a:solidFill>
                  <a:schemeClr val="bg1"/>
                </a:solidFill>
              </a:rPr>
              <a:t> is particle settling velocity [m/sec], d</a:t>
            </a:r>
            <a:r>
              <a:rPr lang="en-US" sz="2000" baseline="-25000" dirty="0">
                <a:solidFill>
                  <a:schemeClr val="bg1"/>
                </a:solidFill>
              </a:rPr>
              <a:t>*</a:t>
            </a:r>
            <a:r>
              <a:rPr lang="en-US" sz="2000" dirty="0">
                <a:solidFill>
                  <a:schemeClr val="bg1"/>
                </a:solidFill>
              </a:rPr>
              <a:t> is nondimensional particle diameter, and </a:t>
            </a:r>
            <a:r>
              <a:rPr lang="el-GR" sz="2000" i="1" dirty="0">
                <a:solidFill>
                  <a:schemeClr val="bg1"/>
                </a:solidFill>
              </a:rPr>
              <a:t>ρ</a:t>
            </a:r>
            <a:r>
              <a:rPr lang="en-US" sz="2000" dirty="0">
                <a:solidFill>
                  <a:schemeClr val="bg1"/>
                </a:solidFill>
              </a:rPr>
              <a:t> is water density [kg/m</a:t>
            </a:r>
            <a:r>
              <a:rPr lang="en-US" sz="2000" baseline="30000" dirty="0">
                <a:solidFill>
                  <a:schemeClr val="bg1"/>
                </a:solidFill>
              </a:rPr>
              <a:t>3</a:t>
            </a:r>
            <a:r>
              <a:rPr lang="en-US" sz="2000" dirty="0">
                <a:solidFill>
                  <a:schemeClr val="bg1"/>
                </a:solidFill>
              </a:rPr>
              <a:t>]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185001" y="4311120"/>
            <a:ext cx="96838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charset="2"/>
              </a:rPr>
              <a:t>Define critical shear velocity for resuspension </a:t>
            </a:r>
            <a:r>
              <a:rPr lang="en-US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charset="2"/>
              </a:rPr>
              <a:t>u</a:t>
            </a:r>
            <a:r>
              <a:rPr lang="en-US" sz="2800" i="1" baseline="-25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charset="2"/>
              </a:rPr>
              <a:t>*</a:t>
            </a:r>
            <a:r>
              <a:rPr lang="en-US" sz="2800" i="1" baseline="-25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charset="2"/>
              </a:rPr>
              <a:t>cRS</a:t>
            </a:r>
            <a:r>
              <a:rPr lang="en-US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charset="2"/>
              </a:rPr>
              <a:t> 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charset="2"/>
              </a:rPr>
              <a:t>[m/sec]: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147822" y="5323219"/>
                <a:ext cx="2988861" cy="614142"/>
              </a:xfrm>
              <a:prstGeom prst="rect">
                <a:avLst/>
              </a:prstGeom>
              <a:ln w="9525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∗</m:t>
                          </m:r>
                          <m:r>
                            <a:rPr lang="en-US" sz="2800" i="1">
                              <a:latin typeface="Cambria Math"/>
                            </a:rPr>
                            <m:t>𝑐𝑅𝑆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type m:val="lin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/>
                                      <a:ea typeface="Cambria Math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/>
                                    </a:rPr>
                                    <m:t>𝑐𝑅𝑆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800" i="1">
                                  <a:latin typeface="Cambria Math"/>
                                  <a:ea typeface="Cambria Math"/>
                                </a:rPr>
                                <m:t>𝜌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7822" y="5323219"/>
                <a:ext cx="2988861" cy="61414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9081118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Resuspension from Surface Layer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fraction </a:t>
            </a:r>
            <a:r>
              <a:rPr lang="en-US" dirty="0" err="1"/>
              <a:t>noncohesive</a:t>
            </a:r>
            <a:r>
              <a:rPr lang="en-US" dirty="0"/>
              <a:t> erosion from the surface sediment layer that is entrained to suspension is given by:</a:t>
            </a:r>
          </a:p>
          <a:p>
            <a:pPr marL="0" indent="0">
              <a:buNone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288274" y="2690263"/>
                <a:ext cx="7615451" cy="1649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𝑅𝑆</m:t>
                        </m:r>
                      </m:sub>
                    </m:sSub>
                  </m:oMath>
                </a14:m>
                <a:r>
                  <a:rPr lang="en-US" sz="2800" dirty="0"/>
                  <a:t> = 0  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sz="2800" i="1"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sz="2800" b="0" i="1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𝑐𝑅𝑆</m:t>
                        </m:r>
                      </m:sub>
                    </m:sSub>
                  </m:oMath>
                </a14:m>
                <a:endParaRPr lang="en-US" sz="2800" b="0" dirty="0"/>
              </a:p>
              <a:p>
                <a:r>
                  <a:rPr lang="en-US" sz="2800" dirty="0"/>
                  <a:t>    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𝑙𝑛</m:t>
                        </m:r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∗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𝑊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𝑆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  <m:r>
                          <a:rPr lang="en-US" sz="2800" b="0" i="1" smtClean="0">
                            <a:latin typeface="Cambria Math"/>
                          </a:rPr>
                          <m:t> − 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𝑙𝑛</m:t>
                        </m:r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∗</m:t>
                                    </m:r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𝑐𝑅𝑆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𝑊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𝑆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𝑙𝑛</m:t>
                        </m:r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4</m:t>
                            </m:r>
                          </m:e>
                        </m:d>
                        <m:r>
                          <a:rPr lang="en-US" sz="2800" b="0" i="1" smtClean="0">
                            <a:latin typeface="Cambria Math"/>
                          </a:rPr>
                          <m:t> − </m:t>
                        </m:r>
                        <m:r>
                          <a:rPr lang="en-US" sz="2800" i="1">
                            <a:latin typeface="Cambria Math"/>
                          </a:rPr>
                          <m:t>𝑙𝑛</m:t>
                        </m:r>
                        <m:d>
                          <m:d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i="1">
                                        <a:latin typeface="Cambria Math"/>
                                      </a:rPr>
                                      <m:t>∗</m:t>
                                    </m:r>
                                    <m:r>
                                      <a:rPr lang="en-US" sz="2800" i="1">
                                        <a:latin typeface="Cambria Math"/>
                                      </a:rPr>
                                      <m:t>𝑐𝑅𝑆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/>
                                      </a:rPr>
                                      <m:t>𝑊</m:t>
                                    </m:r>
                                  </m:e>
                                  <m:sub>
                                    <m:r>
                                      <a:rPr lang="en-US" sz="2800" i="1">
                                        <a:latin typeface="Cambria Math"/>
                                      </a:rPr>
                                      <m:t>𝑆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den>
                    </m:f>
                    <m:r>
                      <a:rPr lang="en-US" sz="2800" b="0" i="1" smtClean="0">
                        <a:latin typeface="Cambria Math"/>
                      </a:rPr>
                      <m:t>             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  </m:t>
                        </m:r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 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≥ 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𝑐𝑅𝑆</m:t>
                        </m:r>
                      </m:sub>
                    </m:sSub>
                  </m:oMath>
                </a14:m>
                <a:endParaRPr lang="en-US" sz="2800" dirty="0"/>
              </a:p>
              <a:p>
                <a:r>
                  <a:rPr lang="en-US" sz="2800" dirty="0"/>
                  <a:t>      = 1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 </m:t>
                        </m:r>
                        <m:r>
                          <a:rPr lang="en-US" sz="2800" b="0" i="1" smtClean="0">
                            <a:latin typeface="Cambria Math"/>
                          </a:rPr>
                          <m:t>                                                       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∗</m:t>
                        </m:r>
                      </m:sub>
                    </m:sSub>
                    <m:r>
                      <a:rPr lang="en-US" sz="2800" i="1">
                        <a:latin typeface="Cambria Math"/>
                      </a:rPr>
                      <m:t> 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≥ 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𝑊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𝑆</m:t>
                        </m:r>
                      </m:sub>
                    </m:sSub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8274" y="2690263"/>
                <a:ext cx="7615451" cy="1649875"/>
              </a:xfrm>
              <a:prstGeom prst="rect">
                <a:avLst/>
              </a:prstGeom>
              <a:blipFill>
                <a:blip r:embed="rId2"/>
                <a:stretch>
                  <a:fillRect l="-1000" t="-3817" b="-1679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947634" y="4441185"/>
            <a:ext cx="1029672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where </a:t>
            </a:r>
            <a:r>
              <a:rPr lang="en-US" sz="2000" i="1" dirty="0">
                <a:solidFill>
                  <a:schemeClr val="bg1"/>
                </a:solidFill>
              </a:rPr>
              <a:t>u</a:t>
            </a:r>
            <a:r>
              <a:rPr lang="en-US" sz="2000" i="1" baseline="-25000" dirty="0">
                <a:solidFill>
                  <a:schemeClr val="bg1"/>
                </a:solidFill>
              </a:rPr>
              <a:t>*</a:t>
            </a:r>
            <a:r>
              <a:rPr lang="en-US" sz="2000" dirty="0">
                <a:solidFill>
                  <a:schemeClr val="bg1"/>
                </a:solidFill>
              </a:rPr>
              <a:t> is shear velocity [m/sec], </a:t>
            </a:r>
            <a:r>
              <a:rPr lang="en-US" sz="2000" i="1" dirty="0">
                <a:solidFill>
                  <a:schemeClr val="bg1"/>
                </a:solidFill>
              </a:rPr>
              <a:t>u</a:t>
            </a:r>
            <a:r>
              <a:rPr lang="en-US" sz="2000" i="1" baseline="-25000" dirty="0">
                <a:solidFill>
                  <a:schemeClr val="bg1"/>
                </a:solidFill>
              </a:rPr>
              <a:t>*</a:t>
            </a:r>
            <a:r>
              <a:rPr lang="en-US" sz="2000" i="1" baseline="-25000" dirty="0" err="1">
                <a:solidFill>
                  <a:schemeClr val="bg1"/>
                </a:solidFill>
              </a:rPr>
              <a:t>cRS</a:t>
            </a:r>
            <a:r>
              <a:rPr lang="en-US" sz="2000" dirty="0">
                <a:solidFill>
                  <a:schemeClr val="bg1"/>
                </a:solidFill>
              </a:rPr>
              <a:t> is critical shear velocity for resuspension [m/sec], and W</a:t>
            </a:r>
            <a:r>
              <a:rPr lang="en-US" sz="2000" baseline="-25000" dirty="0">
                <a:solidFill>
                  <a:schemeClr val="bg1"/>
                </a:solidFill>
              </a:rPr>
              <a:t>S</a:t>
            </a:r>
            <a:r>
              <a:rPr lang="en-US" sz="2000" dirty="0">
                <a:solidFill>
                  <a:schemeClr val="bg1"/>
                </a:solidFill>
              </a:rPr>
              <a:t> is particle settling velocity [m/sec]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658892" y="5208154"/>
            <a:ext cx="313879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sym typeface="Symbol" charset="2"/>
              </a:rPr>
              <a:t>Resuspension velocity </a:t>
            </a:r>
            <a:r>
              <a:rPr lang="en-US" sz="2000" dirty="0">
                <a:solidFill>
                  <a:schemeClr val="bg1"/>
                </a:solidFill>
                <a:sym typeface="Symbol" charset="2"/>
              </a:rPr>
              <a:t>[m/sec]</a:t>
            </a:r>
            <a:r>
              <a:rPr lang="en-US" dirty="0">
                <a:solidFill>
                  <a:schemeClr val="bg1"/>
                </a:solidFill>
                <a:sym typeface="Symbol" charset="2"/>
              </a:rPr>
              <a:t>: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2658892" y="5652570"/>
            <a:ext cx="313879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sym typeface="Symbol" charset="2"/>
              </a:rPr>
              <a:t>Resuspension flux </a:t>
            </a:r>
            <a:r>
              <a:rPr lang="en-US" sz="2000" dirty="0">
                <a:solidFill>
                  <a:schemeClr val="bg1"/>
                </a:solidFill>
                <a:sym typeface="Symbol" charset="2"/>
              </a:rPr>
              <a:t>[g/m</a:t>
            </a:r>
            <a:r>
              <a:rPr lang="en-US" sz="2000" baseline="30000" dirty="0">
                <a:solidFill>
                  <a:schemeClr val="bg1"/>
                </a:solidFill>
                <a:sym typeface="Symbol" charset="2"/>
              </a:rPr>
              <a:t>2</a:t>
            </a:r>
            <a:r>
              <a:rPr lang="en-US" sz="2000" dirty="0">
                <a:solidFill>
                  <a:schemeClr val="bg1"/>
                </a:solidFill>
                <a:sym typeface="Symbol" charset="2"/>
              </a:rPr>
              <a:t>-sec]</a:t>
            </a:r>
            <a:r>
              <a:rPr lang="en-US" dirty="0">
                <a:solidFill>
                  <a:schemeClr val="bg1"/>
                </a:solidFill>
                <a:sym typeface="Symbol" charset="2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943745" y="5204776"/>
                <a:ext cx="1935660" cy="369332"/>
              </a:xfrm>
              <a:prstGeom prst="rect">
                <a:avLst/>
              </a:prstGeom>
              <a:solidFill>
                <a:schemeClr val="bg1"/>
              </a:solidFill>
              <a:ln w="635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𝑅𝑆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𝑅𝑆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×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𝐸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3745" y="5204776"/>
                <a:ext cx="1935660" cy="369332"/>
              </a:xfrm>
              <a:prstGeom prst="rect">
                <a:avLst/>
              </a:prstGeom>
              <a:blipFill>
                <a:blip r:embed="rId3"/>
                <a:stretch>
                  <a:fillRect b="-13333"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943744" y="5683348"/>
                <a:ext cx="1857840" cy="369332"/>
              </a:xfrm>
              <a:prstGeom prst="rect">
                <a:avLst/>
              </a:prstGeom>
              <a:solidFill>
                <a:schemeClr val="bg1"/>
              </a:solidFill>
              <a:ln w="635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𝑅𝑆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𝑅𝑆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×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3744" y="5683348"/>
                <a:ext cx="1857840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783967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Bed Load Transport Equation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van Rijn 2007 bedload transport </a:t>
            </a:r>
            <a:r>
              <a:rPr lang="en-US" sz="2400" dirty="0"/>
              <a:t>[kg/m-sec]</a:t>
            </a:r>
            <a:r>
              <a:rPr lang="en-US" dirty="0"/>
              <a:t> equation: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30949" y="4434057"/>
            <a:ext cx="85301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Where </a:t>
            </a:r>
            <a:r>
              <a:rPr lang="en-US" sz="2000" i="1" dirty="0" err="1">
                <a:solidFill>
                  <a:schemeClr val="bg1"/>
                </a:solidFill>
              </a:rPr>
              <a:t>g</a:t>
            </a:r>
            <a:r>
              <a:rPr lang="en-US" sz="2000" i="1" baseline="-25000" dirty="0" err="1">
                <a:solidFill>
                  <a:schemeClr val="bg1"/>
                </a:solidFill>
              </a:rPr>
              <a:t>bl</a:t>
            </a:r>
            <a:r>
              <a:rPr lang="en-US" sz="2000" dirty="0">
                <a:solidFill>
                  <a:schemeClr val="bg1"/>
                </a:solidFill>
              </a:rPr>
              <a:t> is the mass bedload transport rate per unit width [kg/m-sec], </a:t>
            </a:r>
            <a:r>
              <a:rPr lang="en-US" sz="2000" i="1" dirty="0">
                <a:solidFill>
                  <a:schemeClr val="bg1"/>
                </a:solidFill>
              </a:rPr>
              <a:t>u</a:t>
            </a:r>
            <a:r>
              <a:rPr lang="en-US" sz="2000" dirty="0">
                <a:solidFill>
                  <a:schemeClr val="bg1"/>
                </a:solidFill>
              </a:rPr>
              <a:t> is the average water velocity [m/sec], </a:t>
            </a:r>
            <a:r>
              <a:rPr lang="en-US" sz="2000" i="1" dirty="0" err="1">
                <a:solidFill>
                  <a:schemeClr val="bg1"/>
                </a:solidFill>
              </a:rPr>
              <a:t>u</a:t>
            </a:r>
            <a:r>
              <a:rPr lang="en-US" sz="2000" i="1" baseline="-25000" dirty="0" err="1">
                <a:solidFill>
                  <a:schemeClr val="bg1"/>
                </a:solidFill>
              </a:rPr>
              <a:t>cr</a:t>
            </a:r>
            <a:r>
              <a:rPr lang="en-US" sz="2000" dirty="0">
                <a:solidFill>
                  <a:schemeClr val="bg1"/>
                </a:solidFill>
              </a:rPr>
              <a:t> is the water velocity corresponding to </a:t>
            </a:r>
            <a:r>
              <a:rPr lang="en-US" sz="2000" i="1" dirty="0">
                <a:solidFill>
                  <a:schemeClr val="bg1"/>
                </a:solidFill>
              </a:rPr>
              <a:t>𝜏</a:t>
            </a:r>
            <a:r>
              <a:rPr lang="en-US" sz="2000" i="1" baseline="-25000" dirty="0" err="1">
                <a:solidFill>
                  <a:schemeClr val="bg1"/>
                </a:solidFill>
              </a:rPr>
              <a:t>cr</a:t>
            </a:r>
            <a:r>
              <a:rPr lang="en-US" sz="2000" dirty="0">
                <a:solidFill>
                  <a:schemeClr val="bg1"/>
                </a:solidFill>
              </a:rPr>
              <a:t>, and </a:t>
            </a:r>
            <a:r>
              <a:rPr lang="en-US" sz="2000" i="1" dirty="0">
                <a:solidFill>
                  <a:schemeClr val="bg1"/>
                </a:solidFill>
              </a:rPr>
              <a:t>𝜂</a:t>
            </a:r>
            <a:r>
              <a:rPr lang="en-US" sz="2000" dirty="0">
                <a:solidFill>
                  <a:schemeClr val="bg1"/>
                </a:solidFill>
              </a:rPr>
              <a:t> is the exponent for excess velocity dependence, set to 1.5.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573582" y="2539205"/>
                <a:ext cx="3499459" cy="6770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𝑔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𝑏𝑙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=0.015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𝜌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 </m:t>
                      </m:r>
                      <m:r>
                        <a:rPr lang="en-US" b="0" i="1" smtClean="0">
                          <a:latin typeface="Cambria Math" charset="0"/>
                        </a:rPr>
                        <m:t>𝑢</m:t>
                      </m:r>
                      <m:r>
                        <a:rPr lang="en-US" b="0" i="1" smtClean="0">
                          <a:latin typeface="Cambria Math" charset="0"/>
                        </a:rPr>
                        <m:t> </m:t>
                      </m:r>
                      <m:r>
                        <a:rPr lang="en-US" b="0" i="1" smtClean="0">
                          <a:latin typeface="Cambria Math" charset="0"/>
                        </a:rPr>
                        <m:t>𝐻</m:t>
                      </m:r>
                      <m:r>
                        <a:rPr lang="en-US" b="0" i="1" smtClean="0">
                          <a:latin typeface="Cambria Math" charset="0"/>
                        </a:rPr>
                        <m:t>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mr-IN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charset="0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charset="0"/>
                                        </a:rPr>
                                        <m:t>50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𝐻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charset="0"/>
                            </a:rPr>
                            <m:t>1.2 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mr-I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𝜂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3582" y="2539205"/>
                <a:ext cx="3499459" cy="67704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573582" y="3446405"/>
                <a:ext cx="1764134" cy="65383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𝑒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 </m:t>
                      </m:r>
                      <m:f>
                        <m:fPr>
                          <m:ctrlPr>
                            <a:rPr lang="mr-I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mr-I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𝑢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 −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𝑐𝑟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mr-IN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𝑅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𝑔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50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3582" y="3446405"/>
                <a:ext cx="1764134" cy="65383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055676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Bed Load Transport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mass bed load rate leaving a segment is: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30949" y="3245070"/>
            <a:ext cx="85301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Where </a:t>
            </a:r>
            <a:r>
              <a:rPr lang="en-US" sz="2000" i="1" dirty="0" err="1">
                <a:solidFill>
                  <a:schemeClr val="bg1"/>
                </a:solidFill>
              </a:rPr>
              <a:t>X</a:t>
            </a:r>
            <a:r>
              <a:rPr lang="en-US" sz="2000" i="1" baseline="-25000" dirty="0" err="1">
                <a:solidFill>
                  <a:schemeClr val="bg1"/>
                </a:solidFill>
              </a:rPr>
              <a:t>bl</a:t>
            </a:r>
            <a:r>
              <a:rPr lang="en-US" sz="2000" dirty="0">
                <a:solidFill>
                  <a:schemeClr val="bg1"/>
                </a:solidFill>
              </a:rPr>
              <a:t> is the mass bedload transport rate [g/sec], </a:t>
            </a:r>
            <a:r>
              <a:rPr lang="en-US" sz="2000" i="1" dirty="0">
                <a:solidFill>
                  <a:schemeClr val="bg1"/>
                </a:solidFill>
              </a:rPr>
              <a:t>B</a:t>
            </a:r>
            <a:r>
              <a:rPr lang="en-US" sz="2000" dirty="0">
                <a:solidFill>
                  <a:schemeClr val="bg1"/>
                </a:solidFill>
              </a:rPr>
              <a:t> is the width [m], </a:t>
            </a:r>
            <a:r>
              <a:rPr lang="en-US" sz="2000" i="1" dirty="0" err="1">
                <a:solidFill>
                  <a:schemeClr val="bg1"/>
                </a:solidFill>
              </a:rPr>
              <a:t>Q</a:t>
            </a:r>
            <a:r>
              <a:rPr lang="en-US" sz="2000" i="1" baseline="-25000" dirty="0" err="1">
                <a:solidFill>
                  <a:schemeClr val="bg1"/>
                </a:solidFill>
              </a:rPr>
              <a:t>bl</a:t>
            </a:r>
            <a:r>
              <a:rPr lang="en-US" sz="2000" dirty="0">
                <a:solidFill>
                  <a:schemeClr val="bg1"/>
                </a:solidFill>
              </a:rPr>
              <a:t> is the volumetric bedload flow rate [m</a:t>
            </a:r>
            <a:r>
              <a:rPr lang="en-US" sz="2000" baseline="30000" dirty="0">
                <a:solidFill>
                  <a:schemeClr val="bg1"/>
                </a:solidFill>
              </a:rPr>
              <a:t>3</a:t>
            </a:r>
            <a:r>
              <a:rPr lang="en-US" sz="2000" dirty="0">
                <a:solidFill>
                  <a:schemeClr val="bg1"/>
                </a:solidFill>
              </a:rPr>
              <a:t>/sec], and </a:t>
            </a:r>
            <a:r>
              <a:rPr lang="en-US" sz="2000" i="1" dirty="0">
                <a:solidFill>
                  <a:schemeClr val="bg1"/>
                </a:solidFill>
              </a:rPr>
              <a:t>S</a:t>
            </a:r>
            <a:r>
              <a:rPr lang="en-US" sz="2000" i="1" baseline="-25000" dirty="0">
                <a:solidFill>
                  <a:schemeClr val="bg1"/>
                </a:solidFill>
              </a:rPr>
              <a:t>b</a:t>
            </a:r>
            <a:r>
              <a:rPr lang="en-US" sz="2000" dirty="0">
                <a:solidFill>
                  <a:schemeClr val="bg1"/>
                </a:solidFill>
              </a:rPr>
              <a:t> is the sediment solids concentration [g/m</a:t>
            </a:r>
            <a:r>
              <a:rPr lang="en-US" sz="2000" baseline="30000" dirty="0">
                <a:solidFill>
                  <a:schemeClr val="bg1"/>
                </a:solidFill>
              </a:rPr>
              <a:t>3</a:t>
            </a:r>
            <a:r>
              <a:rPr lang="en-US" sz="2000" dirty="0">
                <a:solidFill>
                  <a:schemeClr val="bg1"/>
                </a:solidFill>
              </a:rPr>
              <a:t>].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954932" y="4395670"/>
            <a:ext cx="1028213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Finally, the component of erosion velocity supporting bedload transport is: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573810" y="5112971"/>
                <a:ext cx="1044380" cy="56720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𝑊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𝑏𝑙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</a:rPr>
                                <m:t>𝑏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𝑙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3810" y="5112971"/>
                <a:ext cx="1044380" cy="56720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785794" y="2656593"/>
                <a:ext cx="2620412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𝑏𝑙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=1000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 </m:t>
                          </m:r>
                          <m:r>
                            <a:rPr lang="en-US" i="1">
                              <a:latin typeface="Cambria Math" charset="0"/>
                            </a:rPr>
                            <m:t>𝑔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</a:rPr>
                            <m:t>𝑏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𝑙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𝐵</m:t>
                      </m:r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𝑏𝑙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5794" y="2656593"/>
                <a:ext cx="2620412" cy="276999"/>
              </a:xfrm>
              <a:prstGeom prst="rect">
                <a:avLst/>
              </a:prstGeom>
              <a:blipFill>
                <a:blip r:embed="rId3"/>
                <a:stretch>
                  <a:fillRect l="-1163" r="-233" b="-3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2930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ea typeface="ＭＳ Ｐゴシック" charset="-128"/>
              </a:rPr>
              <a:t>Noncohesive</a:t>
            </a:r>
            <a:r>
              <a:rPr lang="en-US" dirty="0">
                <a:ea typeface="ＭＳ Ｐゴシック" charset="-128"/>
              </a:rPr>
              <a:t> Settling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/>
                  <a:t>Settling velocities, </a:t>
                </a:r>
                <a:r>
                  <a:rPr lang="en-US" i="1" dirty="0" err="1"/>
                  <a:t>W</a:t>
                </a:r>
                <a:r>
                  <a:rPr lang="en-US" i="1" baseline="-25000" dirty="0" err="1"/>
                  <a:t>s</a:t>
                </a:r>
                <a:r>
                  <a:rPr lang="en-US" dirty="0"/>
                  <a:t>, of individual noncohesive sediment particles are functions of:</a:t>
                </a:r>
              </a:p>
              <a:p>
                <a:pPr lvl="1">
                  <a:buFontTx/>
                  <a:buChar char="•"/>
                </a:pPr>
                <a:r>
                  <a:rPr lang="en-US" sz="2000" dirty="0"/>
                  <a:t> </a:t>
                </a:r>
                <a:r>
                  <a:rPr lang="en-US" sz="2000" i="1" dirty="0">
                    <a:latin typeface="Times New Roman" charset="0"/>
                  </a:rPr>
                  <a:t>D</a:t>
                </a:r>
                <a:r>
                  <a:rPr lang="en-US" sz="2000" dirty="0">
                    <a:latin typeface="Times New Roman" charset="0"/>
                  </a:rPr>
                  <a:t> </a:t>
                </a:r>
                <a:r>
                  <a:rPr lang="en-US" sz="2000" dirty="0"/>
                  <a:t>= particle diameter [m]</a:t>
                </a:r>
              </a:p>
              <a:p>
                <a:pPr lvl="1">
                  <a:buFontTx/>
                  <a:buChar char="•"/>
                </a:pPr>
                <a:r>
                  <a:rPr lang="en-US" sz="2000" dirty="0"/>
                  <a:t> </a:t>
                </a:r>
                <a:r>
                  <a:rPr lang="en-US" sz="2000" i="1" dirty="0" err="1"/>
                  <a:t>ρ</a:t>
                </a:r>
                <a:r>
                  <a:rPr lang="en-US" sz="2000" i="1" baseline="-25000" dirty="0" err="1"/>
                  <a:t>s</a:t>
                </a:r>
                <a:r>
                  <a:rPr lang="en-US" sz="2000" dirty="0"/>
                  <a:t> = sediment particle density [kg/m</a:t>
                </a:r>
                <a:r>
                  <a:rPr lang="en-US" sz="2000" baseline="30000" dirty="0"/>
                  <a:t>3</a:t>
                </a:r>
                <a:r>
                  <a:rPr lang="en-US" sz="2000" dirty="0"/>
                  <a:t>]</a:t>
                </a:r>
              </a:p>
              <a:p>
                <a:pPr lvl="1">
                  <a:buFontTx/>
                  <a:buChar char="•"/>
                </a:pPr>
                <a:r>
                  <a:rPr lang="en-US" sz="2000" dirty="0"/>
                  <a:t> </a:t>
                </a:r>
                <a:r>
                  <a:rPr lang="en-US" sz="2000" i="1" dirty="0"/>
                  <a:t>ρ</a:t>
                </a:r>
                <a:r>
                  <a:rPr lang="en-US" sz="2000" dirty="0"/>
                  <a:t>  = water density [kg/m</a:t>
                </a:r>
                <a:r>
                  <a:rPr lang="en-US" sz="2000" baseline="30000" dirty="0"/>
                  <a:t>3</a:t>
                </a:r>
                <a:r>
                  <a:rPr lang="en-US" sz="2000" dirty="0"/>
                  <a:t>]</a:t>
                </a:r>
              </a:p>
              <a:p>
                <a:pPr lvl="1">
                  <a:buFontTx/>
                  <a:buChar char="•"/>
                </a:pPr>
                <a:r>
                  <a:rPr lang="en-US" sz="2000" dirty="0"/>
                  <a:t> </a:t>
                </a:r>
                <a:r>
                  <a:rPr lang="en-US" sz="2000" i="1" dirty="0">
                    <a:latin typeface="Symbol" charset="2"/>
                  </a:rPr>
                  <a:t>m</a:t>
                </a:r>
                <a:r>
                  <a:rPr lang="en-US" sz="2000" dirty="0"/>
                  <a:t> = absolute viscosity of water = 0.001 poise [kg/m-sec] at 20</a:t>
                </a:r>
                <a:r>
                  <a:rPr lang="en-US" sz="2000" baseline="30000" dirty="0"/>
                  <a:t>o</a:t>
                </a:r>
                <a:r>
                  <a:rPr lang="en-US" sz="2000" dirty="0"/>
                  <a:t>C</a:t>
                </a:r>
              </a:p>
              <a:p>
                <a:pPr lvl="1">
                  <a:buFontTx/>
                  <a:buChar char="•"/>
                </a:pPr>
                <a:r>
                  <a:rPr lang="en-US" sz="2000" dirty="0"/>
                  <a:t> </a:t>
                </a:r>
                <a:r>
                  <a:rPr lang="en-US" sz="2000" i="1" dirty="0"/>
                  <a:t>ν</a:t>
                </a:r>
                <a:r>
                  <a:rPr lang="en-US" sz="2000" dirty="0"/>
                  <a:t>  = dynamic viscosity of water [m</a:t>
                </a:r>
                <a:r>
                  <a:rPr lang="en-US" sz="2000" baseline="30000" dirty="0"/>
                  <a:t>2</a:t>
                </a:r>
                <a:r>
                  <a:rPr lang="en-US" sz="2000" dirty="0"/>
                  <a:t>/sec] = </a:t>
                </a:r>
                <a:r>
                  <a:rPr lang="en-US" sz="2000" i="1" dirty="0"/>
                  <a:t>μ/ρ</a:t>
                </a:r>
                <a:r>
                  <a:rPr lang="en-US" sz="2000" dirty="0"/>
                  <a:t>  </a:t>
                </a:r>
              </a:p>
              <a:p>
                <a:pPr lvl="1">
                  <a:buFontTx/>
                  <a:buChar char="•"/>
                </a:pPr>
                <a:r>
                  <a:rPr lang="en-US" sz="2000" dirty="0"/>
                  <a:t> </a:t>
                </a:r>
                <a:r>
                  <a:rPr lang="en-US" i="1" dirty="0">
                    <a:latin typeface="Times New Roman" charset="0"/>
                  </a:rPr>
                  <a:t>g</a:t>
                </a:r>
                <a:r>
                  <a:rPr lang="en-US" sz="2000" dirty="0"/>
                  <a:t> = acceleration of gravity, 9.808 [m/sec</a:t>
                </a:r>
                <a:r>
                  <a:rPr lang="en-US" sz="2000" baseline="30000" dirty="0"/>
                  <a:t>2</a:t>
                </a:r>
                <a:r>
                  <a:rPr lang="en-US" sz="2000" dirty="0"/>
                  <a:t>]</a:t>
                </a:r>
              </a:p>
              <a:p>
                <a:pPr lvl="1">
                  <a:buFontTx/>
                  <a:buChar char="•"/>
                </a:pPr>
                <a:r>
                  <a:rPr lang="en-US" sz="2000" dirty="0"/>
                  <a:t> R  =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𝑆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𝜌</m:t>
                            </m:r>
                          </m:den>
                        </m:f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−1</m:t>
                        </m:r>
                      </m:e>
                    </m:d>
                  </m:oMath>
                </a14:m>
                <a:endParaRPr lang="en-US" sz="2000" dirty="0"/>
              </a:p>
              <a:p>
                <a:pPr lvl="1">
                  <a:buFontTx/>
                  <a:buChar char="•"/>
                </a:pPr>
                <a:r>
                  <a:rPr lang="en-US" sz="2000" dirty="0"/>
                  <a:t> </a:t>
                </a:r>
                <a:r>
                  <a:rPr lang="en-US" sz="2000" i="1" dirty="0"/>
                  <a:t>d</a:t>
                </a:r>
                <a:r>
                  <a:rPr lang="en-US" sz="2000" i="1" baseline="-25000" dirty="0"/>
                  <a:t>*</a:t>
                </a:r>
                <a:r>
                  <a:rPr lang="en-US" sz="2000" dirty="0"/>
                  <a:t> = dimensionless diameter  =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  <a:ea typeface="Cambria Math"/>
                      </a:rPr>
                      <m:t>𝐷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 </m:t>
                    </m:r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latin typeface="Cambria Math" charset="0"/>
                                    <a:ea typeface="Cambria Math"/>
                                  </a:rPr>
                                  <m:t>𝑅</m:t>
                                </m:r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 </m:t>
                                </m:r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𝑔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2800" i="1">
                                        <a:latin typeface="Cambria Math"/>
                                        <a:ea typeface="Cambria Math"/>
                                      </a:rPr>
                                      <m:t>ν</m:t>
                                    </m:r>
                                  </m:e>
                                  <m:sup>
                                    <m:r>
                                      <a:rPr lang="en-US" sz="2800" i="1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1/3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75" t="-2381" r="-11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53532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648700" cy="1325563"/>
          </a:xfrm>
        </p:spPr>
        <p:txBody>
          <a:bodyPr/>
          <a:lstStyle/>
          <a:p>
            <a:r>
              <a:rPr lang="en-US" dirty="0">
                <a:ea typeface="ＭＳ Ｐゴシック" charset="-128"/>
              </a:rPr>
              <a:t>Cohesive Sediment Erosion </a:t>
            </a:r>
            <a:br>
              <a:rPr lang="en-US" dirty="0">
                <a:ea typeface="ＭＳ Ｐゴシック" charset="-128"/>
              </a:rPr>
            </a:br>
            <a:r>
              <a:rPr lang="en-US" dirty="0">
                <a:ea typeface="ＭＳ Ｐゴシック" charset="-128"/>
              </a:rPr>
              <a:t>and Resuspension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00238"/>
            <a:ext cx="10515600" cy="427672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WASP8 uses the following excess shear stress power law formulation (Lick </a:t>
            </a:r>
            <a:r>
              <a:rPr lang="en-US" i="1" dirty="0"/>
              <a:t>et al</a:t>
            </a:r>
            <a:r>
              <a:rPr lang="en-US" dirty="0"/>
              <a:t>., 1994):</a:t>
            </a:r>
          </a:p>
          <a:p>
            <a:endParaRPr lang="en-US" dirty="0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>
            <p:extLst/>
          </p:nvPr>
        </p:nvGraphicFramePr>
        <p:xfrm>
          <a:off x="1711891" y="3237925"/>
          <a:ext cx="2459037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1" name="Equation" r:id="rId3" imgW="1028520" imgH="241200" progId="Equation.3">
                  <p:embed/>
                </p:oleObj>
              </mc:Choice>
              <mc:Fallback>
                <p:oleObj name="Equation" r:id="rId3" imgW="1028520" imgH="241200" progId="Equation.3">
                  <p:embed/>
                  <p:pic>
                    <p:nvPicPr>
                      <p:cNvPr id="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1891" y="3237925"/>
                        <a:ext cx="2459037" cy="6445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7189398" y="3154565"/>
                <a:ext cx="2574640" cy="8112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∗</m:t>
                        </m:r>
                      </m:sub>
                    </m:sSub>
                  </m:oMath>
                </a14:m>
                <a:r>
                  <a:rPr lang="en-US" dirty="0"/>
                  <a:t>= 0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𝑐𝐸</m:t>
                        </m:r>
                      </m:sub>
                    </m:sSub>
                  </m:oMath>
                </a14:m>
                <a:endParaRPr lang="en-US" b="0" dirty="0"/>
              </a:p>
              <a:p>
                <a:r>
                  <a:rPr lang="en-US" dirty="0"/>
                  <a:t>  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smtClean="0">
                                    <a:latin typeface="Cambria Math"/>
                                    <a:ea typeface="Cambria Math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𝑏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smtClean="0">
                                    <a:latin typeface="Cambria Math"/>
                                    <a:ea typeface="Cambria Math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𝑐𝐸</m:t>
                                </m:r>
                              </m:sub>
                            </m:sSub>
                          </m:den>
                        </m:f>
                        <m:r>
                          <a:rPr lang="en-US" b="0" i="1" smtClean="0">
                            <a:latin typeface="Cambria Math"/>
                          </a:rPr>
                          <m:t> −1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≥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𝑐𝐸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9398" y="3154565"/>
                <a:ext cx="2574640" cy="811248"/>
              </a:xfrm>
              <a:prstGeom prst="rect">
                <a:avLst/>
              </a:prstGeom>
              <a:blipFill>
                <a:blip r:embed="rId5"/>
                <a:stretch>
                  <a:fillRect t="-373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1711891" y="4069269"/>
            <a:ext cx="71786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000" i="1" dirty="0">
                <a:solidFill>
                  <a:schemeClr val="bg1"/>
                </a:solidFill>
              </a:rPr>
              <a:t>M</a:t>
            </a:r>
            <a:r>
              <a:rPr lang="en-US" sz="2000" dirty="0">
                <a:solidFill>
                  <a:schemeClr val="bg1"/>
                </a:solidFill>
              </a:rPr>
              <a:t>   = shear stress multiplier, 0.1 to 100 [</a:t>
            </a:r>
            <a:r>
              <a:rPr lang="en-US" sz="1800" dirty="0">
                <a:solidFill>
                  <a:schemeClr val="bg1"/>
                </a:solidFill>
              </a:rPr>
              <a:t>g/m</a:t>
            </a:r>
            <a:r>
              <a:rPr lang="en-US" sz="1800" baseline="30000" dirty="0">
                <a:solidFill>
                  <a:schemeClr val="bg1"/>
                </a:solidFill>
              </a:rPr>
              <a:t>2</a:t>
            </a:r>
            <a:r>
              <a:rPr lang="en-US" sz="1800" dirty="0">
                <a:solidFill>
                  <a:schemeClr val="bg1"/>
                </a:solidFill>
              </a:rPr>
              <a:t>-sec]</a:t>
            </a:r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n    = shear stress exponent, where 1.6 to 2 &lt; n &lt; 3 to 4 </a:t>
            </a:r>
          </a:p>
          <a:p>
            <a:r>
              <a:rPr lang="en-US" sz="2000" i="1" dirty="0" err="1">
                <a:solidFill>
                  <a:schemeClr val="bg1"/>
                </a:solidFill>
              </a:rPr>
              <a:t>f</a:t>
            </a:r>
            <a:r>
              <a:rPr lang="en-US" sz="2000" i="1" baseline="-25000" dirty="0" err="1">
                <a:solidFill>
                  <a:schemeClr val="bg1"/>
                </a:solidFill>
              </a:rPr>
              <a:t>coh</a:t>
            </a:r>
            <a:r>
              <a:rPr lang="en-US" sz="2000" dirty="0">
                <a:solidFill>
                  <a:schemeClr val="bg1"/>
                </a:solidFill>
              </a:rPr>
              <a:t> = fraction of cohesive sediment in the surficial bed layer</a:t>
            </a:r>
          </a:p>
          <a:p>
            <a:r>
              <a:rPr lang="en-US" sz="2000" dirty="0">
                <a:solidFill>
                  <a:schemeClr val="bg1"/>
                </a:solidFill>
                <a:cs typeface="Arial" charset="0"/>
              </a:rPr>
              <a:t>𝛕</a:t>
            </a:r>
            <a:r>
              <a:rPr lang="en-US" sz="2000" baseline="-25000" dirty="0" err="1">
                <a:solidFill>
                  <a:schemeClr val="bg1"/>
                </a:solidFill>
                <a:cs typeface="Arial" charset="0"/>
              </a:rPr>
              <a:t>cE</a:t>
            </a:r>
            <a:r>
              <a:rPr lang="en-US" sz="2000" dirty="0">
                <a:solidFill>
                  <a:schemeClr val="bg1"/>
                </a:solidFill>
                <a:cs typeface="Arial" charset="0"/>
              </a:rPr>
              <a:t>  = critical shear stress for erosion, </a:t>
            </a:r>
            <a:r>
              <a:rPr lang="en-US" sz="1800" dirty="0">
                <a:solidFill>
                  <a:schemeClr val="bg1"/>
                </a:solidFill>
              </a:rPr>
              <a:t>0.5 – 8</a:t>
            </a:r>
            <a:r>
              <a:rPr lang="en-US" sz="2000" dirty="0">
                <a:solidFill>
                  <a:schemeClr val="bg1"/>
                </a:solidFill>
                <a:cs typeface="Arial" charset="0"/>
              </a:rPr>
              <a:t> [N/m</a:t>
            </a:r>
            <a:r>
              <a:rPr lang="en-US" sz="2000" baseline="30000" dirty="0">
                <a:solidFill>
                  <a:schemeClr val="bg1"/>
                </a:solidFill>
                <a:cs typeface="Arial" charset="0"/>
              </a:rPr>
              <a:t>2</a:t>
            </a:r>
            <a:r>
              <a:rPr lang="en-US" sz="2000" dirty="0">
                <a:solidFill>
                  <a:schemeClr val="bg1"/>
                </a:solidFill>
                <a:cs typeface="Arial" charset="0"/>
              </a:rPr>
              <a:t>]</a:t>
            </a:r>
            <a:endParaRPr lang="el-GR" sz="2000" baseline="30000" dirty="0">
              <a:solidFill>
                <a:schemeClr val="bg1"/>
              </a:solidFill>
              <a:cs typeface="Arial" charset="0"/>
            </a:endParaRP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These are spatially-variable site specific parameters.</a:t>
            </a:r>
          </a:p>
        </p:txBody>
      </p:sp>
    </p:spTree>
    <p:extLst>
      <p:ext uri="{BB962C8B-B14F-4D97-AF65-F5344CB8AC3E}">
        <p14:creationId xmlns:p14="http://schemas.microsoft.com/office/powerpoint/2010/main" val="58845490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a typeface="ＭＳ Ｐゴシック" charset="-128"/>
              </a:rPr>
              <a:t>Sediment Transport Processes - </a:t>
            </a:r>
            <a:r>
              <a:rPr lang="en-US" sz="4000" dirty="0">
                <a:ea typeface="ＭＳ Ｐゴシック" charset="-128"/>
              </a:rPr>
              <a:t> Burial</a:t>
            </a:r>
            <a:endParaRPr lang="en-US" dirty="0">
              <a:ea typeface="ＭＳ Ｐゴシック" charset="-128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001561" y="1529527"/>
            <a:ext cx="1018887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Burial velocities from any specified layer </a:t>
            </a:r>
            <a:r>
              <a:rPr lang="en-US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 given by mass balance over solids types </a:t>
            </a:r>
            <a:r>
              <a:rPr lang="en-US" sz="28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</p:txBody>
      </p:sp>
      <p:graphicFrame>
        <p:nvGraphicFramePr>
          <p:cNvPr id="7" name="Object 3"/>
          <p:cNvGraphicFramePr>
            <a:graphicFrameLocks noChangeAspect="1"/>
          </p:cNvGraphicFramePr>
          <p:nvPr>
            <p:extLst/>
          </p:nvPr>
        </p:nvGraphicFramePr>
        <p:xfrm>
          <a:off x="1027113" y="2820590"/>
          <a:ext cx="7353300" cy="77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7" name="Equation" r:id="rId3" imgW="3644900" imgH="342900" progId="Equation.3">
                  <p:embed/>
                </p:oleObj>
              </mc:Choice>
              <mc:Fallback>
                <p:oleObj name="Equation" r:id="rId3" imgW="3644900" imgH="342900" progId="Equation.3">
                  <p:embed/>
                  <p:pic>
                    <p:nvPicPr>
                      <p:cNvPr id="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7113" y="2820590"/>
                        <a:ext cx="7353300" cy="7794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173163" y="2395140"/>
            <a:ext cx="50914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Surficial sediment layer, k=1, bottom water = 0: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027113" y="3796268"/>
            <a:ext cx="30956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Subsurface sediment layers:</a:t>
            </a:r>
          </a:p>
        </p:txBody>
      </p:sp>
      <p:graphicFrame>
        <p:nvGraphicFramePr>
          <p:cNvPr id="10" name="Object 2"/>
          <p:cNvGraphicFramePr>
            <a:graphicFrameLocks noGrp="1" noChangeAspect="1"/>
          </p:cNvGraphicFramePr>
          <p:nvPr>
            <p:ph idx="4294967295"/>
            <p:extLst/>
          </p:nvPr>
        </p:nvGraphicFramePr>
        <p:xfrm>
          <a:off x="1027113" y="4230687"/>
          <a:ext cx="5257800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8" name="Equation" r:id="rId5" imgW="2717800" imgH="342900" progId="Equation.3">
                  <p:embed/>
                </p:oleObj>
              </mc:Choice>
              <mc:Fallback>
                <p:oleObj name="Equation" r:id="rId5" imgW="2717800" imgH="342900" progId="Equation.3">
                  <p:embed/>
                  <p:pic>
                    <p:nvPicPr>
                      <p:cNvPr id="1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7113" y="4230687"/>
                        <a:ext cx="5257800" cy="6635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027113" y="5055997"/>
            <a:ext cx="1016332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Where </a:t>
            </a:r>
            <a:r>
              <a:rPr lang="en-US" sz="2400" i="1" dirty="0">
                <a:solidFill>
                  <a:schemeClr val="bg1"/>
                </a:solidFill>
              </a:rPr>
              <a:t>W</a:t>
            </a:r>
            <a:r>
              <a:rPr lang="en-US" sz="2400" i="1" baseline="-25000" dirty="0">
                <a:solidFill>
                  <a:schemeClr val="bg1"/>
                </a:solidFill>
              </a:rPr>
              <a:t>D</a:t>
            </a:r>
            <a:r>
              <a:rPr lang="en-US" sz="2400" dirty="0">
                <a:solidFill>
                  <a:schemeClr val="bg1"/>
                </a:solidFill>
              </a:rPr>
              <a:t> is deposition velocity, </a:t>
            </a:r>
            <a:r>
              <a:rPr lang="en-US" sz="2400" i="1" dirty="0">
                <a:solidFill>
                  <a:schemeClr val="bg1"/>
                </a:solidFill>
              </a:rPr>
              <a:t>W</a:t>
            </a:r>
            <a:r>
              <a:rPr lang="en-US" sz="2400" i="1" baseline="-25000" dirty="0">
                <a:solidFill>
                  <a:schemeClr val="bg1"/>
                </a:solidFill>
              </a:rPr>
              <a:t>R</a:t>
            </a:r>
            <a:r>
              <a:rPr lang="en-US" sz="2400" dirty="0">
                <a:solidFill>
                  <a:schemeClr val="bg1"/>
                </a:solidFill>
              </a:rPr>
              <a:t> is resuspension velocity, </a:t>
            </a:r>
            <a:r>
              <a:rPr lang="en-US" sz="2400" i="1" dirty="0">
                <a:solidFill>
                  <a:schemeClr val="bg1"/>
                </a:solidFill>
              </a:rPr>
              <a:t>W</a:t>
            </a:r>
            <a:r>
              <a:rPr lang="en-US" sz="2400" i="1" baseline="-25000" dirty="0">
                <a:solidFill>
                  <a:schemeClr val="bg1"/>
                </a:solidFill>
              </a:rPr>
              <a:t>BL</a:t>
            </a:r>
            <a:r>
              <a:rPr lang="en-US" sz="2400" dirty="0">
                <a:solidFill>
                  <a:schemeClr val="bg1"/>
                </a:solidFill>
              </a:rPr>
              <a:t> is bed load velocity, </a:t>
            </a:r>
            <a:r>
              <a:rPr lang="en-US" sz="2400" i="1" dirty="0">
                <a:solidFill>
                  <a:schemeClr val="bg1"/>
                </a:solidFill>
              </a:rPr>
              <a:t>k</a:t>
            </a:r>
            <a:r>
              <a:rPr lang="en-US" sz="2400" dirty="0">
                <a:solidFill>
                  <a:schemeClr val="bg1"/>
                </a:solidFill>
              </a:rPr>
              <a:t> is solids degradation rate constant, and </a:t>
            </a:r>
            <a:r>
              <a:rPr lang="en-US" sz="2400" i="1" dirty="0">
                <a:solidFill>
                  <a:schemeClr val="bg1"/>
                </a:solidFill>
              </a:rPr>
              <a:t>d</a:t>
            </a:r>
            <a:r>
              <a:rPr lang="en-US" sz="2400" dirty="0">
                <a:solidFill>
                  <a:schemeClr val="bg1"/>
                </a:solidFill>
              </a:rPr>
              <a:t> is layer depth.</a:t>
            </a:r>
          </a:p>
        </p:txBody>
      </p:sp>
    </p:spTree>
    <p:extLst>
      <p:ext uri="{BB962C8B-B14F-4D97-AF65-F5344CB8AC3E}">
        <p14:creationId xmlns:p14="http://schemas.microsoft.com/office/powerpoint/2010/main" val="499284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57726"/>
            <a:ext cx="10515600" cy="770021"/>
          </a:xfrm>
        </p:spPr>
        <p:txBody>
          <a:bodyPr>
            <a:normAutofit fontScale="90000"/>
          </a:bodyPr>
          <a:lstStyle/>
          <a:p>
            <a:r>
              <a:rPr lang="en-US" dirty="0">
                <a:ea typeface="ＭＳ Ｐゴシック" charset="-128"/>
              </a:rPr>
              <a:t>Settling Velocity, </a:t>
            </a:r>
            <a:r>
              <a:rPr lang="en-US" i="1" dirty="0" err="1">
                <a:ea typeface="ＭＳ Ｐゴシック" charset="-128"/>
              </a:rPr>
              <a:t>W</a:t>
            </a:r>
            <a:r>
              <a:rPr lang="en-US" i="1" baseline="-25000" dirty="0" err="1">
                <a:ea typeface="ＭＳ Ｐゴシック" charset="-128"/>
              </a:rPr>
              <a:t>s</a:t>
            </a:r>
            <a:r>
              <a:rPr lang="en-US" dirty="0">
                <a:ea typeface="ＭＳ Ｐゴシック" charset="-128"/>
              </a:rPr>
              <a:t> </a:t>
            </a:r>
            <a:br>
              <a:rPr lang="en-US" dirty="0">
                <a:ea typeface="ＭＳ Ｐゴシック" charset="-128"/>
              </a:rPr>
            </a:br>
            <a:endParaRPr lang="en-US" dirty="0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5741762" y="5693624"/>
            <a:ext cx="36857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chemeClr val="bg1"/>
                </a:solidFill>
              </a:rPr>
              <a:t>Particle diameter [mm]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0DB236E-449A-9745-8145-EE736124F0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908" y="1578824"/>
            <a:ext cx="5613400" cy="41148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97184A3-008A-4549-BF33-391064D93A00}"/>
              </a:ext>
            </a:extLst>
          </p:cNvPr>
          <p:cNvSpPr txBox="1"/>
          <p:nvPr/>
        </p:nvSpPr>
        <p:spPr>
          <a:xfrm>
            <a:off x="1083156" y="2109537"/>
            <a:ext cx="331238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chemeClr val="bg1"/>
                </a:solidFill>
              </a:rPr>
              <a:t>W</a:t>
            </a:r>
            <a:r>
              <a:rPr lang="en-US" sz="2800" baseline="-25000" dirty="0" err="1">
                <a:solidFill>
                  <a:schemeClr val="bg1"/>
                </a:solidFill>
              </a:rPr>
              <a:t>s</a:t>
            </a:r>
            <a:r>
              <a:rPr lang="en-US" sz="2800" dirty="0">
                <a:solidFill>
                  <a:schemeClr val="bg1"/>
                </a:solidFill>
              </a:rPr>
              <a:t> is calculated from a formula by van Rijn, 1984</a:t>
            </a:r>
          </a:p>
          <a:p>
            <a:endParaRPr lang="en-US" sz="2800" dirty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bg1"/>
                </a:solidFill>
              </a:rPr>
              <a:t>Here, particle density = 2700 [kg/m</a:t>
            </a:r>
            <a:r>
              <a:rPr lang="en-US" sz="2800" baseline="30000" dirty="0">
                <a:solidFill>
                  <a:schemeClr val="bg1"/>
                </a:solidFill>
              </a:rPr>
              <a:t>3</a:t>
            </a:r>
            <a:r>
              <a:rPr lang="en-US" sz="2800" dirty="0">
                <a:solidFill>
                  <a:schemeClr val="bg1"/>
                </a:solidFill>
              </a:rPr>
              <a:t>]</a:t>
            </a:r>
            <a:endParaRPr lang="en-US" sz="2800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950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Sediment Transport Processes</a:t>
            </a:r>
            <a:br>
              <a:rPr lang="en-US" dirty="0">
                <a:ea typeface="ＭＳ Ｐゴシック" charset="-128"/>
              </a:rPr>
            </a:br>
            <a:r>
              <a:rPr lang="en-US" dirty="0">
                <a:ea typeface="ＭＳ Ｐゴシック" charset="-128"/>
              </a:rPr>
              <a:t>- </a:t>
            </a:r>
            <a:r>
              <a:rPr lang="en-US" dirty="0" err="1">
                <a:ea typeface="ＭＳ Ｐゴシック" charset="-128"/>
              </a:rPr>
              <a:t>noncohesive</a:t>
            </a:r>
            <a:r>
              <a:rPr lang="en-US" dirty="0">
                <a:ea typeface="ＭＳ Ｐゴシック" charset="-128"/>
              </a:rPr>
              <a:t> deposition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671153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Noncohesive</a:t>
            </a:r>
            <a:r>
              <a:rPr lang="en-US" dirty="0"/>
              <a:t> deposition is settling attenuated by the shear stress from water flow:</a:t>
            </a:r>
          </a:p>
          <a:p>
            <a:endParaRPr lang="en-US" dirty="0"/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2301179" y="3084535"/>
          <a:ext cx="248443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1" name="Equation" r:id="rId3" imgW="838200" imgH="177800" progId="Equation.3">
                  <p:embed/>
                </p:oleObj>
              </mc:Choice>
              <mc:Fallback>
                <p:oleObj name="Equation" r:id="rId3" imgW="838200" imgH="177800" progId="Equation.3">
                  <p:embed/>
                  <p:pic>
                    <p:nvPicPr>
                      <p:cNvPr id="5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1179" y="3084535"/>
                        <a:ext cx="2484438" cy="4318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1107532" y="3937653"/>
            <a:ext cx="4724400" cy="2144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i="1" dirty="0">
                <a:solidFill>
                  <a:schemeClr val="bg1"/>
                </a:solidFill>
              </a:rPr>
              <a:t>α</a:t>
            </a:r>
            <a:r>
              <a:rPr lang="en-US" sz="2000" i="1" baseline="-25000" dirty="0">
                <a:solidFill>
                  <a:schemeClr val="bg1"/>
                </a:solidFill>
              </a:rPr>
              <a:t>D</a:t>
            </a:r>
            <a:r>
              <a:rPr lang="en-US" sz="2000" dirty="0">
                <a:solidFill>
                  <a:schemeClr val="bg1"/>
                </a:solidFill>
              </a:rPr>
              <a:t> = probability of deposition upon contact with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bed; varies roughly linearly from 1 to 0 (Krone, 1963):</a:t>
            </a:r>
          </a:p>
          <a:p>
            <a:r>
              <a:rPr lang="en-US" i="1" dirty="0">
                <a:solidFill>
                  <a:schemeClr val="bg1"/>
                </a:solidFill>
              </a:rPr>
              <a:t>α</a:t>
            </a:r>
            <a:r>
              <a:rPr lang="en-US" i="1" baseline="-25000" dirty="0">
                <a:solidFill>
                  <a:schemeClr val="bg1"/>
                </a:solidFill>
              </a:rPr>
              <a:t>D</a:t>
            </a:r>
            <a:r>
              <a:rPr lang="en-US" dirty="0">
                <a:solidFill>
                  <a:schemeClr val="bg1"/>
                </a:solidFill>
              </a:rPr>
              <a:t> = </a:t>
            </a:r>
            <a:r>
              <a:rPr lang="en-US" sz="2000" dirty="0">
                <a:solidFill>
                  <a:schemeClr val="bg1"/>
                </a:solidFill>
              </a:rPr>
              <a:t>1,        ≤       ≈ 0 N/m</a:t>
            </a:r>
            <a:r>
              <a:rPr lang="en-US" sz="2000" baseline="30000" dirty="0">
                <a:solidFill>
                  <a:schemeClr val="bg1"/>
                </a:solidFill>
              </a:rPr>
              <a:t>2</a:t>
            </a:r>
            <a:endParaRPr lang="en-US" sz="2000" dirty="0">
              <a:solidFill>
                <a:schemeClr val="bg1"/>
              </a:solidFill>
            </a:endParaRPr>
          </a:p>
          <a:p>
            <a:r>
              <a:rPr lang="en-US" i="1" dirty="0">
                <a:solidFill>
                  <a:schemeClr val="bg1"/>
                </a:solidFill>
              </a:rPr>
              <a:t>α</a:t>
            </a:r>
            <a:r>
              <a:rPr lang="en-US" i="1" baseline="-25000" dirty="0">
                <a:solidFill>
                  <a:schemeClr val="bg1"/>
                </a:solidFill>
              </a:rPr>
              <a:t>D</a:t>
            </a:r>
            <a:r>
              <a:rPr lang="en-US" dirty="0">
                <a:solidFill>
                  <a:schemeClr val="bg1"/>
                </a:solidFill>
              </a:rPr>
              <a:t> = </a:t>
            </a:r>
            <a:r>
              <a:rPr lang="en-US" sz="2000" dirty="0">
                <a:solidFill>
                  <a:schemeClr val="bg1"/>
                </a:solidFill>
              </a:rPr>
              <a:t>0,        </a:t>
            </a:r>
            <a:r>
              <a:rPr lang="en-US" sz="2000" dirty="0">
                <a:solidFill>
                  <a:schemeClr val="bg1"/>
                </a:solidFill>
                <a:cs typeface="Arial" charset="0"/>
              </a:rPr>
              <a:t>≥</a:t>
            </a:r>
            <a:r>
              <a:rPr lang="en-US" sz="2000" dirty="0">
                <a:solidFill>
                  <a:schemeClr val="bg1"/>
                </a:solidFill>
              </a:rPr>
              <a:t>       ≈ 0.01 - 0.2 N/m</a:t>
            </a:r>
            <a:r>
              <a:rPr lang="en-US" sz="2000" baseline="30000" dirty="0">
                <a:solidFill>
                  <a:schemeClr val="bg1"/>
                </a:solidFill>
              </a:rPr>
              <a:t>2</a:t>
            </a:r>
          </a:p>
          <a:p>
            <a:endParaRPr lang="en-US" sz="2000" baseline="30000" dirty="0">
              <a:solidFill>
                <a:schemeClr val="bg1"/>
              </a:solidFill>
            </a:endParaRPr>
          </a:p>
          <a:p>
            <a:r>
              <a:rPr lang="en-US" sz="2000" b="1" dirty="0">
                <a:solidFill>
                  <a:schemeClr val="bg1"/>
                </a:solidFill>
              </a:rPr>
              <a:t>Or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l-GR" sz="2000" dirty="0">
                <a:solidFill>
                  <a:schemeClr val="bg1"/>
                </a:solidFill>
              </a:rPr>
              <a:t>α</a:t>
            </a:r>
            <a:r>
              <a:rPr lang="en-US" sz="2000" baseline="-25000" dirty="0">
                <a:solidFill>
                  <a:schemeClr val="bg1"/>
                </a:solidFill>
              </a:rPr>
              <a:t>D</a:t>
            </a:r>
            <a:r>
              <a:rPr lang="en-US" sz="2000" dirty="0">
                <a:solidFill>
                  <a:schemeClr val="bg1"/>
                </a:solidFill>
              </a:rPr>
              <a:t> = 1    (Novotny and others)</a:t>
            </a: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B0C62F76-05E7-4A77-A532-3519C75A8E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8216" y="1690688"/>
            <a:ext cx="20185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chemeClr val="bg1"/>
                </a:solidFill>
              </a:rPr>
              <a:t>Deposition Regimes</a:t>
            </a:r>
            <a:endParaRPr lang="en-US" sz="3200" dirty="0">
              <a:solidFill>
                <a:schemeClr val="bg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3049A85-6D27-4213-8B67-DB5D67067BE6}"/>
              </a:ext>
            </a:extLst>
          </p:cNvPr>
          <p:cNvGrpSpPr/>
          <p:nvPr/>
        </p:nvGrpSpPr>
        <p:grpSpPr>
          <a:xfrm>
            <a:off x="7509353" y="2055825"/>
            <a:ext cx="3556297" cy="3749040"/>
            <a:chOff x="7054344" y="2073136"/>
            <a:chExt cx="3556297" cy="3749040"/>
          </a:xfrm>
        </p:grpSpPr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29ED2296-71DB-46C5-8EE1-44205890B5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/>
            <a:srcRect t="19527"/>
            <a:stretch>
              <a:fillRect/>
            </a:stretch>
          </p:blipFill>
          <p:spPr bwMode="auto">
            <a:xfrm>
              <a:off x="7054344" y="2073136"/>
              <a:ext cx="3556297" cy="374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D1E8C2E-D849-4438-BEB4-E123F4CFF7ED}"/>
                </a:ext>
              </a:extLst>
            </p:cNvPr>
            <p:cNvSpPr/>
            <p:nvPr/>
          </p:nvSpPr>
          <p:spPr>
            <a:xfrm>
              <a:off x="9563622" y="5454186"/>
              <a:ext cx="275573" cy="1941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B612D3E-1628-4316-9F27-6854E2A9946A}"/>
                </a:ext>
              </a:extLst>
            </p:cNvPr>
            <p:cNvSpPr txBox="1"/>
            <p:nvPr/>
          </p:nvSpPr>
          <p:spPr>
            <a:xfrm>
              <a:off x="9482203" y="5448372"/>
              <a:ext cx="45093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(mm)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05408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ea typeface="ＭＳ Ｐゴシック" charset="-128"/>
              </a:rPr>
              <a:t>Noncohesive</a:t>
            </a:r>
            <a:r>
              <a:rPr lang="en-US" dirty="0">
                <a:ea typeface="ＭＳ Ｐゴシック" charset="-128"/>
              </a:rPr>
              <a:t> Sediment Transport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Resuspension involves erosion from the surficial sediment layer, and entrainment from the bed load boundary layer. Erosion and entrainment velocities of individual </a:t>
            </a:r>
            <a:r>
              <a:rPr lang="en-US" dirty="0" err="1"/>
              <a:t>noncohesive</a:t>
            </a:r>
            <a:r>
              <a:rPr lang="en-US" dirty="0"/>
              <a:t> sediment particles are functions of:</a:t>
            </a:r>
          </a:p>
          <a:p>
            <a:pPr lvl="1">
              <a:buFontTx/>
              <a:buChar char="•"/>
            </a:pPr>
            <a:r>
              <a:rPr lang="en-US" sz="2000" dirty="0"/>
              <a:t> particle diameter and density</a:t>
            </a:r>
          </a:p>
          <a:p>
            <a:pPr lvl="1">
              <a:buFontTx/>
              <a:buChar char="•"/>
            </a:pPr>
            <a:r>
              <a:rPr lang="en-US" sz="2000" dirty="0"/>
              <a:t> bottom shear stress</a:t>
            </a:r>
          </a:p>
          <a:p>
            <a:pPr lvl="1">
              <a:buFontTx/>
              <a:buChar char="•"/>
            </a:pPr>
            <a:r>
              <a:rPr lang="en-US" sz="2000" dirty="0"/>
              <a:t> critical shear stress</a:t>
            </a:r>
            <a:endParaRPr lang="en-US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337670" y="4388721"/>
            <a:ext cx="75166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Commonly used expressions for </a:t>
            </a:r>
            <a:r>
              <a:rPr lang="en-US" i="1" dirty="0">
                <a:solidFill>
                  <a:schemeClr val="bg1"/>
                </a:solidFill>
              </a:rPr>
              <a:t>E</a:t>
            </a:r>
            <a:r>
              <a:rPr lang="en-US" dirty="0">
                <a:solidFill>
                  <a:schemeClr val="bg1"/>
                </a:solidFill>
              </a:rPr>
              <a:t> in the following slides are partly taken from: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 rotWithShape="1">
          <a:blip r:embed="rId2"/>
          <a:srcRect t="2865" b="5098"/>
          <a:stretch/>
        </p:blipFill>
        <p:spPr bwMode="auto">
          <a:xfrm>
            <a:off x="2818878" y="4758053"/>
            <a:ext cx="6554244" cy="13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030325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mokey Glas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DD9E0FC7-C561-415D-B359-094AD3CDBFE7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F1EF54C6-EB01-4909-BF51-0C58043B8EC3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59CB16A1-4EF7-4D92-88DC-5C78C0B6354F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13A893CC-8FF8-4DA9-85F0-82CE8A80D6BD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976C1B27-3F17-4A8E-A327-7F043726CB4D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D1462E27-66FC-413C-949A-E8766750B8C8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C7C685B6-E92F-4FD2-B7D0-CF5C21C9D1B5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B4EE0950-AE89-4699-9641-E7615D2B5804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69FF0988-7F59-4B9B-BF57-3785629F658B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1E805F65-B0D3-48A9-BA44-469B1B562807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B2533C0F-642F-4DC6-A6EA-FFE12ADC31DB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11919</TotalTime>
  <Words>2504</Words>
  <Application>Microsoft Macintosh PowerPoint</Application>
  <PresentationFormat>Widescreen</PresentationFormat>
  <Paragraphs>299</Paragraphs>
  <Slides>61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72" baseType="lpstr">
      <vt:lpstr>Arial Unicode MS</vt:lpstr>
      <vt:lpstr>ＭＳ Ｐゴシック</vt:lpstr>
      <vt:lpstr>Arial</vt:lpstr>
      <vt:lpstr>Calibri</vt:lpstr>
      <vt:lpstr>Calibri Light</vt:lpstr>
      <vt:lpstr>Cambria Math</vt:lpstr>
      <vt:lpstr>Mangal</vt:lpstr>
      <vt:lpstr>Symbol</vt:lpstr>
      <vt:lpstr>Times New Roman</vt:lpstr>
      <vt:lpstr>Office Theme</vt:lpstr>
      <vt:lpstr>Equation</vt:lpstr>
      <vt:lpstr>Sediment Transport - Process Based Methods </vt:lpstr>
      <vt:lpstr>Solids Transport Methods - Mechanistic</vt:lpstr>
      <vt:lpstr>Sediment Transport Processes</vt:lpstr>
      <vt:lpstr>Flow, Velocity, and Shear Stress</vt:lpstr>
      <vt:lpstr>Bottom Shear Stress</vt:lpstr>
      <vt:lpstr>Noncohesive Settling</vt:lpstr>
      <vt:lpstr>Settling Velocity, Ws  </vt:lpstr>
      <vt:lpstr>Sediment Transport Processes - noncohesive deposition</vt:lpstr>
      <vt:lpstr>Noncohesive Sediment Transport</vt:lpstr>
      <vt:lpstr>Noncohesive Sediment Transport</vt:lpstr>
      <vt:lpstr>Initiation of Noncohesive Erosion</vt:lpstr>
      <vt:lpstr>Critical Shear Stress for Noncohesive Erosion</vt:lpstr>
      <vt:lpstr>Nondimensional Erosion Term</vt:lpstr>
      <vt:lpstr>Noncohesive Erosion Velocity and Flux</vt:lpstr>
      <vt:lpstr>Initiation of Noncohesive Resuspension</vt:lpstr>
      <vt:lpstr>Noncohesive Resuspension from Surface Layer</vt:lpstr>
      <vt:lpstr>Bed Load Transport</vt:lpstr>
      <vt:lpstr>Cohesive Sediment Erosion and Resuspension</vt:lpstr>
      <vt:lpstr>Cohesive Sediment Erosion  and Resuspension Equations</vt:lpstr>
      <vt:lpstr>Cohesive Sediment Erosion and Resuspension</vt:lpstr>
      <vt:lpstr>Sediment Transport Processes -  Burial</vt:lpstr>
      <vt:lpstr>Sediment Transport Processes not covered due to complexity</vt:lpstr>
      <vt:lpstr>River Example – with Mechanistic Solids</vt:lpstr>
      <vt:lpstr>Mechanistic Solids Example - Dataset Parameters </vt:lpstr>
      <vt:lpstr>Mechanistic Solids - State Variables</vt:lpstr>
      <vt:lpstr>Mechanistic Solids - Segments</vt:lpstr>
      <vt:lpstr>Mechanistic Solids - Initial Conditions</vt:lpstr>
      <vt:lpstr>Mechanistic Solids - Constants</vt:lpstr>
      <vt:lpstr>Mechanistic Solids - Constants</vt:lpstr>
      <vt:lpstr>Mechanistic Solids - Exchanges</vt:lpstr>
      <vt:lpstr>Mechanistic Solids - Channel Geometry</vt:lpstr>
      <vt:lpstr>Mechanistic Solids - Flow </vt:lpstr>
      <vt:lpstr>Mechanistic Solids – Boundary Conditions</vt:lpstr>
      <vt:lpstr>Simple River - Output Selection</vt:lpstr>
      <vt:lpstr>Mechanistic Solids Example - SW</vt:lpstr>
      <vt:lpstr>Mechanistic Solids Example - SW</vt:lpstr>
      <vt:lpstr>Mechanistic Solids Example - SW</vt:lpstr>
      <vt:lpstr>Mechanistic Solids Example - SW</vt:lpstr>
      <vt:lpstr>Mechanistic Solids Example - Sediments</vt:lpstr>
      <vt:lpstr>Mechanistic Solids Example - Sediments</vt:lpstr>
      <vt:lpstr>Mechanistic Solids Example - Sediments</vt:lpstr>
      <vt:lpstr>Mechanistic Solids Example - Deposition </vt:lpstr>
      <vt:lpstr>Mechanistic Solids Example - Erosion </vt:lpstr>
      <vt:lpstr>Mechanistic Solids Example – Bedload</vt:lpstr>
      <vt:lpstr>Mechanistic Solids Example - Resuspension</vt:lpstr>
      <vt:lpstr>Mechanistic Solids Example - Burial</vt:lpstr>
      <vt:lpstr>Appendix – Equations</vt:lpstr>
      <vt:lpstr>Bottom Shear Stress</vt:lpstr>
      <vt:lpstr>Noncohesive Settling</vt:lpstr>
      <vt:lpstr>Settling Velocities, Ws  from van Rijn (1984)</vt:lpstr>
      <vt:lpstr>Sediment Transport Processes - noncohesive deposition</vt:lpstr>
      <vt:lpstr>Initiation of Erosion</vt:lpstr>
      <vt:lpstr>Noncohesive Erosion</vt:lpstr>
      <vt:lpstr>Noncohesive Erosion</vt:lpstr>
      <vt:lpstr>Determining Non-dimensional E</vt:lpstr>
      <vt:lpstr>Initiation of Noncohesive Resuspension</vt:lpstr>
      <vt:lpstr>Resuspension from Surface Layer</vt:lpstr>
      <vt:lpstr>Bed Load Transport Equation</vt:lpstr>
      <vt:lpstr>Bed Load Transport</vt:lpstr>
      <vt:lpstr>Cohesive Sediment Erosion  and Resuspension Equations</vt:lpstr>
      <vt:lpstr>Sediment Transport Processes -  Burial</vt:lpstr>
    </vt:vector>
  </TitlesOfParts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Wool, Tim</dc:creator>
  <cp:lastModifiedBy>Robert Ambrose</cp:lastModifiedBy>
  <cp:revision>205</cp:revision>
  <dcterms:created xsi:type="dcterms:W3CDTF">2015-07-25T19:44:33Z</dcterms:created>
  <dcterms:modified xsi:type="dcterms:W3CDTF">2018-06-07T16:47:54Z</dcterms:modified>
</cp:coreProperties>
</file>