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2"/>
  </p:notesMasterIdLst>
  <p:sldIdLst>
    <p:sldId id="256" r:id="rId2"/>
    <p:sldId id="298" r:id="rId3"/>
    <p:sldId id="299" r:id="rId4"/>
    <p:sldId id="300" r:id="rId5"/>
    <p:sldId id="301" r:id="rId6"/>
    <p:sldId id="312" r:id="rId7"/>
    <p:sldId id="314" r:id="rId8"/>
    <p:sldId id="318" r:id="rId9"/>
    <p:sldId id="305" r:id="rId10"/>
    <p:sldId id="325" r:id="rId11"/>
    <p:sldId id="306" r:id="rId12"/>
    <p:sldId id="324" r:id="rId13"/>
    <p:sldId id="319" r:id="rId14"/>
    <p:sldId id="320" r:id="rId15"/>
    <p:sldId id="322" r:id="rId16"/>
    <p:sldId id="308" r:id="rId17"/>
    <p:sldId id="323" r:id="rId18"/>
    <p:sldId id="307" r:id="rId19"/>
    <p:sldId id="317" r:id="rId20"/>
    <p:sldId id="310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0"/>
    <p:restoredTop sz="94804"/>
  </p:normalViewPr>
  <p:slideViewPr>
    <p:cSldViewPr snapToGrid="0" snapToObjects="1">
      <p:cViewPr varScale="1">
        <p:scale>
          <a:sx n="109" d="100"/>
          <a:sy n="109" d="100"/>
        </p:scale>
        <p:origin x="28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e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DFF671-482A-4BFA-A251-F370CB4791BD}" type="datetime1">
              <a:rPr lang="en-US"/>
              <a:pPr/>
              <a:t>5/28/18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854A15-6CC8-4DEA-B9CF-9C7EEEB57D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6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257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662680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213D-3DE0-4B6B-BB65-879002BCE5C9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3D711-4451-47CF-946D-FDB0AF44B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73FFB-AF7D-45AD-8E12-4917381B637B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A341B-4210-4A02-B5AC-FFA3D1864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E1072-7491-4C26-8563-101571FD0E77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170B-C99A-403C-8755-20C224A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A5BC3-B3D4-4709-8983-9D2C4323CC61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75F2C-9CDE-4722-BB11-42A960D5E3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766E1-3015-4A7D-B119-971515BA7894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7434-2926-4CE3-BF52-47604C7E68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2592"/>
            <a:ext cx="8229600" cy="587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AF36-DB38-4B35-8CF8-7667C07D0505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EAE6-06CF-4354-A04D-368749793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A8B80-213D-4CB4-98B8-00D6938EC730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E3995-3429-43CB-AAF2-AE9180326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0A58-B373-4932-BA24-65D91728FBCB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6CD8-C55C-4AC6-8524-3F4686198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8039-5571-4C84-B46E-3632C63F90AB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2F73-7998-4C28-82CD-119C85444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4E9D-5A1B-4B6D-95B6-88007F60E326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3302-4C73-40E9-8A7F-A600A32F7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F9F7-A3B6-4EF4-B37B-9E7469EBE5C1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532C83-EB58-40D9-8F35-6EB2992A9C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681687"/>
            <a:ext cx="8229600" cy="77693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55555-45CF-41DE-BB56-2474FCECDE1F}" type="datetime1">
              <a:rPr lang="en-US" smtClean="0"/>
              <a:pPr/>
              <a:t>5/28/18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B7901A-110F-4949-98ED-943BB009E97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4200"/>
            <a:ext cx="7772400" cy="1746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Sediment 3:</a:t>
            </a:r>
            <a:br>
              <a:rPr lang="en-US" dirty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>Stream Transport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Theory and Implementation in WASP8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7"/>
          <p:cNvSpPr>
            <a:spLocks noGrp="1"/>
          </p:cNvSpPr>
          <p:nvPr>
            <p:ph type="title"/>
          </p:nvPr>
        </p:nvSpPr>
        <p:spPr>
          <a:xfrm>
            <a:off x="419100" y="376542"/>
            <a:ext cx="8305800" cy="8927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Initiation of Erosion</a:t>
            </a:r>
            <a:endParaRPr lang="en-US" dirty="0">
              <a:ea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36133" y="2754591"/>
                <a:ext cx="5821606" cy="12762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  <a:sym typeface="Symbol" charset="2"/>
                            </a:rPr>
                            <m:t>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=0.22 </m:t>
                      </m:r>
                      <m:sSubSup>
                        <m:sSub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𝑑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−0.6</m:t>
                          </m:r>
                        </m:sup>
                      </m:sSubSup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+0.06 ×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−7.7 </m:t>
                          </m:r>
                          <m:sSubSup>
                            <m:sSub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−0.6</m:t>
                              </m:r>
                            </m:sup>
                          </m:sSubSup>
                        </m:sup>
                      </m:sSup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133" y="2754591"/>
                <a:ext cx="5821606" cy="127624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045939" y="1493670"/>
                <a:ext cx="469511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  <a:sym typeface="Symbol" charset="2"/>
                            </a:rPr>
                            <m:t>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</m:t>
                          </m:r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𝑤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) </m:t>
                      </m:r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𝑔</m:t>
                      </m:r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𝐷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  <a:sym typeface="Symbol" charset="2"/>
                            </a:rPr>
                            <m:t>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939" y="1493670"/>
                <a:ext cx="4695112" cy="1200329"/>
              </a:xfrm>
              <a:prstGeom prst="rect">
                <a:avLst/>
              </a:prstGeom>
              <a:blipFill rotWithShape="0">
                <a:blip r:embed="rId4"/>
                <a:stretch>
                  <a:fillRect t="-8629" b="-19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9924" y="2400648"/>
            <a:ext cx="8462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where </a:t>
            </a:r>
            <a:r>
              <a:rPr lang="en-US" sz="2000" i="1" dirty="0">
                <a:sym typeface="Symbol" charset="2"/>
              </a:rPr>
              <a:t></a:t>
            </a:r>
            <a:r>
              <a:rPr lang="en-US" sz="2000" i="1" baseline="-25000" dirty="0" err="1"/>
              <a:t>cE</a:t>
            </a:r>
            <a:r>
              <a:rPr lang="en-US" sz="2000" dirty="0"/>
              <a:t> is a user-specified constant (default = 1), and </a:t>
            </a:r>
            <a:r>
              <a:rPr lang="en-US" sz="2000" i="1" dirty="0">
                <a:sym typeface="Symbol" charset="2"/>
              </a:rPr>
              <a:t></a:t>
            </a:r>
            <a:r>
              <a:rPr lang="en-US" sz="2000" i="1" baseline="-25000" dirty="0" err="1"/>
              <a:t>cE</a:t>
            </a:r>
            <a:r>
              <a:rPr lang="en-US" sz="2000" dirty="0"/>
              <a:t> is </a:t>
            </a:r>
            <a:r>
              <a:rPr lang="en-US" sz="2000" dirty="0">
                <a:sym typeface="Symbol" charset="2"/>
              </a:rPr>
              <a:t>the critical Shields number for erosion:</a:t>
            </a:r>
            <a:endParaRPr lang="en-US" sz="2000" dirty="0"/>
          </a:p>
        </p:txBody>
      </p:sp>
      <p:grpSp>
        <p:nvGrpSpPr>
          <p:cNvPr id="2" name="Group 1"/>
          <p:cNvGrpSpPr/>
          <p:nvPr/>
        </p:nvGrpSpPr>
        <p:grpSpPr>
          <a:xfrm>
            <a:off x="1207089" y="3736468"/>
            <a:ext cx="5745334" cy="3132165"/>
            <a:chOff x="1122026" y="3725835"/>
            <a:chExt cx="5745334" cy="31321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0"/>
            <a:stretch/>
          </p:blipFill>
          <p:spPr>
            <a:xfrm>
              <a:off x="1734671" y="3725835"/>
              <a:ext cx="5132689" cy="274105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22026" y="4778606"/>
              <a:ext cx="642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ym typeface="Symbol" charset="2"/>
                </a:rPr>
                <a:t></a:t>
              </a:r>
              <a:r>
                <a:rPr lang="en-US" i="1" baseline="-25000" dirty="0" err="1"/>
                <a:t>cE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75032" y="6396335"/>
              <a:ext cx="5309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ym typeface="Symbol" charset="2"/>
                </a:rPr>
                <a:t>R</a:t>
              </a:r>
              <a:r>
                <a:rPr lang="en-US" i="1" baseline="-25000" dirty="0">
                  <a:sym typeface="Symbol" charset="2"/>
                </a:rPr>
                <a:t>d</a:t>
              </a:r>
              <a:endParaRPr lang="en-US" dirty="0"/>
            </a:p>
          </p:txBody>
        </p:sp>
      </p:grp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528305" y="1415901"/>
            <a:ext cx="57365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ym typeface="Symbol" charset="2"/>
              </a:rPr>
              <a:t>Erosion begins when shear stress </a:t>
            </a:r>
            <a:r>
              <a:rPr lang="en-US" sz="2000" i="1" dirty="0">
                <a:sym typeface="Symbol" charset="2"/>
              </a:rPr>
              <a:t></a:t>
            </a:r>
            <a:r>
              <a:rPr lang="en-US" sz="2000" i="1" baseline="-25000">
                <a:sym typeface="Symbol" charset="2"/>
              </a:rPr>
              <a:t>b</a:t>
            </a:r>
            <a:r>
              <a:rPr lang="en-US" sz="2000">
                <a:sym typeface="Symbol" charset="2"/>
              </a:rPr>
              <a:t> exceeds </a:t>
            </a:r>
            <a:r>
              <a:rPr lang="en-US" sz="2000" i="1" dirty="0">
                <a:sym typeface="Symbol" charset="2"/>
              </a:rPr>
              <a:t></a:t>
            </a:r>
            <a:r>
              <a:rPr lang="en-US" sz="2000" i="1" baseline="-25000" dirty="0" err="1"/>
              <a:t>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7804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7"/>
          <p:cNvSpPr>
            <a:spLocks noGrp="1"/>
          </p:cNvSpPr>
          <p:nvPr>
            <p:ph type="title"/>
          </p:nvPr>
        </p:nvSpPr>
        <p:spPr>
          <a:xfrm>
            <a:off x="457200" y="240064"/>
            <a:ext cx="8305800" cy="797166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Noncohesive Erosion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337696" y="4687041"/>
            <a:ext cx="8689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Nondimensional</a:t>
            </a:r>
            <a:r>
              <a:rPr lang="en-US" i="1" dirty="0"/>
              <a:t> E</a:t>
            </a:r>
            <a:r>
              <a:rPr lang="en-US" dirty="0"/>
              <a:t> is equal to the volumetric solids concentration at the top of the bed layer: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34973" y="1182379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ym typeface="Symbol" charset="2"/>
              </a:rPr>
              <a:t>Assuming the boundary layer is in equilibrium with the surface sediment layer, deposition flux = erosion flux: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4300" y="3612333"/>
            <a:ext cx="88329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where </a:t>
            </a:r>
            <a:r>
              <a:rPr lang="en-US" sz="1800" i="1" dirty="0"/>
              <a:t>D</a:t>
            </a:r>
            <a:r>
              <a:rPr lang="en-US" sz="1800" i="1" baseline="-25000" dirty="0"/>
              <a:t>S</a:t>
            </a:r>
            <a:r>
              <a:rPr lang="en-US" sz="1800" dirty="0"/>
              <a:t> is </a:t>
            </a:r>
            <a:r>
              <a:rPr lang="en-US" sz="1800" dirty="0" err="1"/>
              <a:t>volumeric</a:t>
            </a:r>
            <a:r>
              <a:rPr lang="en-US" sz="1800" dirty="0"/>
              <a:t> deposition flux [m</a:t>
            </a:r>
            <a:r>
              <a:rPr lang="en-US" sz="1800" baseline="30000" dirty="0"/>
              <a:t>3</a:t>
            </a:r>
            <a:r>
              <a:rPr lang="en-US" sz="1800" dirty="0"/>
              <a:t>-solid/m</a:t>
            </a:r>
            <a:r>
              <a:rPr lang="en-US" sz="1800" baseline="30000" dirty="0"/>
              <a:t>2</a:t>
            </a:r>
            <a:r>
              <a:rPr lang="en-US" sz="1800" dirty="0"/>
              <a:t>-sec], </a:t>
            </a:r>
            <a:r>
              <a:rPr lang="en-US" sz="1800" i="1" dirty="0"/>
              <a:t>E</a:t>
            </a:r>
            <a:r>
              <a:rPr lang="en-US" sz="1800" i="1" baseline="-25000" dirty="0"/>
              <a:t>S</a:t>
            </a:r>
            <a:r>
              <a:rPr lang="en-US" sz="1800" dirty="0"/>
              <a:t> is volumetric erosion flux [m</a:t>
            </a:r>
            <a:r>
              <a:rPr lang="en-US" sz="1800" baseline="30000" dirty="0"/>
              <a:t>3</a:t>
            </a:r>
            <a:r>
              <a:rPr lang="en-US" sz="1800" dirty="0"/>
              <a:t>-solid/m</a:t>
            </a:r>
            <a:r>
              <a:rPr lang="en-US" sz="1800" baseline="30000" dirty="0"/>
              <a:t>2</a:t>
            </a:r>
            <a:r>
              <a:rPr lang="en-US" sz="1800" dirty="0"/>
              <a:t>-sec], </a:t>
            </a:r>
            <a:r>
              <a:rPr lang="en-US" sz="1800" dirty="0" err="1"/>
              <a:t>C</a:t>
            </a:r>
            <a:r>
              <a:rPr lang="en-US" sz="1800" baseline="-25000" dirty="0" err="1"/>
              <a:t>bl</a:t>
            </a:r>
            <a:r>
              <a:rPr lang="en-US" sz="1800" dirty="0"/>
              <a:t> is volumetric solids concentration at the top of the boundary layer [m</a:t>
            </a:r>
            <a:r>
              <a:rPr lang="en-US" sz="1800" baseline="30000" dirty="0"/>
              <a:t>3</a:t>
            </a:r>
            <a:r>
              <a:rPr lang="en-US" sz="1800" dirty="0"/>
              <a:t>-solid/m</a:t>
            </a:r>
            <a:r>
              <a:rPr lang="en-US" sz="1800" baseline="30000" dirty="0"/>
              <a:t>3</a:t>
            </a:r>
            <a:r>
              <a:rPr lang="en-US" sz="1800" dirty="0"/>
              <a:t>].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769847" y="2034566"/>
                <a:ext cx="13043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𝐷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847" y="2034566"/>
                <a:ext cx="1304331" cy="461665"/>
              </a:xfrm>
              <a:prstGeom prst="rect">
                <a:avLst/>
              </a:prstGeom>
              <a:blipFill rotWithShape="0"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15590" y="2536011"/>
                <a:ext cx="20351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𝐶</m:t>
                    </m:r>
                    <m:r>
                      <a:rPr lang="en-US" i="1" baseline="-25000">
                        <a:latin typeface="Cambria Math" charset="0"/>
                      </a:rPr>
                      <m:t>𝑏𝑙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590" y="2536011"/>
                <a:ext cx="2035173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599" t="-100000" b="-13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830830" y="5837246"/>
                <a:ext cx="12741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𝑏𝑙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830" y="5837246"/>
                <a:ext cx="1274195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30830" y="3031311"/>
                <a:ext cx="18514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830" y="3031311"/>
                <a:ext cx="1851404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658" t="-100000" b="-13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7"/>
          <p:cNvSpPr>
            <a:spLocks noGrp="1"/>
          </p:cNvSpPr>
          <p:nvPr>
            <p:ph type="title"/>
          </p:nvPr>
        </p:nvSpPr>
        <p:spPr>
          <a:xfrm>
            <a:off x="457200" y="240064"/>
            <a:ext cx="8305800" cy="797166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Noncohesive Erosion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329863" y="1408929"/>
            <a:ext cx="8689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Erosion flux and velocity can be calculated from E: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4301" y="3916816"/>
            <a:ext cx="88329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where </a:t>
            </a:r>
            <a:r>
              <a:rPr lang="en-US" sz="1800" i="1" dirty="0"/>
              <a:t>F</a:t>
            </a:r>
            <a:r>
              <a:rPr lang="en-US" sz="1800" i="1" baseline="-25000" dirty="0"/>
              <a:t>S</a:t>
            </a:r>
            <a:r>
              <a:rPr lang="en-US" sz="1800" dirty="0"/>
              <a:t> is erosion flux [kg-solid/m</a:t>
            </a:r>
            <a:r>
              <a:rPr lang="en-US" sz="1800" baseline="30000" dirty="0"/>
              <a:t>2</a:t>
            </a:r>
            <a:r>
              <a:rPr lang="en-US" sz="1800" dirty="0"/>
              <a:t>-sec], S</a:t>
            </a:r>
            <a:r>
              <a:rPr lang="en-US" sz="1800" baseline="-25000" dirty="0"/>
              <a:t>B</a:t>
            </a:r>
            <a:r>
              <a:rPr lang="en-US" sz="1800" dirty="0"/>
              <a:t> is sediment layer concentration [kg-solid/m</a:t>
            </a:r>
            <a:r>
              <a:rPr lang="en-US" sz="1800" baseline="30000" dirty="0"/>
              <a:t>3</a:t>
            </a:r>
            <a:r>
              <a:rPr lang="en-US" sz="1800" dirty="0"/>
              <a:t>], and </a:t>
            </a:r>
            <a:r>
              <a:rPr lang="en-US" sz="1800" i="1" dirty="0"/>
              <a:t>W</a:t>
            </a:r>
            <a:r>
              <a:rPr lang="en-US" sz="1800" i="1" baseline="-25000" dirty="0"/>
              <a:t>E</a:t>
            </a:r>
            <a:r>
              <a:rPr lang="en-US" sz="1800" i="1" dirty="0"/>
              <a:t> </a:t>
            </a:r>
            <a:r>
              <a:rPr lang="en-US" sz="1800" dirty="0"/>
              <a:t>is erosion velocity [m/sec]. The term in parentheses can be expressed as a function of sediment layer porosity, </a:t>
            </a:r>
            <a:r>
              <a:rPr lang="en-US" sz="1800" i="1" dirty="0"/>
              <a:t>n</a:t>
            </a:r>
            <a:r>
              <a:rPr lang="en-US" sz="1800" dirty="0"/>
              <a:t> [m</a:t>
            </a:r>
            <a:r>
              <a:rPr lang="en-US" sz="1800" baseline="30000" dirty="0"/>
              <a:t>3</a:t>
            </a:r>
            <a:r>
              <a:rPr lang="en-US" sz="1800" dirty="0"/>
              <a:t>-water/m</a:t>
            </a:r>
            <a:r>
              <a:rPr lang="en-US" sz="1800" baseline="30000" dirty="0"/>
              <a:t>3</a:t>
            </a:r>
            <a:r>
              <a:rPr lang="en-US" sz="1800" dirty="0"/>
              <a:t>]: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37963" y="2156181"/>
                <a:ext cx="39134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i="1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63" y="2156181"/>
                <a:ext cx="3913444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312" t="-102667" b="-1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74487" y="2693631"/>
                <a:ext cx="20421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/>
                            </a:rPr>
                            <m:t>𝐸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87" y="2693631"/>
                <a:ext cx="2042162" cy="461665"/>
              </a:xfrm>
              <a:prstGeom prst="rect">
                <a:avLst/>
              </a:prstGeom>
              <a:blipFill rotWithShape="0">
                <a:blip r:embed="rId4"/>
                <a:stretch>
                  <a:fillRect t="-101316" b="-13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35447" y="3215577"/>
                <a:ext cx="3722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𝐸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charset="0"/>
                      </a:rPr>
                      <m:t>(</m:t>
                    </m:r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47" y="3215577"/>
                <a:ext cx="3722253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92" t="-100000" b="-13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35447" y="5125867"/>
                <a:ext cx="31393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/>
                      <m:t>ρ</m:t>
                    </m:r>
                    <m:r>
                      <m:rPr>
                        <m:nor/>
                      </m:rPr>
                      <a:rPr lang="en-US" i="1" baseline="-25000" dirty="0" smtClean="0"/>
                      <m:t>s</m:t>
                    </m:r>
                    <m:r>
                      <m:rPr>
                        <m:nor/>
                      </m:rPr>
                      <a:rPr lang="en-US" dirty="0" smtClean="0"/>
                      <m:t> /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b="0" i="1" dirty="0" smtClean="0"/>
                      <m:t>1</m:t>
                    </m:r>
                  </m:oMath>
                </a14:m>
                <a:r>
                  <a:rPr lang="en-US" dirty="0"/>
                  <a:t> / (1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n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47" y="5125867"/>
                <a:ext cx="3139323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777" t="-101316" b="-13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43186" y="5766728"/>
                <a:ext cx="4503926" cy="507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𝐸</m:t>
                    </m:r>
                  </m:oMath>
                </a14:m>
                <a:r>
                  <a:rPr lang="en-US" dirty="0"/>
                  <a:t> / (1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n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186" y="5766728"/>
                <a:ext cx="4503926" cy="507832"/>
              </a:xfrm>
              <a:prstGeom prst="rect">
                <a:avLst/>
              </a:prstGeom>
              <a:blipFill rotWithShape="0">
                <a:blip r:embed="rId7"/>
                <a:stretch>
                  <a:fillRect l="-406" t="-92771" b="-113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1220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7"/>
          <p:cNvSpPr>
            <a:spLocks noGrp="1"/>
          </p:cNvSpPr>
          <p:nvPr>
            <p:ph type="title"/>
          </p:nvPr>
        </p:nvSpPr>
        <p:spPr>
          <a:xfrm>
            <a:off x="419100" y="376542"/>
            <a:ext cx="8305800" cy="8927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Determining Nondimensional E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57200" y="1429603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Nondimensional erosion </a:t>
            </a:r>
            <a:r>
              <a:rPr lang="en-US" i="1" dirty="0"/>
              <a:t>E</a:t>
            </a:r>
            <a:r>
              <a:rPr lang="en-US" dirty="0"/>
              <a:t> determined by van Rijn (1984) :</a:t>
            </a:r>
          </a:p>
          <a:p>
            <a:endParaRPr lang="en-US" dirty="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57200" y="3280477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where </a:t>
            </a:r>
            <a:r>
              <a:rPr lang="en-US" sz="2000" i="1" dirty="0">
                <a:sym typeface="Symbol" charset="2"/>
              </a:rPr>
              <a:t></a:t>
            </a:r>
            <a:r>
              <a:rPr lang="en-US" sz="2000" i="1" baseline="-25000" dirty="0"/>
              <a:t>E</a:t>
            </a:r>
            <a:r>
              <a:rPr lang="en-US" sz="2000" dirty="0"/>
              <a:t> is a user-specified multiplier (default = 1), </a:t>
            </a:r>
            <a:r>
              <a:rPr lang="en-US" sz="2000" i="1" dirty="0"/>
              <a:t>D</a:t>
            </a:r>
            <a:r>
              <a:rPr lang="en-US" sz="2000" i="1" baseline="-25000" dirty="0"/>
              <a:t>s</a:t>
            </a:r>
            <a:r>
              <a:rPr lang="en-US" sz="2000" dirty="0"/>
              <a:t> is the median particle size [m], </a:t>
            </a:r>
            <a:r>
              <a:rPr lang="en-US" sz="2000" i="1" dirty="0" err="1"/>
              <a:t>k</a:t>
            </a:r>
            <a:r>
              <a:rPr lang="en-US" sz="2000" i="1" baseline="-25000" dirty="0" err="1"/>
              <a:t>s</a:t>
            </a:r>
            <a:r>
              <a:rPr lang="en-US" sz="2000" dirty="0"/>
              <a:t> is the roughness height [m], </a:t>
            </a:r>
            <a:r>
              <a:rPr lang="en-US" sz="2000" i="1" dirty="0"/>
              <a:t>R</a:t>
            </a:r>
            <a:r>
              <a:rPr lang="en-US" sz="2000" i="1" baseline="-25000" dirty="0"/>
              <a:t>d</a:t>
            </a:r>
            <a:r>
              <a:rPr lang="en-US" sz="2000" dirty="0"/>
              <a:t> is the sediment particle densimetric Reynolds number, </a:t>
            </a:r>
            <a:r>
              <a:rPr lang="en-US" sz="2000" i="1" dirty="0">
                <a:sym typeface="Symbol" charset="2"/>
              </a:rPr>
              <a:t></a:t>
            </a:r>
            <a:r>
              <a:rPr lang="en-US" sz="2000" dirty="0"/>
              <a:t> is a user-specified exponent (default = 1.5), and </a:t>
            </a:r>
            <a:r>
              <a:rPr lang="en-US" sz="2000" dirty="0">
                <a:sym typeface="Symbol" charset="2"/>
              </a:rPr>
              <a:t></a:t>
            </a:r>
            <a:r>
              <a:rPr lang="en-US" sz="2000" baseline="-25000" dirty="0">
                <a:sym typeface="Symbol" charset="2"/>
              </a:rPr>
              <a:t></a:t>
            </a:r>
            <a:r>
              <a:rPr lang="en-US" sz="2000" dirty="0"/>
              <a:t> is the non-dimensional shear stress: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852864" y="1861831"/>
                <a:ext cx="4644190" cy="12155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𝐸</m:t>
                      </m:r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=0.015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  <a:sym typeface="Symbol" charset="2"/>
                            </a:rPr>
                            <m:t>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𝐸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∗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  <a:sym typeface="Symbol" charset="2"/>
                            </a:rPr>
                            <m:t></m:t>
                          </m:r>
                        </m:sup>
                      </m:sSubSup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𝑑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−0.2</m:t>
                          </m:r>
                        </m:sup>
                      </m:sSubSup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2864" y="1861831"/>
                <a:ext cx="4644190" cy="121552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25054" y="4696430"/>
                <a:ext cx="4572000" cy="189276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∗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𝑐𝐸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𝑐𝐸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    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≥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∗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=0                     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&lt;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Arial Unicode MS" charset="0"/>
                  </a:rPr>
                  <a:t> </a:t>
                </a:r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054" y="4696430"/>
                <a:ext cx="4572000" cy="1892762"/>
              </a:xfrm>
              <a:prstGeom prst="rect">
                <a:avLst/>
              </a:prstGeom>
              <a:blipFill rotWithShape="0">
                <a:blip r:embed="rId4"/>
                <a:stretch>
                  <a:fillRect b="-12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7311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7"/>
          <p:cNvSpPr>
            <a:spLocks noGrp="1"/>
          </p:cNvSpPr>
          <p:nvPr>
            <p:ph type="title"/>
          </p:nvPr>
        </p:nvSpPr>
        <p:spPr>
          <a:xfrm>
            <a:off x="457200" y="253712"/>
            <a:ext cx="8305800" cy="9336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Initiation of Resuspension</a:t>
            </a:r>
            <a:endParaRPr lang="en-US" dirty="0">
              <a:ea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5" name="Rectangle 4"/>
              <p:cNvSpPr>
                <a:spLocks noChangeArrowheads="1"/>
              </p:cNvSpPr>
              <p:nvPr/>
            </p:nvSpPr>
            <p:spPr bwMode="auto">
              <a:xfrm>
                <a:off x="304799" y="1593753"/>
                <a:ext cx="8689075" cy="892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Eroded particles move in the boundary layer as bed load below the critical shear stress for resuspension,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𝑐𝑅𝑆</m:t>
                        </m:r>
                      </m:sub>
                    </m:sSub>
                    <m:r>
                      <a:rPr lang="en-US" sz="28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/>
                  <a:t>[N/m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]</a:t>
                </a:r>
                <a:endParaRPr lang="en-US" dirty="0"/>
              </a:p>
            </p:txBody>
          </p:sp>
        </mc:Choice>
        <mc:Fallback xmlns="">
          <p:sp>
            <p:nvSpPr>
              <p:cNvPr id="3072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799" y="1593753"/>
                <a:ext cx="8689075" cy="892552"/>
              </a:xfrm>
              <a:prstGeom prst="rect">
                <a:avLst/>
              </a:prstGeom>
              <a:blipFill rotWithShape="1">
                <a:blip r:embed="rId3"/>
                <a:stretch>
                  <a:fillRect l="-1053" t="-4762" b="-1224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04798" y="4986841"/>
            <a:ext cx="81295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charset="2"/>
              </a:rPr>
              <a:t>Define critical shear velocity for resuspension </a:t>
            </a:r>
            <a:r>
              <a:rPr lang="en-US" i="1" dirty="0">
                <a:sym typeface="Symbol" charset="2"/>
              </a:rPr>
              <a:t>u</a:t>
            </a:r>
            <a:r>
              <a:rPr lang="en-US" i="1" baseline="-25000" dirty="0">
                <a:sym typeface="Symbol" charset="2"/>
              </a:rPr>
              <a:t>*</a:t>
            </a:r>
            <a:r>
              <a:rPr lang="en-US" i="1" baseline="-25000" dirty="0" err="1">
                <a:sym typeface="Symbol" charset="2"/>
              </a:rPr>
              <a:t>cRS</a:t>
            </a:r>
            <a:r>
              <a:rPr lang="en-US" i="1" dirty="0">
                <a:sym typeface="Symbol" charset="2"/>
              </a:rPr>
              <a:t> </a:t>
            </a:r>
            <a:r>
              <a:rPr lang="en-US" sz="2000" dirty="0">
                <a:sym typeface="Symbol" charset="2"/>
              </a:rPr>
              <a:t>[m/sec]:</a:t>
            </a:r>
            <a:endParaRPr lang="en-US" dirty="0">
              <a:sym typeface="Symbol" charset="2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28598" y="4026894"/>
            <a:ext cx="86424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where </a:t>
            </a:r>
            <a:r>
              <a:rPr lang="en-US" sz="1800" i="1" dirty="0"/>
              <a:t>W</a:t>
            </a:r>
            <a:r>
              <a:rPr lang="en-US" sz="1800" i="1" baseline="-25000" dirty="0"/>
              <a:t>S</a:t>
            </a:r>
            <a:r>
              <a:rPr lang="en-US" sz="1800" dirty="0"/>
              <a:t> is particle settling velocity [m/sec], d</a:t>
            </a:r>
            <a:r>
              <a:rPr lang="en-US" sz="1800" baseline="-25000" dirty="0"/>
              <a:t>*</a:t>
            </a:r>
            <a:r>
              <a:rPr lang="en-US" sz="1800" dirty="0"/>
              <a:t> is nondimensional particle diameter, and </a:t>
            </a:r>
            <a:r>
              <a:rPr lang="el-GR" sz="1800" i="1" dirty="0"/>
              <a:t>ρ</a:t>
            </a:r>
            <a:r>
              <a:rPr lang="en-US" sz="1800" dirty="0"/>
              <a:t> is water density [kg/m</a:t>
            </a:r>
            <a:r>
              <a:rPr lang="en-US" sz="1800" baseline="30000" dirty="0"/>
              <a:t>3</a:t>
            </a:r>
            <a:r>
              <a:rPr lang="en-US" sz="1800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15133" y="5626717"/>
                <a:ext cx="2988861" cy="614142"/>
              </a:xfrm>
              <a:prstGeom prst="rect">
                <a:avLst/>
              </a:prstGeom>
              <a:ln w="952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∗</m:t>
                          </m:r>
                          <m:r>
                            <a:rPr lang="en-US" sz="2800" i="1">
                              <a:latin typeface="Cambria Math"/>
                            </a:rPr>
                            <m:t>𝑐𝑅𝑆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li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𝑐𝑅𝑆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133" y="5626717"/>
                <a:ext cx="2988861" cy="6141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49838" y="2694332"/>
                <a:ext cx="4919452" cy="92044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𝑐𝑅𝑆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=0.1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2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3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200" b="0" i="1" dirty="0" smtClean="0">
                                        <a:latin typeface="Cambria Math"/>
                                      </a:rPr>
                                      <m:t>4 </m:t>
                                    </m:r>
                                    <m:sSub>
                                      <m:sSubPr>
                                        <m:ctrlPr>
                                          <a:rPr lang="en-US" sz="3200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dirty="0" smtClean="0">
                                            <a:latin typeface="Cambria Math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3200" b="0" i="1" dirty="0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sub>
                                    </m:sSub>
                                    <m:r>
                                      <a:rPr lang="en-US" sz="3200" b="0" i="1" dirty="0" smtClean="0">
                                        <a:latin typeface="Cambria Math"/>
                                      </a:rPr>
                                      <m:t> 100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320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dirty="0" smtClean="0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sz="3200" b="0" i="1" dirty="0" smtClean="0">
                                            <a:latin typeface="Cambria Math"/>
                                          </a:rPr>
                                          <m:t>∗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32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f>
                          <m:fPr>
                            <m:type m:val="lin"/>
                            <m:ctrlPr>
                              <a:rPr lang="en-US" sz="32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 dirty="0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num>
                          <m:den>
                            <m:r>
                              <a:rPr lang="en-US" sz="3200" b="0" i="1" dirty="0" smtClean="0">
                                <a:latin typeface="Cambria Math"/>
                              </a:rPr>
                              <m:t>1000</m:t>
                            </m:r>
                          </m:den>
                        </m:f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9838" y="2694332"/>
                <a:ext cx="4919452" cy="9204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786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304799" y="1276442"/>
            <a:ext cx="8689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 fraction noncohesive erosion from the surface sediment layer that is entrained to suspension is given by: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04799" y="4986841"/>
            <a:ext cx="45538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charset="2"/>
              </a:rPr>
              <a:t>Resuspension velocity </a:t>
            </a:r>
            <a:r>
              <a:rPr lang="en-US" sz="2000" dirty="0">
                <a:sym typeface="Symbol" charset="2"/>
              </a:rPr>
              <a:t>[m/sec]</a:t>
            </a:r>
            <a:r>
              <a:rPr lang="en-US" dirty="0">
                <a:sym typeface="Symbol" charset="2"/>
              </a:rPr>
              <a:t>: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28598" y="4040542"/>
            <a:ext cx="86424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where </a:t>
            </a:r>
            <a:r>
              <a:rPr lang="en-US" sz="1800" i="1" dirty="0"/>
              <a:t>u</a:t>
            </a:r>
            <a:r>
              <a:rPr lang="en-US" sz="1800" i="1" baseline="-25000" dirty="0"/>
              <a:t>*</a:t>
            </a:r>
            <a:r>
              <a:rPr lang="en-US" sz="1800" dirty="0"/>
              <a:t> is shear velocity [m/sec], </a:t>
            </a:r>
            <a:r>
              <a:rPr lang="en-US" sz="1800" i="1" dirty="0"/>
              <a:t>u</a:t>
            </a:r>
            <a:r>
              <a:rPr lang="en-US" sz="1800" i="1" baseline="-25000" dirty="0"/>
              <a:t>*</a:t>
            </a:r>
            <a:r>
              <a:rPr lang="en-US" sz="1800" i="1" baseline="-25000" dirty="0" err="1"/>
              <a:t>cRS</a:t>
            </a:r>
            <a:r>
              <a:rPr lang="en-US" sz="1800" dirty="0"/>
              <a:t> is critical shear velocity for resuspension [m/sec], and W</a:t>
            </a:r>
            <a:r>
              <a:rPr lang="en-US" sz="1800" baseline="-25000" dirty="0"/>
              <a:t>S</a:t>
            </a:r>
            <a:r>
              <a:rPr lang="en-US" sz="1800" dirty="0"/>
              <a:t> is particle settling velocity [m/sec]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54638" y="4959730"/>
                <a:ext cx="2961565" cy="461665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𝑅𝑆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638" y="4959730"/>
                <a:ext cx="2961565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9737"/>
                </a:stretch>
              </a:blipFill>
              <a:ln w="63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9307"/>
            <a:ext cx="8305800" cy="791571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Resuspension from Surface Layer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09934" y="2260600"/>
                <a:ext cx="7615451" cy="164987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𝑅𝑆</m:t>
                        </m:r>
                      </m:sub>
                    </m:sSub>
                  </m:oMath>
                </a14:m>
                <a:r>
                  <a:rPr lang="en-US" sz="2800" dirty="0"/>
                  <a:t> = 0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2800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𝑐𝑅𝑆</m:t>
                        </m:r>
                      </m:sub>
                    </m:sSub>
                  </m:oMath>
                </a14:m>
                <a:endParaRPr lang="en-US" sz="2800" b="0" dirty="0"/>
              </a:p>
              <a:p>
                <a:r>
                  <a:rPr lang="en-US" sz="2800" dirty="0"/>
                  <a:t>    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 −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𝑐𝑅𝑆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 − </m:t>
                        </m:r>
                        <m:r>
                          <a:rPr lang="en-US" sz="2800" i="1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∗</m:t>
                                    </m:r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𝑐𝑅𝑆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            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𝑐𝑅𝑆</m:t>
                        </m:r>
                      </m:sub>
                    </m:sSub>
                  </m:oMath>
                </a14:m>
                <a:endParaRPr lang="en-US" sz="2800" dirty="0"/>
              </a:p>
              <a:p>
                <a:r>
                  <a:rPr lang="en-US" sz="2800" dirty="0"/>
                  <a:t>      =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                                                      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934" y="2260600"/>
                <a:ext cx="7615451" cy="1649875"/>
              </a:xfrm>
              <a:prstGeom prst="rect">
                <a:avLst/>
              </a:prstGeom>
              <a:blipFill rotWithShape="1">
                <a:blip r:embed="rId4"/>
                <a:stretch>
                  <a:fillRect t="-3309" b="-919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4799" y="5821628"/>
            <a:ext cx="45538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charset="2"/>
              </a:rPr>
              <a:t>Resuspension flux </a:t>
            </a:r>
            <a:r>
              <a:rPr lang="en-US" sz="2000" dirty="0">
                <a:sym typeface="Symbol" charset="2"/>
              </a:rPr>
              <a:t>[g/m</a:t>
            </a:r>
            <a:r>
              <a:rPr lang="en-US" sz="2000" baseline="30000" dirty="0">
                <a:sym typeface="Symbol" charset="2"/>
              </a:rPr>
              <a:t>2</a:t>
            </a:r>
            <a:r>
              <a:rPr lang="en-US" sz="2000" dirty="0">
                <a:sym typeface="Symbol" charset="2"/>
              </a:rPr>
              <a:t>-sec]</a:t>
            </a:r>
            <a:r>
              <a:rPr lang="en-US" dirty="0">
                <a:sym typeface="Symbol" charset="2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554637" y="5821629"/>
                <a:ext cx="2961565" cy="461665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𝑅𝑆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637" y="5821629"/>
                <a:ext cx="2961565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597"/>
                </a:stretch>
              </a:blipFill>
              <a:ln w="63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9331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27546" y="2012997"/>
            <a:ext cx="8435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 van Rijn 2007 bedload transport </a:t>
            </a:r>
            <a:r>
              <a:rPr lang="en-US" sz="2000" dirty="0"/>
              <a:t>[kg/m-sec]</a:t>
            </a:r>
            <a:r>
              <a:rPr lang="en-US" dirty="0"/>
              <a:t> equation:</a:t>
            </a:r>
          </a:p>
          <a:p>
            <a:endParaRPr lang="en-US" dirty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-609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22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7166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Bed Load Transport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28700" y="2843994"/>
                <a:ext cx="4674870" cy="772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=0.015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r>
                        <a:rPr lang="en-US" b="0" i="1" smtClean="0">
                          <a:latin typeface="Cambria Math" charset="0"/>
                        </a:rPr>
                        <m:t>𝑢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50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1.2 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𝜂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" y="2843994"/>
                <a:ext cx="4674870" cy="7722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54430" y="3869879"/>
                <a:ext cx="2373406" cy="871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𝑅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50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0" y="3869879"/>
                <a:ext cx="2373406" cy="871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44666" y="5229458"/>
            <a:ext cx="8530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Where </a:t>
            </a:r>
            <a:r>
              <a:rPr lang="en-US" sz="2000" i="1" dirty="0" err="1"/>
              <a:t>g</a:t>
            </a:r>
            <a:r>
              <a:rPr lang="en-US" sz="2000" i="1" baseline="-25000" dirty="0" err="1"/>
              <a:t>bl</a:t>
            </a:r>
            <a:r>
              <a:rPr lang="en-US" sz="2000" dirty="0"/>
              <a:t> is the mass bedload transport rate per unit width [kg/m-sec], </a:t>
            </a:r>
            <a:r>
              <a:rPr lang="en-US" sz="2000" i="1" dirty="0"/>
              <a:t>u</a:t>
            </a:r>
            <a:r>
              <a:rPr lang="en-US" sz="2000" dirty="0"/>
              <a:t> is the average water velocity [m/sec], </a:t>
            </a:r>
            <a:r>
              <a:rPr lang="en-US" sz="2000" i="1" dirty="0" err="1"/>
              <a:t>u</a:t>
            </a:r>
            <a:r>
              <a:rPr lang="en-US" sz="2000" i="1" baseline="-25000" dirty="0" err="1"/>
              <a:t>cr</a:t>
            </a:r>
            <a:r>
              <a:rPr lang="en-US" sz="2000" dirty="0"/>
              <a:t> is the water velocity corresponding to </a:t>
            </a:r>
            <a:r>
              <a:rPr lang="en-US" sz="2000" i="1" dirty="0"/>
              <a:t>𝜏</a:t>
            </a:r>
            <a:r>
              <a:rPr lang="en-US" sz="2000" i="1" baseline="-25000" dirty="0" err="1"/>
              <a:t>cr</a:t>
            </a:r>
            <a:r>
              <a:rPr lang="en-US" sz="2000" dirty="0"/>
              <a:t>, and </a:t>
            </a:r>
            <a:r>
              <a:rPr lang="en-US" sz="2000" i="1" dirty="0"/>
              <a:t>𝜂</a:t>
            </a:r>
            <a:r>
              <a:rPr lang="en-US" sz="2000" dirty="0"/>
              <a:t> is the exponent for excess velocity dependence, set to 1.5.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27089" y="1716338"/>
            <a:ext cx="7342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 mass bed load rate leaving a segment is:</a:t>
            </a:r>
          </a:p>
          <a:p>
            <a:endParaRPr lang="en-US" dirty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22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7166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Bed Load Transport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23076" y="4431469"/>
            <a:ext cx="73423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Finally, the component of erosion velocity supporting bedload transport is: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51384" y="2374757"/>
                <a:ext cx="337485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=1000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i="1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𝐵</m:t>
                      </m:r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384" y="2374757"/>
                <a:ext cx="337485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893" t="-140000" r="-1627" b="-18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44666" y="2919393"/>
            <a:ext cx="8530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Where </a:t>
            </a:r>
            <a:r>
              <a:rPr lang="en-US" sz="2000" i="1" dirty="0" err="1"/>
              <a:t>X</a:t>
            </a:r>
            <a:r>
              <a:rPr lang="en-US" sz="2000" i="1" baseline="-25000" dirty="0" err="1"/>
              <a:t>bl</a:t>
            </a:r>
            <a:r>
              <a:rPr lang="en-US" sz="2000" dirty="0"/>
              <a:t> is the mass bedload transport rate [g/sec], </a:t>
            </a:r>
            <a:r>
              <a:rPr lang="en-US" sz="2000" i="1" dirty="0"/>
              <a:t>B</a:t>
            </a:r>
            <a:r>
              <a:rPr lang="en-US" sz="2000" dirty="0"/>
              <a:t> is the width [m], </a:t>
            </a:r>
            <a:r>
              <a:rPr lang="en-US" sz="2000" i="1" dirty="0" err="1"/>
              <a:t>Q</a:t>
            </a:r>
            <a:r>
              <a:rPr lang="en-US" sz="2000" i="1" baseline="-25000" dirty="0" err="1"/>
              <a:t>bl</a:t>
            </a:r>
            <a:r>
              <a:rPr lang="en-US" sz="2000" dirty="0"/>
              <a:t> is the volumetric bedload flow rate [m</a:t>
            </a:r>
            <a:r>
              <a:rPr lang="en-US" sz="2000" baseline="30000" dirty="0"/>
              <a:t>3</a:t>
            </a:r>
            <a:r>
              <a:rPr lang="en-US" sz="2000" dirty="0"/>
              <a:t>/sec], and </a:t>
            </a:r>
            <a:r>
              <a:rPr lang="en-US" sz="2000" i="1" dirty="0"/>
              <a:t>S</a:t>
            </a:r>
            <a:r>
              <a:rPr lang="en-US" sz="2000" i="1" baseline="-25000" dirty="0"/>
              <a:t>b</a:t>
            </a:r>
            <a:r>
              <a:rPr lang="en-US" sz="2000" dirty="0"/>
              <a:t> is the sediment solids concentration [g/m</a:t>
            </a:r>
            <a:r>
              <a:rPr lang="en-US" sz="2000" baseline="30000" dirty="0"/>
              <a:t>3</a:t>
            </a:r>
            <a:r>
              <a:rPr lang="en-US" sz="2000" dirty="0"/>
              <a:t>].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47368" y="5619265"/>
                <a:ext cx="3374858" cy="7562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𝑏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368" y="5619265"/>
                <a:ext cx="3374858" cy="75629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0332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3" name="Rectangle 3"/>
          <p:cNvSpPr>
            <a:spLocks noChangeArrowheads="1"/>
          </p:cNvSpPr>
          <p:nvPr/>
        </p:nvSpPr>
        <p:spPr bwMode="auto">
          <a:xfrm>
            <a:off x="457200" y="19812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A commonly-used expression is the following excess shear stress power law formulation (Lick </a:t>
            </a:r>
            <a:r>
              <a:rPr lang="en-US" i="1"/>
              <a:t>et al</a:t>
            </a:r>
            <a:r>
              <a:rPr lang="en-US"/>
              <a:t>., 1994):</a:t>
            </a: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-609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477745"/>
              </p:ext>
            </p:extLst>
          </p:nvPr>
        </p:nvGraphicFramePr>
        <p:xfrm>
          <a:off x="883444" y="3321288"/>
          <a:ext cx="24590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0" name="Equation" r:id="rId4" imgW="1028520" imgH="241200" progId="Equation.3">
                  <p:embed/>
                </p:oleObj>
              </mc:Choice>
              <mc:Fallback>
                <p:oleObj name="Equation" r:id="rId4" imgW="102852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444" y="3321288"/>
                        <a:ext cx="2459037" cy="6445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600075" y="4648200"/>
            <a:ext cx="7188200" cy="1920875"/>
            <a:chOff x="378" y="2928"/>
            <a:chExt cx="4528" cy="1210"/>
          </a:xfrm>
        </p:grpSpPr>
        <p:sp>
          <p:nvSpPr>
            <p:cNvPr id="32777" name="Rectangle 8"/>
            <p:cNvSpPr>
              <a:spLocks noChangeArrowheads="1"/>
            </p:cNvSpPr>
            <p:nvPr/>
          </p:nvSpPr>
          <p:spPr bwMode="auto">
            <a:xfrm>
              <a:off x="384" y="2928"/>
              <a:ext cx="4522" cy="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 i="1" dirty="0"/>
                <a:t>M</a:t>
              </a:r>
              <a:r>
                <a:rPr lang="en-US" sz="2000" dirty="0"/>
                <a:t>   = shear stress multiplier, 0.1 to 100 [</a:t>
              </a:r>
              <a:r>
                <a:rPr lang="en-US" sz="1800" dirty="0"/>
                <a:t>g/m</a:t>
              </a:r>
              <a:r>
                <a:rPr lang="en-US" sz="1800" baseline="30000" dirty="0"/>
                <a:t>2</a:t>
              </a:r>
              <a:r>
                <a:rPr lang="en-US" sz="1800" dirty="0"/>
                <a:t>-sec]</a:t>
              </a:r>
              <a:endParaRPr lang="en-US" sz="2000" dirty="0"/>
            </a:p>
            <a:p>
              <a:r>
                <a:rPr lang="en-US" sz="2000" dirty="0"/>
                <a:t>n    = shear stress exponent, where 1.6 to 2 &lt; n &lt; 3 to 4 </a:t>
              </a:r>
            </a:p>
            <a:p>
              <a:r>
                <a:rPr lang="en-US" sz="2000" i="1" dirty="0" err="1"/>
                <a:t>f</a:t>
              </a:r>
              <a:r>
                <a:rPr lang="en-US" sz="2000" i="1" baseline="-25000" dirty="0" err="1"/>
                <a:t>coh</a:t>
              </a:r>
              <a:r>
                <a:rPr lang="en-US" sz="2000" dirty="0"/>
                <a:t> = fraction of cohesive sediment in the surficial bed layer</a:t>
              </a:r>
            </a:p>
            <a:p>
              <a:r>
                <a:rPr lang="en-US" sz="2000" dirty="0">
                  <a:cs typeface="Arial" charset="0"/>
                </a:rPr>
                <a:t>      = critical shear stress for erosion, </a:t>
              </a:r>
              <a:r>
                <a:rPr lang="en-US" sz="1800" dirty="0"/>
                <a:t>0.5 – 8</a:t>
              </a:r>
              <a:r>
                <a:rPr lang="en-US" sz="2000" dirty="0">
                  <a:cs typeface="Arial" charset="0"/>
                </a:rPr>
                <a:t> [N/m</a:t>
              </a:r>
              <a:r>
                <a:rPr lang="en-US" sz="2000" baseline="30000" dirty="0">
                  <a:cs typeface="Arial" charset="0"/>
                </a:rPr>
                <a:t>2</a:t>
              </a:r>
              <a:r>
                <a:rPr lang="en-US" sz="2000" dirty="0">
                  <a:cs typeface="Arial" charset="0"/>
                </a:rPr>
                <a:t>]</a:t>
              </a:r>
              <a:endParaRPr lang="el-GR" sz="2000" baseline="30000" dirty="0">
                <a:cs typeface="Arial" charset="0"/>
              </a:endParaRPr>
            </a:p>
            <a:p>
              <a:endParaRPr lang="en-US" sz="2000" dirty="0"/>
            </a:p>
            <a:p>
              <a:r>
                <a:rPr lang="en-US" sz="2000" dirty="0"/>
                <a:t>These are site specific parameters.</a:t>
              </a:r>
            </a:p>
          </p:txBody>
        </p:sp>
        <p:graphicFrame>
          <p:nvGraphicFramePr>
            <p:cNvPr id="3277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77007729"/>
                </p:ext>
              </p:extLst>
            </p:nvPr>
          </p:nvGraphicFramePr>
          <p:xfrm>
            <a:off x="378" y="3438"/>
            <a:ext cx="311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11" name="Equation" r:id="rId6" imgW="215640" imgH="228600" progId="Equation.3">
                    <p:embed/>
                  </p:oleObj>
                </mc:Choice>
                <mc:Fallback>
                  <p:oleObj name="Equation" r:id="rId6" imgW="21564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" y="3438"/>
                          <a:ext cx="311" cy="33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776" name="Title 9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8927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Cohesive Sediment Resuspension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65819" y="3176588"/>
                <a:ext cx="3439981" cy="105092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= 0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𝑐𝐸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 −1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19" y="3176588"/>
                <a:ext cx="3439981" cy="1050929"/>
              </a:xfrm>
              <a:prstGeom prst="rect">
                <a:avLst/>
              </a:prstGeom>
              <a:blipFill rotWithShape="1">
                <a:blip r:embed="rId8"/>
                <a:stretch>
                  <a:fillRect t="-3448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990600" y="1920875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Burial velocities from any specified layer </a:t>
            </a:r>
            <a:r>
              <a:rPr lang="en-US" i="1"/>
              <a:t>k</a:t>
            </a:r>
            <a:r>
              <a:rPr lang="en-US"/>
              <a:t> are given by mass balance over solids types </a:t>
            </a:r>
            <a:r>
              <a:rPr lang="en-US" i="1"/>
              <a:t>i</a:t>
            </a:r>
            <a:r>
              <a:rPr lang="en-US"/>
              <a:t>. </a:t>
            </a:r>
          </a:p>
        </p:txBody>
      </p:sp>
      <p:grpSp>
        <p:nvGrpSpPr>
          <p:cNvPr id="36869" name="Group 4"/>
          <p:cNvGrpSpPr>
            <a:grpSpLocks/>
          </p:cNvGrpSpPr>
          <p:nvPr/>
        </p:nvGrpSpPr>
        <p:grpSpPr bwMode="auto">
          <a:xfrm>
            <a:off x="1027113" y="2819400"/>
            <a:ext cx="7353300" cy="1204913"/>
            <a:chOff x="1064" y="2448"/>
            <a:chExt cx="4632" cy="759"/>
          </a:xfrm>
        </p:grpSpPr>
        <p:graphicFrame>
          <p:nvGraphicFramePr>
            <p:cNvPr id="36867" name="Object 3"/>
            <p:cNvGraphicFramePr>
              <a:graphicFrameLocks noChangeAspect="1"/>
            </p:cNvGraphicFramePr>
            <p:nvPr/>
          </p:nvGraphicFramePr>
          <p:xfrm>
            <a:off x="1064" y="2716"/>
            <a:ext cx="4632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00" name="Equation" r:id="rId4" imgW="3644900" imgH="342900" progId="Equation.3">
                    <p:embed/>
                  </p:oleObj>
                </mc:Choice>
                <mc:Fallback>
                  <p:oleObj name="Equation" r:id="rId4" imgW="3644900" imgH="3429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4" y="2716"/>
                          <a:ext cx="4632" cy="491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00FF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873" name="Text Box 6"/>
            <p:cNvSpPr txBox="1">
              <a:spLocks noChangeArrowheads="1"/>
            </p:cNvSpPr>
            <p:nvPr/>
          </p:nvSpPr>
          <p:spPr bwMode="auto">
            <a:xfrm>
              <a:off x="1156" y="2448"/>
              <a:ext cx="3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Surficial sediment layer, k=1, bottom water = 0:</a:t>
              </a:r>
            </a:p>
          </p:txBody>
        </p:sp>
      </p:grpSp>
      <p:sp>
        <p:nvSpPr>
          <p:cNvPr id="36870" name="Text Box 8"/>
          <p:cNvSpPr txBox="1">
            <a:spLocks noChangeArrowheads="1"/>
          </p:cNvSpPr>
          <p:nvPr/>
        </p:nvSpPr>
        <p:spPr bwMode="auto">
          <a:xfrm>
            <a:off x="1143000" y="4267200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Subsurface sediment layers:</a:t>
            </a:r>
          </a:p>
        </p:txBody>
      </p:sp>
      <p:sp>
        <p:nvSpPr>
          <p:cNvPr id="36871" name="Title 9"/>
          <p:cNvSpPr>
            <a:spLocks noGrp="1"/>
          </p:cNvSpPr>
          <p:nvPr>
            <p:ph type="title"/>
          </p:nvPr>
        </p:nvSpPr>
        <p:spPr>
          <a:xfrm>
            <a:off x="457200" y="704087"/>
            <a:ext cx="8305800" cy="81081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Sediment Burial</a:t>
            </a:r>
          </a:p>
        </p:txBody>
      </p:sp>
      <p:graphicFrame>
        <p:nvGraphicFramePr>
          <p:cNvPr id="36866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55736847"/>
              </p:ext>
            </p:extLst>
          </p:nvPr>
        </p:nvGraphicFramePr>
        <p:xfrm>
          <a:off x="1022868" y="4659313"/>
          <a:ext cx="52578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1" name="Equation" r:id="rId6" imgW="2717800" imgH="342900" progId="Equation.3">
                  <p:embed/>
                </p:oleObj>
              </mc:Choice>
              <mc:Fallback>
                <p:oleObj name="Equation" r:id="rId6" imgW="2717800" imgH="342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868" y="4659313"/>
                        <a:ext cx="5257800" cy="663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2" name="Rectangle 10"/>
          <p:cNvSpPr>
            <a:spLocks noChangeArrowheads="1"/>
          </p:cNvSpPr>
          <p:nvPr/>
        </p:nvSpPr>
        <p:spPr bwMode="auto">
          <a:xfrm>
            <a:off x="838200" y="5622925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Where </a:t>
            </a:r>
            <a:r>
              <a:rPr lang="en-US" sz="2000" i="1" dirty="0"/>
              <a:t>W</a:t>
            </a:r>
            <a:r>
              <a:rPr lang="en-US" sz="2000" i="1" baseline="-25000" dirty="0"/>
              <a:t>D</a:t>
            </a:r>
            <a:r>
              <a:rPr lang="en-US" sz="2000" dirty="0"/>
              <a:t> is deposition velocity, </a:t>
            </a:r>
            <a:r>
              <a:rPr lang="en-US" sz="2000" i="1" dirty="0"/>
              <a:t>W</a:t>
            </a:r>
            <a:r>
              <a:rPr lang="en-US" sz="2000" i="1" baseline="-25000" dirty="0"/>
              <a:t>R</a:t>
            </a:r>
            <a:r>
              <a:rPr lang="en-US" sz="2000" dirty="0"/>
              <a:t> is resuspension velocity, </a:t>
            </a:r>
            <a:r>
              <a:rPr lang="en-US" sz="2000" i="1" dirty="0"/>
              <a:t>W</a:t>
            </a:r>
            <a:r>
              <a:rPr lang="en-US" sz="2000" i="1" baseline="-25000" dirty="0"/>
              <a:t>BL</a:t>
            </a:r>
            <a:r>
              <a:rPr lang="en-US" sz="2000" dirty="0"/>
              <a:t> is bed load velocity, </a:t>
            </a:r>
            <a:r>
              <a:rPr lang="en-US" sz="2000" i="1" dirty="0"/>
              <a:t>k</a:t>
            </a:r>
            <a:r>
              <a:rPr lang="en-US" sz="2000" dirty="0"/>
              <a:t> is solids degradation rate constant, and </a:t>
            </a:r>
            <a:r>
              <a:rPr lang="en-US" sz="2000" i="1" dirty="0"/>
              <a:t>d</a:t>
            </a:r>
            <a:r>
              <a:rPr lang="en-US" sz="2000" dirty="0"/>
              <a:t> is layer depth.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3"/>
          <p:cNvSpPr>
            <a:spLocks noGrp="1"/>
          </p:cNvSpPr>
          <p:nvPr>
            <p:ph type="title"/>
          </p:nvPr>
        </p:nvSpPr>
        <p:spPr>
          <a:xfrm>
            <a:off x="457200" y="447449"/>
            <a:ext cx="83058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ea typeface="ＭＳ Ｐゴシック" charset="-128"/>
              </a:rPr>
              <a:t>Sediment Transport Processes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225" y="1579563"/>
            <a:ext cx="9144000" cy="5334000"/>
            <a:chOff x="22225" y="1579563"/>
            <a:chExt cx="9144000" cy="5334000"/>
          </a:xfrm>
        </p:grpSpPr>
        <p:grpSp>
          <p:nvGrpSpPr>
            <p:cNvPr id="17410" name="Group 3"/>
            <p:cNvGrpSpPr>
              <a:grpSpLocks/>
            </p:cNvGrpSpPr>
            <p:nvPr/>
          </p:nvGrpSpPr>
          <p:grpSpPr bwMode="auto">
            <a:xfrm>
              <a:off x="22225" y="1579563"/>
              <a:ext cx="9144000" cy="5334000"/>
              <a:chOff x="14" y="995"/>
              <a:chExt cx="5760" cy="3360"/>
            </a:xfrm>
          </p:grpSpPr>
          <p:grpSp>
            <p:nvGrpSpPr>
              <p:cNvPr id="17412" name="Group 4"/>
              <p:cNvGrpSpPr>
                <a:grpSpLocks/>
              </p:cNvGrpSpPr>
              <p:nvPr/>
            </p:nvGrpSpPr>
            <p:grpSpPr bwMode="auto">
              <a:xfrm>
                <a:off x="14" y="995"/>
                <a:ext cx="5760" cy="3360"/>
                <a:chOff x="13" y="951"/>
                <a:chExt cx="5760" cy="3383"/>
              </a:xfrm>
            </p:grpSpPr>
            <p:pic>
              <p:nvPicPr>
                <p:cNvPr id="17417" name="Picture 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3" y="951"/>
                  <a:ext cx="5760" cy="33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7418" name="Group 6"/>
                <p:cNvGrpSpPr>
                  <a:grpSpLocks/>
                </p:cNvGrpSpPr>
                <p:nvPr/>
              </p:nvGrpSpPr>
              <p:grpSpPr bwMode="auto">
                <a:xfrm>
                  <a:off x="576" y="3552"/>
                  <a:ext cx="624" cy="720"/>
                  <a:chOff x="699" y="3504"/>
                  <a:chExt cx="624" cy="720"/>
                </a:xfrm>
              </p:grpSpPr>
              <p:sp>
                <p:nvSpPr>
                  <p:cNvPr id="17419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9" y="3782"/>
                    <a:ext cx="624" cy="2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000"/>
                      <a:t>Burial</a:t>
                    </a:r>
                  </a:p>
                </p:txBody>
              </p:sp>
              <p:sp>
                <p:nvSpPr>
                  <p:cNvPr id="1742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008" y="4032"/>
                    <a:ext cx="0" cy="19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42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008" y="3504"/>
                    <a:ext cx="0" cy="30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7413" name="Text Box 10"/>
              <p:cNvSpPr txBox="1">
                <a:spLocks noChangeArrowheads="1"/>
              </p:cNvSpPr>
              <p:nvPr/>
            </p:nvSpPr>
            <p:spPr bwMode="auto">
              <a:xfrm>
                <a:off x="612" y="1086"/>
                <a:ext cx="1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dirty="0">
                    <a:solidFill>
                      <a:srgbClr val="0000FF"/>
                    </a:solidFill>
                  </a:rPr>
                  <a:t>Biotic production</a:t>
                </a:r>
              </a:p>
            </p:txBody>
          </p:sp>
          <p:sp>
            <p:nvSpPr>
              <p:cNvPr id="17414" name="Line 11"/>
              <p:cNvSpPr>
                <a:spLocks noChangeShapeType="1"/>
              </p:cNvSpPr>
              <p:nvPr/>
            </p:nvSpPr>
            <p:spPr bwMode="auto">
              <a:xfrm>
                <a:off x="1824" y="1200"/>
                <a:ext cx="24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5" name="Line 12"/>
              <p:cNvSpPr>
                <a:spLocks noChangeShapeType="1"/>
              </p:cNvSpPr>
              <p:nvPr/>
            </p:nvSpPr>
            <p:spPr bwMode="auto">
              <a:xfrm>
                <a:off x="3120" y="1200"/>
                <a:ext cx="24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6" name="Text Box 13"/>
              <p:cNvSpPr txBox="1">
                <a:spLocks noChangeArrowheads="1"/>
              </p:cNvSpPr>
              <p:nvPr/>
            </p:nvSpPr>
            <p:spPr bwMode="auto">
              <a:xfrm>
                <a:off x="3024" y="1248"/>
                <a:ext cx="9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dirty="0">
                    <a:solidFill>
                      <a:srgbClr val="0000FF"/>
                    </a:solidFill>
                  </a:rPr>
                  <a:t>Dissolution</a:t>
                </a:r>
              </a:p>
            </p:txBody>
          </p:sp>
        </p:grpSp>
        <p:cxnSp>
          <p:nvCxnSpPr>
            <p:cNvPr id="3" name="Straight Arrow Connector 2"/>
            <p:cNvCxnSpPr/>
            <p:nvPr/>
          </p:nvCxnSpPr>
          <p:spPr>
            <a:xfrm flipV="1">
              <a:off x="7460671" y="5044678"/>
              <a:ext cx="43425" cy="37286"/>
            </a:xfrm>
            <a:prstGeom prst="straightConnector1">
              <a:avLst/>
            </a:prstGeom>
            <a:ln w="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7089907" y="5315924"/>
              <a:ext cx="112604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Erosion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ＭＳ Ｐゴシック" charset="-128"/>
              </a:rPr>
              <a:t>Sediment Transport Processes</a:t>
            </a:r>
            <a:br>
              <a:rPr lang="en-US">
                <a:ea typeface="ＭＳ Ｐゴシック" charset="-128"/>
              </a:rPr>
            </a:br>
            <a:r>
              <a:rPr lang="en-US">
                <a:ea typeface="ＭＳ Ｐゴシック" charset="-128"/>
              </a:rPr>
              <a:t>not covered due to complexity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05000"/>
            <a:ext cx="7467600" cy="4648200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</a:rPr>
              <a:t>Stream bank erosion</a:t>
            </a:r>
          </a:p>
          <a:p>
            <a:r>
              <a:rPr lang="en-US" sz="2400" dirty="0">
                <a:ea typeface="ＭＳ Ｐゴシック" charset="-128"/>
              </a:rPr>
              <a:t>Watershed erosion and delivery by particle size</a:t>
            </a:r>
          </a:p>
          <a:p>
            <a:r>
              <a:rPr lang="en-US" sz="2400" dirty="0">
                <a:ea typeface="ＭＳ Ｐゴシック" charset="-128"/>
              </a:rPr>
              <a:t>Explicit flocculation of fine-grain sediment </a:t>
            </a:r>
          </a:p>
          <a:p>
            <a:pPr lvl="1"/>
            <a:r>
              <a:rPr lang="en-US" sz="2000" dirty="0">
                <a:ea typeface="ＭＳ Ｐゴシック" charset="-128"/>
              </a:rPr>
              <a:t>Silt, clay, and OM</a:t>
            </a:r>
          </a:p>
          <a:p>
            <a:pPr lvl="1"/>
            <a:r>
              <a:rPr lang="en-US" sz="2000" dirty="0">
                <a:ea typeface="ＭＳ Ｐゴシック" charset="-128"/>
              </a:rPr>
              <a:t>Flocculation effects covered implicitly</a:t>
            </a:r>
          </a:p>
          <a:p>
            <a:r>
              <a:rPr lang="en-US" sz="2400" dirty="0">
                <a:ea typeface="ＭＳ Ｐゴシック" charset="-128"/>
              </a:rPr>
              <a:t>Armoring and its effect on </a:t>
            </a:r>
            <a:r>
              <a:rPr lang="en-US" sz="2400" dirty="0" err="1">
                <a:ea typeface="ＭＳ Ｐゴシック" charset="-128"/>
              </a:rPr>
              <a:t>bedload</a:t>
            </a:r>
            <a:r>
              <a:rPr lang="en-US" sz="2400" dirty="0">
                <a:ea typeface="ＭＳ Ｐゴシック" charset="-128"/>
              </a:rPr>
              <a:t> and suspended load transport</a:t>
            </a:r>
          </a:p>
          <a:p>
            <a:pPr lvl="1"/>
            <a:r>
              <a:rPr lang="en-US" sz="2000" dirty="0">
                <a:ea typeface="ＭＳ Ｐゴシック" charset="-128"/>
              </a:rPr>
              <a:t>Requires multiple noncohesive solids classes</a:t>
            </a:r>
          </a:p>
          <a:p>
            <a:pPr lvl="1"/>
            <a:r>
              <a:rPr lang="en-US" sz="2000" dirty="0">
                <a:ea typeface="ＭＳ Ｐゴシック" charset="-128"/>
              </a:rPr>
              <a:t>Implemented in SEDZLJ</a:t>
            </a:r>
          </a:p>
          <a:p>
            <a:r>
              <a:rPr lang="en-US" sz="2400" dirty="0">
                <a:ea typeface="ＭＳ Ｐゴシック" charset="-128"/>
              </a:rPr>
              <a:t>Fine scale heterogeneity and temporal dynamics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533400" y="1565636"/>
            <a:ext cx="792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Solids transport is strongly influenced by the water flow, with its velocity, depth, and resulting shear stress:</a:t>
            </a:r>
          </a:p>
        </p:txBody>
      </p:sp>
      <p:grpSp>
        <p:nvGrpSpPr>
          <p:cNvPr id="19459" name="Group 4"/>
          <p:cNvGrpSpPr>
            <a:grpSpLocks/>
          </p:cNvGrpSpPr>
          <p:nvPr/>
        </p:nvGrpSpPr>
        <p:grpSpPr bwMode="auto">
          <a:xfrm>
            <a:off x="1828800" y="2834007"/>
            <a:ext cx="4775200" cy="2054226"/>
            <a:chOff x="1008" y="1885"/>
            <a:chExt cx="3008" cy="1294"/>
          </a:xfrm>
        </p:grpSpPr>
        <p:sp>
          <p:nvSpPr>
            <p:cNvPr id="19462" name="Line 5"/>
            <p:cNvSpPr>
              <a:spLocks noChangeShapeType="1"/>
            </p:cNvSpPr>
            <p:nvPr/>
          </p:nvSpPr>
          <p:spPr bwMode="auto">
            <a:xfrm>
              <a:off x="1406" y="2720"/>
              <a:ext cx="2535" cy="208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3" name="Line 6"/>
            <p:cNvSpPr>
              <a:spLocks noChangeShapeType="1"/>
            </p:cNvSpPr>
            <p:nvPr/>
          </p:nvSpPr>
          <p:spPr bwMode="auto">
            <a:xfrm>
              <a:off x="1481" y="1930"/>
              <a:ext cx="2535" cy="207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4" name="Freeform 7"/>
            <p:cNvSpPr>
              <a:spLocks noEditPoints="1"/>
            </p:cNvSpPr>
            <p:nvPr/>
          </p:nvSpPr>
          <p:spPr bwMode="auto">
            <a:xfrm>
              <a:off x="1407" y="2344"/>
              <a:ext cx="64" cy="377"/>
            </a:xfrm>
            <a:custGeom>
              <a:avLst/>
              <a:gdLst>
                <a:gd name="T0" fmla="*/ 0 w 64"/>
                <a:gd name="T1" fmla="*/ 376 h 377"/>
                <a:gd name="T2" fmla="*/ 34 w 64"/>
                <a:gd name="T3" fmla="*/ 41 h 377"/>
                <a:gd name="T4" fmla="*/ 46 w 64"/>
                <a:gd name="T5" fmla="*/ 42 h 377"/>
                <a:gd name="T6" fmla="*/ 12 w 64"/>
                <a:gd name="T7" fmla="*/ 377 h 377"/>
                <a:gd name="T8" fmla="*/ 0 w 64"/>
                <a:gd name="T9" fmla="*/ 376 h 377"/>
                <a:gd name="T10" fmla="*/ 14 w 64"/>
                <a:gd name="T11" fmla="*/ 47 h 377"/>
                <a:gd name="T12" fmla="*/ 44 w 64"/>
                <a:gd name="T13" fmla="*/ 0 h 377"/>
                <a:gd name="T14" fmla="*/ 64 w 64"/>
                <a:gd name="T15" fmla="*/ 52 h 377"/>
                <a:gd name="T16" fmla="*/ 14 w 64"/>
                <a:gd name="T17" fmla="*/ 47 h 3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377"/>
                <a:gd name="T29" fmla="*/ 64 w 64"/>
                <a:gd name="T30" fmla="*/ 377 h 3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377">
                  <a:moveTo>
                    <a:pt x="0" y="376"/>
                  </a:moveTo>
                  <a:lnTo>
                    <a:pt x="34" y="41"/>
                  </a:lnTo>
                  <a:lnTo>
                    <a:pt x="46" y="42"/>
                  </a:lnTo>
                  <a:lnTo>
                    <a:pt x="12" y="377"/>
                  </a:lnTo>
                  <a:lnTo>
                    <a:pt x="0" y="376"/>
                  </a:lnTo>
                  <a:close/>
                  <a:moveTo>
                    <a:pt x="14" y="47"/>
                  </a:moveTo>
                  <a:lnTo>
                    <a:pt x="44" y="0"/>
                  </a:lnTo>
                  <a:lnTo>
                    <a:pt x="64" y="52"/>
                  </a:lnTo>
                  <a:lnTo>
                    <a:pt x="14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Freeform 8"/>
            <p:cNvSpPr>
              <a:spLocks noEditPoints="1"/>
            </p:cNvSpPr>
            <p:nvPr/>
          </p:nvSpPr>
          <p:spPr bwMode="auto">
            <a:xfrm>
              <a:off x="1412" y="2846"/>
              <a:ext cx="458" cy="76"/>
            </a:xfrm>
            <a:custGeom>
              <a:avLst/>
              <a:gdLst>
                <a:gd name="T0" fmla="*/ 1 w 458"/>
                <a:gd name="T1" fmla="*/ 0 h 76"/>
                <a:gd name="T2" fmla="*/ 417 w 458"/>
                <a:gd name="T3" fmla="*/ 46 h 76"/>
                <a:gd name="T4" fmla="*/ 416 w 458"/>
                <a:gd name="T5" fmla="*/ 58 h 76"/>
                <a:gd name="T6" fmla="*/ 0 w 458"/>
                <a:gd name="T7" fmla="*/ 13 h 76"/>
                <a:gd name="T8" fmla="*/ 1 w 458"/>
                <a:gd name="T9" fmla="*/ 0 h 76"/>
                <a:gd name="T10" fmla="*/ 411 w 458"/>
                <a:gd name="T11" fmla="*/ 26 h 76"/>
                <a:gd name="T12" fmla="*/ 458 w 458"/>
                <a:gd name="T13" fmla="*/ 56 h 76"/>
                <a:gd name="T14" fmla="*/ 406 w 458"/>
                <a:gd name="T15" fmla="*/ 76 h 76"/>
                <a:gd name="T16" fmla="*/ 411 w 458"/>
                <a:gd name="T17" fmla="*/ 26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"/>
                <a:gd name="T28" fmla="*/ 0 h 76"/>
                <a:gd name="T29" fmla="*/ 458 w 458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" h="76">
                  <a:moveTo>
                    <a:pt x="1" y="0"/>
                  </a:moveTo>
                  <a:lnTo>
                    <a:pt x="417" y="46"/>
                  </a:lnTo>
                  <a:lnTo>
                    <a:pt x="416" y="58"/>
                  </a:lnTo>
                  <a:lnTo>
                    <a:pt x="0" y="13"/>
                  </a:lnTo>
                  <a:lnTo>
                    <a:pt x="1" y="0"/>
                  </a:lnTo>
                  <a:close/>
                  <a:moveTo>
                    <a:pt x="411" y="26"/>
                  </a:moveTo>
                  <a:lnTo>
                    <a:pt x="458" y="56"/>
                  </a:lnTo>
                  <a:lnTo>
                    <a:pt x="406" y="76"/>
                  </a:lnTo>
                  <a:lnTo>
                    <a:pt x="4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66" name="Group 9"/>
            <p:cNvGrpSpPr>
              <a:grpSpLocks/>
            </p:cNvGrpSpPr>
            <p:nvPr/>
          </p:nvGrpSpPr>
          <p:grpSpPr bwMode="auto">
            <a:xfrm>
              <a:off x="2640" y="1885"/>
              <a:ext cx="144" cy="131"/>
              <a:chOff x="3119" y="1930"/>
              <a:chExt cx="144" cy="131"/>
            </a:xfrm>
          </p:grpSpPr>
          <p:sp>
            <p:nvSpPr>
              <p:cNvPr id="19494" name="Freeform 10"/>
              <p:cNvSpPr>
                <a:spLocks/>
              </p:cNvSpPr>
              <p:nvPr/>
            </p:nvSpPr>
            <p:spPr bwMode="auto">
              <a:xfrm>
                <a:off x="3119" y="1930"/>
                <a:ext cx="144" cy="131"/>
              </a:xfrm>
              <a:custGeom>
                <a:avLst/>
                <a:gdLst>
                  <a:gd name="T0" fmla="*/ 72 w 144"/>
                  <a:gd name="T1" fmla="*/ 131 h 131"/>
                  <a:gd name="T2" fmla="*/ 0 w 144"/>
                  <a:gd name="T3" fmla="*/ 0 h 131"/>
                  <a:gd name="T4" fmla="*/ 144 w 144"/>
                  <a:gd name="T5" fmla="*/ 0 h 131"/>
                  <a:gd name="T6" fmla="*/ 72 w 144"/>
                  <a:gd name="T7" fmla="*/ 131 h 1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4"/>
                  <a:gd name="T13" fmla="*/ 0 h 131"/>
                  <a:gd name="T14" fmla="*/ 144 w 144"/>
                  <a:gd name="T15" fmla="*/ 131 h 1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4" h="131">
                    <a:moveTo>
                      <a:pt x="72" y="131"/>
                    </a:moveTo>
                    <a:lnTo>
                      <a:pt x="0" y="0"/>
                    </a:lnTo>
                    <a:lnTo>
                      <a:pt x="144" y="0"/>
                    </a:lnTo>
                    <a:lnTo>
                      <a:pt x="72" y="1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5" name="Freeform 11"/>
              <p:cNvSpPr>
                <a:spLocks/>
              </p:cNvSpPr>
              <p:nvPr/>
            </p:nvSpPr>
            <p:spPr bwMode="auto">
              <a:xfrm>
                <a:off x="3119" y="1930"/>
                <a:ext cx="144" cy="131"/>
              </a:xfrm>
              <a:custGeom>
                <a:avLst/>
                <a:gdLst>
                  <a:gd name="T0" fmla="*/ 72 w 144"/>
                  <a:gd name="T1" fmla="*/ 131 h 131"/>
                  <a:gd name="T2" fmla="*/ 0 w 144"/>
                  <a:gd name="T3" fmla="*/ 0 h 131"/>
                  <a:gd name="T4" fmla="*/ 144 w 144"/>
                  <a:gd name="T5" fmla="*/ 0 h 131"/>
                  <a:gd name="T6" fmla="*/ 72 w 144"/>
                  <a:gd name="T7" fmla="*/ 131 h 1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4"/>
                  <a:gd name="T13" fmla="*/ 0 h 131"/>
                  <a:gd name="T14" fmla="*/ 144 w 144"/>
                  <a:gd name="T15" fmla="*/ 131 h 1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4" h="131">
                    <a:moveTo>
                      <a:pt x="72" y="131"/>
                    </a:moveTo>
                    <a:lnTo>
                      <a:pt x="0" y="0"/>
                    </a:lnTo>
                    <a:lnTo>
                      <a:pt x="144" y="0"/>
                    </a:lnTo>
                    <a:lnTo>
                      <a:pt x="72" y="131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67" name="Rectangle 12"/>
            <p:cNvSpPr>
              <a:spLocks noChangeArrowheads="1"/>
            </p:cNvSpPr>
            <p:nvPr/>
          </p:nvSpPr>
          <p:spPr bwMode="auto">
            <a:xfrm>
              <a:off x="1610" y="2943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x</a:t>
              </a:r>
              <a:endParaRPr lang="en-US" sz="1800"/>
            </a:p>
          </p:txBody>
        </p:sp>
        <p:sp>
          <p:nvSpPr>
            <p:cNvPr id="19468" name="Rectangle 13"/>
            <p:cNvSpPr>
              <a:spLocks noChangeArrowheads="1"/>
            </p:cNvSpPr>
            <p:nvPr/>
          </p:nvSpPr>
          <p:spPr bwMode="auto">
            <a:xfrm>
              <a:off x="1321" y="2435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z</a:t>
              </a:r>
              <a:endParaRPr lang="en-US" sz="1800"/>
            </a:p>
          </p:txBody>
        </p:sp>
        <p:grpSp>
          <p:nvGrpSpPr>
            <p:cNvPr id="19469" name="Group 14"/>
            <p:cNvGrpSpPr>
              <a:grpSpLocks/>
            </p:cNvGrpSpPr>
            <p:nvPr/>
          </p:nvGrpSpPr>
          <p:grpSpPr bwMode="auto">
            <a:xfrm>
              <a:off x="3272" y="2091"/>
              <a:ext cx="437" cy="1088"/>
              <a:chOff x="3489" y="2099"/>
              <a:chExt cx="437" cy="1088"/>
            </a:xfrm>
          </p:grpSpPr>
          <p:sp>
            <p:nvSpPr>
              <p:cNvPr id="19487" name="Line 15"/>
              <p:cNvSpPr>
                <a:spLocks noChangeShapeType="1"/>
              </p:cNvSpPr>
              <p:nvPr/>
            </p:nvSpPr>
            <p:spPr bwMode="auto">
              <a:xfrm flipV="1">
                <a:off x="3489" y="2099"/>
                <a:ext cx="63" cy="797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8" name="Line 16"/>
              <p:cNvSpPr>
                <a:spLocks noChangeShapeType="1"/>
              </p:cNvSpPr>
              <p:nvPr/>
            </p:nvSpPr>
            <p:spPr bwMode="auto">
              <a:xfrm>
                <a:off x="3552" y="2099"/>
                <a:ext cx="320" cy="816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9" name="Freeform 17"/>
              <p:cNvSpPr>
                <a:spLocks noEditPoints="1"/>
              </p:cNvSpPr>
              <p:nvPr/>
            </p:nvSpPr>
            <p:spPr bwMode="auto">
              <a:xfrm>
                <a:off x="3533" y="2498"/>
                <a:ext cx="176" cy="49"/>
              </a:xfrm>
              <a:custGeom>
                <a:avLst/>
                <a:gdLst>
                  <a:gd name="T0" fmla="*/ 1 w 176"/>
                  <a:gd name="T1" fmla="*/ 9 h 49"/>
                  <a:gd name="T2" fmla="*/ 135 w 176"/>
                  <a:gd name="T3" fmla="*/ 19 h 49"/>
                  <a:gd name="T4" fmla="*/ 134 w 176"/>
                  <a:gd name="T5" fmla="*/ 31 h 49"/>
                  <a:gd name="T6" fmla="*/ 0 w 176"/>
                  <a:gd name="T7" fmla="*/ 22 h 49"/>
                  <a:gd name="T8" fmla="*/ 1 w 176"/>
                  <a:gd name="T9" fmla="*/ 9 h 49"/>
                  <a:gd name="T10" fmla="*/ 128 w 176"/>
                  <a:gd name="T11" fmla="*/ 0 h 49"/>
                  <a:gd name="T12" fmla="*/ 176 w 176"/>
                  <a:gd name="T13" fmla="*/ 28 h 49"/>
                  <a:gd name="T14" fmla="*/ 124 w 176"/>
                  <a:gd name="T15" fmla="*/ 49 h 49"/>
                  <a:gd name="T16" fmla="*/ 128 w 176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6"/>
                  <a:gd name="T28" fmla="*/ 0 h 49"/>
                  <a:gd name="T29" fmla="*/ 176 w 176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6" h="49">
                    <a:moveTo>
                      <a:pt x="1" y="9"/>
                    </a:moveTo>
                    <a:lnTo>
                      <a:pt x="135" y="19"/>
                    </a:lnTo>
                    <a:lnTo>
                      <a:pt x="134" y="31"/>
                    </a:lnTo>
                    <a:lnTo>
                      <a:pt x="0" y="22"/>
                    </a:lnTo>
                    <a:lnTo>
                      <a:pt x="1" y="9"/>
                    </a:lnTo>
                    <a:close/>
                    <a:moveTo>
                      <a:pt x="128" y="0"/>
                    </a:moveTo>
                    <a:lnTo>
                      <a:pt x="176" y="28"/>
                    </a:lnTo>
                    <a:lnTo>
                      <a:pt x="124" y="4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0" name="Freeform 18"/>
              <p:cNvSpPr>
                <a:spLocks noEditPoints="1"/>
              </p:cNvSpPr>
              <p:nvPr/>
            </p:nvSpPr>
            <p:spPr bwMode="auto">
              <a:xfrm>
                <a:off x="3495" y="2941"/>
                <a:ext cx="371" cy="58"/>
              </a:xfrm>
              <a:custGeom>
                <a:avLst/>
                <a:gdLst>
                  <a:gd name="T0" fmla="*/ 1 w 371"/>
                  <a:gd name="T1" fmla="*/ 0 h 58"/>
                  <a:gd name="T2" fmla="*/ 330 w 371"/>
                  <a:gd name="T3" fmla="*/ 27 h 58"/>
                  <a:gd name="T4" fmla="*/ 329 w 371"/>
                  <a:gd name="T5" fmla="*/ 40 h 58"/>
                  <a:gd name="T6" fmla="*/ 0 w 371"/>
                  <a:gd name="T7" fmla="*/ 12 h 58"/>
                  <a:gd name="T8" fmla="*/ 1 w 371"/>
                  <a:gd name="T9" fmla="*/ 0 h 58"/>
                  <a:gd name="T10" fmla="*/ 323 w 371"/>
                  <a:gd name="T11" fmla="*/ 8 h 58"/>
                  <a:gd name="T12" fmla="*/ 371 w 371"/>
                  <a:gd name="T13" fmla="*/ 37 h 58"/>
                  <a:gd name="T14" fmla="*/ 319 w 371"/>
                  <a:gd name="T15" fmla="*/ 58 h 58"/>
                  <a:gd name="T16" fmla="*/ 323 w 371"/>
                  <a:gd name="T17" fmla="*/ 8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1"/>
                  <a:gd name="T28" fmla="*/ 0 h 58"/>
                  <a:gd name="T29" fmla="*/ 371 w 371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1" h="58">
                    <a:moveTo>
                      <a:pt x="1" y="0"/>
                    </a:moveTo>
                    <a:lnTo>
                      <a:pt x="330" y="27"/>
                    </a:lnTo>
                    <a:lnTo>
                      <a:pt x="329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323" y="8"/>
                    </a:moveTo>
                    <a:lnTo>
                      <a:pt x="371" y="37"/>
                    </a:lnTo>
                    <a:lnTo>
                      <a:pt x="319" y="58"/>
                    </a:lnTo>
                    <a:lnTo>
                      <a:pt x="32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1" name="Rectangle 19"/>
              <p:cNvSpPr>
                <a:spLocks noChangeArrowheads="1"/>
              </p:cNvSpPr>
              <p:nvPr/>
            </p:nvSpPr>
            <p:spPr bwMode="auto">
              <a:xfrm>
                <a:off x="3568" y="2567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ymbol" charset="2"/>
                  </a:rPr>
                  <a:t>t</a:t>
                </a:r>
                <a:endParaRPr lang="en-US" sz="1800"/>
              </a:p>
            </p:txBody>
          </p:sp>
          <p:sp>
            <p:nvSpPr>
              <p:cNvPr id="19492" name="Rectangle 20"/>
              <p:cNvSpPr>
                <a:spLocks noChangeArrowheads="1"/>
              </p:cNvSpPr>
              <p:nvPr/>
            </p:nvSpPr>
            <p:spPr bwMode="auto">
              <a:xfrm>
                <a:off x="3599" y="3000"/>
                <a:ext cx="32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>
                    <a:solidFill>
                      <a:srgbClr val="000000"/>
                    </a:solidFill>
                    <a:latin typeface="Symbol" charset="2"/>
                  </a:rPr>
                  <a:t>t</a:t>
                </a:r>
                <a:r>
                  <a:rPr lang="en-US" sz="1800" dirty="0">
                    <a:latin typeface="Times New Roman" charset="0"/>
                    <a:cs typeface="Times New Roman" charset="0"/>
                  </a:rPr>
                  <a:t>   u</a:t>
                </a:r>
                <a:r>
                  <a:rPr lang="en-US" sz="1800" baseline="-25000" dirty="0">
                    <a:latin typeface="Times New Roman" charset="0"/>
                    <a:cs typeface="Times New Roman" charset="0"/>
                  </a:rPr>
                  <a:t>*</a:t>
                </a:r>
                <a:r>
                  <a:rPr lang="en-US" sz="1800" dirty="0"/>
                  <a:t> </a:t>
                </a:r>
              </a:p>
            </p:txBody>
          </p:sp>
          <p:sp>
            <p:nvSpPr>
              <p:cNvPr id="19493" name="Rectangle 21"/>
              <p:cNvSpPr>
                <a:spLocks noChangeArrowheads="1"/>
              </p:cNvSpPr>
              <p:nvPr/>
            </p:nvSpPr>
            <p:spPr bwMode="auto">
              <a:xfrm>
                <a:off x="3655" y="3081"/>
                <a:ext cx="49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dirty="0">
                    <a:solidFill>
                      <a:srgbClr val="000000"/>
                    </a:solidFill>
                  </a:rPr>
                  <a:t>b</a:t>
                </a:r>
                <a:endParaRPr lang="en-US" sz="1800" dirty="0"/>
              </a:p>
            </p:txBody>
          </p:sp>
        </p:grpSp>
        <p:grpSp>
          <p:nvGrpSpPr>
            <p:cNvPr id="19470" name="Group 22"/>
            <p:cNvGrpSpPr>
              <a:grpSpLocks/>
            </p:cNvGrpSpPr>
            <p:nvPr/>
          </p:nvGrpSpPr>
          <p:grpSpPr bwMode="auto">
            <a:xfrm>
              <a:off x="2437" y="2000"/>
              <a:ext cx="395" cy="822"/>
              <a:chOff x="2222" y="1986"/>
              <a:chExt cx="395" cy="822"/>
            </a:xfrm>
          </p:grpSpPr>
          <p:sp>
            <p:nvSpPr>
              <p:cNvPr id="19481" name="Line 23"/>
              <p:cNvSpPr>
                <a:spLocks noChangeShapeType="1"/>
              </p:cNvSpPr>
              <p:nvPr/>
            </p:nvSpPr>
            <p:spPr bwMode="auto">
              <a:xfrm flipV="1">
                <a:off x="2222" y="1986"/>
                <a:ext cx="62" cy="797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2" name="Freeform 24"/>
              <p:cNvSpPr>
                <a:spLocks/>
              </p:cNvSpPr>
              <p:nvPr/>
            </p:nvSpPr>
            <p:spPr bwMode="auto">
              <a:xfrm>
                <a:off x="2328" y="2017"/>
                <a:ext cx="289" cy="791"/>
              </a:xfrm>
              <a:custGeom>
                <a:avLst/>
                <a:gdLst>
                  <a:gd name="T0" fmla="*/ 276 w 289"/>
                  <a:gd name="T1" fmla="*/ 791 h 791"/>
                  <a:gd name="T2" fmla="*/ 276 w 289"/>
                  <a:gd name="T3" fmla="*/ 672 h 791"/>
                  <a:gd name="T4" fmla="*/ 214 w 289"/>
                  <a:gd name="T5" fmla="*/ 534 h 791"/>
                  <a:gd name="T6" fmla="*/ 119 w 289"/>
                  <a:gd name="T7" fmla="*/ 415 h 791"/>
                  <a:gd name="T8" fmla="*/ 57 w 289"/>
                  <a:gd name="T9" fmla="*/ 245 h 791"/>
                  <a:gd name="T10" fmla="*/ 19 w 289"/>
                  <a:gd name="T11" fmla="*/ 88 h 791"/>
                  <a:gd name="T12" fmla="*/ 0 w 289"/>
                  <a:gd name="T13" fmla="*/ 0 h 7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9"/>
                  <a:gd name="T22" fmla="*/ 0 h 791"/>
                  <a:gd name="T23" fmla="*/ 289 w 289"/>
                  <a:gd name="T24" fmla="*/ 791 h 7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9" h="791">
                    <a:moveTo>
                      <a:pt x="276" y="791"/>
                    </a:moveTo>
                    <a:cubicBezTo>
                      <a:pt x="283" y="754"/>
                      <a:pt x="289" y="716"/>
                      <a:pt x="276" y="672"/>
                    </a:cubicBezTo>
                    <a:cubicBezTo>
                      <a:pt x="264" y="628"/>
                      <a:pt x="239" y="578"/>
                      <a:pt x="214" y="534"/>
                    </a:cubicBezTo>
                    <a:cubicBezTo>
                      <a:pt x="188" y="490"/>
                      <a:pt x="145" y="465"/>
                      <a:pt x="119" y="415"/>
                    </a:cubicBezTo>
                    <a:cubicBezTo>
                      <a:pt x="94" y="364"/>
                      <a:pt x="76" y="302"/>
                      <a:pt x="57" y="245"/>
                    </a:cubicBezTo>
                    <a:cubicBezTo>
                      <a:pt x="38" y="189"/>
                      <a:pt x="25" y="126"/>
                      <a:pt x="19" y="88"/>
                    </a:cubicBezTo>
                    <a:cubicBezTo>
                      <a:pt x="13" y="51"/>
                      <a:pt x="7" y="19"/>
                      <a:pt x="0" y="0"/>
                    </a:cubicBezTo>
                  </a:path>
                </a:pathLst>
              </a:cu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3" name="Freeform 25"/>
              <p:cNvSpPr>
                <a:spLocks noEditPoints="1"/>
              </p:cNvSpPr>
              <p:nvPr/>
            </p:nvSpPr>
            <p:spPr bwMode="auto">
              <a:xfrm>
                <a:off x="2240" y="2545"/>
                <a:ext cx="314" cy="57"/>
              </a:xfrm>
              <a:custGeom>
                <a:avLst/>
                <a:gdLst>
                  <a:gd name="T0" fmla="*/ 1 w 314"/>
                  <a:gd name="T1" fmla="*/ 0 h 57"/>
                  <a:gd name="T2" fmla="*/ 273 w 314"/>
                  <a:gd name="T3" fmla="*/ 27 h 57"/>
                  <a:gd name="T4" fmla="*/ 272 w 314"/>
                  <a:gd name="T5" fmla="*/ 40 h 57"/>
                  <a:gd name="T6" fmla="*/ 0 w 314"/>
                  <a:gd name="T7" fmla="*/ 12 h 57"/>
                  <a:gd name="T8" fmla="*/ 1 w 314"/>
                  <a:gd name="T9" fmla="*/ 0 h 57"/>
                  <a:gd name="T10" fmla="*/ 267 w 314"/>
                  <a:gd name="T11" fmla="*/ 8 h 57"/>
                  <a:gd name="T12" fmla="*/ 314 w 314"/>
                  <a:gd name="T13" fmla="*/ 37 h 57"/>
                  <a:gd name="T14" fmla="*/ 262 w 314"/>
                  <a:gd name="T15" fmla="*/ 57 h 57"/>
                  <a:gd name="T16" fmla="*/ 267 w 314"/>
                  <a:gd name="T17" fmla="*/ 8 h 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4"/>
                  <a:gd name="T28" fmla="*/ 0 h 57"/>
                  <a:gd name="T29" fmla="*/ 314 w 314"/>
                  <a:gd name="T30" fmla="*/ 57 h 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4" h="57">
                    <a:moveTo>
                      <a:pt x="1" y="0"/>
                    </a:moveTo>
                    <a:lnTo>
                      <a:pt x="273" y="27"/>
                    </a:lnTo>
                    <a:lnTo>
                      <a:pt x="272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267" y="8"/>
                    </a:moveTo>
                    <a:lnTo>
                      <a:pt x="314" y="37"/>
                    </a:lnTo>
                    <a:lnTo>
                      <a:pt x="262" y="57"/>
                    </a:lnTo>
                    <a:lnTo>
                      <a:pt x="26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9484" name="Group 26"/>
              <p:cNvGrpSpPr>
                <a:grpSpLocks/>
              </p:cNvGrpSpPr>
              <p:nvPr/>
            </p:nvGrpSpPr>
            <p:grpSpPr bwMode="auto">
              <a:xfrm>
                <a:off x="2338" y="2582"/>
                <a:ext cx="72" cy="173"/>
                <a:chOff x="2338" y="2582"/>
                <a:chExt cx="72" cy="173"/>
              </a:xfrm>
            </p:grpSpPr>
            <p:sp>
              <p:nvSpPr>
                <p:cNvPr id="19485" name="Line 27"/>
                <p:cNvSpPr>
                  <a:spLocks noChangeShapeType="1"/>
                </p:cNvSpPr>
                <p:nvPr/>
              </p:nvSpPr>
              <p:spPr bwMode="auto">
                <a:xfrm>
                  <a:off x="2341" y="260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6" name="Rectangle 28"/>
                <p:cNvSpPr>
                  <a:spLocks noChangeArrowheads="1"/>
                </p:cNvSpPr>
                <p:nvPr/>
              </p:nvSpPr>
              <p:spPr bwMode="auto">
                <a:xfrm>
                  <a:off x="2338" y="2582"/>
                  <a:ext cx="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800">
                      <a:solidFill>
                        <a:srgbClr val="000000"/>
                      </a:solidFill>
                    </a:rPr>
                    <a:t>c</a:t>
                  </a:r>
                  <a:endParaRPr lang="en-US" sz="1800"/>
                </a:p>
              </p:txBody>
            </p:sp>
          </p:grpSp>
        </p:grpSp>
        <p:grpSp>
          <p:nvGrpSpPr>
            <p:cNvPr id="19471" name="Group 29"/>
            <p:cNvGrpSpPr>
              <a:grpSpLocks/>
            </p:cNvGrpSpPr>
            <p:nvPr/>
          </p:nvGrpSpPr>
          <p:grpSpPr bwMode="auto">
            <a:xfrm>
              <a:off x="1669" y="1942"/>
              <a:ext cx="440" cy="797"/>
              <a:chOff x="1669" y="1942"/>
              <a:chExt cx="440" cy="797"/>
            </a:xfrm>
          </p:grpSpPr>
          <p:sp>
            <p:nvSpPr>
              <p:cNvPr id="19475" name="Line 30"/>
              <p:cNvSpPr>
                <a:spLocks noChangeShapeType="1"/>
              </p:cNvSpPr>
              <p:nvPr/>
            </p:nvSpPr>
            <p:spPr bwMode="auto">
              <a:xfrm flipV="1">
                <a:off x="1676" y="1942"/>
                <a:ext cx="62" cy="797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6" name="Freeform 31"/>
              <p:cNvSpPr>
                <a:spLocks/>
              </p:cNvSpPr>
              <p:nvPr/>
            </p:nvSpPr>
            <p:spPr bwMode="auto">
              <a:xfrm>
                <a:off x="1669" y="1980"/>
                <a:ext cx="440" cy="753"/>
              </a:xfrm>
              <a:custGeom>
                <a:avLst/>
                <a:gdLst>
                  <a:gd name="T0" fmla="*/ 0 w 440"/>
                  <a:gd name="T1" fmla="*/ 753 h 753"/>
                  <a:gd name="T2" fmla="*/ 170 w 440"/>
                  <a:gd name="T3" fmla="*/ 728 h 753"/>
                  <a:gd name="T4" fmla="*/ 276 w 440"/>
                  <a:gd name="T5" fmla="*/ 602 h 753"/>
                  <a:gd name="T6" fmla="*/ 345 w 440"/>
                  <a:gd name="T7" fmla="*/ 458 h 753"/>
                  <a:gd name="T8" fmla="*/ 396 w 440"/>
                  <a:gd name="T9" fmla="*/ 295 h 753"/>
                  <a:gd name="T10" fmla="*/ 433 w 440"/>
                  <a:gd name="T11" fmla="*/ 125 h 753"/>
                  <a:gd name="T12" fmla="*/ 440 w 440"/>
                  <a:gd name="T13" fmla="*/ 0 h 7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0"/>
                  <a:gd name="T22" fmla="*/ 0 h 753"/>
                  <a:gd name="T23" fmla="*/ 440 w 440"/>
                  <a:gd name="T24" fmla="*/ 753 h 7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0" h="753">
                    <a:moveTo>
                      <a:pt x="0" y="753"/>
                    </a:moveTo>
                    <a:cubicBezTo>
                      <a:pt x="63" y="753"/>
                      <a:pt x="126" y="753"/>
                      <a:pt x="170" y="728"/>
                    </a:cubicBezTo>
                    <a:cubicBezTo>
                      <a:pt x="214" y="703"/>
                      <a:pt x="245" y="646"/>
                      <a:pt x="276" y="602"/>
                    </a:cubicBezTo>
                    <a:cubicBezTo>
                      <a:pt x="308" y="558"/>
                      <a:pt x="327" y="508"/>
                      <a:pt x="345" y="458"/>
                    </a:cubicBezTo>
                    <a:cubicBezTo>
                      <a:pt x="364" y="408"/>
                      <a:pt x="383" y="351"/>
                      <a:pt x="396" y="295"/>
                    </a:cubicBezTo>
                    <a:cubicBezTo>
                      <a:pt x="408" y="238"/>
                      <a:pt x="427" y="175"/>
                      <a:pt x="433" y="125"/>
                    </a:cubicBezTo>
                    <a:cubicBezTo>
                      <a:pt x="440" y="75"/>
                      <a:pt x="440" y="19"/>
                      <a:pt x="440" y="0"/>
                    </a:cubicBezTo>
                  </a:path>
                </a:pathLst>
              </a:cu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7" name="Freeform 32"/>
              <p:cNvSpPr>
                <a:spLocks noEditPoints="1"/>
              </p:cNvSpPr>
              <p:nvPr/>
            </p:nvSpPr>
            <p:spPr bwMode="auto">
              <a:xfrm>
                <a:off x="1719" y="2256"/>
                <a:ext cx="314" cy="58"/>
              </a:xfrm>
              <a:custGeom>
                <a:avLst/>
                <a:gdLst>
                  <a:gd name="T0" fmla="*/ 1 w 314"/>
                  <a:gd name="T1" fmla="*/ 0 h 58"/>
                  <a:gd name="T2" fmla="*/ 274 w 314"/>
                  <a:gd name="T3" fmla="*/ 27 h 58"/>
                  <a:gd name="T4" fmla="*/ 272 w 314"/>
                  <a:gd name="T5" fmla="*/ 40 h 58"/>
                  <a:gd name="T6" fmla="*/ 0 w 314"/>
                  <a:gd name="T7" fmla="*/ 12 h 58"/>
                  <a:gd name="T8" fmla="*/ 1 w 314"/>
                  <a:gd name="T9" fmla="*/ 0 h 58"/>
                  <a:gd name="T10" fmla="*/ 267 w 314"/>
                  <a:gd name="T11" fmla="*/ 8 h 58"/>
                  <a:gd name="T12" fmla="*/ 314 w 314"/>
                  <a:gd name="T13" fmla="*/ 38 h 58"/>
                  <a:gd name="T14" fmla="*/ 262 w 314"/>
                  <a:gd name="T15" fmla="*/ 58 h 58"/>
                  <a:gd name="T16" fmla="*/ 267 w 314"/>
                  <a:gd name="T17" fmla="*/ 8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4"/>
                  <a:gd name="T28" fmla="*/ 0 h 58"/>
                  <a:gd name="T29" fmla="*/ 314 w 314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4" h="58">
                    <a:moveTo>
                      <a:pt x="1" y="0"/>
                    </a:moveTo>
                    <a:lnTo>
                      <a:pt x="274" y="27"/>
                    </a:lnTo>
                    <a:lnTo>
                      <a:pt x="272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267" y="8"/>
                    </a:moveTo>
                    <a:lnTo>
                      <a:pt x="314" y="38"/>
                    </a:lnTo>
                    <a:lnTo>
                      <a:pt x="262" y="58"/>
                    </a:lnTo>
                    <a:lnTo>
                      <a:pt x="26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9478" name="Group 33"/>
              <p:cNvGrpSpPr>
                <a:grpSpLocks/>
              </p:cNvGrpSpPr>
              <p:nvPr/>
            </p:nvGrpSpPr>
            <p:grpSpPr bwMode="auto">
              <a:xfrm>
                <a:off x="1796" y="2312"/>
                <a:ext cx="77" cy="163"/>
                <a:chOff x="1796" y="2312"/>
                <a:chExt cx="77" cy="163"/>
              </a:xfrm>
            </p:grpSpPr>
            <p:sp>
              <p:nvSpPr>
                <p:cNvPr id="19479" name="Line 34"/>
                <p:cNvSpPr>
                  <a:spLocks noChangeShapeType="1"/>
                </p:cNvSpPr>
                <p:nvPr/>
              </p:nvSpPr>
              <p:spPr bwMode="auto">
                <a:xfrm>
                  <a:off x="1796" y="2339"/>
                  <a:ext cx="77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0" name="Rectangle 35"/>
                <p:cNvSpPr>
                  <a:spLocks noChangeArrowheads="1"/>
                </p:cNvSpPr>
                <p:nvPr/>
              </p:nvSpPr>
              <p:spPr bwMode="auto">
                <a:xfrm>
                  <a:off x="1796" y="2312"/>
                  <a:ext cx="76" cy="1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700">
                      <a:solidFill>
                        <a:srgbClr val="000000"/>
                      </a:solidFill>
                    </a:rPr>
                    <a:t>u</a:t>
                  </a:r>
                  <a:endParaRPr lang="en-US" sz="1800"/>
                </a:p>
              </p:txBody>
            </p:sp>
          </p:grpSp>
        </p:grpSp>
        <p:grpSp>
          <p:nvGrpSpPr>
            <p:cNvPr id="19472" name="Group 36"/>
            <p:cNvGrpSpPr>
              <a:grpSpLocks/>
            </p:cNvGrpSpPr>
            <p:nvPr/>
          </p:nvGrpSpPr>
          <p:grpSpPr bwMode="auto">
            <a:xfrm>
              <a:off x="1008" y="1920"/>
              <a:ext cx="240" cy="768"/>
              <a:chOff x="1008" y="1920"/>
              <a:chExt cx="240" cy="768"/>
            </a:xfrm>
          </p:grpSpPr>
          <p:sp>
            <p:nvSpPr>
              <p:cNvPr id="19473" name="Text Box 37"/>
              <p:cNvSpPr txBox="1">
                <a:spLocks noChangeArrowheads="1"/>
              </p:cNvSpPr>
              <p:nvPr/>
            </p:nvSpPr>
            <p:spPr bwMode="auto">
              <a:xfrm>
                <a:off x="1008" y="2160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/>
                  <a:t>H</a:t>
                </a:r>
              </a:p>
            </p:txBody>
          </p:sp>
          <p:sp>
            <p:nvSpPr>
              <p:cNvPr id="19474" name="Line 38"/>
              <p:cNvSpPr>
                <a:spLocks noChangeShapeType="1"/>
              </p:cNvSpPr>
              <p:nvPr/>
            </p:nvSpPr>
            <p:spPr bwMode="auto">
              <a:xfrm flipH="1">
                <a:off x="1200" y="1920"/>
                <a:ext cx="48" cy="7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460" name="Text Box 39"/>
          <p:cNvSpPr txBox="1">
            <a:spLocks noChangeArrowheads="1"/>
          </p:cNvSpPr>
          <p:nvPr/>
        </p:nvSpPr>
        <p:spPr bwMode="auto">
          <a:xfrm>
            <a:off x="171450" y="5104343"/>
            <a:ext cx="51663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H = water depth [m]</a:t>
            </a:r>
          </a:p>
          <a:p>
            <a:r>
              <a:rPr lang="en-US" sz="2000" dirty="0"/>
              <a:t>u = water velocity [m/sec] </a:t>
            </a:r>
          </a:p>
          <a:p>
            <a:r>
              <a:rPr lang="en-US" sz="2000" dirty="0">
                <a:cs typeface="Times New Roman" charset="0"/>
              </a:rPr>
              <a:t>c = volumetric solids concentration [m</a:t>
            </a:r>
            <a:r>
              <a:rPr lang="en-US" sz="2000" baseline="30000" dirty="0">
                <a:cs typeface="Times New Roman" charset="0"/>
              </a:rPr>
              <a:t>3</a:t>
            </a:r>
            <a:r>
              <a:rPr lang="en-US" sz="2000" dirty="0">
                <a:cs typeface="Times New Roman" charset="0"/>
              </a:rPr>
              <a:t>/m</a:t>
            </a:r>
            <a:r>
              <a:rPr lang="en-US" sz="2000" baseline="30000" dirty="0">
                <a:cs typeface="Times New Roman" charset="0"/>
              </a:rPr>
              <a:t>3</a:t>
            </a:r>
            <a:r>
              <a:rPr lang="en-US" sz="2000" dirty="0">
                <a:latin typeface="Times New Roman" charset="0"/>
                <a:cs typeface="Times New Roman" charset="0"/>
              </a:rPr>
              <a:t>] </a:t>
            </a:r>
          </a:p>
          <a:p>
            <a:r>
              <a:rPr lang="en-US" sz="2000" dirty="0"/>
              <a:t>S = </a:t>
            </a:r>
            <a:r>
              <a:rPr lang="en-US" sz="2000" dirty="0">
                <a:cs typeface="Times New Roman" charset="0"/>
              </a:rPr>
              <a:t>solids concentration [kg/m</a:t>
            </a:r>
            <a:r>
              <a:rPr lang="en-US" sz="2000" baseline="30000" dirty="0">
                <a:cs typeface="Times New Roman" charset="0"/>
              </a:rPr>
              <a:t>3</a:t>
            </a:r>
            <a:r>
              <a:rPr lang="en-US" sz="2000" dirty="0">
                <a:latin typeface="Times New Roman" charset="0"/>
                <a:cs typeface="Times New Roman" charset="0"/>
              </a:rPr>
              <a:t>] </a:t>
            </a:r>
            <a:endParaRPr lang="en-US" sz="2000" dirty="0"/>
          </a:p>
        </p:txBody>
      </p:sp>
      <p:sp>
        <p:nvSpPr>
          <p:cNvPr id="19461" name="Title 39"/>
          <p:cNvSpPr>
            <a:spLocks noGrp="1"/>
          </p:cNvSpPr>
          <p:nvPr>
            <p:ph type="title"/>
          </p:nvPr>
        </p:nvSpPr>
        <p:spPr>
          <a:xfrm>
            <a:off x="609601" y="511175"/>
            <a:ext cx="8229600" cy="771715"/>
          </a:xfrm>
        </p:spPr>
        <p:txBody>
          <a:bodyPr>
            <a:normAutofit/>
          </a:bodyPr>
          <a:lstStyle/>
          <a:p>
            <a:r>
              <a:rPr lang="en-US" sz="4400" dirty="0">
                <a:ea typeface="ＭＳ Ｐゴシック" charset="-128"/>
              </a:rPr>
              <a:t>Flow, Velocity, and Shear Stress</a:t>
            </a:r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5307330" y="5070795"/>
            <a:ext cx="3836670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>
                <a:latin typeface="Times New Roman" charset="0"/>
                <a:cs typeface="Times New Roman" charset="0"/>
              </a:rPr>
              <a:t>τ</a:t>
            </a:r>
            <a:r>
              <a:rPr lang="en-US" sz="2000" dirty="0"/>
              <a:t> = shear stress [N/m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  <a:endParaRPr lang="en-US" sz="2000" i="1" dirty="0"/>
          </a:p>
          <a:p>
            <a:pPr>
              <a:spcBef>
                <a:spcPct val="50000"/>
              </a:spcBef>
            </a:pPr>
            <a:r>
              <a:rPr lang="el-GR" sz="2000" i="1" dirty="0"/>
              <a:t>τ</a:t>
            </a:r>
            <a:r>
              <a:rPr lang="en-US" sz="2000" i="1" baseline="-25000" dirty="0"/>
              <a:t>b</a:t>
            </a:r>
            <a:r>
              <a:rPr lang="en-US" sz="2000" dirty="0"/>
              <a:t> = bottom shear stress [N/m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 charset="0"/>
                <a:cs typeface="Times New Roman" charset="0"/>
              </a:rPr>
              <a:t>u</a:t>
            </a:r>
            <a:r>
              <a:rPr lang="en-US" sz="2000" baseline="-25000" dirty="0">
                <a:latin typeface="Times New Roman" charset="0"/>
                <a:cs typeface="Times New Roman" charset="0"/>
              </a:rPr>
              <a:t>*</a:t>
            </a:r>
            <a:r>
              <a:rPr lang="en-US" sz="2000" dirty="0"/>
              <a:t> = shear velocity [m/sec]</a:t>
            </a:r>
          </a:p>
          <a:p>
            <a:pPr>
              <a:spcBef>
                <a:spcPct val="50000"/>
              </a:spcBef>
            </a:pP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81334" y="1693365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Solids deposition and resuspension are controlled by bottom shear stress. This is the expression for the grain-related bottom shear stress (skin friction):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-609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457200" y="5257800"/>
            <a:ext cx="46482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>
                <a:latin typeface="Times New Roman" charset="0"/>
                <a:cs typeface="Times New Roman" charset="0"/>
              </a:rPr>
              <a:t>ρ</a:t>
            </a:r>
            <a:r>
              <a:rPr lang="en-US" sz="2000" dirty="0"/>
              <a:t> = water density [kg/m</a:t>
            </a:r>
            <a:r>
              <a:rPr lang="en-US" sz="2000" baseline="30000" dirty="0"/>
              <a:t>3</a:t>
            </a:r>
            <a:r>
              <a:rPr lang="en-US" sz="2000" dirty="0"/>
              <a:t>],  </a:t>
            </a:r>
          </a:p>
          <a:p>
            <a:pPr>
              <a:spcBef>
                <a:spcPct val="50000"/>
              </a:spcBef>
            </a:pPr>
            <a:r>
              <a:rPr lang="en-US" sz="2000" i="1" dirty="0" err="1">
                <a:latin typeface="Times New Roman" charset="0"/>
                <a:cs typeface="Times New Roman" charset="0"/>
              </a:rPr>
              <a:t>k</a:t>
            </a:r>
            <a:r>
              <a:rPr lang="en-US" sz="2000" i="1" baseline="-25000" dirty="0" err="1">
                <a:latin typeface="Times New Roman" charset="0"/>
                <a:cs typeface="Times New Roman" charset="0"/>
              </a:rPr>
              <a:t>s</a:t>
            </a:r>
            <a:r>
              <a:rPr lang="en-US" sz="2000" dirty="0"/>
              <a:t> = equivalent roughness height [m], </a:t>
            </a:r>
          </a:p>
          <a:p>
            <a:pPr>
              <a:spcBef>
                <a:spcPct val="50000"/>
              </a:spcBef>
            </a:pPr>
            <a:r>
              <a:rPr lang="en-US" dirty="0"/>
              <a:t>        </a:t>
            </a:r>
            <a:r>
              <a:rPr lang="en-US" sz="1600" dirty="0"/>
              <a:t>(larger of 3 </a:t>
            </a:r>
            <a:r>
              <a:rPr lang="en-US" sz="1600" dirty="0">
                <a:cs typeface="Arial" charset="0"/>
              </a:rPr>
              <a:t>×</a:t>
            </a:r>
            <a:r>
              <a:rPr lang="en-US" sz="1600" dirty="0"/>
              <a:t> D</a:t>
            </a:r>
            <a:r>
              <a:rPr lang="en-US" sz="1600" baseline="-25000" dirty="0"/>
              <a:t>50</a:t>
            </a:r>
            <a:r>
              <a:rPr lang="en-US" sz="1600" dirty="0"/>
              <a:t>, or 0.01H)</a:t>
            </a:r>
          </a:p>
        </p:txBody>
      </p:sp>
      <p:grpSp>
        <p:nvGrpSpPr>
          <p:cNvPr id="21512" name="Group 7"/>
          <p:cNvGrpSpPr>
            <a:grpSpLocks/>
          </p:cNvGrpSpPr>
          <p:nvPr/>
        </p:nvGrpSpPr>
        <p:grpSpPr bwMode="auto">
          <a:xfrm>
            <a:off x="1033463" y="3598863"/>
            <a:ext cx="6369050" cy="903287"/>
            <a:chOff x="560" y="2153"/>
            <a:chExt cx="4159" cy="443"/>
          </a:xfrm>
        </p:grpSpPr>
        <p:graphicFrame>
          <p:nvGraphicFramePr>
            <p:cNvPr id="21506" name="Object 2"/>
            <p:cNvGraphicFramePr>
              <a:graphicFrameLocks noChangeAspect="1"/>
            </p:cNvGraphicFramePr>
            <p:nvPr/>
          </p:nvGraphicFramePr>
          <p:xfrm>
            <a:off x="560" y="2153"/>
            <a:ext cx="1602" cy="4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44" name="Equation" r:id="rId4" imgW="977900" imgH="393700" progId="Equation.3">
                    <p:embed/>
                  </p:oleObj>
                </mc:Choice>
                <mc:Fallback>
                  <p:oleObj name="Equation" r:id="rId4" imgW="977900" imgH="3937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0" y="2153"/>
                          <a:ext cx="1602" cy="44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66FF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7" name="Object 3"/>
            <p:cNvGraphicFramePr>
              <a:graphicFrameLocks noChangeAspect="1"/>
            </p:cNvGraphicFramePr>
            <p:nvPr/>
          </p:nvGraphicFramePr>
          <p:xfrm>
            <a:off x="2764" y="2169"/>
            <a:ext cx="1955" cy="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45" name="Equation" r:id="rId6" imgW="1346200" imgH="419100" progId="Equation.3">
                    <p:embed/>
                  </p:oleObj>
                </mc:Choice>
                <mc:Fallback>
                  <p:oleObj name="Equation" r:id="rId6" imgW="1346200" imgH="4191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4" y="2169"/>
                          <a:ext cx="1955" cy="41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66FF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513" name="Text Box 10"/>
              <p:cNvSpPr txBox="1">
                <a:spLocks noChangeArrowheads="1"/>
              </p:cNvSpPr>
              <p:nvPr/>
            </p:nvSpPr>
            <p:spPr bwMode="auto">
              <a:xfrm>
                <a:off x="5181600" y="5257800"/>
                <a:ext cx="3429000" cy="1420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u = water velocity [m/sec],</a:t>
                </a:r>
                <a:endParaRPr lang="en-US" sz="2000" baseline="-25000" dirty="0"/>
              </a:p>
              <a:p>
                <a:pPr>
                  <a:spcBef>
                    <a:spcPct val="50000"/>
                  </a:spcBef>
                </a:pPr>
                <a:r>
                  <a:rPr lang="en-US" sz="2000" dirty="0"/>
                  <a:t>H = water depth [m]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/>
                  <a:t>u</a:t>
                </a:r>
                <a:r>
                  <a:rPr lang="en-US" sz="2000" baseline="-25000" dirty="0"/>
                  <a:t>*</a:t>
                </a:r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</m:e>
                    </m:ra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1513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81600" y="5257800"/>
                <a:ext cx="3429000" cy="1420902"/>
              </a:xfrm>
              <a:prstGeom prst="rect">
                <a:avLst/>
              </a:prstGeom>
              <a:blipFill rotWithShape="1">
                <a:blip r:embed="rId8"/>
                <a:stretch>
                  <a:fillRect l="-1776" t="-1717" b="-4892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14" name="Title 10"/>
          <p:cNvSpPr>
            <a:spLocks noGrp="1"/>
          </p:cNvSpPr>
          <p:nvPr>
            <p:ph type="title"/>
          </p:nvPr>
        </p:nvSpPr>
        <p:spPr>
          <a:xfrm>
            <a:off x="457200" y="704088"/>
            <a:ext cx="6945313" cy="728927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Bottom Shear Stress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4" name="Rectangle 3"/>
              <p:cNvSpPr>
                <a:spLocks noChangeArrowheads="1"/>
              </p:cNvSpPr>
              <p:nvPr/>
            </p:nvSpPr>
            <p:spPr bwMode="auto">
              <a:xfrm>
                <a:off x="723332" y="1173709"/>
                <a:ext cx="7369790" cy="6014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Settling velocities, </a:t>
                </a:r>
                <a:r>
                  <a:rPr lang="en-US" i="1" dirty="0" err="1"/>
                  <a:t>W</a:t>
                </a:r>
                <a:r>
                  <a:rPr lang="en-US" i="1" baseline="-25000" dirty="0" err="1"/>
                  <a:t>s</a:t>
                </a:r>
                <a:r>
                  <a:rPr lang="en-US" dirty="0"/>
                  <a:t>, of individual noncohesive sediment particles are functions of:</a:t>
                </a:r>
              </a:p>
              <a:p>
                <a:endParaRPr lang="en-US" dirty="0"/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Times New Roman" charset="0"/>
                  </a:rPr>
                  <a:t>D</a:t>
                </a:r>
                <a:r>
                  <a:rPr lang="en-US" sz="2000" dirty="0">
                    <a:latin typeface="Times New Roman" charset="0"/>
                  </a:rPr>
                  <a:t> </a:t>
                </a:r>
                <a:r>
                  <a:rPr lang="en-US" sz="2000" dirty="0"/>
                  <a:t>= particle diameter [m]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 err="1"/>
                  <a:t>ρ</a:t>
                </a:r>
                <a:r>
                  <a:rPr lang="en-US" sz="2000" i="1" baseline="-25000" dirty="0" err="1"/>
                  <a:t>s</a:t>
                </a:r>
                <a:r>
                  <a:rPr lang="en-US" sz="2000" dirty="0"/>
                  <a:t> = sediment particle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ρ</a:t>
                </a:r>
                <a:r>
                  <a:rPr lang="en-US" sz="2000" dirty="0"/>
                  <a:t>  = water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Symbol" charset="2"/>
                  </a:rPr>
                  <a:t>m</a:t>
                </a:r>
                <a:r>
                  <a:rPr lang="en-US" sz="2000" dirty="0"/>
                  <a:t> 	= absolute viscosity of water </a:t>
                </a:r>
              </a:p>
              <a:p>
                <a:pPr lvl="1"/>
                <a:r>
                  <a:rPr lang="en-US" sz="2000" dirty="0"/>
                  <a:t>	= 0.001 poise [kg/m-sec] at 20</a:t>
                </a:r>
                <a:r>
                  <a:rPr lang="en-US" sz="2000" baseline="30000" dirty="0"/>
                  <a:t>o</a:t>
                </a:r>
                <a:r>
                  <a:rPr lang="en-US" sz="2000" dirty="0"/>
                  <a:t>C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ν</a:t>
                </a:r>
                <a:r>
                  <a:rPr lang="en-US" sz="2000" dirty="0"/>
                  <a:t>  = dynamic viscosity of water [m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/sec] </a:t>
                </a:r>
              </a:p>
              <a:p>
                <a:pPr lvl="1"/>
                <a:r>
                  <a:rPr lang="en-US" sz="2000" dirty="0"/>
                  <a:t>	= </a:t>
                </a:r>
                <a:r>
                  <a:rPr lang="en-US" sz="2000" i="1" dirty="0"/>
                  <a:t>μ/ρ</a:t>
                </a:r>
                <a:r>
                  <a:rPr lang="en-US" sz="2000" dirty="0"/>
                  <a:t>  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i="1" dirty="0">
                    <a:latin typeface="Times New Roman" charset="0"/>
                  </a:rPr>
                  <a:t>g</a:t>
                </a:r>
                <a:r>
                  <a:rPr lang="en-US" sz="2000" dirty="0"/>
                  <a:t> 	= acceleration of gravity, 9.808 [m/sec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R 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sz="2000" dirty="0"/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d</a:t>
                </a:r>
                <a:r>
                  <a:rPr lang="en-US" sz="2000" i="1" baseline="-25000" dirty="0"/>
                  <a:t>*</a:t>
                </a:r>
                <a:r>
                  <a:rPr lang="en-US" sz="2000" dirty="0"/>
                  <a:t> = dimensionless diameter  =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charset="0"/>
                                    <a:ea typeface="Cambria Math"/>
                                  </a:rPr>
                                  <m:t>𝑅</m:t>
                                </m:r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𝑔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800" b="0" i="1" smtClean="0">
                                        <a:latin typeface="Cambria Math"/>
                                        <a:ea typeface="Cambria Math"/>
                                      </a:rPr>
                                      <m:t>ν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1/3</m:t>
                        </m:r>
                      </m:sup>
                    </m:sSup>
                  </m:oMath>
                </a14:m>
                <a:endParaRPr lang="en-US" sz="2800" dirty="0"/>
              </a:p>
              <a:p>
                <a:pPr lvl="1"/>
                <a:r>
                  <a:rPr lang="en-US" sz="2000" dirty="0"/>
                  <a:t>      </a:t>
                </a:r>
                <a:endParaRPr lang="en-US" sz="2000" baseline="30000" dirty="0"/>
              </a:p>
              <a:p>
                <a:pPr lvl="1">
                  <a:buFontTx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355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3332" y="1173709"/>
                <a:ext cx="7369790" cy="6014532"/>
              </a:xfrm>
              <a:prstGeom prst="rect">
                <a:avLst/>
              </a:prstGeom>
              <a:blipFill rotWithShape="0">
                <a:blip r:embed="rId3"/>
                <a:stretch>
                  <a:fillRect l="-1323" t="-71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-609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57" name="Title 5"/>
          <p:cNvSpPr>
            <a:spLocks noGrp="1"/>
          </p:cNvSpPr>
          <p:nvPr>
            <p:ph type="title"/>
          </p:nvPr>
        </p:nvSpPr>
        <p:spPr>
          <a:xfrm>
            <a:off x="457200" y="423082"/>
            <a:ext cx="8305800" cy="750626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Noncohesive Settling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itle 1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Settling Velocities, </a:t>
            </a:r>
            <a:r>
              <a:rPr lang="en-US" i="1" dirty="0" err="1">
                <a:ea typeface="ＭＳ Ｐゴシック" charset="-128"/>
              </a:rPr>
              <a:t>W</a:t>
            </a:r>
            <a:r>
              <a:rPr lang="en-US" i="1" baseline="-25000" dirty="0" err="1">
                <a:ea typeface="ＭＳ Ｐゴシック" charset="-128"/>
              </a:rPr>
              <a:t>s</a:t>
            </a:r>
            <a:r>
              <a:rPr lang="en-US" dirty="0">
                <a:ea typeface="ＭＳ Ｐゴシック" charset="-128"/>
              </a:rPr>
              <a:t> </a:t>
            </a:r>
            <a:br>
              <a:rPr lang="en-US" sz="4000" dirty="0">
                <a:ea typeface="ＭＳ Ｐゴシック" charset="-128"/>
              </a:rPr>
            </a:br>
            <a:r>
              <a:rPr lang="en-US" sz="3600" dirty="0">
                <a:ea typeface="ＭＳ Ｐゴシック" charset="-128"/>
              </a:rPr>
              <a:t>from van Rijn (1984)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228600" y="5045075"/>
            <a:ext cx="883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Where </a:t>
            </a:r>
            <a:r>
              <a:rPr lang="en-US" sz="2000" i="1" dirty="0" err="1"/>
              <a:t>W</a:t>
            </a:r>
            <a:r>
              <a:rPr lang="en-US" sz="1800" i="1" baseline="-25000" dirty="0" err="1"/>
              <a:t>s</a:t>
            </a:r>
            <a:r>
              <a:rPr lang="en-US" sz="1800" i="1" baseline="-25000" dirty="0"/>
              <a:t> </a:t>
            </a:r>
            <a:r>
              <a:rPr lang="en-US" sz="1800" dirty="0"/>
              <a:t>in m/sec, and</a:t>
            </a:r>
            <a:r>
              <a:rPr lang="en-US" sz="2000" i="1" dirty="0">
                <a:latin typeface="Times New Roman" charset="0"/>
              </a:rPr>
              <a:t> R</a:t>
            </a:r>
            <a:r>
              <a:rPr lang="en-US" sz="2000" i="1" baseline="-25000" dirty="0">
                <a:latin typeface="Times New Roman" charset="0"/>
              </a:rPr>
              <a:t>d</a:t>
            </a:r>
            <a:r>
              <a:rPr lang="en-US" sz="2000" dirty="0"/>
              <a:t> = sediment particle densimetric Reynolds number:</a:t>
            </a: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27050" y="1539875"/>
          <a:ext cx="8142288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1" name="Equation" r:id="rId3" imgW="3530600" imgH="1346200" progId="Equation.3">
                  <p:embed/>
                </p:oleObj>
              </mc:Choice>
              <mc:Fallback>
                <p:oleObj name="Equation" r:id="rId3" imgW="3530600" imgH="1346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539875"/>
                        <a:ext cx="8142288" cy="31051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5957888" y="4092575"/>
            <a:ext cx="2743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(i.e., applied for very coarse sand and larger)</a:t>
            </a:r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5940425" y="1539875"/>
            <a:ext cx="2743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(i.e., Stokes equation, applied for very fine sand and smaller)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303338" y="5664200"/>
          <a:ext cx="2173287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2" name="Equation" r:id="rId5" imgW="876300" imgH="406400" progId="Equation.3">
                  <p:embed/>
                </p:oleObj>
              </mc:Choice>
              <mc:Fallback>
                <p:oleObj name="Equation" r:id="rId5" imgW="876300" imgH="406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5664200"/>
                        <a:ext cx="2173287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4789488" y="5632450"/>
          <a:ext cx="2300287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3" name="Equation" r:id="rId7" imgW="927100" imgH="431800" progId="Equation.3">
                  <p:embed/>
                </p:oleObj>
              </mc:Choice>
              <mc:Fallback>
                <p:oleObj name="Equation" r:id="rId7" imgW="927100" imgH="431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488" y="5632450"/>
                        <a:ext cx="2300287" cy="107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4"/>
          <a:srcRect t="19527"/>
          <a:stretch>
            <a:fillRect/>
          </a:stretch>
        </p:blipFill>
        <p:spPr bwMode="auto">
          <a:xfrm>
            <a:off x="4662488" y="2133600"/>
            <a:ext cx="44815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itle 14"/>
          <p:cNvSpPr>
            <a:spLocks noGrp="1"/>
          </p:cNvSpPr>
          <p:nvPr>
            <p:ph type="title"/>
          </p:nvPr>
        </p:nvSpPr>
        <p:spPr>
          <a:xfrm>
            <a:off x="422275" y="175732"/>
            <a:ext cx="8229600" cy="83420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Noncohesive Deposition</a:t>
            </a:r>
          </a:p>
        </p:txBody>
      </p:sp>
      <p:sp>
        <p:nvSpPr>
          <p:cNvPr id="26633" name="Rectangle 4"/>
          <p:cNvSpPr>
            <a:spLocks noChangeArrowheads="1"/>
          </p:cNvSpPr>
          <p:nvPr/>
        </p:nvSpPr>
        <p:spPr bwMode="auto">
          <a:xfrm>
            <a:off x="-60960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07004"/>
              </p:ext>
            </p:extLst>
          </p:nvPr>
        </p:nvGraphicFramePr>
        <p:xfrm>
          <a:off x="422275" y="3016724"/>
          <a:ext cx="24844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7" name="Equation" r:id="rId5" imgW="838200" imgH="177800" progId="Equation.3">
                  <p:embed/>
                </p:oleObj>
              </mc:Choice>
              <mc:Fallback>
                <p:oleObj name="Equation" r:id="rId5" imgW="8382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3016724"/>
                        <a:ext cx="2484438" cy="431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4" name="Rectangle 7"/>
          <p:cNvSpPr>
            <a:spLocks noChangeArrowheads="1"/>
          </p:cNvSpPr>
          <p:nvPr/>
        </p:nvSpPr>
        <p:spPr bwMode="auto">
          <a:xfrm>
            <a:off x="268288" y="1539875"/>
            <a:ext cx="4495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Noncohesive deposition is settling attenuated by the shear stress from water flow:</a:t>
            </a:r>
          </a:p>
        </p:txBody>
      </p:sp>
      <p:sp>
        <p:nvSpPr>
          <p:cNvPr id="26635" name="Rectangle 8"/>
          <p:cNvSpPr>
            <a:spLocks noChangeArrowheads="1"/>
          </p:cNvSpPr>
          <p:nvPr/>
        </p:nvSpPr>
        <p:spPr bwMode="auto">
          <a:xfrm>
            <a:off x="5554638" y="2117760"/>
            <a:ext cx="3589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i="1" dirty="0"/>
              <a:t>Stream sedimentation regimes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68288" y="3896320"/>
            <a:ext cx="4724400" cy="1754326"/>
            <a:chOff x="268288" y="4213223"/>
            <a:chExt cx="4724400" cy="1754326"/>
          </a:xfrm>
        </p:grpSpPr>
        <p:grpSp>
          <p:nvGrpSpPr>
            <p:cNvPr id="26636" name="Group 14"/>
            <p:cNvGrpSpPr>
              <a:grpSpLocks/>
            </p:cNvGrpSpPr>
            <p:nvPr/>
          </p:nvGrpSpPr>
          <p:grpSpPr bwMode="auto">
            <a:xfrm>
              <a:off x="268288" y="4213223"/>
              <a:ext cx="4724400" cy="1754326"/>
              <a:chOff x="304800" y="4267199"/>
              <a:chExt cx="4724400" cy="1754756"/>
            </a:xfrm>
          </p:grpSpPr>
          <p:sp>
            <p:nvSpPr>
              <p:cNvPr id="26637" name="Rectangle 10"/>
              <p:cNvSpPr>
                <a:spLocks noChangeArrowheads="1"/>
              </p:cNvSpPr>
              <p:nvPr/>
            </p:nvSpPr>
            <p:spPr bwMode="auto">
              <a:xfrm>
                <a:off x="304800" y="4267199"/>
                <a:ext cx="4724400" cy="1754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000" i="1" dirty="0"/>
                  <a:t>α</a:t>
                </a:r>
                <a:r>
                  <a:rPr lang="en-US" sz="2000" i="1" baseline="-25000" dirty="0"/>
                  <a:t>D</a:t>
                </a:r>
                <a:r>
                  <a:rPr lang="en-US" sz="2000" dirty="0"/>
                  <a:t> = probability of deposition upon contact with</a:t>
                </a:r>
                <a:r>
                  <a:rPr lang="en-US" sz="1600" dirty="0"/>
                  <a:t> </a:t>
                </a:r>
                <a:r>
                  <a:rPr lang="en-US" sz="2000" dirty="0"/>
                  <a:t>bed; varies roughly linearly from 1 to 0 (Krone, 1963):</a:t>
                </a:r>
              </a:p>
              <a:p>
                <a:r>
                  <a:rPr lang="en-US" sz="1800" i="1" dirty="0"/>
                  <a:t>α</a:t>
                </a:r>
                <a:r>
                  <a:rPr lang="en-US" sz="1800" i="1" baseline="-25000" dirty="0"/>
                  <a:t>D</a:t>
                </a:r>
                <a:r>
                  <a:rPr lang="en-US" sz="1800" dirty="0"/>
                  <a:t> = </a:t>
                </a:r>
                <a:r>
                  <a:rPr lang="en-US" dirty="0"/>
                  <a:t>1,        ≤       ≈ 0</a:t>
                </a:r>
              </a:p>
              <a:p>
                <a:r>
                  <a:rPr lang="en-US" sz="1800" i="1" dirty="0"/>
                  <a:t>α</a:t>
                </a:r>
                <a:r>
                  <a:rPr lang="en-US" sz="1800" i="1" baseline="-25000" dirty="0"/>
                  <a:t>D</a:t>
                </a:r>
                <a:r>
                  <a:rPr lang="en-US" sz="1800" dirty="0"/>
                  <a:t> = </a:t>
                </a:r>
                <a:r>
                  <a:rPr lang="en-US" dirty="0"/>
                  <a:t>0,        </a:t>
                </a:r>
                <a:r>
                  <a:rPr lang="en-US" dirty="0">
                    <a:cs typeface="Arial" charset="0"/>
                  </a:rPr>
                  <a:t>≥</a:t>
                </a:r>
                <a:r>
                  <a:rPr lang="en-US" dirty="0"/>
                  <a:t>       ≈ 0.01 - 0.2 </a:t>
                </a:r>
                <a:r>
                  <a:rPr lang="en-US" sz="2000" dirty="0"/>
                  <a:t>N/m</a:t>
                </a:r>
                <a:r>
                  <a:rPr lang="en-US" sz="2000" baseline="30000" dirty="0"/>
                  <a:t>2</a:t>
                </a:r>
              </a:p>
            </p:txBody>
          </p:sp>
          <p:graphicFrame>
            <p:nvGraphicFramePr>
              <p:cNvPr id="26627" name="Object 3"/>
              <p:cNvGraphicFramePr>
                <a:graphicFrameLocks noChangeAspect="1"/>
              </p:cNvGraphicFramePr>
              <p:nvPr/>
            </p:nvGraphicFramePr>
            <p:xfrm>
              <a:off x="1306296" y="5189538"/>
              <a:ext cx="474663" cy="4492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68" name="Equation" r:id="rId7" imgW="164880" imgH="228600" progId="Equation.3">
                      <p:embed/>
                    </p:oleObj>
                  </mc:Choice>
                  <mc:Fallback>
                    <p:oleObj name="Equation" r:id="rId7" imgW="164880" imgH="22860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06296" y="5189538"/>
                            <a:ext cx="474663" cy="4492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628" name="Object 4"/>
              <p:cNvGraphicFramePr>
                <a:graphicFrameLocks noChangeAspect="1"/>
              </p:cNvGraphicFramePr>
              <p:nvPr/>
            </p:nvGraphicFramePr>
            <p:xfrm>
              <a:off x="1270010" y="5567363"/>
              <a:ext cx="474663" cy="4524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969" name="Equation" r:id="rId9" imgW="164880" imgH="228600" progId="Equation.3">
                      <p:embed/>
                    </p:oleObj>
                  </mc:Choice>
                  <mc:Fallback>
                    <p:oleObj name="Equation" r:id="rId9" imgW="164880" imgH="22860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70010" y="5567363"/>
                            <a:ext cx="474663" cy="4524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5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890961"/>
                </p:ext>
              </p:extLst>
            </p:nvPr>
          </p:nvGraphicFramePr>
          <p:xfrm>
            <a:off x="2031446" y="5503960"/>
            <a:ext cx="412750" cy="463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70" name="Equation" r:id="rId11" imgW="203040" imgH="228600" progId="Equation.3">
                    <p:embed/>
                  </p:oleObj>
                </mc:Choice>
                <mc:Fallback>
                  <p:oleObj name="Equation" r:id="rId11" imgW="2030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1446" y="5503960"/>
                          <a:ext cx="412750" cy="463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2025752"/>
                </p:ext>
              </p:extLst>
            </p:nvPr>
          </p:nvGraphicFramePr>
          <p:xfrm>
            <a:off x="2076450" y="5148263"/>
            <a:ext cx="387350" cy="463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71" name="Equation" r:id="rId13" imgW="190440" imgH="228600" progId="Equation.3">
                    <p:embed/>
                  </p:oleObj>
                </mc:Choice>
                <mc:Fallback>
                  <p:oleObj name="Equation" r:id="rId13" imgW="190440" imgH="2286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6450" y="5148263"/>
                          <a:ext cx="387350" cy="463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TextBox 3"/>
          <p:cNvSpPr txBox="1"/>
          <p:nvPr/>
        </p:nvSpPr>
        <p:spPr>
          <a:xfrm>
            <a:off x="268288" y="6106332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Or</a:t>
            </a:r>
            <a:r>
              <a:rPr lang="en-US" sz="2000" dirty="0"/>
              <a:t>, </a:t>
            </a:r>
            <a:r>
              <a:rPr lang="el-GR" sz="2000" dirty="0"/>
              <a:t>α</a:t>
            </a:r>
            <a:r>
              <a:rPr lang="en-US" sz="2000" baseline="-25000" dirty="0"/>
              <a:t>D</a:t>
            </a:r>
            <a:r>
              <a:rPr lang="en-US" sz="2000" dirty="0"/>
              <a:t> = 1    (Novotny and others)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28600" y="1669633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Resuspension involves erosion from the surficial sediment layer, and entrainment from the bed load boundary layer. Erosion and entrainment velocities of individual noncohesive sediment particles are functions of:</a:t>
            </a:r>
          </a:p>
          <a:p>
            <a:pPr lvl="1">
              <a:buFontTx/>
              <a:buChar char="•"/>
            </a:pPr>
            <a:endParaRPr lang="en-US" sz="2000" dirty="0"/>
          </a:p>
          <a:p>
            <a:pPr lvl="1">
              <a:buFontTx/>
              <a:buChar char="•"/>
            </a:pPr>
            <a:r>
              <a:rPr lang="en-US" sz="2000" dirty="0"/>
              <a:t> particle diameter and density</a:t>
            </a:r>
          </a:p>
          <a:p>
            <a:pPr lvl="1">
              <a:buFontTx/>
              <a:buChar char="•"/>
            </a:pPr>
            <a:r>
              <a:rPr lang="en-US" sz="2000" dirty="0"/>
              <a:t> bottom shear stress</a:t>
            </a:r>
          </a:p>
          <a:p>
            <a:pPr lvl="1">
              <a:buFontTx/>
              <a:buChar char="•"/>
            </a:pPr>
            <a:r>
              <a:rPr lang="en-US" sz="2000" dirty="0"/>
              <a:t> critical shear stress</a:t>
            </a:r>
            <a:endParaRPr lang="en-US" dirty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-6096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1000" y="4470400"/>
            <a:ext cx="861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Commonly used expressions for </a:t>
            </a:r>
            <a:r>
              <a:rPr lang="en-US" i="1" dirty="0"/>
              <a:t>E</a:t>
            </a:r>
            <a:r>
              <a:rPr lang="en-US" dirty="0"/>
              <a:t> in the following slides are partly taken from:</a:t>
            </a:r>
            <a:endParaRPr lang="en-US" sz="3200" dirty="0"/>
          </a:p>
        </p:txBody>
      </p:sp>
      <p:sp>
        <p:nvSpPr>
          <p:cNvPr id="28678" name="Title 7"/>
          <p:cNvSpPr>
            <a:spLocks noGrp="1"/>
          </p:cNvSpPr>
          <p:nvPr>
            <p:ph type="title"/>
          </p:nvPr>
        </p:nvSpPr>
        <p:spPr>
          <a:xfrm>
            <a:off x="228600" y="491320"/>
            <a:ext cx="8763000" cy="777922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ea typeface="ＭＳ Ｐゴシック" charset="-128"/>
              </a:rPr>
              <a:t>Noncohesive Sediment Transport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3138" y="5257800"/>
            <a:ext cx="7027862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7170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itle 7"/>
          <p:cNvSpPr>
            <a:spLocks noGrp="1"/>
          </p:cNvSpPr>
          <p:nvPr>
            <p:ph type="title"/>
          </p:nvPr>
        </p:nvSpPr>
        <p:spPr>
          <a:xfrm>
            <a:off x="84221" y="163774"/>
            <a:ext cx="8783054" cy="914399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600" dirty="0">
                <a:ea typeface="ＭＳ Ｐゴシック" charset="-128"/>
              </a:rPr>
            </a:br>
            <a:br>
              <a:rPr lang="en-US" sz="3600" dirty="0">
                <a:ea typeface="ＭＳ Ｐゴシック" charset="-128"/>
              </a:rPr>
            </a:br>
            <a:br>
              <a:rPr lang="en-US" sz="3600" dirty="0">
                <a:ea typeface="ＭＳ Ｐゴシック" charset="-128"/>
              </a:rPr>
            </a:br>
            <a:r>
              <a:rPr lang="en-US" sz="3600" dirty="0">
                <a:ea typeface="ＭＳ Ｐゴシック" charset="-128"/>
              </a:rPr>
              <a:t>Definition Sketch: Noncohesive Sediment</a:t>
            </a:r>
            <a:br>
              <a:rPr lang="en-US" sz="3600" dirty="0">
                <a:ea typeface="ＭＳ Ｐゴシック" charset="-128"/>
              </a:rPr>
            </a:br>
            <a:r>
              <a:rPr lang="en-US" sz="3600" dirty="0">
                <a:ea typeface="ＭＳ Ｐゴシック" charset="-128"/>
              </a:rPr>
              <a:t>erosion, entrainment, resuspension, and bedload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609600" y="1118316"/>
            <a:ext cx="9753600" cy="5739684"/>
            <a:chOff x="-609600" y="1118316"/>
            <a:chExt cx="9753600" cy="5739684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-609600" y="3162300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-73544" y="1118316"/>
              <a:ext cx="9217544" cy="3762351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tx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tx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-73544" y="4561708"/>
              <a:ext cx="9213706" cy="930417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shade val="30000"/>
                    <a:satMod val="115000"/>
                    <a:alpha val="67000"/>
                  </a:schemeClr>
                </a:gs>
                <a:gs pos="50000">
                  <a:schemeClr val="accent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-73544" y="5492126"/>
              <a:ext cx="9213706" cy="1365874"/>
            </a:xfrm>
            <a:prstGeom prst="rect">
              <a:avLst/>
            </a:prstGeom>
            <a:blipFill dpi="0" rotWithShape="1">
              <a:blip r:embed="rId3">
                <a:alphaModFix amt="6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-71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0" y="3453052"/>
              <a:ext cx="3452884" cy="2919128"/>
              <a:chOff x="5691115" y="3376425"/>
              <a:chExt cx="3452884" cy="2919128"/>
            </a:xfrm>
          </p:grpSpPr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5691115" y="3376425"/>
                <a:ext cx="345288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dirty="0"/>
                  <a:t>Surface Water Column</a:t>
                </a:r>
              </a:p>
            </p:txBody>
          </p:sp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5957246" y="4596346"/>
                <a:ext cx="2920621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Water-</a:t>
                </a:r>
                <a:r>
                  <a:rPr lang="en-US" sz="2000" dirty="0" err="1"/>
                  <a:t>Bedload</a:t>
                </a:r>
                <a:r>
                  <a:rPr lang="en-US" sz="2000" dirty="0"/>
                  <a:t> Boundary Layer</a:t>
                </a:r>
              </a:p>
            </p:txBody>
          </p:sp>
          <p:sp>
            <p:nvSpPr>
              <p:cNvPr id="12" name="Text Box 11"/>
              <p:cNvSpPr txBox="1">
                <a:spLocks noChangeArrowheads="1"/>
              </p:cNvSpPr>
              <p:nvPr/>
            </p:nvSpPr>
            <p:spPr bwMode="auto">
              <a:xfrm>
                <a:off x="5950424" y="5895443"/>
                <a:ext cx="318974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Surface Sediment Layer</a:t>
                </a:r>
              </a:p>
            </p:txBody>
          </p:sp>
        </p:grpSp>
        <p:grpSp>
          <p:nvGrpSpPr>
            <p:cNvPr id="28672" name="Group 28671"/>
            <p:cNvGrpSpPr/>
            <p:nvPr/>
          </p:nvGrpSpPr>
          <p:grpSpPr>
            <a:xfrm>
              <a:off x="3574099" y="3422274"/>
              <a:ext cx="1097737" cy="2983621"/>
              <a:chOff x="4640235" y="3422274"/>
              <a:chExt cx="1097737" cy="2983621"/>
            </a:xfrm>
          </p:grpSpPr>
          <p:sp>
            <p:nvSpPr>
              <p:cNvPr id="19" name="TextBox 31"/>
              <p:cNvSpPr txBox="1">
                <a:spLocks noChangeArrowheads="1"/>
              </p:cNvSpPr>
              <p:nvPr/>
            </p:nvSpPr>
            <p:spPr bwMode="auto">
              <a:xfrm>
                <a:off x="4640235" y="3422274"/>
                <a:ext cx="109773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/>
                  <a:t>C</a:t>
                </a:r>
                <a:r>
                  <a:rPr lang="en-US" i="1" baseline="-25000" dirty="0"/>
                  <a:t>W</a:t>
                </a:r>
              </a:p>
            </p:txBody>
          </p:sp>
          <p:sp>
            <p:nvSpPr>
              <p:cNvPr id="20" name="TextBox 32"/>
              <p:cNvSpPr txBox="1">
                <a:spLocks noChangeArrowheads="1"/>
              </p:cNvSpPr>
              <p:nvPr/>
            </p:nvSpPr>
            <p:spPr bwMode="auto">
              <a:xfrm>
                <a:off x="4708570" y="5944230"/>
                <a:ext cx="96106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/>
                  <a:t>C</a:t>
                </a:r>
                <a:r>
                  <a:rPr lang="en-US" i="1" baseline="-25000" dirty="0"/>
                  <a:t>B</a:t>
                </a:r>
              </a:p>
            </p:txBody>
          </p:sp>
          <p:sp>
            <p:nvSpPr>
              <p:cNvPr id="33" name="TextBox 31"/>
              <p:cNvSpPr txBox="1">
                <a:spLocks noChangeArrowheads="1"/>
              </p:cNvSpPr>
              <p:nvPr/>
            </p:nvSpPr>
            <p:spPr bwMode="auto">
              <a:xfrm>
                <a:off x="4746461" y="4770211"/>
                <a:ext cx="88528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 err="1"/>
                  <a:t>C</a:t>
                </a:r>
                <a:r>
                  <a:rPr lang="en-US" sz="3200" i="1" baseline="-25000" dirty="0" err="1"/>
                  <a:t>bl</a:t>
                </a:r>
                <a:endParaRPr lang="en-US" sz="3200" i="1" baseline="-25000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916403" y="3696057"/>
              <a:ext cx="3678960" cy="2705608"/>
              <a:chOff x="2452175" y="3807067"/>
              <a:chExt cx="3327175" cy="2705608"/>
            </a:xfrm>
          </p:grpSpPr>
          <p:cxnSp>
            <p:nvCxnSpPr>
              <p:cNvPr id="13" name="Straight Arrow Connector 12"/>
              <p:cNvCxnSpPr>
                <a:cxnSpLocks noChangeShapeType="1"/>
              </p:cNvCxnSpPr>
              <p:nvPr/>
            </p:nvCxnSpPr>
            <p:spPr bwMode="auto">
              <a:xfrm>
                <a:off x="3757102" y="4686917"/>
                <a:ext cx="0" cy="697709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" name="Straight Arrow Connector 13"/>
              <p:cNvCxnSpPr>
                <a:cxnSpLocks noChangeShapeType="1"/>
              </p:cNvCxnSpPr>
              <p:nvPr/>
            </p:nvCxnSpPr>
            <p:spPr bwMode="auto">
              <a:xfrm flipH="1" flipV="1">
                <a:off x="3162447" y="5243069"/>
                <a:ext cx="14809" cy="1269605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5" name="Straight Arrow Connector 14"/>
              <p:cNvCxnSpPr>
                <a:cxnSpLocks noChangeShapeType="1"/>
              </p:cNvCxnSpPr>
              <p:nvPr/>
            </p:nvCxnSpPr>
            <p:spPr bwMode="auto">
              <a:xfrm flipV="1">
                <a:off x="4436287" y="3807067"/>
                <a:ext cx="0" cy="1102316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16" name="TextBox 28"/>
              <p:cNvSpPr txBox="1">
                <a:spLocks noChangeArrowheads="1"/>
              </p:cNvSpPr>
              <p:nvPr/>
            </p:nvSpPr>
            <p:spPr bwMode="auto">
              <a:xfrm>
                <a:off x="3151776" y="4727061"/>
                <a:ext cx="63109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/>
                  <a:t>W</a:t>
                </a:r>
                <a:r>
                  <a:rPr lang="en-US" i="1" baseline="-25000" dirty="0"/>
                  <a:t>S</a:t>
                </a:r>
              </a:p>
            </p:txBody>
          </p:sp>
          <p:sp>
            <p:nvSpPr>
              <p:cNvPr id="17" name="TextBox 29"/>
              <p:cNvSpPr txBox="1">
                <a:spLocks noChangeArrowheads="1"/>
              </p:cNvSpPr>
              <p:nvPr/>
            </p:nvSpPr>
            <p:spPr bwMode="auto">
              <a:xfrm>
                <a:off x="2452175" y="6051010"/>
                <a:ext cx="85582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/>
                  <a:t>W</a:t>
                </a:r>
                <a:r>
                  <a:rPr lang="en-US" i="1" baseline="-25000" dirty="0"/>
                  <a:t>E</a:t>
                </a:r>
              </a:p>
            </p:txBody>
          </p:sp>
          <p:sp>
            <p:nvSpPr>
              <p:cNvPr id="25" name="TextBox 29"/>
              <p:cNvSpPr txBox="1">
                <a:spLocks noChangeArrowheads="1"/>
              </p:cNvSpPr>
              <p:nvPr/>
            </p:nvSpPr>
            <p:spPr bwMode="auto">
              <a:xfrm>
                <a:off x="4984601" y="4018290"/>
                <a:ext cx="79474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/>
                  <a:t>W</a:t>
                </a:r>
                <a:r>
                  <a:rPr lang="en-US" i="1" baseline="-25000" dirty="0"/>
                  <a:t>RS</a:t>
                </a:r>
              </a:p>
            </p:txBody>
          </p:sp>
          <p:sp>
            <p:nvSpPr>
              <p:cNvPr id="34" name="TextBox 29"/>
              <p:cNvSpPr txBox="1">
                <a:spLocks noChangeArrowheads="1"/>
              </p:cNvSpPr>
              <p:nvPr/>
            </p:nvSpPr>
            <p:spPr bwMode="auto">
              <a:xfrm>
                <a:off x="3740693" y="4014042"/>
                <a:ext cx="75419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i="1" dirty="0" err="1"/>
                  <a:t>W</a:t>
                </a:r>
                <a:r>
                  <a:rPr lang="en-US" i="1" baseline="-25000" dirty="0" err="1"/>
                  <a:t>z</a:t>
                </a:r>
                <a:endParaRPr lang="en-US" i="1" baseline="-25000" dirty="0"/>
              </a:p>
            </p:txBody>
          </p:sp>
          <p:cxnSp>
            <p:nvCxnSpPr>
              <p:cNvPr id="36" name="Straight Arrow Connector 35"/>
              <p:cNvCxnSpPr>
                <a:cxnSpLocks noChangeShapeType="1"/>
              </p:cNvCxnSpPr>
              <p:nvPr/>
            </p:nvCxnSpPr>
            <p:spPr bwMode="auto">
              <a:xfrm flipV="1">
                <a:off x="4991013" y="3838090"/>
                <a:ext cx="0" cy="2663166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sp>
          <p:nvSpPr>
            <p:cNvPr id="28673" name="TextBox 28672"/>
            <p:cNvSpPr txBox="1"/>
            <p:nvPr/>
          </p:nvSpPr>
          <p:spPr>
            <a:xfrm>
              <a:off x="2049973" y="1181292"/>
              <a:ext cx="628231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Components of noncohesive sediment transport: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000" dirty="0"/>
                <a:t>Erosion from surface sediment: E</a:t>
              </a:r>
              <a:r>
                <a:rPr lang="en-US" sz="2000" baseline="-25000" dirty="0"/>
                <a:t>S</a:t>
              </a:r>
              <a:r>
                <a:rPr lang="en-US" sz="2000" dirty="0"/>
                <a:t>, W</a:t>
              </a:r>
              <a:r>
                <a:rPr lang="en-US" sz="2000" baseline="-25000" dirty="0"/>
                <a:t>E</a:t>
              </a:r>
              <a:endParaRPr lang="en-US" sz="2000" dirty="0"/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000" dirty="0"/>
                <a:t>Deposition from the boundary layer: D</a:t>
              </a:r>
              <a:r>
                <a:rPr lang="en-US" sz="2000" baseline="-25000" dirty="0"/>
                <a:t>S</a:t>
              </a:r>
              <a:r>
                <a:rPr lang="en-US" sz="2000" dirty="0"/>
                <a:t>, W</a:t>
              </a:r>
              <a:r>
                <a:rPr lang="en-US" sz="2000" baseline="-25000" dirty="0"/>
                <a:t>S</a:t>
              </a:r>
              <a:r>
                <a:rPr lang="en-US" sz="2000" dirty="0"/>
                <a:t> 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000" dirty="0"/>
                <a:t>Entrainment from the boundary layer, </a:t>
              </a:r>
              <a:r>
                <a:rPr lang="en-US" sz="2000" dirty="0" err="1"/>
                <a:t>W</a:t>
              </a:r>
              <a:r>
                <a:rPr lang="en-US" sz="2000" baseline="-25000" dirty="0" err="1"/>
                <a:t>z</a:t>
              </a:r>
              <a:endParaRPr lang="en-US" sz="2000" dirty="0"/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000" dirty="0"/>
                <a:t>Net resuspension from sediment to water, W</a:t>
              </a:r>
              <a:r>
                <a:rPr lang="en-US" sz="2000" baseline="-25000" dirty="0"/>
                <a:t>RS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US" sz="2000" dirty="0"/>
                <a:t>Bed load through boundary layer: </a:t>
              </a:r>
              <a:r>
                <a:rPr lang="en-US" sz="2000" dirty="0" err="1"/>
                <a:t>g</a:t>
              </a:r>
              <a:r>
                <a:rPr lang="en-US" sz="2000" baseline="-25000" dirty="0" err="1"/>
                <a:t>bl</a:t>
              </a:r>
              <a:endParaRPr lang="en-US" sz="2000" baseline="-250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928127" y="4561708"/>
              <a:ext cx="742667" cy="930418"/>
              <a:chOff x="2688097" y="4561708"/>
              <a:chExt cx="742667" cy="930418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>
                <a:off x="2688097" y="4561708"/>
                <a:ext cx="0" cy="930418"/>
              </a:xfrm>
              <a:prstGeom prst="straightConnector1">
                <a:avLst/>
              </a:prstGeom>
              <a:ln>
                <a:headEnd type="triangl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2706294" y="4776092"/>
                <a:ext cx="724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h</a:t>
                </a:r>
                <a:r>
                  <a:rPr lang="en-US" baseline="-25000" dirty="0" err="1"/>
                  <a:t>bl</a:t>
                </a:r>
                <a:endParaRPr lang="en-US" dirty="0"/>
              </a:p>
            </p:txBody>
          </p:sp>
        </p:grp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6271679" y="4631291"/>
              <a:ext cx="65217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/>
                <a:t>D</a:t>
              </a:r>
              <a:r>
                <a:rPr lang="en-US" i="1" baseline="-25000" dirty="0"/>
                <a:t>S</a:t>
              </a: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5612776" y="5954434"/>
              <a:ext cx="8032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/>
                <a:t>E</a:t>
              </a:r>
              <a:r>
                <a:rPr lang="en-US" i="1" baseline="-25000" dirty="0"/>
                <a:t>S</a:t>
              </a:r>
            </a:p>
          </p:txBody>
        </p:sp>
        <p:cxnSp>
          <p:nvCxnSpPr>
            <p:cNvPr id="35" name="Straight Arrow Connector 34"/>
            <p:cNvCxnSpPr>
              <a:cxnSpLocks noChangeShapeType="1"/>
            </p:cNvCxnSpPr>
            <p:nvPr/>
          </p:nvCxnSpPr>
          <p:spPr bwMode="auto">
            <a:xfrm>
              <a:off x="8446180" y="5078937"/>
              <a:ext cx="529389" cy="0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8181185" y="4540889"/>
              <a:ext cx="8032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 err="1"/>
                <a:t>g</a:t>
              </a:r>
              <a:r>
                <a:rPr lang="en-US" i="1" baseline="-25000" dirty="0" err="1"/>
                <a:t>bl</a:t>
              </a:r>
              <a:endParaRPr lang="en-US" i="1" baseline="-25000" dirty="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24838</TotalTime>
  <Words>1346</Words>
  <Application>Microsoft Macintosh PowerPoint</Application>
  <PresentationFormat>On-screen Show (4:3)</PresentationFormat>
  <Paragraphs>173</Paragraphs>
  <Slides>20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 Unicode MS</vt:lpstr>
      <vt:lpstr>ＭＳ Ｐゴシック</vt:lpstr>
      <vt:lpstr>Arial</vt:lpstr>
      <vt:lpstr>Calibri</vt:lpstr>
      <vt:lpstr>Cambria Math</vt:lpstr>
      <vt:lpstr>Constantia</vt:lpstr>
      <vt:lpstr>Mangal</vt:lpstr>
      <vt:lpstr>Symbol</vt:lpstr>
      <vt:lpstr>Times New Roman</vt:lpstr>
      <vt:lpstr>Wingdings 2</vt:lpstr>
      <vt:lpstr>Flow</vt:lpstr>
      <vt:lpstr>Equation</vt:lpstr>
      <vt:lpstr>Sediment 3: Stream Transport</vt:lpstr>
      <vt:lpstr>Sediment Transport Processes</vt:lpstr>
      <vt:lpstr>Flow, Velocity, and Shear Stress</vt:lpstr>
      <vt:lpstr>Bottom Shear Stress</vt:lpstr>
      <vt:lpstr>Noncohesive Settling</vt:lpstr>
      <vt:lpstr>Settling Velocities, Ws  from van Rijn (1984)</vt:lpstr>
      <vt:lpstr>Noncohesive Deposition</vt:lpstr>
      <vt:lpstr>Noncohesive Sediment Transport</vt:lpstr>
      <vt:lpstr>   Definition Sketch: Noncohesive Sediment erosion, entrainment, resuspension, and bedload</vt:lpstr>
      <vt:lpstr>Initiation of Erosion</vt:lpstr>
      <vt:lpstr>Noncohesive Erosion</vt:lpstr>
      <vt:lpstr>Noncohesive Erosion</vt:lpstr>
      <vt:lpstr>Determining Nondimensional E</vt:lpstr>
      <vt:lpstr>Initiation of Resuspension</vt:lpstr>
      <vt:lpstr>Resuspension from Surface Layer</vt:lpstr>
      <vt:lpstr>Bed Load Transport Equation</vt:lpstr>
      <vt:lpstr>Bed Load Transport</vt:lpstr>
      <vt:lpstr>Cohesive Sediment Resuspension</vt:lpstr>
      <vt:lpstr>Sediment Burial</vt:lpstr>
      <vt:lpstr>Sediment Transport Processes not covered due to complexity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pH, Alkalinity, and TIC</dc:title>
  <dc:creator>Robert Ambrose</dc:creator>
  <cp:lastModifiedBy>Robert Ambrose</cp:lastModifiedBy>
  <cp:revision>232</cp:revision>
  <dcterms:created xsi:type="dcterms:W3CDTF">2010-05-06T11:58:40Z</dcterms:created>
  <dcterms:modified xsi:type="dcterms:W3CDTF">2018-05-28T13:08:45Z</dcterms:modified>
</cp:coreProperties>
</file>