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notesMasterIdLst>
    <p:notesMasterId r:id="rId41"/>
  </p:notesMasterIdLst>
  <p:handoutMasterIdLst>
    <p:handoutMasterId r:id="rId42"/>
  </p:handoutMasterIdLst>
  <p:sldIdLst>
    <p:sldId id="493" r:id="rId7"/>
    <p:sldId id="475" r:id="rId8"/>
    <p:sldId id="494" r:id="rId9"/>
    <p:sldId id="495" r:id="rId10"/>
    <p:sldId id="520" r:id="rId11"/>
    <p:sldId id="529" r:id="rId12"/>
    <p:sldId id="530" r:id="rId13"/>
    <p:sldId id="531" r:id="rId14"/>
    <p:sldId id="497" r:id="rId15"/>
    <p:sldId id="498" r:id="rId16"/>
    <p:sldId id="519" r:id="rId17"/>
    <p:sldId id="504" r:id="rId18"/>
    <p:sldId id="500" r:id="rId19"/>
    <p:sldId id="521" r:id="rId20"/>
    <p:sldId id="523" r:id="rId21"/>
    <p:sldId id="501" r:id="rId22"/>
    <p:sldId id="505" r:id="rId23"/>
    <p:sldId id="506" r:id="rId24"/>
    <p:sldId id="507" r:id="rId25"/>
    <p:sldId id="483" r:id="rId26"/>
    <p:sldId id="516" r:id="rId27"/>
    <p:sldId id="508" r:id="rId28"/>
    <p:sldId id="509" r:id="rId29"/>
    <p:sldId id="510" r:id="rId30"/>
    <p:sldId id="511" r:id="rId31"/>
    <p:sldId id="512" r:id="rId32"/>
    <p:sldId id="513" r:id="rId33"/>
    <p:sldId id="514" r:id="rId34"/>
    <p:sldId id="515" r:id="rId35"/>
    <p:sldId id="485" r:id="rId36"/>
    <p:sldId id="486" r:id="rId37"/>
    <p:sldId id="487" r:id="rId38"/>
    <p:sldId id="524" r:id="rId39"/>
    <p:sldId id="525" r:id="rId40"/>
  </p:sldIdLst>
  <p:sldSz cx="12188825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86323" autoAdjust="0"/>
  </p:normalViewPr>
  <p:slideViewPr>
    <p:cSldViewPr>
      <p:cViewPr>
        <p:scale>
          <a:sx n="60" d="100"/>
          <a:sy n="60" d="100"/>
        </p:scale>
        <p:origin x="-1080" y="-384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198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presProps" Target="presProp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ableStyles" Target="tableStyles.xml"/><Relationship Id="rId20" Type="http://schemas.openxmlformats.org/officeDocument/2006/relationships/slide" Target="slides/slide14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3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ACD2FAA1-C49B-4433-901B-25584A0819EC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3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2F12389F-B17A-4658-9125-83D5E2F51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8386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3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5DE9600D-FB41-4FAE-B079-FA0DCCFE0651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44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1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3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3EF1EE6D-1195-4AD0-8070-45CC9A68E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59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F9BE-0613-4D71-9533-03132CF5FC8B}" type="datetime1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3F6-338E-43BE-80E0-79A81887902E}" type="datetime1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D3F3-E34E-4E22-89FD-6B3C9A66471F}" type="datetime1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7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416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400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317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2197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883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162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090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9D09F-89C3-472E-82D0-09070DAE7774}" type="datetime1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0080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9891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1611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F9BE-0613-4D71-9533-03132CF5FC8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1224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9D09F-89C3-472E-82D0-09070DAE77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938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A9F78-B17A-43DF-AD2C-5E0EB7C2DB0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9967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296F-9A5E-4AE7-AFC1-B47914574D6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055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1A80-161D-471A-A488-DAE633F6AE0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0412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29F1-BB39-4B30-A6D8-5EB9CABAD8D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5950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9D1D-9CA4-401E-9DF2-27271B75F8E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26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A9F78-B17A-43DF-AD2C-5E0EB7C2DB04}" type="datetime1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3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2" y="1435103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5257-9A33-4A71-804B-8C141C91AD0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227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4028-ADED-45EA-9D22-07AEC0AC36B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3892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3F6-338E-43BE-80E0-79A8188790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3326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D3F3-E34E-4E22-89FD-6B3C9A66471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4704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F9BE-0613-4D71-9533-03132CF5FC8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3983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9D09F-89C3-472E-82D0-09070DAE77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3753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A9F78-B17A-43DF-AD2C-5E0EB7C2DB0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9193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296F-9A5E-4AE7-AFC1-B47914574D6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5579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1A80-161D-471A-A488-DAE633F6AE0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7171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29F1-BB39-4B30-A6D8-5EB9CABAD8D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258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296F-9A5E-4AE7-AFC1-B47914574D65}" type="datetime1">
              <a:rPr lang="en-US" smtClean="0"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9D1D-9CA4-401E-9DF2-27271B75F8E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2973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3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2" y="1435103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5257-9A33-4A71-804B-8C141C91AD0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879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4028-ADED-45EA-9D22-07AEC0AC36B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3743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3F6-338E-43BE-80E0-79A8188790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42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D3F3-E34E-4E22-89FD-6B3C9A66471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7934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F9BE-0613-4D71-9533-03132CF5FC8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2255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9D09F-89C3-472E-82D0-09070DAE77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88368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A9F78-B17A-43DF-AD2C-5E0EB7C2DB0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43563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296F-9A5E-4AE7-AFC1-B47914574D6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4380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1A80-161D-471A-A488-DAE633F6AE0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549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1A80-161D-471A-A488-DAE633F6AE03}" type="datetime1">
              <a:rPr lang="en-US" smtClean="0"/>
              <a:t>7/17/2017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29F1-BB39-4B30-A6D8-5EB9CABAD8D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522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9D1D-9CA4-401E-9DF2-27271B75F8E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29395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3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2" y="1435103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5257-9A33-4A71-804B-8C141C91AD0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46176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4028-ADED-45EA-9D22-07AEC0AC36B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000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3F6-338E-43BE-80E0-79A8188790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0428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D3F3-E34E-4E22-89FD-6B3C9A66471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36146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F9BE-0613-4D71-9533-03132CF5FC8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82075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9D09F-89C3-472E-82D0-09070DAE77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54299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A9F78-B17A-43DF-AD2C-5E0EB7C2DB0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32482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296F-9A5E-4AE7-AFC1-B47914574D6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003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29F1-BB39-4B30-A6D8-5EB9CABAD8D3}" type="datetime1">
              <a:rPr lang="en-US" smtClean="0"/>
              <a:t>7/17/2017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1A80-161D-471A-A488-DAE633F6AE0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3911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29F1-BB39-4B30-A6D8-5EB9CABAD8D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53860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9D1D-9CA4-401E-9DF2-27271B75F8E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4781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3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2" y="1435103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5257-9A33-4A71-804B-8C141C91AD0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10675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4028-ADED-45EA-9D22-07AEC0AC36B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54794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3F6-338E-43BE-80E0-79A8188790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54253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D3F3-E34E-4E22-89FD-6B3C9A66471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145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9D1D-9CA4-401E-9DF2-27271B75F8E8}" type="datetime1">
              <a:rPr lang="en-US" smtClean="0"/>
              <a:t>7/17/2017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3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2" y="1435103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5257-9A33-4A71-804B-8C141C91AD06}" type="datetime1">
              <a:rPr lang="en-US" smtClean="0"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4028-ADED-45EA-9D22-07AEC0AC36B6}" type="datetime1">
              <a:rPr lang="en-US" smtClean="0"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600203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52FD5-C319-474F-A79A-88DD696296A8}" type="datetime1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>
            <a:off x="837982" y="365126"/>
            <a:ext cx="10512861" cy="5811838"/>
          </a:xfrm>
          <a:prstGeom prst="round1Rect">
            <a:avLst/>
          </a:prstGeom>
          <a:gradFill flip="none" rotWithShape="1">
            <a:gsLst>
              <a:gs pos="19000">
                <a:schemeClr val="accent5">
                  <a:lumMod val="67000"/>
                </a:schemeClr>
              </a:gs>
              <a:gs pos="60000">
                <a:srgbClr val="002060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WASP Course Materials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2407" y="571363"/>
            <a:ext cx="912848" cy="91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679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FFFF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FFFF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600203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52FD5-C319-474F-A79A-88DD696296A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80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600203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52FD5-C319-474F-A79A-88DD696296A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26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600203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52FD5-C319-474F-A79A-88DD696296A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84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600203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52FD5-C319-474F-A79A-88DD696296A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453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png"/><Relationship Id="rId5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slideLayout" Target="../slideLayouts/slideLayout5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9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2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3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6.jpg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jpg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1370012" y="1175095"/>
            <a:ext cx="8991600" cy="4391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14000"/>
              </a:lnSpc>
              <a:buFontTx/>
              <a:buNone/>
            </a:pPr>
            <a:r>
              <a:rPr lang="en-US" altLang="en-US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Simulating the Fate and Transport of Chemicals Using WASP8</a:t>
            </a:r>
          </a:p>
          <a:p>
            <a:pPr algn="ctr" eaLnBrk="1" hangingPunct="1">
              <a:buFontTx/>
              <a:buNone/>
            </a:pPr>
            <a:endParaRPr lang="en-US" altLang="en-US" sz="3600" b="1" i="1" dirty="0">
              <a:solidFill>
                <a:srgbClr val="C00000"/>
              </a:solidFill>
            </a:endParaRPr>
          </a:p>
          <a:p>
            <a:pPr algn="ctr" eaLnBrk="1" hangingPunct="1">
              <a:buFontTx/>
              <a:buNone/>
            </a:pPr>
            <a:endParaRPr lang="en-US" altLang="en-US" dirty="0" smtClean="0">
              <a:solidFill>
                <a:srgbClr val="C00000"/>
              </a:solidFill>
            </a:endParaRPr>
          </a:p>
          <a:p>
            <a:pPr algn="ctr" eaLnBrk="1" hangingPunct="1">
              <a:buFontTx/>
              <a:buNone/>
            </a:pPr>
            <a:endParaRPr lang="en-US" altLang="en-US" sz="2800" b="1" dirty="0">
              <a:solidFill>
                <a:srgbClr val="C00000"/>
              </a:solidFill>
            </a:endParaRPr>
          </a:p>
        </p:txBody>
      </p:sp>
      <p:sp>
        <p:nvSpPr>
          <p:cNvPr id="307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577023F-B286-4412-AA9A-A8893B687FBE}" type="slidenum">
              <a:rPr lang="en-US" altLang="en-US" sz="1200" smtClean="0">
                <a:solidFill>
                  <a:srgbClr val="898989"/>
                </a:solidFill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smtClean="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08812" y="4637242"/>
            <a:ext cx="4114800" cy="1382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alt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Yanlai Han</a:t>
            </a:r>
          </a:p>
          <a:p>
            <a:pPr algn="ctr">
              <a:lnSpc>
                <a:spcPct val="114000"/>
              </a:lnSpc>
            </a:pPr>
            <a:r>
              <a:rPr lang="en-US" alt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07/20/2017</a:t>
            </a:r>
          </a:p>
          <a:p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83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84" y="685800"/>
            <a:ext cx="10969943" cy="685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Chemical Reactions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469" y="1600200"/>
            <a:ext cx="10969943" cy="563563"/>
          </a:xfrm>
        </p:spPr>
        <p:txBody>
          <a:bodyPr>
            <a:normAutofit/>
          </a:bodyPr>
          <a:lstStyle/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Multiple steps reactions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2" y="2590800"/>
            <a:ext cx="10140757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99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84" y="533400"/>
            <a:ext cx="10969943" cy="685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Chemical Reactions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469" y="1219200"/>
            <a:ext cx="10969943" cy="563563"/>
          </a:xfrm>
        </p:spPr>
        <p:txBody>
          <a:bodyPr>
            <a:normAutofit/>
          </a:bodyPr>
          <a:lstStyle/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Multiple steps reactions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231" y="1797244"/>
            <a:ext cx="9316381" cy="4374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73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81000"/>
            <a:ext cx="12188825" cy="6162586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310414" y="714703"/>
            <a:ext cx="3810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635618" y="1019519"/>
            <a:ext cx="258394" cy="32053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7681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84" y="609600"/>
            <a:ext cx="10969943" cy="685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Physical Process – Partitioning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68069" y="1493837"/>
                <a:ext cx="9674543" cy="414496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4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Partition – Evaluation of contaminant distribution between solid and aqueous</a:t>
                </a:r>
              </a:p>
              <a:p>
                <a:pPr marL="914400" indent="-45720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Assumption: Partition process instantly reaches to equilibrium</a:t>
                </a:r>
              </a:p>
              <a:p>
                <a:pPr marL="914400" indent="-45720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WASP input: Initial contaminant concentration and solid concentration</a:t>
                </a:r>
              </a:p>
              <a:p>
                <a:pPr marL="914400" indent="-45720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WASP input: Partition coefficient (L/kg), k</a:t>
                </a:r>
                <a:r>
                  <a:rPr lang="en-US" sz="2000" b="1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𝒔𝒐𝒍𝒊𝒅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𝒂𝒒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914400" indent="-45720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WASP output: Dissolved chemical concentration (mg/L), and chemical </a:t>
                </a:r>
                <a:r>
                  <a:rPr lang="en-US" sz="2000" b="1" dirty="0" err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sorbed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on solid (mg/kg)</a:t>
                </a:r>
              </a:p>
              <a:p>
                <a:pPr marL="125730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Char char="Ø"/>
                </a:pP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914400" indent="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82880" indent="-18288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8069" y="1493837"/>
                <a:ext cx="9674543" cy="4144963"/>
              </a:xfrm>
              <a:blipFill rotWithShape="1">
                <a:blip r:embed="rId2"/>
                <a:stretch>
                  <a:fillRect l="-882" t="-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030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212" y="609600"/>
            <a:ext cx="10969943" cy="685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Physical Process – Sorption and Desorption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4269" y="1722437"/>
            <a:ext cx="9064943" cy="4144963"/>
          </a:xfrm>
        </p:spPr>
        <p:txBody>
          <a:bodyPr>
            <a:normAutofit/>
          </a:bodyPr>
          <a:lstStyle/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Sorption and desorption</a:t>
            </a: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Assumption: Partition is a slow process, and desorption happens</a:t>
            </a:r>
          </a:p>
          <a:p>
            <a:pPr marL="914400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 input: Sorption coefficient and desorption coefficient</a:t>
            </a:r>
          </a:p>
          <a:p>
            <a:pPr marL="914400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 input: Initial chemical and initial solid concentration</a:t>
            </a:r>
          </a:p>
          <a:p>
            <a:pPr marL="457200" indent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28700" indent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2573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207211" y="2713036"/>
            <a:ext cx="2539339" cy="0"/>
          </a:xfrm>
          <a:prstGeom prst="straightConnector1">
            <a:avLst/>
          </a:prstGeom>
          <a:ln w="38100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207211" y="2865436"/>
            <a:ext cx="2306059" cy="0"/>
          </a:xfrm>
          <a:prstGeom prst="straightConnector1">
            <a:avLst/>
          </a:prstGeom>
          <a:ln w="38100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loud 14"/>
          <p:cNvSpPr/>
          <p:nvPr/>
        </p:nvSpPr>
        <p:spPr>
          <a:xfrm>
            <a:off x="7923212" y="2412768"/>
            <a:ext cx="1187267" cy="842274"/>
          </a:xfrm>
          <a:prstGeom prst="clou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10359" y="2332036"/>
            <a:ext cx="151573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Sorption ( k</a:t>
            </a:r>
            <a:r>
              <a:rPr lang="en-US" baseline="-25000" dirty="0" smtClean="0">
                <a:solidFill>
                  <a:prstClr val="white"/>
                </a:solidFill>
              </a:rPr>
              <a:t>for</a:t>
            </a:r>
            <a:r>
              <a:rPr lang="en-US" dirty="0" smtClean="0">
                <a:solidFill>
                  <a:prstClr val="white"/>
                </a:solidFill>
              </a:rPr>
              <a:t>)</a:t>
            </a:r>
            <a:endParaRPr lang="en-US" baseline="-25000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32213" y="2885710"/>
            <a:ext cx="172290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Desorption (</a:t>
            </a:r>
            <a:r>
              <a:rPr lang="en-US" dirty="0" err="1" smtClean="0">
                <a:solidFill>
                  <a:prstClr val="white"/>
                </a:solidFill>
              </a:rPr>
              <a:t>k</a:t>
            </a:r>
            <a:r>
              <a:rPr lang="en-US" baseline="-25000" dirty="0" err="1" smtClean="0">
                <a:solidFill>
                  <a:prstClr val="white"/>
                </a:solidFill>
              </a:rPr>
              <a:t>rev</a:t>
            </a:r>
            <a:r>
              <a:rPr lang="en-US" dirty="0" smtClean="0">
                <a:solidFill>
                  <a:prstClr val="white"/>
                </a:solidFill>
              </a:rPr>
              <a:t>)</a:t>
            </a:r>
            <a:endParaRPr lang="en-US" baseline="-25000" dirty="0">
              <a:solidFill>
                <a:prstClr val="white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5653025"/>
              </p:ext>
            </p:extLst>
          </p:nvPr>
        </p:nvGraphicFramePr>
        <p:xfrm>
          <a:off x="3046412" y="2434523"/>
          <a:ext cx="201930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32" r:id="rId3" imgW="2018520" imgH="803160" progId="">
                  <p:embed/>
                </p:oleObj>
              </mc:Choice>
              <mc:Fallback>
                <p:oleObj r:id="rId3" imgW="2018520" imgH="8031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6412" y="2434523"/>
                        <a:ext cx="2019300" cy="803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9523143"/>
              </p:ext>
            </p:extLst>
          </p:nvPr>
        </p:nvGraphicFramePr>
        <p:xfrm>
          <a:off x="8100828" y="2188635"/>
          <a:ext cx="1009651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33" r:id="rId5" imgW="2018520" imgH="803160" progId="">
                  <p:embed/>
                </p:oleObj>
              </mc:Choice>
              <mc:Fallback>
                <p:oleObj r:id="rId5" imgW="2018520" imgH="8031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0828" y="2188635"/>
                        <a:ext cx="1009651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976697" y="2819400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Solid</a:t>
            </a: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65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00"/>
            <a:ext cx="12205012" cy="594360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589212" y="457200"/>
            <a:ext cx="3810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970212" y="838200"/>
            <a:ext cx="457200" cy="762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52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84" y="685800"/>
            <a:ext cx="10969943" cy="685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Physical Process – Volatilization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91869" y="1646237"/>
                <a:ext cx="9064943" cy="345916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4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Volatilization – Henry’s Law</a:t>
                </a:r>
              </a:p>
              <a:p>
                <a:pPr marL="914400" indent="-45720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WASP input: Partial vapor pressure of contaminant of interest (</a:t>
                </a:r>
                <a:r>
                  <a:rPr lang="en-US" sz="2000" b="1" dirty="0" err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atm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  <a:p>
                <a:pPr marL="914400" indent="-45720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WASP input: Henry’s constant of contaminant (</a:t>
                </a:r>
                <a:r>
                  <a:rPr lang="en-US" sz="2000" b="1" dirty="0" err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atm·m</a:t>
                </a:r>
                <a:r>
                  <a:rPr lang="en-US" sz="2000" b="1" baseline="30000" dirty="0" err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/mole)  </a:t>
                </a:r>
                <a:endParaRPr lang="en-US" sz="2000" b="1" i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914400" indent="-45720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bg1"/>
                        </a:solidFill>
                        <a:latin typeface="Cambria Math"/>
                      </a:rPr>
                      <m:t>  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𝑪𝒉𝒆𝒎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𝒂𝒊𝒓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𝑽𝒂𝒑𝒐𝒓</m:t>
                            </m:r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𝑷𝒓𝒆𝒔𝒔𝒖𝒓𝒆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𝒄𝒉𝒆𝒎</m:t>
                            </m:r>
                          </m:sub>
                        </m:sSub>
                      </m:num>
                      <m:den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𝑯𝒆𝒏𝒓</m:t>
                        </m:r>
                        <m:sSup>
                          <m:sSupPr>
                            <m:ctrlP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𝒚</m:t>
                            </m:r>
                          </m:e>
                          <m:sup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𝒔</m:t>
                        </m:r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𝒄𝒐𝒏𝒔𝒕𝒂𝒏𝒕</m:t>
                        </m:r>
                      </m:den>
                    </m:f>
                  </m:oMath>
                </a14:m>
                <a:endParaRPr lang="en-US" sz="20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914400" indent="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25730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Char char="Ø"/>
                </a:pP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82880" indent="-18288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91869" y="1646237"/>
                <a:ext cx="9064943" cy="3459163"/>
              </a:xfrm>
              <a:blipFill rotWithShape="1">
                <a:blip r:embed="rId2"/>
                <a:stretch>
                  <a:fillRect l="-1009" t="-10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81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11961812" cy="63246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571858" y="381000"/>
            <a:ext cx="3048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7" idx="5"/>
          </p:cNvCxnSpPr>
          <p:nvPr/>
        </p:nvCxnSpPr>
        <p:spPr>
          <a:xfrm>
            <a:off x="2832021" y="706204"/>
            <a:ext cx="366791" cy="5891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236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563562"/>
            <a:ext cx="10969943" cy="884238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Outline of Presentation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8658" y="1295400"/>
            <a:ext cx="10157354" cy="4648200"/>
          </a:xfrm>
        </p:spPr>
        <p:txBody>
          <a:bodyPr>
            <a:normAutofit/>
          </a:bodyPr>
          <a:lstStyle/>
          <a:p>
            <a:pPr marL="18288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>
                <a:solidFill>
                  <a:schemeClr val="bg1"/>
                </a:solidFill>
              </a:rPr>
              <a:t>Introduction</a:t>
            </a:r>
          </a:p>
          <a:p>
            <a:pPr marL="18288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>
                <a:solidFill>
                  <a:schemeClr val="bg1"/>
                </a:solidFill>
              </a:rPr>
              <a:t>WASP8 Chemicals Simulation Module</a:t>
            </a:r>
          </a:p>
          <a:p>
            <a:pPr marL="914400" lvl="1" indent="-4572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1"/>
                </a:solidFill>
              </a:rPr>
              <a:t>Chemical Reactions</a:t>
            </a:r>
          </a:p>
          <a:p>
            <a:pPr marL="914400" lvl="1" indent="-4572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1"/>
                </a:solidFill>
              </a:rPr>
              <a:t>Physical Process</a:t>
            </a:r>
            <a:endParaRPr lang="en-US" b="1" dirty="0">
              <a:solidFill>
                <a:schemeClr val="bg1"/>
              </a:solidFill>
            </a:endParaRPr>
          </a:p>
          <a:p>
            <a:pPr marL="18288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>
                <a:solidFill>
                  <a:srgbClr val="FFFF00"/>
                </a:solidFill>
              </a:rPr>
              <a:t>WASP8 Case Study: </a:t>
            </a:r>
            <a:r>
              <a:rPr lang="en-US" b="1" dirty="0" err="1" smtClean="0">
                <a:solidFill>
                  <a:srgbClr val="FFFF00"/>
                </a:solidFill>
              </a:rPr>
              <a:t>PAHs</a:t>
            </a:r>
            <a:r>
              <a:rPr lang="en-US" b="1" dirty="0" smtClean="0">
                <a:solidFill>
                  <a:srgbClr val="FFFF00"/>
                </a:solidFill>
              </a:rPr>
              <a:t> Transport in Brier Creek</a:t>
            </a: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6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381000"/>
            <a:ext cx="10969943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Case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Study - Introduction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2" y="1295400"/>
            <a:ext cx="10209370" cy="4724400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Anthracene accidentally releases into a river. </a:t>
            </a:r>
          </a:p>
          <a:p>
            <a:pPr>
              <a:lnSpc>
                <a:spcPct val="114000"/>
              </a:lnSpc>
            </a:pP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Anthracene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releasing load is 5 kg/d, and this releasing lasts for 10 days. </a:t>
            </a:r>
          </a:p>
          <a:p>
            <a:pPr>
              <a:lnSpc>
                <a:spcPct val="114000"/>
              </a:lnSpc>
            </a:pP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Anthracene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undergoes first-order biodegradation, and degradation rate is 0.2 day</a:t>
            </a:r>
            <a:r>
              <a:rPr lang="en-US" sz="2400" b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Anthracene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degrades into naphthalene and carbon dioxide. 90% of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anthracene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mass transforms into naphthalene, 10% of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anthracene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mass transforms into carboxylic group. </a:t>
            </a:r>
          </a:p>
          <a:p>
            <a:pPr>
              <a:lnSpc>
                <a:spcPct val="114000"/>
              </a:lnSpc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Evaluate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anthracene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and its biodegradation product concentrations in river, and conduct ecological assessment. 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30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894012" y="639762"/>
            <a:ext cx="6702743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Outline of Presentation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3812" y="1447800"/>
            <a:ext cx="10157354" cy="44958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marL="18288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 Chemicals Simulation Module</a:t>
            </a:r>
          </a:p>
          <a:p>
            <a:pPr marL="914400" lvl="1" indent="-4572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 Reaction </a:t>
            </a:r>
          </a:p>
          <a:p>
            <a:pPr marL="914400" lvl="1" indent="-4572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Physical Process</a:t>
            </a:r>
          </a:p>
          <a:p>
            <a:pPr marL="18288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 Case Study: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PAHs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Transport in Brier Creek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3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09442" y="685800"/>
            <a:ext cx="10969943" cy="8382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Case Study – Chemical Reactions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379484" y="3887320"/>
                <a:ext cx="4038600" cy="7233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𝒅</m:t>
                        </m:r>
                        <m: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[</m:t>
                        </m:r>
                        <m: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]</m:t>
                        </m:r>
                      </m:num>
                      <m:den>
                        <m: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𝒅𝒕</m:t>
                        </m:r>
                      </m:den>
                    </m:f>
                  </m:oMath>
                </a14:m>
                <a:r>
                  <a:rPr lang="en-US" sz="2800" b="1" dirty="0" smtClean="0">
                    <a:solidFill>
                      <a:schemeClr val="bg1"/>
                    </a:solidFill>
                  </a:rPr>
                  <a:t> = </a:t>
                </a:r>
                <a:r>
                  <a:rPr lang="en-US" sz="2800" b="1" dirty="0" smtClean="0">
                    <a:solidFill>
                      <a:schemeClr val="bg1"/>
                    </a:solidFill>
                    <a:latin typeface="Cambria Math" pitchFamily="18" charset="0"/>
                    <a:ea typeface="Cambria Math" pitchFamily="18" charset="0"/>
                  </a:rPr>
                  <a:t>-k[A] </a:t>
                </a:r>
                <a:endParaRPr lang="en-US" sz="2800" b="1" dirty="0">
                  <a:solidFill>
                    <a:schemeClr val="bg1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9484" y="3887320"/>
                <a:ext cx="4038600" cy="723340"/>
              </a:xfrm>
              <a:prstGeom prst="rect">
                <a:avLst/>
              </a:prstGeom>
              <a:blipFill rotWithShape="1">
                <a:blip r:embed="rId5"/>
                <a:stretch>
                  <a:fillRect b="-118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370012" y="4763060"/>
                <a:ext cx="6638872" cy="7233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𝒅</m:t>
                        </m:r>
                        <m: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[</m:t>
                        </m:r>
                        <m: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𝑵</m:t>
                        </m:r>
                        <m: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]</m:t>
                        </m:r>
                      </m:num>
                      <m:den>
                        <m:r>
                          <a:rPr lang="en-US" sz="28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𝒅𝒕</m:t>
                        </m:r>
                      </m:den>
                    </m:f>
                  </m:oMath>
                </a14:m>
                <a:r>
                  <a:rPr lang="en-US" sz="2800" b="1" dirty="0" smtClean="0">
                    <a:solidFill>
                      <a:schemeClr val="bg1"/>
                    </a:solidFill>
                  </a:rPr>
                  <a:t> = </a:t>
                </a:r>
                <a:r>
                  <a:rPr lang="en-US" sz="2800" b="1" dirty="0" smtClean="0">
                    <a:solidFill>
                      <a:schemeClr val="bg1"/>
                    </a:solidFill>
                    <a:latin typeface="Cambria Math" pitchFamily="18" charset="0"/>
                    <a:ea typeface="Cambria Math" pitchFamily="18" charset="0"/>
                  </a:rPr>
                  <a:t>-</a:t>
                </a:r>
                <a:r>
                  <a:rPr lang="en-US" sz="2800" b="1" dirty="0" err="1" smtClean="0">
                    <a:solidFill>
                      <a:schemeClr val="bg1"/>
                    </a:solidFill>
                    <a:latin typeface="Cambria Math" pitchFamily="18" charset="0"/>
                    <a:ea typeface="Cambria Math" pitchFamily="18" charset="0"/>
                  </a:rPr>
                  <a:t>kY</a:t>
                </a:r>
                <a:r>
                  <a:rPr lang="en-US" sz="2800" b="1" dirty="0" smtClean="0">
                    <a:solidFill>
                      <a:schemeClr val="bg1"/>
                    </a:solidFill>
                    <a:latin typeface="Cambria Math" pitchFamily="18" charset="0"/>
                    <a:ea typeface="Cambria Math" pitchFamily="18" charset="0"/>
                  </a:rPr>
                  <a:t>[A]</a:t>
                </a:r>
                <a:r>
                  <a:rPr lang="en-US" sz="2800" b="1" dirty="0" smtClean="0">
                    <a:solidFill>
                      <a:schemeClr val="bg1"/>
                    </a:solidFill>
                  </a:rPr>
                  <a:t>,  Y is mass yield (0.9 g/g)</a:t>
                </a:r>
                <a:endParaRPr lang="en-US" sz="28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0012" y="4763060"/>
                <a:ext cx="6638872" cy="723340"/>
              </a:xfrm>
              <a:prstGeom prst="rect">
                <a:avLst/>
              </a:prstGeom>
              <a:blipFill rotWithShape="1">
                <a:blip r:embed="rId6"/>
                <a:stretch>
                  <a:fillRect b="-10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370012" y="2743200"/>
            <a:ext cx="2111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Anthracene</a:t>
            </a:r>
            <a:r>
              <a:rPr lang="en-US" sz="2400" b="1" dirty="0" smtClean="0">
                <a:solidFill>
                  <a:srgbClr val="FF0000"/>
                </a:solidFill>
              </a:rPr>
              <a:t> (A)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1012" y="2667000"/>
            <a:ext cx="230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Naphthalene (N)</a:t>
            </a:r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4700958"/>
              </p:ext>
            </p:extLst>
          </p:nvPr>
        </p:nvGraphicFramePr>
        <p:xfrm>
          <a:off x="1141412" y="1560431"/>
          <a:ext cx="9829800" cy="1030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5" r:id="rId7" imgW="7935480" imgH="831960" progId="">
                  <p:embed/>
                </p:oleObj>
              </mc:Choice>
              <mc:Fallback>
                <p:oleObj r:id="rId7" imgW="7935480" imgH="8319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41412" y="1560431"/>
                        <a:ext cx="9829800" cy="10303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6223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84" y="152400"/>
            <a:ext cx="10969943" cy="6858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Case Study: </a:t>
            </a:r>
            <a:r>
              <a:rPr lang="en-US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PAHs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transport in Brier Creek</a:t>
            </a:r>
            <a:endParaRPr lang="en-US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69" y="2241550"/>
            <a:ext cx="11718643" cy="4495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05974" y="1420429"/>
            <a:ext cx="1664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Anthracene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284412" y="1828800"/>
            <a:ext cx="1" cy="685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5825245"/>
              </p:ext>
            </p:extLst>
          </p:nvPr>
        </p:nvGraphicFramePr>
        <p:xfrm>
          <a:off x="3427412" y="1339850"/>
          <a:ext cx="7935912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5" r:id="rId4" imgW="7935480" imgH="831960" progId="">
                  <p:embed/>
                </p:oleObj>
              </mc:Choice>
              <mc:Fallback>
                <p:oleObj r:id="rId4" imgW="7935480" imgH="8319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27412" y="1339850"/>
                        <a:ext cx="7935912" cy="831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449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84" y="609600"/>
            <a:ext cx="10969943" cy="685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Case Study -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PAHs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Properties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1068069" y="1371600"/>
            <a:ext cx="10969943" cy="4373563"/>
          </a:xfrm>
        </p:spPr>
        <p:txBody>
          <a:bodyPr>
            <a:normAutofit/>
          </a:bodyPr>
          <a:lstStyle/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Contaminant released: Anthracene </a:t>
            </a: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Density: 1.25 g/cm</a:t>
            </a:r>
            <a:r>
              <a:rPr lang="en-US" sz="2400" b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Henry’s constant: 0.039 </a:t>
            </a:r>
            <a:r>
              <a:rPr lang="en-US" sz="2400" b="1" dirty="0" smtClean="0">
                <a:solidFill>
                  <a:schemeClr val="bg1"/>
                </a:solidFill>
                <a:cs typeface="Times New Roman" pitchFamily="18" charset="0"/>
              </a:rPr>
              <a:t>x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en-US" sz="2400" b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atm·m</a:t>
            </a:r>
            <a:r>
              <a:rPr lang="en-US" sz="2400" b="1" baseline="30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mol</a:t>
            </a: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Vapor pressure: 0.08 Pa = 0.08 </a:t>
            </a:r>
            <a:r>
              <a:rPr lang="en-US" sz="2400" b="1" dirty="0" smtClean="0">
                <a:solidFill>
                  <a:schemeClr val="bg1"/>
                </a:solidFill>
                <a:cs typeface="Times New Roman" pitchFamily="18" charset="0"/>
              </a:rPr>
              <a:t>x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9.869 </a:t>
            </a:r>
            <a:r>
              <a:rPr lang="en-US" sz="2400" b="1" dirty="0" smtClean="0">
                <a:solidFill>
                  <a:schemeClr val="bg1"/>
                </a:solidFill>
                <a:cs typeface="Times New Roman" pitchFamily="18" charset="0"/>
              </a:rPr>
              <a:t>x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en-US" sz="2400" b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-6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atm</a:t>
            </a:r>
            <a:endParaRPr lang="en-US" sz="2400" b="1" baseline="30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Partition coefficient: 10</a:t>
            </a:r>
            <a:r>
              <a:rPr lang="en-US" sz="2400" b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4.37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L/kg</a:t>
            </a: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indent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8577339"/>
              </p:ext>
            </p:extLst>
          </p:nvPr>
        </p:nvGraphicFramePr>
        <p:xfrm>
          <a:off x="1674812" y="1905000"/>
          <a:ext cx="2514600" cy="1000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48" r:id="rId3" imgW="2018520" imgH="803160" progId="">
                  <p:embed/>
                </p:oleObj>
              </mc:Choice>
              <mc:Fallback>
                <p:oleObj r:id="rId3" imgW="2018520" imgH="8031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74812" y="1905000"/>
                        <a:ext cx="2514600" cy="10003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246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84" y="609600"/>
            <a:ext cx="10969943" cy="685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Case Study –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PAHs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Properties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991869" y="1524000"/>
            <a:ext cx="9293543" cy="4602163"/>
          </a:xfrm>
        </p:spPr>
        <p:txBody>
          <a:bodyPr>
            <a:normAutofit/>
          </a:bodyPr>
          <a:lstStyle/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Biodegradation product: Naphthalene</a:t>
            </a: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Density: 1.025 g/cm</a:t>
            </a:r>
            <a:r>
              <a:rPr lang="en-US" sz="2400" b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Henry’s constant: 0.42 x 10</a:t>
            </a:r>
            <a:r>
              <a:rPr lang="en-US" sz="2400" b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atm·m</a:t>
            </a:r>
            <a:r>
              <a:rPr lang="en-US" sz="2400" b="1" baseline="30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mol</a:t>
            </a: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Vapor pressure: 8.64 Pa = 8.64 </a:t>
            </a:r>
            <a:r>
              <a:rPr lang="en-US" sz="2400" b="1" dirty="0" smtClean="0">
                <a:solidFill>
                  <a:schemeClr val="bg1"/>
                </a:solidFill>
                <a:cs typeface="Times New Roman" pitchFamily="18" charset="0"/>
              </a:rPr>
              <a:t>x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9.869 </a:t>
            </a:r>
            <a:r>
              <a:rPr lang="en-US" sz="2400" b="1" dirty="0" smtClean="0">
                <a:solidFill>
                  <a:schemeClr val="bg1"/>
                </a:solidFill>
                <a:cs typeface="Times New Roman" pitchFamily="18" charset="0"/>
              </a:rPr>
              <a:t>x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en-US" sz="2400" b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-6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atm</a:t>
            </a:r>
            <a:endParaRPr lang="en-US" sz="2400" b="1" baseline="30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Partition coefficient: 2800 L/kg</a:t>
            </a: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914400" indent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2573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9030819"/>
              </p:ext>
            </p:extLst>
          </p:nvPr>
        </p:nvGraphicFramePr>
        <p:xfrm>
          <a:off x="1751012" y="2133600"/>
          <a:ext cx="1676400" cy="9909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73" r:id="rId3" imgW="1359000" imgH="803160" progId="">
                  <p:embed/>
                </p:oleObj>
              </mc:Choice>
              <mc:Fallback>
                <p:oleObj r:id="rId3" imgW="1359000" imgH="8031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51012" y="2133600"/>
                        <a:ext cx="1676400" cy="9909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770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0" y="533400"/>
            <a:ext cx="12178317" cy="58674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320458" y="718646"/>
            <a:ext cx="413299" cy="2719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726750" y="957758"/>
            <a:ext cx="711015" cy="79484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043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4" y="457200"/>
            <a:ext cx="12135831" cy="58674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031471" y="762000"/>
            <a:ext cx="507868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383476" y="1069428"/>
            <a:ext cx="253934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989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8" y="381000"/>
            <a:ext cx="12135831" cy="5943600"/>
          </a:xfrm>
        </p:spPr>
      </p:pic>
      <p:sp>
        <p:nvSpPr>
          <p:cNvPr id="3" name="Oval 2"/>
          <p:cNvSpPr/>
          <p:nvPr/>
        </p:nvSpPr>
        <p:spPr>
          <a:xfrm>
            <a:off x="2360612" y="685800"/>
            <a:ext cx="3810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676962" y="1066800"/>
            <a:ext cx="1143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405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" y="457200"/>
            <a:ext cx="12135831" cy="58674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310962" y="762000"/>
            <a:ext cx="3810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627312" y="1143000"/>
            <a:ext cx="1143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830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04801"/>
            <a:ext cx="12188825" cy="5943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467318" y="571500"/>
            <a:ext cx="3810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0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" y="228600"/>
            <a:ext cx="12105290" cy="6172200"/>
          </a:xfrm>
        </p:spPr>
      </p:pic>
      <p:sp>
        <p:nvSpPr>
          <p:cNvPr id="8" name="Oval 7"/>
          <p:cNvSpPr/>
          <p:nvPr/>
        </p:nvSpPr>
        <p:spPr>
          <a:xfrm>
            <a:off x="3732212" y="402021"/>
            <a:ext cx="3810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88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487362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5736" y="1447800"/>
            <a:ext cx="10157354" cy="4876800"/>
          </a:xfrm>
        </p:spPr>
        <p:txBody>
          <a:bodyPr>
            <a:noAutofit/>
          </a:bodyPr>
          <a:lstStyle/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 covers all important chemicals fate processes</a:t>
            </a:r>
          </a:p>
          <a:p>
            <a:pPr marL="914400" lvl="1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 Reactions: Biodegradation, Reduction, Oxidation, Photoreaction </a:t>
            </a:r>
          </a:p>
          <a:p>
            <a:pPr marL="914400" lvl="1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Physical Process: Partition, Volatilization</a:t>
            </a: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Transport Process: Stream Flow, Sediment Transport</a:t>
            </a:r>
          </a:p>
          <a:p>
            <a:pPr marL="914400" lvl="1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 can simulate organic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 inorganic (metals) contaminants</a:t>
            </a: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 can simulate 10 Chemicals</a:t>
            </a:r>
          </a:p>
          <a:p>
            <a:pPr marL="914400" lvl="1" indent="-51435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WASP7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can only simulate 3 Chemicals</a:t>
            </a: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 enables users to handle more complicated situations </a:t>
            </a: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64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09442" y="685800"/>
            <a:ext cx="10969943" cy="8382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Case Study – Results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91869" y="1371600"/>
            <a:ext cx="9293543" cy="46021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Free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PAHs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concentrations in water column in segment 3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2" y="2057400"/>
            <a:ext cx="6324600" cy="411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025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91869" y="1371600"/>
            <a:ext cx="9750743" cy="46021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Concentrations of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PAHs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sorbed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on solids in water column in segment 3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442" y="685800"/>
            <a:ext cx="10969943" cy="8382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Case Study – Results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012" y="1926349"/>
            <a:ext cx="6248400" cy="424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76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91869" y="1371600"/>
            <a:ext cx="10360343" cy="46021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Concentrations of </a:t>
            </a: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PAHs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sorbed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on solids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surface sediment in segment 3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442" y="685800"/>
            <a:ext cx="10969943" cy="8382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Case Study – Results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948" y="1917261"/>
            <a:ext cx="6477000" cy="4196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363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91869" y="1371600"/>
            <a:ext cx="10893743" cy="46021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Concentrations of </a:t>
            </a: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PAHs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sorbed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on solids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in deep sediment in segment 3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442" y="685800"/>
            <a:ext cx="10969943" cy="8382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Case Study – Results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12" y="1981200"/>
            <a:ext cx="6595000" cy="4179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866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3212" y="1524000"/>
            <a:ext cx="10969943" cy="39624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Thanks so much!!</a:t>
            </a:r>
          </a:p>
          <a:p>
            <a:pPr algn="ctr"/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Email: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han.yanlai@epa.gov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Tel: +1 (706) 355 - 8151</a:t>
            </a:r>
          </a:p>
          <a:p>
            <a:pPr algn="ctr"/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61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8676" y="1752600"/>
            <a:ext cx="10873002" cy="3733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prstClr val="white"/>
              </a:solidFill>
            </a:endParaRPr>
          </a:p>
        </p:txBody>
      </p:sp>
      <p:sp>
        <p:nvSpPr>
          <p:cNvPr id="42" name="Cloud 41"/>
          <p:cNvSpPr/>
          <p:nvPr/>
        </p:nvSpPr>
        <p:spPr>
          <a:xfrm>
            <a:off x="4714498" y="3619500"/>
            <a:ext cx="1187267" cy="842274"/>
          </a:xfrm>
          <a:prstGeom prst="cloud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8676" y="5486400"/>
            <a:ext cx="10873002" cy="9144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5218537" y="4548478"/>
            <a:ext cx="0" cy="932391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5484971" y="4526119"/>
            <a:ext cx="0" cy="916807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840" y="74630"/>
            <a:ext cx="1922397" cy="1373170"/>
          </a:xfrm>
          <a:prstGeom prst="rect">
            <a:avLst/>
          </a:prstGeom>
        </p:spPr>
      </p:pic>
      <p:sp>
        <p:nvSpPr>
          <p:cNvPr id="78" name="Down Arrow 77"/>
          <p:cNvSpPr/>
          <p:nvPr/>
        </p:nvSpPr>
        <p:spPr>
          <a:xfrm>
            <a:off x="5898261" y="5972083"/>
            <a:ext cx="213832" cy="77608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8735325" y="4526116"/>
            <a:ext cx="0" cy="885452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212300" y="1447800"/>
            <a:ext cx="0" cy="757535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41359" y="5024738"/>
            <a:ext cx="2023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Water Column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65974" y="5862938"/>
            <a:ext cx="1401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Sediment</a:t>
            </a:r>
            <a:endParaRPr lang="en-US" sz="2400" b="1" dirty="0">
              <a:solidFill>
                <a:prstClr val="black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148852" y="951880"/>
            <a:ext cx="1818989" cy="7620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915068" y="1752600"/>
            <a:ext cx="249447" cy="50915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01574" y="3925302"/>
            <a:ext cx="1320456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0868370" y="3925302"/>
            <a:ext cx="1218883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2364647"/>
              </p:ext>
            </p:extLst>
          </p:nvPr>
        </p:nvGraphicFramePr>
        <p:xfrm>
          <a:off x="1827020" y="2338927"/>
          <a:ext cx="2265986" cy="6762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6" r:id="rId4" imgW="2018520" imgH="803160" progId="">
                  <p:embed/>
                </p:oleObj>
              </mc:Choice>
              <mc:Fallback>
                <p:oleObj r:id="rId4" imgW="2018520" imgH="8031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27020" y="2338927"/>
                        <a:ext cx="2265986" cy="6762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9870453"/>
              </p:ext>
            </p:extLst>
          </p:nvPr>
        </p:nvGraphicFramePr>
        <p:xfrm>
          <a:off x="6297560" y="2324394"/>
          <a:ext cx="1512641" cy="670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7" r:id="rId6" imgW="1359000" imgH="803160" progId="">
                  <p:embed/>
                </p:oleObj>
              </mc:Choice>
              <mc:Fallback>
                <p:oleObj r:id="rId6" imgW="1359000" imgH="8031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297560" y="2324394"/>
                        <a:ext cx="1512641" cy="6707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4" name="Straight Arrow Connector 53"/>
          <p:cNvCxnSpPr/>
          <p:nvPr/>
        </p:nvCxnSpPr>
        <p:spPr>
          <a:xfrm>
            <a:off x="4241087" y="2667000"/>
            <a:ext cx="1954899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595208" y="2266890"/>
            <a:ext cx="1270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Photolysis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58514" y="1047690"/>
            <a:ext cx="3081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Volatilization (Henry’s Law)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63" name="Cloud 62"/>
          <p:cNvSpPr/>
          <p:nvPr/>
        </p:nvSpPr>
        <p:spPr>
          <a:xfrm>
            <a:off x="8201235" y="3591462"/>
            <a:ext cx="1187267" cy="842274"/>
          </a:xfrm>
          <a:prstGeom prst="cloud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4074400" y="2929900"/>
            <a:ext cx="914162" cy="64666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8938472" y="4461774"/>
            <a:ext cx="0" cy="949794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68677" y="3991783"/>
            <a:ext cx="862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Inflow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0483691" y="3943290"/>
            <a:ext cx="1020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outflow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902853" y="3975785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solid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133175" y="5972080"/>
            <a:ext cx="809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Burial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206604" y="4781490"/>
            <a:ext cx="973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settling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495337" y="4781490"/>
            <a:ext cx="1592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prstClr val="black"/>
                </a:solidFill>
              </a:rPr>
              <a:t>resuspension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376598" y="3105090"/>
            <a:ext cx="1117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partition</a:t>
            </a:r>
            <a:endParaRPr lang="en-US" sz="2000" b="1" dirty="0">
              <a:solidFill>
                <a:prstClr val="black"/>
              </a:solidFill>
            </a:endParaRPr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7821163" y="2895603"/>
            <a:ext cx="812588" cy="60372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186598" y="3105090"/>
            <a:ext cx="1117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partition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216403" y="4038600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solid</a:t>
            </a:r>
            <a:endParaRPr lang="en-US" sz="2000" b="1" dirty="0">
              <a:solidFill>
                <a:prstClr val="black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0355825"/>
              </p:ext>
            </p:extLst>
          </p:nvPr>
        </p:nvGraphicFramePr>
        <p:xfrm>
          <a:off x="9029321" y="3453844"/>
          <a:ext cx="1062172" cy="4714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8" r:id="rId8" imgW="1359000" imgH="803160" progId="">
                  <p:embed/>
                </p:oleObj>
              </mc:Choice>
              <mc:Fallback>
                <p:oleObj r:id="rId8" imgW="1359000" imgH="803160" progId="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29321" y="3453844"/>
                        <a:ext cx="1062172" cy="4714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481218"/>
              </p:ext>
            </p:extLst>
          </p:nvPr>
        </p:nvGraphicFramePr>
        <p:xfrm>
          <a:off x="5218537" y="3515068"/>
          <a:ext cx="1434443" cy="428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9" r:id="rId10" imgW="2018520" imgH="803160" progId="">
                  <p:embed/>
                </p:oleObj>
              </mc:Choice>
              <mc:Fallback>
                <p:oleObj r:id="rId10" imgW="2018520" imgH="803160" progId="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8537" y="3515068"/>
                        <a:ext cx="1434443" cy="428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2360612" y="1447800"/>
            <a:ext cx="0" cy="8190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4127370" y="2819403"/>
            <a:ext cx="935676" cy="664097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 flipV="1">
            <a:off x="7944154" y="2819400"/>
            <a:ext cx="870992" cy="67993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92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894012" y="639762"/>
            <a:ext cx="6702743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Outline of Presentation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3812" y="1447800"/>
            <a:ext cx="10157354" cy="44958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marL="18288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WASP8 Chemicals Simulation Module</a:t>
            </a:r>
          </a:p>
          <a:p>
            <a:pPr marL="914400" lvl="1" indent="-4572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 Reaction </a:t>
            </a:r>
          </a:p>
          <a:p>
            <a:pPr marL="914400" lvl="1" indent="-4572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Physical Process</a:t>
            </a:r>
          </a:p>
          <a:p>
            <a:pPr marL="18288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 Case Study: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PAHs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Transport in Brier Creek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>
              <a:solidFill>
                <a:prstClr val="white">
                  <a:lumMod val="9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prstClr val="white">
                  <a:lumMod val="9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91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896869" y="639762"/>
            <a:ext cx="6702743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General Reaction Module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6612" y="1569599"/>
                <a:ext cx="10704469" cy="5640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𝒓𝒆𝒂𝒄𝒕𝒊𝒐𝒏</m:t>
                        </m:r>
                      </m:sub>
                    </m:sSub>
                  </m:oMath>
                </a14:m>
                <a:r>
                  <a:rPr lang="en-US" sz="2800" b="1" dirty="0" smtClean="0">
                    <a:solidFill>
                      <a:prstClr val="white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𝒓𝒂𝒕𝒆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𝒕𝒆𝒎𝒑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𝒔𝒆𝒈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𝒑𝒉𝒂𝒔𝒆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 ∗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𝒎𝒐𝒏𝒐𝒅</m:t>
                        </m:r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_</m:t>
                        </m:r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𝒆𝒏𝒗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𝒎𝒐𝒏𝒐𝒅</m:t>
                        </m:r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_</m:t>
                        </m:r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𝒄𝒐𝒏𝒄</m:t>
                        </m:r>
                      </m:sub>
                    </m:sSub>
                  </m:oMath>
                </a14:m>
                <a:endParaRPr lang="en-US" sz="2800" b="1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612" y="1569599"/>
                <a:ext cx="10704469" cy="564001"/>
              </a:xfrm>
              <a:prstGeom prst="rect">
                <a:avLst/>
              </a:prstGeom>
              <a:blipFill rotWithShape="1">
                <a:blip r:embed="rId2"/>
                <a:stretch>
                  <a:fillRect t="-9677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567" y="2209800"/>
            <a:ext cx="10755445" cy="3039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45720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k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reaction</a:t>
            </a:r>
            <a:r>
              <a:rPr lang="en-US" sz="2400" b="1" dirty="0" smtClean="0">
                <a:solidFill>
                  <a:prstClr val="white"/>
                </a:solidFill>
              </a:rPr>
              <a:t>: Overall reaction rate constant (day</a:t>
            </a:r>
            <a:r>
              <a:rPr lang="en-US" sz="2400" b="1" baseline="30000" dirty="0" smtClean="0">
                <a:solidFill>
                  <a:prstClr val="white"/>
                </a:solidFill>
              </a:rPr>
              <a:t>-1</a:t>
            </a:r>
            <a:r>
              <a:rPr lang="en-US" sz="2400" b="1" dirty="0" smtClean="0">
                <a:solidFill>
                  <a:prstClr val="white"/>
                </a:solidFill>
              </a:rPr>
              <a:t>)</a:t>
            </a:r>
          </a:p>
          <a:p>
            <a:pPr marL="914400" indent="-45720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k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rate</a:t>
            </a:r>
            <a:r>
              <a:rPr lang="en-US" sz="2400" b="1" dirty="0" smtClean="0">
                <a:solidFill>
                  <a:prstClr val="white"/>
                </a:solidFill>
              </a:rPr>
              <a:t>: Rate constant specified by WASP user (day</a:t>
            </a:r>
            <a:r>
              <a:rPr lang="en-US" sz="2400" b="1" baseline="30000" dirty="0" smtClean="0">
                <a:solidFill>
                  <a:prstClr val="white"/>
                </a:solidFill>
              </a:rPr>
              <a:t>-1</a:t>
            </a:r>
            <a:r>
              <a:rPr lang="en-US" sz="2400" b="1" dirty="0" smtClean="0">
                <a:solidFill>
                  <a:prstClr val="white"/>
                </a:solidFill>
              </a:rPr>
              <a:t>)</a:t>
            </a:r>
          </a:p>
          <a:p>
            <a:pPr marL="914400" indent="-45720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temp</a:t>
            </a:r>
            <a:r>
              <a:rPr lang="en-US" sz="2400" b="1" dirty="0" smtClean="0">
                <a:solidFill>
                  <a:prstClr val="white"/>
                </a:solidFill>
              </a:rPr>
              <a:t>: Temperature correction term</a:t>
            </a:r>
          </a:p>
          <a:p>
            <a:pPr marL="914400" indent="-45720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seg</a:t>
            </a:r>
            <a:r>
              <a:rPr lang="en-US" sz="2400" b="1" dirty="0" smtClean="0">
                <a:solidFill>
                  <a:prstClr val="white"/>
                </a:solidFill>
              </a:rPr>
              <a:t>: Segment type multiplication factor</a:t>
            </a:r>
          </a:p>
          <a:p>
            <a:pPr marL="914400" indent="-45720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phase</a:t>
            </a:r>
            <a:r>
              <a:rPr lang="en-US" sz="2400" b="1" dirty="0" smtClean="0">
                <a:solidFill>
                  <a:prstClr val="white"/>
                </a:solidFill>
              </a:rPr>
              <a:t>: Phase multiplication factor</a:t>
            </a:r>
          </a:p>
          <a:p>
            <a:pPr marL="914400" indent="-45720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monod_env</a:t>
            </a:r>
            <a:r>
              <a:rPr lang="en-US" sz="2400" b="1" dirty="0" smtClean="0">
                <a:solidFill>
                  <a:prstClr val="white"/>
                </a:solidFill>
              </a:rPr>
              <a:t>: Monod for environmental factors (bacteria, oxidants, </a:t>
            </a:r>
            <a:r>
              <a:rPr lang="en-US" sz="2400" b="1" dirty="0" err="1" smtClean="0">
                <a:solidFill>
                  <a:prstClr val="white"/>
                </a:solidFill>
              </a:rPr>
              <a:t>reductants</a:t>
            </a:r>
            <a:r>
              <a:rPr lang="en-US" sz="2400" b="1" dirty="0" smtClean="0">
                <a:solidFill>
                  <a:prstClr val="white"/>
                </a:solidFill>
              </a:rPr>
              <a:t>)</a:t>
            </a:r>
          </a:p>
          <a:p>
            <a:pPr marL="914400" indent="-45720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monod_conc</a:t>
            </a:r>
            <a:r>
              <a:rPr lang="en-US" sz="2400" b="1" dirty="0" smtClean="0">
                <a:solidFill>
                  <a:prstClr val="white"/>
                </a:solidFill>
              </a:rPr>
              <a:t>: Monod concentration factor (C/(K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M</a:t>
            </a:r>
            <a:r>
              <a:rPr lang="en-US" sz="2400" b="1" dirty="0" smtClean="0">
                <a:solidFill>
                  <a:prstClr val="white"/>
                </a:solidFill>
              </a:rPr>
              <a:t>+C) ) </a:t>
            </a:r>
            <a:endParaRPr lang="en-US" sz="2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25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896869" y="639762"/>
            <a:ext cx="6702743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Photolysis Module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281865" y="1569599"/>
                <a:ext cx="4742517" cy="5803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𝒑𝒉𝒐𝒕𝒐𝒍𝒚𝒔𝒊𝒔</m:t>
                        </m:r>
                      </m:sub>
                    </m:sSub>
                  </m:oMath>
                </a14:m>
                <a:r>
                  <a:rPr lang="en-US" sz="2800" b="1" dirty="0" smtClean="0">
                    <a:solidFill>
                      <a:prstClr val="white"/>
                    </a:solidFill>
                  </a:rPr>
                  <a:t>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sty m:val="p"/>
                            <m:brk m:alnAt="23"/>
                          </m:rPr>
                          <a:rPr lang="el-GR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λ</m:t>
                        </m:r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𝟏𝟎</m:t>
                        </m:r>
                      </m:sup>
                      <m:e>
                        <m:sSub>
                          <m:sSubPr>
                            <m:ctrlPr>
                              <a:rPr lang="en-US" sz="28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8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en-US" sz="28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𝒓𝒂𝒕𝒆</m:t>
                            </m:r>
                            <m:r>
                              <a:rPr lang="en-US" sz="28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, </m:t>
                            </m:r>
                            <m:r>
                              <m:rPr>
                                <m:sty m:val="p"/>
                              </m:rPr>
                              <a:rPr lang="el-GR" sz="28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λ</m:t>
                            </m:r>
                          </m:sub>
                        </m:sSub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∗</m:t>
                        </m:r>
                        <m:sSub>
                          <m:sSubPr>
                            <m:ctrlPr>
                              <a:rPr lang="en-US" sz="28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𝑰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2800" b="1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λ</m:t>
                            </m:r>
                          </m:sub>
                        </m:s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)</m:t>
                        </m:r>
                      </m:e>
                    </m:nary>
                  </m:oMath>
                </a14:m>
                <a:endParaRPr lang="en-US" sz="2800" b="1" dirty="0">
                  <a:solidFill>
                    <a:prstClr val="white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1865" y="1569599"/>
                <a:ext cx="4742517" cy="580352"/>
              </a:xfrm>
              <a:prstGeom prst="rect">
                <a:avLst/>
              </a:prstGeom>
              <a:blipFill rotWithShape="1">
                <a:blip r:embed="rId2"/>
                <a:stretch>
                  <a:fillRect t="-5208" b="-22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6612" y="2125682"/>
            <a:ext cx="1052684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k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photolysis</a:t>
            </a:r>
            <a:r>
              <a:rPr lang="en-US" sz="2400" b="1" dirty="0" smtClean="0">
                <a:solidFill>
                  <a:prstClr val="white"/>
                </a:solidFill>
              </a:rPr>
              <a:t>: Overall photolysis rate constant (day</a:t>
            </a:r>
            <a:r>
              <a:rPr lang="en-US" sz="2400" b="1" baseline="30000" dirty="0" smtClean="0">
                <a:solidFill>
                  <a:prstClr val="white"/>
                </a:solidFill>
              </a:rPr>
              <a:t>-1</a:t>
            </a:r>
            <a:r>
              <a:rPr lang="en-US" sz="2400" b="1" dirty="0" smtClean="0">
                <a:solidFill>
                  <a:prstClr val="white"/>
                </a:solidFill>
              </a:rPr>
              <a:t>)</a:t>
            </a:r>
          </a:p>
          <a:p>
            <a:pPr marL="9144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err="1" smtClean="0">
                <a:solidFill>
                  <a:prstClr val="white"/>
                </a:solidFill>
              </a:rPr>
              <a:t>K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rate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, </a:t>
            </a:r>
            <a:r>
              <a:rPr lang="el-GR" sz="2400" b="1" baseline="-25000" dirty="0" smtClean="0">
                <a:solidFill>
                  <a:prstClr val="white"/>
                </a:solidFill>
              </a:rPr>
              <a:t>λ</a:t>
            </a:r>
            <a:r>
              <a:rPr lang="en-US" sz="2400" b="1" dirty="0" smtClean="0">
                <a:solidFill>
                  <a:prstClr val="white"/>
                </a:solidFill>
              </a:rPr>
              <a:t>: Photolysis rate </a:t>
            </a:r>
            <a:r>
              <a:rPr lang="en-US" sz="2400" b="1" smtClean="0">
                <a:solidFill>
                  <a:prstClr val="white"/>
                </a:solidFill>
              </a:rPr>
              <a:t>constant </a:t>
            </a:r>
            <a:r>
              <a:rPr lang="en-US" sz="2400" b="1" smtClean="0">
                <a:solidFill>
                  <a:prstClr val="white"/>
                </a:solidFill>
              </a:rPr>
              <a:t>for </a:t>
            </a:r>
            <a:r>
              <a:rPr lang="en-US" sz="2400" b="1" dirty="0" smtClean="0">
                <a:solidFill>
                  <a:prstClr val="white"/>
                </a:solidFill>
              </a:rPr>
              <a:t>each specific </a:t>
            </a:r>
            <a:r>
              <a:rPr lang="en-US" sz="2400" b="1" dirty="0" smtClean="0">
                <a:solidFill>
                  <a:prstClr val="white"/>
                </a:solidFill>
              </a:rPr>
              <a:t>wavelength </a:t>
            </a:r>
          </a:p>
          <a:p>
            <a:pPr marL="457200">
              <a:lnSpc>
                <a:spcPct val="150000"/>
              </a:lnSpc>
            </a:pPr>
            <a:r>
              <a:rPr lang="en-US" sz="2400" b="1" dirty="0">
                <a:solidFill>
                  <a:prstClr val="white"/>
                </a:solidFill>
              </a:rPr>
              <a:t> </a:t>
            </a:r>
            <a:r>
              <a:rPr lang="en-US" sz="2400" b="1" dirty="0" smtClean="0">
                <a:solidFill>
                  <a:prstClr val="white"/>
                </a:solidFill>
              </a:rPr>
              <a:t>      (day</a:t>
            </a:r>
            <a:r>
              <a:rPr lang="en-US" sz="2400" b="1" baseline="30000" dirty="0" smtClean="0">
                <a:solidFill>
                  <a:prstClr val="white"/>
                </a:solidFill>
              </a:rPr>
              <a:t>-1</a:t>
            </a:r>
            <a:r>
              <a:rPr lang="en-US" sz="2400" b="1" dirty="0" smtClean="0">
                <a:solidFill>
                  <a:prstClr val="white"/>
                </a:solidFill>
              </a:rPr>
              <a:t>/(</a:t>
            </a:r>
            <a:r>
              <a:rPr lang="en-US" sz="2400" b="1" dirty="0">
                <a:solidFill>
                  <a:prstClr val="white"/>
                </a:solidFill>
              </a:rPr>
              <a:t>W/m</a:t>
            </a:r>
            <a:r>
              <a:rPr lang="en-US" sz="2400" b="1" baseline="30000" dirty="0">
                <a:solidFill>
                  <a:prstClr val="white"/>
                </a:solidFill>
              </a:rPr>
              <a:t>2</a:t>
            </a:r>
            <a:r>
              <a:rPr lang="en-US" sz="2400" b="1" dirty="0" smtClean="0">
                <a:solidFill>
                  <a:prstClr val="white"/>
                </a:solidFill>
              </a:rPr>
              <a:t>))</a:t>
            </a:r>
            <a:endParaRPr lang="en-US" sz="2400" b="1" dirty="0" smtClean="0">
              <a:solidFill>
                <a:prstClr val="white"/>
              </a:solidFill>
            </a:endParaRPr>
          </a:p>
          <a:p>
            <a:pPr marL="9144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I</a:t>
            </a:r>
            <a:r>
              <a:rPr lang="el-GR" sz="2400" b="1" baseline="-25000" dirty="0" smtClean="0">
                <a:solidFill>
                  <a:prstClr val="white"/>
                </a:solidFill>
              </a:rPr>
              <a:t>λ</a:t>
            </a:r>
            <a:r>
              <a:rPr lang="en-US" sz="2400" b="1" dirty="0" smtClean="0">
                <a:solidFill>
                  <a:prstClr val="white"/>
                </a:solidFill>
              </a:rPr>
              <a:t>: Average light intensity in WASP segment for each specific wavelength (W/m</a:t>
            </a:r>
            <a:r>
              <a:rPr lang="en-US" sz="2400" b="1" baseline="30000" dirty="0" smtClean="0">
                <a:solidFill>
                  <a:prstClr val="white"/>
                </a:solidFill>
              </a:rPr>
              <a:t>2</a:t>
            </a:r>
            <a:r>
              <a:rPr lang="en-US" sz="2400" b="1" dirty="0" smtClean="0">
                <a:solidFill>
                  <a:prstClr val="white"/>
                </a:solidFill>
              </a:rPr>
              <a:t>)  </a:t>
            </a:r>
            <a:endParaRPr lang="en-US" sz="2400" b="1" dirty="0" smtClean="0">
              <a:solidFill>
                <a:prstClr val="white"/>
              </a:solidFill>
            </a:endParaRPr>
          </a:p>
          <a:p>
            <a:pPr marL="9144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Ultraviolet and visible light spectrum are divided into 10 specific wavelength</a:t>
            </a:r>
            <a:endParaRPr lang="en-US" sz="24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60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2513012" y="685800"/>
            <a:ext cx="70866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Wavelength Specification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30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012" y="1460610"/>
            <a:ext cx="7991329" cy="4635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477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84" y="685800"/>
            <a:ext cx="10969943" cy="685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Chemical Reactions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812" y="1371600"/>
            <a:ext cx="9523570" cy="563563"/>
          </a:xfrm>
        </p:spPr>
        <p:txBody>
          <a:bodyPr>
            <a:normAutofit/>
          </a:bodyPr>
          <a:lstStyle/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Simple one step reaction (First-order):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6561459"/>
              </p:ext>
            </p:extLst>
          </p:nvPr>
        </p:nvGraphicFramePr>
        <p:xfrm>
          <a:off x="6246812" y="1343708"/>
          <a:ext cx="3048000" cy="4850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8" r:id="rId3" imgW="2394000" imgH="381600" progId="">
                  <p:embed/>
                </p:oleObj>
              </mc:Choice>
              <mc:Fallback>
                <p:oleObj r:id="rId3" imgW="2394000" imgH="381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46812" y="1343708"/>
                        <a:ext cx="3048000" cy="4850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812" y="1981200"/>
            <a:ext cx="8382000" cy="415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29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mokey Glas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5943</TotalTime>
  <Words>832</Words>
  <Application>Microsoft Office PowerPoint</Application>
  <PresentationFormat>Custom</PresentationFormat>
  <Paragraphs>162</Paragraphs>
  <Slides>34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6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PowerPoint Presentation</vt:lpstr>
      <vt:lpstr>PowerPoint Presentation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Chemical Reactions</vt:lpstr>
      <vt:lpstr>Chemical Reactions</vt:lpstr>
      <vt:lpstr>Chemical Reactions</vt:lpstr>
      <vt:lpstr>PowerPoint Presentation</vt:lpstr>
      <vt:lpstr>Physical Process – Partitioning</vt:lpstr>
      <vt:lpstr>Physical Process – Sorption and Desorption</vt:lpstr>
      <vt:lpstr>PowerPoint Presentation</vt:lpstr>
      <vt:lpstr>Physical Process – Volatilization</vt:lpstr>
      <vt:lpstr>PowerPoint Presentation</vt:lpstr>
      <vt:lpstr>Outline of Presentation</vt:lpstr>
      <vt:lpstr>Case Study - Introduction</vt:lpstr>
      <vt:lpstr>PowerPoint Presentation</vt:lpstr>
      <vt:lpstr>Case Study: PAHs transport in Brier Creek</vt:lpstr>
      <vt:lpstr>Case Study - PAHs Properties</vt:lpstr>
      <vt:lpstr>Case Study – PAHs Properties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Yanlai</dc:creator>
  <cp:lastModifiedBy>Yanlai</cp:lastModifiedBy>
  <cp:revision>354</cp:revision>
  <cp:lastPrinted>2016-06-08T11:45:45Z</cp:lastPrinted>
  <dcterms:created xsi:type="dcterms:W3CDTF">2006-08-16T00:00:00Z</dcterms:created>
  <dcterms:modified xsi:type="dcterms:W3CDTF">2017-07-17T18:14:00Z</dcterms:modified>
</cp:coreProperties>
</file>